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57" r:id="rId3"/>
    <p:sldId id="291" r:id="rId4"/>
    <p:sldId id="292" r:id="rId5"/>
    <p:sldId id="259" r:id="rId6"/>
    <p:sldId id="261" r:id="rId7"/>
    <p:sldId id="260" r:id="rId8"/>
    <p:sldId id="262" r:id="rId9"/>
    <p:sldId id="269" r:id="rId10"/>
    <p:sldId id="270" r:id="rId11"/>
    <p:sldId id="271" r:id="rId12"/>
    <p:sldId id="272" r:id="rId13"/>
    <p:sldId id="273" r:id="rId14"/>
    <p:sldId id="294" r:id="rId15"/>
    <p:sldId id="295" r:id="rId16"/>
    <p:sldId id="29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8" r:id="rId26"/>
    <p:sldId id="288" r:id="rId27"/>
    <p:sldId id="289" r:id="rId28"/>
    <p:sldId id="299" r:id="rId29"/>
    <p:sldId id="290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13288C-AF88-4D56-8EB8-760ED116738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59311D-E7BB-40B3-8FE4-A759D80745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andyzwitch.com/hive-five-hard-won-lessons/" TargetMode="External"/><Relationship Id="rId2" Type="http://schemas.openxmlformats.org/officeDocument/2006/relationships/hyperlink" Target="http://clinical.diabetesjournals.org/content/29/3/102.f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05800" cy="54864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Data analytics on diabetic data set to predict and to take up preventive measures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By-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Nikhila-1MS12CS066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Deeksha-1MS12CS025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Rameshwari-1MS12CS036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Chandrakala-1MS12CS020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355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AU" sz="3000" dirty="0">
                <a:latin typeface="Times New Roman" pitchFamily="18" charset="0"/>
                <a:cs typeface="Times New Roman" pitchFamily="18" charset="0"/>
              </a:rPr>
              <a:t>3)The length of stay was at least 1 day and at most 14 days.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AU" sz="3000" dirty="0">
                <a:latin typeface="Times New Roman" pitchFamily="18" charset="0"/>
                <a:cs typeface="Times New Roman" pitchFamily="18" charset="0"/>
              </a:rPr>
              <a:t>(4)Laboratory tests were performed during the encounter.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AU" sz="3000" dirty="0">
                <a:latin typeface="Times New Roman" pitchFamily="18" charset="0"/>
                <a:cs typeface="Times New Roman" pitchFamily="18" charset="0"/>
              </a:rPr>
              <a:t>(5)Medications were administered during the encounter.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2.Data Cleaning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original database contains incomplete, redundant, and noisy information as expected in any real-world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There were several features that could not be treated directly since they had a high percentage of missing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These features were weight (97% values missing), payer code (40%), and medical specialty (47%). </a:t>
            </a:r>
            <a:endParaRPr lang="en-A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attribute was considered to be too sparse and it was not included in further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analysis.</a:t>
            </a: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Payer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code was removed since it had a high percentage of missing values and it was not considered relevant to the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outcome.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Medical specialty attribute was maintained, adding the value “missing” in order to account for missing values.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AU" sz="2800" b="1" cap="all" dirty="0" smtClean="0">
                <a:latin typeface="Times New Roman" pitchFamily="18" charset="0"/>
                <a:cs typeface="Times New Roman" pitchFamily="18" charset="0"/>
              </a:rPr>
              <a:t>3.Selecting </a:t>
            </a:r>
            <a:r>
              <a:rPr lang="en-AU" sz="2800" b="1" cap="all" dirty="0">
                <a:latin typeface="Times New Roman" pitchFamily="18" charset="0"/>
                <a:cs typeface="Times New Roman" pitchFamily="18" charset="0"/>
              </a:rPr>
              <a:t>a Programming Language for Statistical Analysis</a:t>
            </a:r>
            <a:endParaRPr lang="en-US" sz="2800" b="1" cap="all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AU" dirty="0">
                <a:latin typeface="Times New Roman" pitchFamily="18" charset="0"/>
                <a:cs typeface="Times New Roman" pitchFamily="18" charset="0"/>
              </a:rPr>
              <a:t>For statistical analysis we selected very commonly programming language R.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AU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programming language and software environment for statistical computing and graphics supported by the R Foundation for Statistical Computing. </a:t>
            </a: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 language is widely used among statisticians and data miners for developing and data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4095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6781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External Interface Requirements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a. User Interface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system’s UI is designed to be spontaneous and user-friendly as possible. An error messages will prompt the user in case of an inaccuracy in input. Notifications through warning messages will serve to keep the user posted.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b. Hardware Interface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Ubuntu 14.04</a:t>
            </a:r>
          </a:p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Enough memory</a:t>
            </a:r>
          </a:p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Enough processing capabilities.</a:t>
            </a:r>
          </a:p>
          <a:p>
            <a:pPr marL="0" lvl="0" indent="0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Software Interface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PHP / R programming</a:t>
            </a:r>
          </a:p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 studio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d. Communication Interface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 additional specific communication interfaces are needed during the operation.</a:t>
            </a:r>
          </a:p>
          <a:p>
            <a:pPr marL="0" indent="0">
              <a:buNone/>
            </a:pPr>
            <a:r>
              <a:rPr lang="en-US" sz="4200" dirty="0" smtClean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SPECIFICATIONS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2. Functional Requirements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Generate charts based on age group of patients.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Generate charts based on gender.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 Generate charts based on medical tests.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3.Software System Attributes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Software shall never crash or freeze. The unit shall inform the user to re-set the system if major software mal-function has been encounter by the system.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Data shall be always available when queried.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Data shall be only retrieved but not modified.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Portability: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 portability identified at this movement.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system shall be flexible enough to add new modules and upgrade the existing modules.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queries should be executed in time</a:t>
            </a: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4. Performance Requirements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response time should be less than 1 second</a:t>
            </a: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Capability to handle 1 lakh+ data points.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5. Database Requirement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 Base is a data model that is similar to Google’s big table designed to provide quick random access to huge amounts of structured data</a:t>
            </a:r>
          </a:p>
          <a:p>
            <a:pPr marL="0" indent="0">
              <a:buNone/>
            </a:pP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6. Design Constraints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Additional hardware (memory) and software is required in future to accommodate increasing amount of data.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1.Figure-1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IBMNVIDIA\Desktop\gende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2" t="26896" r="32614" b="23062"/>
          <a:stretch/>
        </p:blipFill>
        <p:spPr bwMode="auto">
          <a:xfrm>
            <a:off x="2286000" y="2362200"/>
            <a:ext cx="4126865" cy="3362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96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Figure-2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BMNVIDIA\Desktop\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371975" cy="437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2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Figure-3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BMNVIDIA\Desktop\race_fin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b="17708"/>
          <a:stretch/>
        </p:blipFill>
        <p:spPr bwMode="auto">
          <a:xfrm>
            <a:off x="2209800" y="1295400"/>
            <a:ext cx="4495799" cy="4191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02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34340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Analysis based on attributes age, gender, HbA1c result, medication, race.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Analysis using techniques such as regression and clustering.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Finding the relationship and dependency between the attributes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Providing preventive measures based on the analysis</a:t>
            </a:r>
            <a:endParaRPr lang="en-US" sz="35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Project Goals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Figure-4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BMNVIDIA\Desktop\insuli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b="18973"/>
          <a:stretch/>
        </p:blipFill>
        <p:spPr bwMode="auto">
          <a:xfrm>
            <a:off x="2514600" y="1447799"/>
            <a:ext cx="4019550" cy="3709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6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5. Figure-5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BMNVIDIA\Desktop\medicine_fin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b="13991"/>
          <a:stretch/>
        </p:blipFill>
        <p:spPr bwMode="auto">
          <a:xfrm>
            <a:off x="2209800" y="1371600"/>
            <a:ext cx="4238625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42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6.Figure-6 : Linear Regression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Chandrakala\Downloads\linear regress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3706"/>
          <a:stretch/>
        </p:blipFill>
        <p:spPr bwMode="auto">
          <a:xfrm>
            <a:off x="1600200" y="1600200"/>
            <a:ext cx="5714999" cy="365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69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 Figure-7a : Logistical Regression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Chandrakala\Downloads\logistic regress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4942" r="834" b="1771"/>
          <a:stretch/>
        </p:blipFill>
        <p:spPr bwMode="auto">
          <a:xfrm>
            <a:off x="457200" y="1990724"/>
            <a:ext cx="8229600" cy="45624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81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8. Figure-7b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Chandrakala\Downloads\logistic regression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/>
          <a:stretch/>
        </p:blipFill>
        <p:spPr bwMode="auto">
          <a:xfrm>
            <a:off x="1676400" y="1513204"/>
            <a:ext cx="5562600" cy="4277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9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.Figure-8: Chi Square test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Chandrakala\Downloads\chi square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18222" r="55644" b="2698"/>
          <a:stretch/>
        </p:blipFill>
        <p:spPr bwMode="auto">
          <a:xfrm>
            <a:off x="533400" y="1481138"/>
            <a:ext cx="6934200" cy="4691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571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10.Figure-9: K-means Clustering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Chandrakala\Downloads\kmeansclustering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325"/>
          <a:stretch/>
        </p:blipFill>
        <p:spPr bwMode="auto">
          <a:xfrm>
            <a:off x="228600" y="1447800"/>
            <a:ext cx="8610600" cy="4751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51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The groups found to be most affected: Females, 70-80 age group, Caucasian.</a:t>
            </a:r>
          </a:p>
          <a:p>
            <a:pPr marL="457200" indent="-457200"/>
            <a:r>
              <a:rPr lang="en-US" dirty="0" smtClean="0"/>
              <a:t>Type 2 diabetes was found to be more prevalent.</a:t>
            </a:r>
          </a:p>
          <a:p>
            <a:pPr marL="457200" indent="-457200"/>
            <a:r>
              <a:rPr lang="en-US" dirty="0" err="1" smtClean="0"/>
              <a:t>Metmorfin</a:t>
            </a:r>
            <a:r>
              <a:rPr lang="en-US" dirty="0" smtClean="0"/>
              <a:t> is the most used medication.</a:t>
            </a:r>
          </a:p>
          <a:p>
            <a:pPr marL="457200" indent="-457200"/>
            <a:r>
              <a:rPr lang="en-US" dirty="0" smtClean="0"/>
              <a:t>Correlation between gender and HbA1C results was not found.</a:t>
            </a:r>
          </a:p>
          <a:p>
            <a:pPr marL="457200" indent="-457200"/>
            <a:r>
              <a:rPr lang="en-US" dirty="0" smtClean="0"/>
              <a:t>Infectious and parasitic diseases were found to affect males more.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indent="-45720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dirty="0"/>
              <a:t>Endocrine, nutritional metabolic diseases and mental disorder were found to affect females.</a:t>
            </a:r>
          </a:p>
          <a:p>
            <a:pPr marL="457200" indent="-457200"/>
            <a:r>
              <a:rPr lang="en-US" dirty="0"/>
              <a:t>Injury and poisoning and neoplasm were found to affect </a:t>
            </a:r>
            <a:r>
              <a:rPr lang="en-US" dirty="0" smtClean="0"/>
              <a:t>more.</a:t>
            </a:r>
          </a:p>
          <a:p>
            <a:pPr marL="457200" indent="-457200"/>
            <a:r>
              <a:rPr lang="en-US" dirty="0" smtClean="0"/>
              <a:t>Two </a:t>
            </a:r>
            <a:r>
              <a:rPr lang="en-US" dirty="0"/>
              <a:t>major and two minor clusters were found.</a:t>
            </a:r>
          </a:p>
          <a:p>
            <a:pPr marL="457200" indent="-457200"/>
            <a:r>
              <a:rPr lang="en-US" dirty="0"/>
              <a:t>Based on the analysis the following preventive measures can be taken: </a:t>
            </a:r>
          </a:p>
          <a:p>
            <a:pPr marL="713232" lvl="1" indent="-457200"/>
            <a:r>
              <a:rPr lang="en-US" dirty="0"/>
              <a:t>More precaution to be taken by groups found affected.</a:t>
            </a:r>
          </a:p>
          <a:p>
            <a:pPr marL="713232" lvl="1" indent="-457200"/>
            <a:r>
              <a:rPr lang="en-US" dirty="0"/>
              <a:t>Stocking up of most used medication by hospitals.</a:t>
            </a:r>
          </a:p>
          <a:p>
            <a:pPr marL="713232" lvl="1" indent="-457200"/>
            <a:r>
              <a:rPr lang="en-US" dirty="0"/>
              <a:t>Provisions of medical facility based on diseases affecting both male and female.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  <a:hlinkClick r:id="rId2"/>
              </a:rPr>
              <a:t>http://clinical.diabetesjournals.org/content/29/3/102.full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  <a:hlinkClick r:id="rId3"/>
              </a:rPr>
              <a:t>http://randyzwitch.com/hive-five-hard-won-lessons/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3.http://randyzwitch.com/big-data-hadoop-amazon-ec2-cloudera-part-1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4.http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://jdmdonline.biomedcentral.com/articles/10.1186/2251-6581-12-14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is disease caused due to shortage or excess of insulin in the body.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1: The body stops producing insulin which is the hormone that is used break glucose in the blood.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   The body produces excess insulin which lowers the glucose level beyond the limit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1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438400"/>
            <a:ext cx="5410200" cy="20448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0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 or A1c test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test is used to test the glucose levels over a period of time for accurate analysis.</a:t>
            </a: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A1C Level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Normal- below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percent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Diabetes- 6.5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or above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diabetes- 5.7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6.4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</a:p>
          <a:p>
            <a:pPr marL="109728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Dataset represents 10 years (1999-2008) of clinical care at 130 US hospitals.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includes over 50 features representing patient and hospital outcomes.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was extracted from the database for encounters that satisfied the following criteria.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Data Set Description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53400" cy="59436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is an inpatient encounter (a hospital admission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 a diabetic encounter, that is, one during which any kind of diabetes was entered to the system as a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diagnosis.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length of stay was at least 1 day and at most 14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days.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Laboratory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tests were performed during the encounter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Medications were administered during the encounter.</a:t>
            </a:r>
          </a:p>
        </p:txBody>
      </p:sp>
    </p:spTree>
    <p:extLst>
      <p:ext uri="{BB962C8B-B14F-4D97-AF65-F5344CB8AC3E}">
        <p14:creationId xmlns:p14="http://schemas.microsoft.com/office/powerpoint/2010/main" val="9997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number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Race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admission type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hospital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specialty of admitting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physician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lab test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performed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HbA1c test result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Diagnosis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number of medication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diabetic medications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number of outpatient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Inpatient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emergency visits in the year before the hospitalization, etc.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sz="3900" b="1" cap="all" dirty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The Health Facts data we used was an extract representing 10 years (1999–2008) of clinical care at 130 hospitals.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Information was extracted from the database for encounters that satisfied the following criteria:</a:t>
            </a:r>
          </a:p>
          <a:p>
            <a:pPr marL="109728" indent="0">
              <a:buNone/>
            </a:pPr>
            <a:r>
              <a:rPr lang="en-AU" sz="3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1)It is an inpatient encounter (a hospital admission).</a:t>
            </a:r>
            <a:endParaRPr lang="en-US" sz="37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AU" sz="3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2)It is a “diabetic” encounter, that is, one during </a:t>
            </a:r>
            <a:r>
              <a:rPr lang="en-AU" sz="37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any kind of diabetes was entered to </a:t>
            </a:r>
            <a:r>
              <a:rPr lang="en-AU" sz="3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3700" dirty="0">
                <a:latin typeface="Times New Roman" pitchFamily="18" charset="0"/>
                <a:cs typeface="Times New Roman" pitchFamily="18" charset="0"/>
              </a:rPr>
              <a:t>system as a diagnosis.</a:t>
            </a:r>
            <a:endParaRPr lang="en-US" sz="37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v"/>
            </a:pPr>
            <a:endParaRPr lang="en-AU" b="1" cap="all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AU" b="1" cap="all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b="1" cap="all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</TotalTime>
  <Words>965</Words>
  <Application>Microsoft Office PowerPoint</Application>
  <PresentationFormat>On-screen Show (4:3)</PresentationFormat>
  <Paragraphs>134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Data analytics on diabetic data set to predict and to take up preventive measures                        By-    Nikhila-1MS12CS066      Deeksha-1MS12CS025     Rameshwari-1MS12CS036    Chandrakala-1MS12CS020 </vt:lpstr>
      <vt:lpstr>Project Goals</vt:lpstr>
      <vt:lpstr>Diabetes Mellitus </vt:lpstr>
      <vt:lpstr>Tests </vt:lpstr>
      <vt:lpstr>Data Set Description</vt:lpstr>
      <vt:lpstr>PowerPoint Presentation</vt:lpstr>
      <vt:lpstr>Attributes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  SOFTWARE REQUIREMENT  SPECIFICATIONS 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9.Figure-8: Chi Square test</vt:lpstr>
      <vt:lpstr>PowerPoint Presentation</vt:lpstr>
      <vt:lpstr>Conclusion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on diabetic data set to predict and to take up preventive measures</dc:title>
  <dc:creator>DeekshaPC</dc:creator>
  <cp:lastModifiedBy>DeekshaPC</cp:lastModifiedBy>
  <cp:revision>35</cp:revision>
  <dcterms:created xsi:type="dcterms:W3CDTF">2015-12-10T14:49:00Z</dcterms:created>
  <dcterms:modified xsi:type="dcterms:W3CDTF">2015-12-12T17:37:04Z</dcterms:modified>
</cp:coreProperties>
</file>