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 id="273" r:id="rId18"/>
    <p:sldId id="274" r:id="rId19"/>
    <p:sldId id="275" r:id="rId20"/>
    <p:sldId id="276" r:id="rId21"/>
    <p:sldId id="277" r:id="rId22"/>
    <p:sldId id="278" r:id="rId23"/>
    <p:sldId id="269"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D1A4E1BC-51C7-440C-9E7F-6FC212D935D3}" type="datetimeFigureOut">
              <a:rPr lang="en-US" smtClean="0"/>
              <a:pPr/>
              <a:t>11-Dec-15</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D941CB60-40A2-4E62-B9A1-983C0DACFA5E}"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1A4E1BC-51C7-440C-9E7F-6FC212D935D3}" type="datetimeFigureOut">
              <a:rPr lang="en-US" smtClean="0"/>
              <a:pPr/>
              <a:t>11-Dec-15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941CB60-40A2-4E62-B9A1-983C0DACFA5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1A4E1BC-51C7-440C-9E7F-6FC212D935D3}" type="datetimeFigureOut">
              <a:rPr lang="en-US" smtClean="0"/>
              <a:pPr/>
              <a:t>11-Dec-15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941CB60-40A2-4E62-B9A1-983C0DACFA5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1A4E1BC-51C7-440C-9E7F-6FC212D935D3}" type="datetimeFigureOut">
              <a:rPr lang="en-US" smtClean="0"/>
              <a:pPr/>
              <a:t>11-Dec-15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941CB60-40A2-4E62-B9A1-983C0DACFA5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D1A4E1BC-51C7-440C-9E7F-6FC212D935D3}" type="datetimeFigureOut">
              <a:rPr lang="en-US" smtClean="0"/>
              <a:pPr/>
              <a:t>11-Dec-15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941CB60-40A2-4E62-B9A1-983C0DACFA5E}"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1A4E1BC-51C7-440C-9E7F-6FC212D935D3}" type="datetimeFigureOut">
              <a:rPr lang="en-US" smtClean="0"/>
              <a:pPr/>
              <a:t>11-Dec-15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941CB60-40A2-4E62-B9A1-983C0DACFA5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1A4E1BC-51C7-440C-9E7F-6FC212D935D3}" type="datetimeFigureOut">
              <a:rPr lang="en-US" smtClean="0"/>
              <a:pPr/>
              <a:t>11-Dec-15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D941CB60-40A2-4E62-B9A1-983C0DACFA5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D1A4E1BC-51C7-440C-9E7F-6FC212D935D3}" type="datetimeFigureOut">
              <a:rPr lang="en-US" smtClean="0"/>
              <a:pPr/>
              <a:t>11-Dec-15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D941CB60-40A2-4E62-B9A1-983C0DACFA5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D1A4E1BC-51C7-440C-9E7F-6FC212D935D3}" type="datetimeFigureOut">
              <a:rPr lang="en-US" smtClean="0"/>
              <a:pPr/>
              <a:t>11-Dec-15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D941CB60-40A2-4E62-B9A1-983C0DACFA5E}"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1A4E1BC-51C7-440C-9E7F-6FC212D935D3}" type="datetimeFigureOut">
              <a:rPr lang="en-US" smtClean="0"/>
              <a:pPr/>
              <a:t>11-Dec-15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941CB60-40A2-4E62-B9A1-983C0DACFA5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D1A4E1BC-51C7-440C-9E7F-6FC212D935D3}" type="datetimeFigureOut">
              <a:rPr lang="en-US" smtClean="0"/>
              <a:pPr/>
              <a:t>11-Dec-15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941CB60-40A2-4E62-B9A1-983C0DACFA5E}"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D1A4E1BC-51C7-440C-9E7F-6FC212D935D3}" type="datetimeFigureOut">
              <a:rPr lang="en-US" smtClean="0"/>
              <a:pPr/>
              <a:t>11-Dec-15</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D941CB60-40A2-4E62-B9A1-983C0DACFA5E}"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raspberrypi.org/archives/6475" TargetMode="External"/><Relationship Id="rId2" Type="http://schemas.openxmlformats.org/officeDocument/2006/relationships/hyperlink" Target="http://www.raspberrypi.org/archives/6504" TargetMode="External"/><Relationship Id="rId1" Type="http://schemas.openxmlformats.org/officeDocument/2006/relationships/slideLayout" Target="../slideLayouts/slideLayout2.xml"/><Relationship Id="rId4" Type="http://schemas.openxmlformats.org/officeDocument/2006/relationships/hyperlink" Target="http://www.raspberrypi.org/archives/4483"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Iterative_method" TargetMode="External"/><Relationship Id="rId2" Type="http://schemas.openxmlformats.org/officeDocument/2006/relationships/hyperlink" Target="https://en.wikipedia.org/wiki/Iterative_design" TargetMode="External"/><Relationship Id="rId1" Type="http://schemas.openxmlformats.org/officeDocument/2006/relationships/slideLayout" Target="../slideLayouts/slideLayout2.xml"/><Relationship Id="rId4" Type="http://schemas.openxmlformats.org/officeDocument/2006/relationships/hyperlink" Target="https://en.wikipedia.org/wiki/Incremental_build_mode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smtClean="0"/>
              <a:t>DOOR BELL SECURITY SYSTEM</a:t>
            </a:r>
            <a:endParaRPr lang="en-US" dirty="0"/>
          </a:p>
        </p:txBody>
      </p:sp>
      <p:sp>
        <p:nvSpPr>
          <p:cNvPr id="3" name="Subtitle 2"/>
          <p:cNvSpPr>
            <a:spLocks noGrp="1"/>
          </p:cNvSpPr>
          <p:nvPr>
            <p:ph type="subTitle" idx="1"/>
          </p:nvPr>
        </p:nvSpPr>
        <p:spPr>
          <a:xfrm>
            <a:off x="1371600" y="3962400"/>
            <a:ext cx="7406640" cy="1752600"/>
          </a:xfrm>
        </p:spPr>
        <p:txBody>
          <a:bodyPr>
            <a:normAutofit lnSpcReduction="10000"/>
          </a:bodyPr>
          <a:lstStyle/>
          <a:p>
            <a:endParaRPr lang="en-US" dirty="0" smtClean="0"/>
          </a:p>
          <a:p>
            <a:r>
              <a:rPr lang="en-US" dirty="0" smtClean="0"/>
              <a:t>SUYASH SOUMYA 		</a:t>
            </a:r>
            <a:r>
              <a:rPr lang="en-US" dirty="0" smtClean="0"/>
              <a:t>	1MS12CS109</a:t>
            </a:r>
            <a:endParaRPr lang="en-US" dirty="0" smtClean="0"/>
          </a:p>
          <a:p>
            <a:r>
              <a:rPr lang="en-US" dirty="0" smtClean="0"/>
              <a:t>ABHISHEK KUMAR SINGH	1MS12CS003</a:t>
            </a:r>
          </a:p>
          <a:p>
            <a:r>
              <a:rPr lang="en-US" dirty="0" smtClean="0"/>
              <a:t>ASHWIJ.S		</a:t>
            </a:r>
            <a:r>
              <a:rPr lang="en-US" smtClean="0"/>
              <a:t>	</a:t>
            </a:r>
            <a:r>
              <a:rPr lang="en-US" smtClean="0"/>
              <a:t>	1MS11CS152</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t>Implementation details</a:t>
            </a:r>
            <a:br>
              <a:rPr lang="en-US" dirty="0" smtClean="0"/>
            </a:br>
            <a:endParaRPr lang="en-US" dirty="0"/>
          </a:p>
        </p:txBody>
      </p:sp>
      <p:sp>
        <p:nvSpPr>
          <p:cNvPr id="3" name="Content Placeholder 2"/>
          <p:cNvSpPr>
            <a:spLocks noGrp="1"/>
          </p:cNvSpPr>
          <p:nvPr>
            <p:ph idx="1"/>
          </p:nvPr>
        </p:nvSpPr>
        <p:spPr/>
        <p:txBody>
          <a:bodyPr/>
          <a:lstStyle/>
          <a:p>
            <a:endParaRPr lang="en-US" dirty="0"/>
          </a:p>
        </p:txBody>
      </p:sp>
      <p:pic>
        <p:nvPicPr>
          <p:cNvPr id="2050" name="Picture 61"/>
          <p:cNvPicPr>
            <a:picLocks noChangeAspect="1" noChangeArrowheads="1"/>
          </p:cNvPicPr>
          <p:nvPr/>
        </p:nvPicPr>
        <p:blipFill>
          <a:blip r:embed="rId2"/>
          <a:srcRect/>
          <a:stretch>
            <a:fillRect/>
          </a:stretch>
        </p:blipFill>
        <p:spPr bwMode="auto">
          <a:xfrm>
            <a:off x="380999" y="1447800"/>
            <a:ext cx="8525281" cy="44196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3074" name="Picture 63"/>
          <p:cNvPicPr>
            <a:picLocks noChangeAspect="1" noChangeArrowheads="1"/>
          </p:cNvPicPr>
          <p:nvPr/>
        </p:nvPicPr>
        <p:blipFill>
          <a:blip r:embed="rId2"/>
          <a:srcRect/>
          <a:stretch>
            <a:fillRect/>
          </a:stretch>
        </p:blipFill>
        <p:spPr bwMode="auto">
          <a:xfrm>
            <a:off x="457200" y="457200"/>
            <a:ext cx="6804967" cy="6096000"/>
          </a:xfrm>
          <a:prstGeom prst="rect">
            <a:avLst/>
          </a:prstGeom>
          <a:noFill/>
          <a:ln w="9525">
            <a:noFill/>
            <a:miter lim="800000"/>
            <a:headEnd/>
            <a:tailEnd/>
          </a:ln>
        </p:spPr>
      </p:pic>
      <p:pic>
        <p:nvPicPr>
          <p:cNvPr id="3075" name="Picture 65"/>
          <p:cNvPicPr>
            <a:picLocks noChangeAspect="1" noChangeArrowheads="1"/>
          </p:cNvPicPr>
          <p:nvPr/>
        </p:nvPicPr>
        <p:blipFill>
          <a:blip r:embed="rId3"/>
          <a:srcRect/>
          <a:stretch>
            <a:fillRect/>
          </a:stretch>
        </p:blipFill>
        <p:spPr bwMode="auto">
          <a:xfrm>
            <a:off x="7467600" y="3962400"/>
            <a:ext cx="1339850" cy="1360488"/>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lstStyle/>
          <a:p>
            <a:endParaRPr lang="en-US"/>
          </a:p>
        </p:txBody>
      </p:sp>
      <p:pic>
        <p:nvPicPr>
          <p:cNvPr id="4098" name="Picture 150"/>
          <p:cNvPicPr>
            <a:picLocks noChangeAspect="1" noChangeArrowheads="1"/>
          </p:cNvPicPr>
          <p:nvPr/>
        </p:nvPicPr>
        <p:blipFill>
          <a:blip r:embed="rId2"/>
          <a:srcRect/>
          <a:stretch>
            <a:fillRect/>
          </a:stretch>
        </p:blipFill>
        <p:spPr bwMode="auto">
          <a:xfrm>
            <a:off x="762000" y="1371600"/>
            <a:ext cx="7341167" cy="41910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122" name="Picture 153"/>
          <p:cNvPicPr>
            <a:picLocks noChangeAspect="1" noChangeArrowheads="1"/>
          </p:cNvPicPr>
          <p:nvPr/>
        </p:nvPicPr>
        <p:blipFill>
          <a:blip r:embed="rId2"/>
          <a:srcRect/>
          <a:stretch>
            <a:fillRect/>
          </a:stretch>
        </p:blipFill>
        <p:spPr bwMode="auto">
          <a:xfrm>
            <a:off x="914400" y="457200"/>
            <a:ext cx="7631973" cy="59436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b="1" smtClean="0"/>
              <a:t>Software System Attributes</a:t>
            </a:r>
            <a:br>
              <a:rPr b="1" smtClean="0"/>
            </a:br>
            <a:endParaRPr lang="en-US" dirty="0"/>
          </a:p>
        </p:txBody>
      </p:sp>
      <p:sp>
        <p:nvSpPr>
          <p:cNvPr id="3" name="Subtitle 2"/>
          <p:cNvSpPr>
            <a:spLocks noGrp="1"/>
          </p:cNvSpPr>
          <p:nvPr>
            <p:ph type="subTitle" idx="1"/>
          </p:nvPr>
        </p:nvSpPr>
        <p:spPr/>
        <p:txBody>
          <a:bodyPr>
            <a:noAutofit/>
          </a:bodyPr>
          <a:lstStyle/>
          <a:p>
            <a:pPr>
              <a:buFont typeface="Arial" pitchFamily="34" charset="0"/>
              <a:buChar char="•"/>
            </a:pPr>
            <a:r>
              <a:rPr lang="en-US" sz="3200" dirty="0" smtClean="0">
                <a:latin typeface="Times New Roman" pitchFamily="18" charset="0"/>
                <a:cs typeface="Times New Roman" pitchFamily="18" charset="0"/>
              </a:rPr>
              <a:t>Reliability</a:t>
            </a:r>
          </a:p>
          <a:p>
            <a:r>
              <a:rPr lang="en-US" sz="3200" dirty="0" smtClean="0">
                <a:latin typeface="Times New Roman" pitchFamily="18" charset="0"/>
                <a:cs typeface="Times New Roman" pitchFamily="18" charset="0"/>
              </a:rPr>
              <a:t>When user wants to call the system over a given period of time, the system should correctly deliver services as expected by the user. The reliability of the system shall be good if it delivers services as specified. Otherwise, reliability is bad and it shall produce unexpected output. </a:t>
            </a:r>
            <a:endParaRPr lang="en-US" sz="3200"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b="1" dirty="0" smtClean="0"/>
              <a:t>Availability</a:t>
            </a:r>
            <a:endParaRPr lang="en-US" dirty="0" smtClean="0"/>
          </a:p>
          <a:p>
            <a:r>
              <a:rPr lang="en-US" dirty="0" smtClean="0"/>
              <a:t>When the system has any request at any given time, system should be available, it should be up and running and able to deliver useful service at this time. The availability of the system shall be good if it delivers services when it is requested. Otherwise, if requests are not responded at any given time then it implies bad availability. </a:t>
            </a:r>
          </a:p>
          <a:p>
            <a:r>
              <a:rPr lang="en-US" dirty="0" smtClean="0"/>
              <a:t>The average system availability (not considering network failing). Measurements obtained from 1000 hours of usage during testing </a:t>
            </a:r>
          </a:p>
          <a:p>
            <a:pPr>
              <a:buNone/>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Security</a:t>
            </a:r>
          </a:p>
          <a:p>
            <a:pPr>
              <a:buNone/>
            </a:pPr>
            <a:r>
              <a:rPr lang="en-US" dirty="0" smtClean="0"/>
              <a:t>The system should resist accidental or deliberate intrusions, when users operate on the system. If the system should not resist accidental or deliberate intrusions, then important data – such as credit card number, id number, username, etc. – which belongs to user, shall be stolen by hacker. Thus, security of the system shall be low and trust of users shall be ruined. So, security of the system is very important for users.</a:t>
            </a:r>
          </a:p>
          <a:p>
            <a:pPr>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Portability</a:t>
            </a:r>
          </a:p>
          <a:p>
            <a:pPr>
              <a:buNone/>
            </a:pPr>
            <a:r>
              <a:rPr lang="en-US" dirty="0" smtClean="0"/>
              <a:t>The application should be portable with </a:t>
            </a:r>
            <a:r>
              <a:rPr lang="en-US" dirty="0" err="1" smtClean="0"/>
              <a:t>iOS</a:t>
            </a:r>
            <a:r>
              <a:rPr lang="en-US" dirty="0" smtClean="0"/>
              <a:t> and Android. The adaptable platform for the application to run on.</a:t>
            </a:r>
          </a:p>
          <a:p>
            <a:pPr>
              <a:buNone/>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Maintainability</a:t>
            </a:r>
          </a:p>
          <a:p>
            <a:pPr>
              <a:buNone/>
            </a:pPr>
            <a:r>
              <a:rPr lang="en-US" dirty="0" smtClean="0"/>
              <a:t>	When the system is used, new requirements may emerge. When these requirements are emerged, the system should be changeable to accommodate these requirements for maintaining the usefulness of the system. If the system is not maintainable, then the system cannot be modified for new requirements. </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Performance Requirements</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resulting Doorbell System must perform both in home appliances and office and other business establishments. </a:t>
            </a:r>
          </a:p>
          <a:p>
            <a:r>
              <a:rPr lang="en-US" dirty="0" smtClean="0"/>
              <a:t>Also the sensors should be having the ability of compatibility more than the ones in the market. </a:t>
            </a:r>
          </a:p>
          <a:p>
            <a:r>
              <a:rPr lang="en-US" dirty="0" smtClean="0"/>
              <a:t>Additionally a more general communication protocol and wireless controller hardware should be used to make the system perform on much more devices. </a:t>
            </a:r>
          </a:p>
          <a:p>
            <a:r>
              <a:rPr lang="en-US" dirty="0" smtClean="0"/>
              <a:t>The system should access data in reasonable time.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533400"/>
            <a:ext cx="7772400" cy="1470025"/>
          </a:xfrm>
        </p:spPr>
        <p:txBody>
          <a:bodyPr/>
          <a:lstStyle/>
          <a:p>
            <a:pPr algn="ctr"/>
            <a:r>
              <a:rPr lang="en-US" dirty="0" smtClean="0"/>
              <a:t>PROJECT GOALS</a:t>
            </a:r>
            <a:endParaRPr lang="en-US" dirty="0"/>
          </a:p>
        </p:txBody>
      </p:sp>
      <p:sp>
        <p:nvSpPr>
          <p:cNvPr id="3" name="Subtitle 2"/>
          <p:cNvSpPr>
            <a:spLocks noGrp="1"/>
          </p:cNvSpPr>
          <p:nvPr>
            <p:ph type="subTitle" idx="1"/>
          </p:nvPr>
        </p:nvSpPr>
        <p:spPr>
          <a:xfrm>
            <a:off x="1066800" y="2286000"/>
            <a:ext cx="7239000" cy="3352800"/>
          </a:xfrm>
        </p:spPr>
        <p:txBody>
          <a:bodyPr>
            <a:normAutofit fontScale="92500" lnSpcReduction="10000"/>
          </a:bodyPr>
          <a:lstStyle/>
          <a:p>
            <a:pPr algn="just">
              <a:buFont typeface="Arial" pitchFamily="34" charset="0"/>
              <a:buChar char="•"/>
            </a:pPr>
            <a:r>
              <a:rPr lang="en-US" dirty="0" smtClean="0">
                <a:solidFill>
                  <a:schemeClr val="tx1"/>
                </a:solidFill>
              </a:rPr>
              <a:t>To implement a home security system using raspberry pi </a:t>
            </a:r>
          </a:p>
          <a:p>
            <a:pPr algn="just">
              <a:buFont typeface="Arial" pitchFamily="34" charset="0"/>
              <a:buChar char="•"/>
            </a:pPr>
            <a:r>
              <a:rPr lang="en-US" dirty="0" smtClean="0">
                <a:solidFill>
                  <a:schemeClr val="tx1"/>
                </a:solidFill>
              </a:rPr>
              <a:t>To help the owner to determine how many times and when the specific door bell has been pressed</a:t>
            </a:r>
          </a:p>
          <a:p>
            <a:pPr algn="just">
              <a:buFont typeface="Arial" pitchFamily="34" charset="0"/>
              <a:buChar char="•"/>
            </a:pPr>
            <a:r>
              <a:rPr lang="en-US" dirty="0" smtClean="0">
                <a:solidFill>
                  <a:schemeClr val="tx1"/>
                </a:solidFill>
              </a:rPr>
              <a:t>Helps manage and makes his/her life easier</a:t>
            </a:r>
          </a:p>
          <a:p>
            <a:pPr algn="just">
              <a:buFont typeface="Arial" pitchFamily="34" charset="0"/>
              <a:buChar char="•"/>
            </a:pPr>
            <a:r>
              <a:rPr lang="en-US" dirty="0" smtClean="0">
                <a:solidFill>
                  <a:schemeClr val="tx1"/>
                </a:solidFill>
              </a:rPr>
              <a:t>Also have ease of control as continuous notifications are sent to owner.</a:t>
            </a:r>
          </a:p>
          <a:p>
            <a:pPr algn="just">
              <a:buFont typeface="Arial" pitchFamily="34" charset="0"/>
              <a:buChar char="•"/>
            </a:pPr>
            <a:r>
              <a:rPr lang="en-US" dirty="0" smtClean="0">
                <a:solidFill>
                  <a:schemeClr val="tx1"/>
                </a:solidFill>
              </a:rPr>
              <a:t>Also we seek to maintain a database on a cloud service provider</a:t>
            </a:r>
            <a:endParaRPr lang="en-US" dirty="0">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Database Requirements</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Database maintained over the cloud must be secure and data should be easily available, easy to maintain and update. Also the size of the database must meet the requirements. Database must be ready for access from mobile devices as well as remote devices.</a:t>
            </a:r>
          </a:p>
          <a:p>
            <a:r>
              <a:rPr lang="en-US" dirty="0" smtClean="0"/>
              <a:t>In our project, there are two databases. One of them keeps user information. Information is user name, surname, country, city, password, e-mail address and address. </a:t>
            </a:r>
          </a:p>
          <a:p>
            <a:r>
              <a:rPr lang="en-US" dirty="0" smtClean="0"/>
              <a:t>It is necessary to keeping users information in the database. </a:t>
            </a:r>
          </a:p>
          <a:p>
            <a:r>
              <a:rPr lang="en-US" dirty="0" smtClean="0"/>
              <a:t>This stored on cloud using </a:t>
            </a:r>
            <a:r>
              <a:rPr lang="en-US" dirty="0" err="1" smtClean="0"/>
              <a:t>Ubidots</a:t>
            </a:r>
            <a:endParaRPr lang="en-US" dirty="0" smtClean="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Design Requirements</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reporting of the project should be in IEEE standards and its diagrams should be drawn in UML standards. The interface between the system components should be well described to make the user control easier. As an environment constraint, master controller software should be developed on Linux system. Moreover, there is another constraint on wireless communication protocol. In this system, wireless protocol should be used to make the devices communicate. The transmitted information between the devices should be carried in encrypted form, as a security constraint. </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Attaching </a:t>
            </a:r>
            <a:endParaRPr lang="en-US" dirty="0"/>
          </a:p>
        </p:txBody>
      </p:sp>
      <p:sp>
        <p:nvSpPr>
          <p:cNvPr id="3" name="Content Placeholder 2"/>
          <p:cNvSpPr>
            <a:spLocks noGrp="1"/>
          </p:cNvSpPr>
          <p:nvPr>
            <p:ph idx="1"/>
          </p:nvPr>
        </p:nvSpPr>
        <p:spPr/>
        <p:txBody>
          <a:bodyPr/>
          <a:lstStyle/>
          <a:p>
            <a:endParaRPr lang="en-US" dirty="0"/>
          </a:p>
        </p:txBody>
      </p:sp>
      <p:pic>
        <p:nvPicPr>
          <p:cNvPr id="1026" name="Picture 100"/>
          <p:cNvPicPr>
            <a:picLocks noChangeAspect="1" noChangeArrowheads="1"/>
          </p:cNvPicPr>
          <p:nvPr/>
        </p:nvPicPr>
        <p:blipFill>
          <a:blip r:embed="rId2"/>
          <a:srcRect/>
          <a:stretch>
            <a:fillRect/>
          </a:stretch>
        </p:blipFill>
        <p:spPr bwMode="auto">
          <a:xfrm>
            <a:off x="914400" y="1676399"/>
            <a:ext cx="7620000" cy="4719141"/>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t>Conclusion and Future work</a:t>
            </a:r>
            <a:br>
              <a:rPr lang="en-US" dirty="0" smtClean="0"/>
            </a:br>
            <a:endParaRPr lang="en-US" dirty="0"/>
          </a:p>
        </p:txBody>
      </p:sp>
      <p:sp>
        <p:nvSpPr>
          <p:cNvPr id="3" name="Content Placeholder 2"/>
          <p:cNvSpPr>
            <a:spLocks noGrp="1"/>
          </p:cNvSpPr>
          <p:nvPr>
            <p:ph idx="1"/>
          </p:nvPr>
        </p:nvSpPr>
        <p:spPr/>
        <p:txBody>
          <a:bodyPr/>
          <a:lstStyle/>
          <a:p>
            <a:endParaRPr lang="en-US" dirty="0"/>
          </a:p>
        </p:txBody>
      </p:sp>
      <p:pic>
        <p:nvPicPr>
          <p:cNvPr id="6146" name="Picture 27"/>
          <p:cNvPicPr>
            <a:picLocks noChangeAspect="1" noChangeArrowheads="1"/>
          </p:cNvPicPr>
          <p:nvPr/>
        </p:nvPicPr>
        <p:blipFill>
          <a:blip r:embed="rId2"/>
          <a:srcRect/>
          <a:stretch>
            <a:fillRect/>
          </a:stretch>
        </p:blipFill>
        <p:spPr bwMode="auto">
          <a:xfrm>
            <a:off x="1676400" y="1219200"/>
            <a:ext cx="5791200" cy="49530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SENSOR DESCRIPTIONS</a:t>
            </a:r>
            <a:endParaRPr lang="en-US" dirty="0"/>
          </a:p>
        </p:txBody>
      </p:sp>
      <p:sp>
        <p:nvSpPr>
          <p:cNvPr id="3" name="Content Placeholder 2"/>
          <p:cNvSpPr>
            <a:spLocks noGrp="1"/>
          </p:cNvSpPr>
          <p:nvPr>
            <p:ph idx="1"/>
          </p:nvPr>
        </p:nvSpPr>
        <p:spPr/>
        <p:txBody>
          <a:bodyPr/>
          <a:lstStyle/>
          <a:p>
            <a:r>
              <a:rPr lang="en-US" dirty="0" smtClean="0"/>
              <a:t>Raspberry pi camera module</a:t>
            </a:r>
          </a:p>
          <a:p>
            <a:pPr>
              <a:buNone/>
            </a:pPr>
            <a:endParaRPr lang="en-US" dirty="0"/>
          </a:p>
        </p:txBody>
      </p:sp>
      <p:pic>
        <p:nvPicPr>
          <p:cNvPr id="1028" name="Picture 4"/>
          <p:cNvPicPr>
            <a:picLocks noChangeAspect="1" noChangeArrowheads="1"/>
          </p:cNvPicPr>
          <p:nvPr/>
        </p:nvPicPr>
        <p:blipFill>
          <a:blip r:embed="rId2"/>
          <a:srcRect/>
          <a:stretch>
            <a:fillRect/>
          </a:stretch>
        </p:blipFill>
        <p:spPr bwMode="auto">
          <a:xfrm>
            <a:off x="3581400" y="2057400"/>
            <a:ext cx="4876800" cy="363855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609600"/>
            <a:ext cx="7498080" cy="5638800"/>
          </a:xfrm>
        </p:spPr>
        <p:txBody>
          <a:bodyPr/>
          <a:lstStyle/>
          <a:p>
            <a:r>
              <a:rPr lang="en-US" dirty="0" smtClean="0"/>
              <a:t>The Raspberry Pi camera module can be used to take high-definition video, as well as stills photographs.</a:t>
            </a:r>
          </a:p>
          <a:p>
            <a:r>
              <a:rPr lang="en-US" dirty="0" smtClean="0"/>
              <a:t>There are lots of examples online of people using it for </a:t>
            </a:r>
            <a:r>
              <a:rPr lang="en-US" dirty="0" smtClean="0">
                <a:hlinkClick r:id="rId2"/>
              </a:rPr>
              <a:t>time-lapse</a:t>
            </a:r>
            <a:r>
              <a:rPr lang="en-US" dirty="0" smtClean="0"/>
              <a:t>, </a:t>
            </a:r>
            <a:r>
              <a:rPr lang="en-US" dirty="0" smtClean="0">
                <a:hlinkClick r:id="rId3"/>
              </a:rPr>
              <a:t>slow-motion</a:t>
            </a:r>
            <a:r>
              <a:rPr lang="en-US" dirty="0" smtClean="0"/>
              <a:t> and other video cleverness. You can also use the libraries we bundle with the camera to </a:t>
            </a:r>
            <a:r>
              <a:rPr lang="en-US" dirty="0" err="1" smtClean="0"/>
              <a:t>create</a:t>
            </a:r>
            <a:r>
              <a:rPr lang="en-US" dirty="0" err="1" smtClean="0">
                <a:hlinkClick r:id="rId4"/>
              </a:rPr>
              <a:t>effects</a:t>
            </a:r>
            <a:r>
              <a:rPr lang="en-US" dirty="0" smtClean="0"/>
              <a: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685800"/>
            <a:ext cx="7498080" cy="5562600"/>
          </a:xfrm>
        </p:spPr>
        <p:txBody>
          <a:bodyPr>
            <a:normAutofit/>
          </a:bodyPr>
          <a:lstStyle/>
          <a:p>
            <a:r>
              <a:rPr lang="en-US" dirty="0" smtClean="0"/>
              <a:t> module has a five megapixel fixed-focus camera that supports 1080p30, 720p60 and VGA90 video modes, as well as stills capture.</a:t>
            </a:r>
          </a:p>
          <a:p>
            <a:r>
              <a:rPr lang="en-US" dirty="0" smtClean="0"/>
              <a:t>It attaches via a 15cm ribbon cable to the CSI port on the Raspberry Pi.</a:t>
            </a:r>
          </a:p>
          <a:p>
            <a:r>
              <a:rPr lang="en-US" dirty="0" smtClean="0"/>
              <a:t>The camera works with </a:t>
            </a:r>
            <a:r>
              <a:rPr lang="en-US" b="1" dirty="0" smtClean="0"/>
              <a:t>all models</a:t>
            </a:r>
            <a:r>
              <a:rPr lang="en-US" dirty="0" smtClean="0"/>
              <a:t> of Raspberry Pi 1 and 2. It can be accessed through the MMAL and V4L APIs.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t>Description about the SRS</a:t>
            </a:r>
            <a:br>
              <a:rPr lang="en-US" dirty="0" smtClean="0"/>
            </a:br>
            <a:endParaRPr lang="en-US" dirty="0"/>
          </a:p>
        </p:txBody>
      </p:sp>
      <p:sp>
        <p:nvSpPr>
          <p:cNvPr id="3" name="Content Placeholder 2"/>
          <p:cNvSpPr>
            <a:spLocks noGrp="1"/>
          </p:cNvSpPr>
          <p:nvPr>
            <p:ph idx="1"/>
          </p:nvPr>
        </p:nvSpPr>
        <p:spPr/>
        <p:txBody>
          <a:bodyPr>
            <a:normAutofit fontScale="55000" lnSpcReduction="20000"/>
          </a:bodyPr>
          <a:lstStyle/>
          <a:p>
            <a:pPr lvl="0"/>
            <a:r>
              <a:rPr lang="en-US" b="1" dirty="0" smtClean="0"/>
              <a:t>Functional requirement 1.1 </a:t>
            </a:r>
            <a:endParaRPr lang="en-US" dirty="0" smtClean="0"/>
          </a:p>
          <a:p>
            <a:r>
              <a:rPr lang="en-US" dirty="0" smtClean="0"/>
              <a:t>Register on Twitter and </a:t>
            </a:r>
            <a:r>
              <a:rPr lang="en-US" dirty="0" err="1" smtClean="0"/>
              <a:t>Ubidots</a:t>
            </a:r>
            <a:r>
              <a:rPr lang="en-US" dirty="0" smtClean="0"/>
              <a:t> cloud: </a:t>
            </a:r>
          </a:p>
          <a:p>
            <a:r>
              <a:rPr lang="en-US" dirty="0" smtClean="0"/>
              <a:t>A user should be able to register onto the twitter account which he also downloads onto his phone from the application store. He will use this to view the entry logs of his guests.</a:t>
            </a:r>
          </a:p>
          <a:p>
            <a:pPr lvl="0"/>
            <a:r>
              <a:rPr lang="en-US" b="1" dirty="0" smtClean="0"/>
              <a:t>Functional requirement 1.2 </a:t>
            </a:r>
            <a:endParaRPr lang="en-US" dirty="0" smtClean="0"/>
          </a:p>
          <a:p>
            <a:r>
              <a:rPr lang="en-US" dirty="0" smtClean="0"/>
              <a:t>Notify users of new entries:</a:t>
            </a:r>
          </a:p>
          <a:p>
            <a:r>
              <a:rPr lang="en-US" dirty="0" smtClean="0"/>
              <a:t>When a new entry is produced when a person rings the door bell, that information should be quickly uploaded onto twitter and also a notification must be sent to the mobile phone of user.</a:t>
            </a:r>
          </a:p>
          <a:p>
            <a:pPr lvl="0"/>
            <a:r>
              <a:rPr lang="en-US" b="1" dirty="0" smtClean="0"/>
              <a:t>Functional requirement 1.3 </a:t>
            </a:r>
            <a:endParaRPr lang="en-US" dirty="0" smtClean="0"/>
          </a:p>
          <a:p>
            <a:r>
              <a:rPr lang="en-US" dirty="0" smtClean="0"/>
              <a:t>Users should be able to edit, delete and maintain his entries. Multiple photographs of the same entry must be avoided so as to avoid confusion.</a:t>
            </a:r>
          </a:p>
          <a:p>
            <a:pPr lvl="0"/>
            <a:r>
              <a:rPr lang="en-US" b="1" dirty="0" smtClean="0"/>
              <a:t>Functional requirement 1.4 </a:t>
            </a:r>
            <a:endParaRPr lang="en-US" dirty="0" smtClean="0"/>
          </a:p>
          <a:p>
            <a:r>
              <a:rPr lang="en-US" dirty="0" err="1" smtClean="0"/>
              <a:t>Ubidots</a:t>
            </a:r>
            <a:r>
              <a:rPr lang="en-US" dirty="0" smtClean="0"/>
              <a:t> cloud database must store complete record which also acts like a backup which </a:t>
            </a:r>
            <a:r>
              <a:rPr lang="en-US" dirty="0" err="1" smtClean="0"/>
              <a:t>iff</a:t>
            </a:r>
            <a:r>
              <a:rPr lang="en-US" dirty="0" smtClean="0"/>
              <a:t> possible also sends notifications to users upon new entries.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Class Diagrams and Sequence Diagrams</a:t>
            </a:r>
            <a:endParaRPr lang="en-US" dirty="0"/>
          </a:p>
        </p:txBody>
      </p:sp>
      <p:pic>
        <p:nvPicPr>
          <p:cNvPr id="4" name="Content Placeholder 3"/>
          <p:cNvPicPr>
            <a:picLocks noGrp="1"/>
          </p:cNvPicPr>
          <p:nvPr>
            <p:ph idx="1"/>
          </p:nvPr>
        </p:nvPicPr>
        <p:blipFill>
          <a:blip r:embed="rId2">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bwMode="auto">
          <a:xfrm>
            <a:off x="1722870" y="2310004"/>
            <a:ext cx="6923810" cy="307619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bwMode="auto">
          <a:xfrm>
            <a:off x="2394789" y="1447800"/>
            <a:ext cx="5579972" cy="4800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Process Model </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b="1" dirty="0" smtClean="0"/>
              <a:t>Iterative and Incremental development</a:t>
            </a:r>
            <a:r>
              <a:rPr lang="en-US" dirty="0" smtClean="0"/>
              <a:t> is any combination of both </a:t>
            </a:r>
            <a:r>
              <a:rPr lang="en-US" dirty="0" smtClean="0">
                <a:hlinkClick r:id="rId2" tooltip="Iterative design"/>
              </a:rPr>
              <a:t>iterative design</a:t>
            </a:r>
            <a:r>
              <a:rPr lang="en-US" dirty="0" smtClean="0"/>
              <a:t> or </a:t>
            </a:r>
            <a:r>
              <a:rPr lang="en-US" dirty="0" smtClean="0">
                <a:hlinkClick r:id="rId3" tooltip="Iterative method"/>
              </a:rPr>
              <a:t>iterative method</a:t>
            </a:r>
            <a:r>
              <a:rPr lang="en-US" dirty="0" smtClean="0"/>
              <a:t> and </a:t>
            </a:r>
            <a:r>
              <a:rPr lang="en-US" dirty="0" smtClean="0">
                <a:hlinkClick r:id="rId4" tooltip="Incremental build model"/>
              </a:rPr>
              <a:t>incremental build model</a:t>
            </a:r>
            <a:r>
              <a:rPr lang="en-US" dirty="0" smtClean="0"/>
              <a:t> for software development. The combination is of long standing  and has been widely suggested for large development efforts. </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TotalTime>
  <Words>795</Words>
  <Application>Microsoft Office PowerPoint</Application>
  <PresentationFormat>On-screen Show (4:3)</PresentationFormat>
  <Paragraphs>60</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Solstice</vt:lpstr>
      <vt:lpstr>DOOR BELL SECURITY SYSTEM</vt:lpstr>
      <vt:lpstr>PROJECT GOALS</vt:lpstr>
      <vt:lpstr>SENSOR DESCRIPTIONS</vt:lpstr>
      <vt:lpstr>Slide 4</vt:lpstr>
      <vt:lpstr>Slide 5</vt:lpstr>
      <vt:lpstr>Description about the SRS </vt:lpstr>
      <vt:lpstr>Class Diagrams and Sequence Diagrams</vt:lpstr>
      <vt:lpstr>Slide 8</vt:lpstr>
      <vt:lpstr>Process Model  </vt:lpstr>
      <vt:lpstr>Implementation details </vt:lpstr>
      <vt:lpstr>Slide 11</vt:lpstr>
      <vt:lpstr>Results</vt:lpstr>
      <vt:lpstr>Slide 13</vt:lpstr>
      <vt:lpstr>Software System Attributes </vt:lpstr>
      <vt:lpstr>Slide 15</vt:lpstr>
      <vt:lpstr>Slide 16</vt:lpstr>
      <vt:lpstr>Slide 17</vt:lpstr>
      <vt:lpstr>Slide 18</vt:lpstr>
      <vt:lpstr>Performance Requirements </vt:lpstr>
      <vt:lpstr>Database Requirements </vt:lpstr>
      <vt:lpstr>Design Requirements </vt:lpstr>
      <vt:lpstr>Attaching </vt:lpstr>
      <vt:lpstr>Conclusion and Future work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DOOR BELL SECURITY SYSTEM</dc:title>
  <dc:creator>user</dc:creator>
  <cp:lastModifiedBy>user</cp:lastModifiedBy>
  <cp:revision>3</cp:revision>
  <dcterms:created xsi:type="dcterms:W3CDTF">2015-12-11T05:21:38Z</dcterms:created>
  <dcterms:modified xsi:type="dcterms:W3CDTF">2015-12-11T05:43:34Z</dcterms:modified>
</cp:coreProperties>
</file>