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9" r:id="rId3"/>
    <p:sldId id="260" r:id="rId4"/>
    <p:sldId id="263" r:id="rId5"/>
    <p:sldId id="262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64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908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7903-AA9A-44E2-BE32-2DD970FB352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74D669-A5DE-4C4C-B09F-C8760C4B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pr.com/blog/how-write-mapreduce-program" TargetMode="External"/><Relationship Id="rId3" Type="http://schemas.openxmlformats.org/officeDocument/2006/relationships/hyperlink" Target="http://www.cloudera.com/content/www/enus/documentation/other/tutorial/CDH5/Hadoop-Tutorial/ht_example_4_sentiment_analysis.html" TargetMode="External"/><Relationship Id="rId7" Type="http://schemas.openxmlformats.org/officeDocument/2006/relationships/hyperlink" Target="http://www.tutorialspoint.com/hadoop/hadoop_mapreduce.htm" TargetMode="External"/><Relationship Id="rId2" Type="http://schemas.openxmlformats.org/officeDocument/2006/relationships/hyperlink" Target="https://archive.org/download/twitter_cikm_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ghlyscalable.wordpress.com/2012/02/01/mapreduce-patterns/" TargetMode="External"/><Relationship Id="rId5" Type="http://schemas.openxmlformats.org/officeDocument/2006/relationships/hyperlink" Target="http://www.ncbi.nlm.nih.gov/pmc/articles/PMC4224309/" TargetMode="External"/><Relationship Id="rId4" Type="http://schemas.openxmlformats.org/officeDocument/2006/relationships/hyperlink" Target="http://www-nlp.stanford.edu/courses/cs224n/2009/fp/3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636" y="1999445"/>
            <a:ext cx="8915399" cy="2262781"/>
          </a:xfrm>
        </p:spPr>
        <p:txBody>
          <a:bodyPr/>
          <a:lstStyle/>
          <a:p>
            <a:r>
              <a:rPr lang="en-US" dirty="0" smtClean="0"/>
              <a:t>PROJECT BASED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636" y="4674348"/>
            <a:ext cx="8915399" cy="11262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ANALYTICS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9298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18" y="1101782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sz="2800" u="sng" dirty="0"/>
              <a:t>Database Requirement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18" y="211995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database supports functions to write, read and delete. The system shall support storage of huge amount of data.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8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Design Constraints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may affect system performance as data increases.</a:t>
            </a:r>
            <a:endParaRPr lang="en-IN" dirty="0"/>
          </a:p>
          <a:p>
            <a:r>
              <a:rPr lang="en-US" dirty="0"/>
              <a:t>The accuracy of the polarity classifier may affect the final prediction accuracy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03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575" y="624110"/>
            <a:ext cx="9512038" cy="12808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DESIGN </a:t>
            </a:r>
            <a:r>
              <a:rPr lang="en-IN" dirty="0"/>
              <a:t>ARCHITECTURE 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u="sng" dirty="0" smtClean="0"/>
              <a:t>Class </a:t>
            </a:r>
            <a:r>
              <a:rPr lang="en-IN" sz="2800" u="sng" dirty="0"/>
              <a:t>Diagram</a:t>
            </a:r>
          </a:p>
        </p:txBody>
      </p:sp>
      <p:pic>
        <p:nvPicPr>
          <p:cNvPr id="2051" name="Picture 1" descr="C:\Users\avinash\Downloads\Screenshot (7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4" y="2101755"/>
            <a:ext cx="8734566" cy="420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53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42" y="860810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u="sng" dirty="0"/>
              <a:t>Sequence Diagram</a:t>
            </a:r>
          </a:p>
        </p:txBody>
      </p:sp>
      <p:pic>
        <p:nvPicPr>
          <p:cNvPr id="3074" name="Picture 2" descr="E:\pbl folder\sequence_diagram_hospital-900x982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2" y="1501255"/>
            <a:ext cx="8993874" cy="509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9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5313"/>
          </a:xfrm>
        </p:spPr>
        <p:txBody>
          <a:bodyPr>
            <a:normAutofit/>
          </a:bodyPr>
          <a:lstStyle/>
          <a:p>
            <a:r>
              <a:rPr lang="en-US" dirty="0" smtClean="0"/>
              <a:t>A java code is developed which </a:t>
            </a:r>
            <a:r>
              <a:rPr lang="en-US" dirty="0"/>
              <a:t>takes the dataset, positive and negative words as the input.</a:t>
            </a:r>
            <a:r>
              <a:rPr lang="en-IN" dirty="0" smtClean="0"/>
              <a:t> </a:t>
            </a:r>
          </a:p>
          <a:p>
            <a:pPr marL="3657600" lvl="8" indent="0"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Input			Output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/>
              <a:t>The </a:t>
            </a:r>
            <a:r>
              <a:rPr lang="en-US" dirty="0" smtClean="0"/>
              <a:t>Map Reduce </a:t>
            </a:r>
            <a:r>
              <a:rPr lang="en-US" dirty="0"/>
              <a:t>operates exclusively on &lt; key, value&gt;,that is the framework views the input to the </a:t>
            </a:r>
            <a:r>
              <a:rPr lang="en-US" dirty="0" smtClean="0"/>
              <a:t>job </a:t>
            </a:r>
            <a:r>
              <a:rPr lang="en-US" dirty="0"/>
              <a:t>as a set of &lt;key, value&gt; pairs and produces set of &lt;key, value&gt; pairs as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IN" dirty="0" smtClean="0"/>
          </a:p>
          <a:p>
            <a:pPr lvl="2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0265"/>
              </p:ext>
            </p:extLst>
          </p:nvPr>
        </p:nvGraphicFramePr>
        <p:xfrm>
          <a:off x="3371116" y="3152603"/>
          <a:ext cx="6096000" cy="805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0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Map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&lt;k1, v1&gt;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list (&lt;k2, v2&gt;)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2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Reduce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>
                          <a:effectLst/>
                        </a:rPr>
                        <a:t>&lt;k2, list(v2)&gt;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050" dirty="0">
                          <a:effectLst/>
                        </a:rPr>
                        <a:t>list (&lt;k3, v3&gt;)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7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types of a Map Reduce job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US" dirty="0"/>
              <a:t>(Input)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&lt;k1, v1&gt; </a:t>
            </a:r>
            <a:r>
              <a:rPr lang="en-US" b="1" dirty="0"/>
              <a:t>Map</a:t>
            </a:r>
            <a:r>
              <a:rPr lang="en-US" dirty="0"/>
              <a:t> &lt;K2, v2&gt; </a:t>
            </a:r>
            <a:r>
              <a:rPr lang="en-US" dirty="0" smtClean="0"/>
              <a:t>combine</a:t>
            </a:r>
            <a:r>
              <a:rPr lang="en-US" dirty="0"/>
              <a:t> &lt;K2, v2&gt; </a:t>
            </a:r>
            <a:r>
              <a:rPr lang="en-US" b="1" dirty="0"/>
              <a:t>reduce</a:t>
            </a:r>
            <a:r>
              <a:rPr lang="en-US" dirty="0"/>
              <a:t> &lt;k3, v3&gt;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(</a:t>
            </a:r>
            <a:r>
              <a:rPr lang="en-US" dirty="0"/>
              <a:t>output)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combined and reduced data sample for managing health care solutions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28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Big data analytics has the potential to transform the </a:t>
            </a:r>
            <a:r>
              <a:rPr lang="en-IN" dirty="0" smtClean="0"/>
              <a:t>way healthcare </a:t>
            </a:r>
            <a:r>
              <a:rPr lang="en-IN" dirty="0"/>
              <a:t>providers use sophisticated technologies </a:t>
            </a:r>
            <a:r>
              <a:rPr lang="en-IN" dirty="0" smtClean="0"/>
              <a:t>to gain </a:t>
            </a:r>
            <a:r>
              <a:rPr lang="en-IN" dirty="0"/>
              <a:t>insight from their clinical and other data </a:t>
            </a:r>
            <a:r>
              <a:rPr lang="en-IN" dirty="0" smtClean="0"/>
              <a:t>repositories </a:t>
            </a:r>
            <a:r>
              <a:rPr lang="en-IN" dirty="0"/>
              <a:t>and make informed decisions. In the future we’ll </a:t>
            </a:r>
            <a:r>
              <a:rPr lang="en-IN" dirty="0" smtClean="0"/>
              <a:t>see the </a:t>
            </a:r>
            <a:r>
              <a:rPr lang="en-IN" dirty="0"/>
              <a:t>rapid, widespread implementation and use of </a:t>
            </a:r>
            <a:r>
              <a:rPr lang="en-IN" dirty="0" smtClean="0"/>
              <a:t>big data </a:t>
            </a:r>
            <a:r>
              <a:rPr lang="en-IN" dirty="0"/>
              <a:t>analytics across the healthcare organization and </a:t>
            </a:r>
            <a:r>
              <a:rPr lang="en-IN" dirty="0" smtClean="0"/>
              <a:t>the healthcare </a:t>
            </a:r>
            <a:r>
              <a:rPr lang="en-IN" dirty="0"/>
              <a:t>industry. Doctors can manage patients record anywhere in the </a:t>
            </a:r>
            <a:r>
              <a:rPr lang="en-IN" dirty="0" smtClean="0"/>
              <a:t>world and </a:t>
            </a:r>
            <a:r>
              <a:rPr lang="en-IN" dirty="0"/>
              <a:t>updated record can be accessed by authorized doctors. Even normal persons can get the information about any </a:t>
            </a:r>
            <a:r>
              <a:rPr lang="en-IN" dirty="0" smtClean="0"/>
              <a:t>kind of </a:t>
            </a:r>
            <a:r>
              <a:rPr lang="en-IN" dirty="0"/>
              <a:t>health issues and take precautions for particular issue. This project helps in teleconsultations by the doctors of </a:t>
            </a:r>
            <a:r>
              <a:rPr lang="en-IN" dirty="0" smtClean="0"/>
              <a:t>the patients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0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hlinkClick r:id="rId2"/>
              </a:rPr>
              <a:t>https://archive.org/download/twitter_cikm_2010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  <a:hlinkClick r:id="rId3"/>
              </a:rPr>
              <a:t>http://www.cloudera.com/content/www/enus/documentation/other/tutorial/CDH5/Hadoop-Tutorial/ht_example_4_sentiment_analysis.html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  <a:hlinkClick r:id="rId4"/>
              </a:rPr>
              <a:t>http://www-nlp.stanford.edu/courses/cs224n/2009/fp/3.pdf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linkClick r:id="rId5"/>
              </a:rPr>
              <a:t>http://www.ncbi.nlm.nih.gov/pmc/articles/PMC4224309/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http://www.google.com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linkClick r:id="rId6"/>
              </a:rPr>
              <a:t>https://highlyscalable.wordpress.com/2012/02/01/mapreduce-patterns/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linkClick r:id="rId7"/>
              </a:rPr>
              <a:t>http://www.tutorialspoint.com/hadoop/hadoop_mapreduce.htm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linkClick r:id="rId8"/>
              </a:rPr>
              <a:t>https://www.mapr.com/blog/how-write-mapreduce-program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1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of a Map­ </a:t>
            </a:r>
            <a:r>
              <a:rPr lang="en-IN" dirty="0" smtClean="0"/>
              <a:t>Reduce </a:t>
            </a:r>
            <a:r>
              <a:rPr lang="en-IN" dirty="0"/>
              <a:t>based Context­ </a:t>
            </a:r>
            <a:r>
              <a:rPr lang="en-IN" dirty="0" smtClean="0"/>
              <a:t>Aware Recommendation Engine </a:t>
            </a:r>
            <a:r>
              <a:rPr lang="en-IN" dirty="0"/>
              <a:t>for HEALTH CARE.</a:t>
            </a:r>
          </a:p>
        </p:txBody>
      </p:sp>
    </p:spTree>
    <p:extLst>
      <p:ext uri="{BB962C8B-B14F-4D97-AF65-F5344CB8AC3E}">
        <p14:creationId xmlns:p14="http://schemas.microsoft.com/office/powerpoint/2010/main" val="389884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482" y="624110"/>
            <a:ext cx="8911687" cy="1280890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482" y="206920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Data set contains </a:t>
            </a:r>
            <a:r>
              <a:rPr lang="en-US" sz="2400" dirty="0" smtClean="0"/>
              <a:t>health issues and details of the patients kept in a database</a:t>
            </a:r>
            <a:endParaRPr lang="en-US" sz="2400" dirty="0"/>
          </a:p>
          <a:p>
            <a:r>
              <a:rPr lang="en-US" sz="2400" dirty="0"/>
              <a:t>The data set is collected </a:t>
            </a:r>
            <a:r>
              <a:rPr lang="en-US" sz="2400" dirty="0" smtClean="0"/>
              <a:t>from different hospitals and health organizations.</a:t>
            </a:r>
          </a:p>
          <a:p>
            <a:r>
              <a:rPr lang="en-US" sz="2400" dirty="0" smtClean="0"/>
              <a:t>The data set contains a total of approx. 100,000          entries.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column :  City_name </a:t>
            </a:r>
          </a:p>
          <a:p>
            <a:r>
              <a:rPr lang="en-US" sz="2400" dirty="0" smtClean="0"/>
              <a:t>Second column : Hospital_name</a:t>
            </a:r>
          </a:p>
          <a:p>
            <a:r>
              <a:rPr lang="en-US" sz="2400" dirty="0" smtClean="0"/>
              <a:t>Third column : Patient_id.</a:t>
            </a:r>
          </a:p>
          <a:p>
            <a:r>
              <a:rPr lang="en-US" sz="2400" dirty="0" smtClean="0"/>
              <a:t>Fourth column : patient_name.</a:t>
            </a:r>
          </a:p>
          <a:p>
            <a:r>
              <a:rPr lang="en-US" sz="2400" dirty="0" smtClean="0"/>
              <a:t>Fifth column : Patient_disease.</a:t>
            </a:r>
          </a:p>
          <a:p>
            <a:r>
              <a:rPr lang="en-US" sz="2400" dirty="0" smtClean="0"/>
              <a:t>sixth column : Consulting_Doctor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4876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691" y="2133600"/>
            <a:ext cx="1132430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“New York”    “SOUTHEAST </a:t>
            </a:r>
            <a:r>
              <a:rPr lang="en-US" dirty="0"/>
              <a:t>ALABAMA MEDICAL </a:t>
            </a:r>
            <a:r>
              <a:rPr lang="en-US" dirty="0" smtClean="0"/>
              <a:t>CENTER”  12341   “Clarke”  “Diabetes”    “Dr.Smith”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“New York” </a:t>
            </a:r>
            <a:r>
              <a:rPr lang="en-US" dirty="0" smtClean="0"/>
              <a:t>   </a:t>
            </a:r>
            <a:r>
              <a:rPr lang="en-US" dirty="0"/>
              <a:t>“SOUTHEAST ALABAMA MEDICAL CENTER”  </a:t>
            </a:r>
            <a:r>
              <a:rPr lang="en-US" dirty="0" smtClean="0"/>
              <a:t>13452    “Marsh”  “Asthma”    “Dr.Rose”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“Washington DC</a:t>
            </a:r>
            <a:r>
              <a:rPr lang="en-US" dirty="0"/>
              <a:t>”  “MARSHALL MEDICAL CENTER SOUTH”  </a:t>
            </a:r>
            <a:r>
              <a:rPr lang="en-US" dirty="0" smtClean="0"/>
              <a:t>24581   “Watson”  “Diabetes”    “Dr.Oliver”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“Seattle</a:t>
            </a:r>
            <a:r>
              <a:rPr lang="en-US" dirty="0"/>
              <a:t>”  “CRENSHAW COMMUNITY HOSPITAL”  5</a:t>
            </a:r>
            <a:r>
              <a:rPr lang="en-US" dirty="0" smtClean="0"/>
              <a:t>0001   “Ivy”  “Skin Disease”    “Dr.Branson”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 Specification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2197" y="1555846"/>
            <a:ext cx="9962415" cy="488931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u="sng" dirty="0"/>
              <a:t>External Interface </a:t>
            </a:r>
            <a:r>
              <a:rPr lang="en-US" sz="2400" u="sng" dirty="0" smtClean="0"/>
              <a:t>Requirements</a:t>
            </a:r>
          </a:p>
          <a:p>
            <a:pPr marL="0" lvl="0" indent="0">
              <a:buNone/>
            </a:pPr>
            <a:endParaRPr lang="en-IN" sz="2400" u="sng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User Interfaces</a:t>
            </a:r>
            <a:endParaRPr lang="en-IN" sz="1200" dirty="0"/>
          </a:p>
          <a:p>
            <a:r>
              <a:rPr lang="en-US" dirty="0" smtClean="0"/>
              <a:t>It </a:t>
            </a:r>
            <a:r>
              <a:rPr lang="en-US" dirty="0"/>
              <a:t>will be simple and easy to understand. Controls which allow the user to interact with the application will be clear and imply their functionality within the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r>
              <a:rPr lang="en-US" b="1" dirty="0" smtClean="0"/>
              <a:t>2. Hardware Interfaces</a:t>
            </a:r>
            <a:endParaRPr lang="en-IN" sz="1200" dirty="0"/>
          </a:p>
          <a:p>
            <a:r>
              <a:rPr lang="en-US" dirty="0"/>
              <a:t>Password protected personal </a:t>
            </a:r>
            <a:r>
              <a:rPr lang="en-US" dirty="0" smtClean="0"/>
              <a:t>laptop</a:t>
            </a:r>
          </a:p>
          <a:p>
            <a:pPr marL="0" indent="0">
              <a:buNone/>
            </a:pPr>
            <a:r>
              <a:rPr lang="en-US" b="1" dirty="0" smtClean="0"/>
              <a:t>3. Software Interfaces</a:t>
            </a:r>
            <a:endParaRPr lang="en-IN" sz="1200" dirty="0"/>
          </a:p>
          <a:p>
            <a:r>
              <a:rPr lang="en-US" dirty="0"/>
              <a:t>Inputs:  The java program which takes the dataset, positive and negative words as the </a:t>
            </a:r>
            <a:r>
              <a:rPr lang="en-US" dirty="0" smtClean="0"/>
              <a:t>input</a:t>
            </a:r>
            <a:r>
              <a:rPr lang="en-US" dirty="0"/>
              <a:t> </a:t>
            </a:r>
            <a:r>
              <a:rPr lang="en-US" dirty="0" smtClean="0"/>
              <a:t>and produces the </a:t>
            </a:r>
            <a:r>
              <a:rPr lang="en-US" dirty="0"/>
              <a:t>list </a:t>
            </a:r>
            <a:r>
              <a:rPr lang="en-US" dirty="0" smtClean="0"/>
              <a:t>of the </a:t>
            </a:r>
            <a:r>
              <a:rPr lang="en-US" dirty="0"/>
              <a:t>searched </a:t>
            </a:r>
            <a:r>
              <a:rPr lang="en-US" dirty="0" smtClean="0"/>
              <a:t>data as output.</a:t>
            </a:r>
          </a:p>
          <a:p>
            <a:pPr marL="0" indent="0">
              <a:buNone/>
            </a:pPr>
            <a:r>
              <a:rPr lang="en-US" b="1" dirty="0" smtClean="0"/>
              <a:t>4. Communication </a:t>
            </a:r>
            <a:r>
              <a:rPr lang="en-US" b="1" dirty="0"/>
              <a:t>Interfaces</a:t>
            </a:r>
            <a:r>
              <a:rPr lang="en-US" b="1" dirty="0" smtClean="0"/>
              <a:t>:</a:t>
            </a:r>
            <a:endParaRPr lang="en-IN" dirty="0"/>
          </a:p>
          <a:p>
            <a:r>
              <a:rPr lang="en-US" dirty="0"/>
              <a:t>Web browser and internet are required in order to make use of several functions and to be executed such as searching, viewing and downloading.</a:t>
            </a:r>
            <a:endParaRPr lang="en-IN" dirty="0"/>
          </a:p>
          <a:p>
            <a:endParaRPr lang="en-US" dirty="0" smtClean="0"/>
          </a:p>
          <a:p>
            <a:endParaRPr lang="en-IN" sz="1200" dirty="0"/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3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u="sng" dirty="0"/>
              <a:t>Functional Requirements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32" y="1905000"/>
            <a:ext cx="8915400" cy="3777622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set is pre-processed using eclipse IDE to eliminate stop word and stemming is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Data </a:t>
            </a:r>
            <a:r>
              <a:rPr lang="en-US" dirty="0"/>
              <a:t>set pre-Processing:  using </a:t>
            </a:r>
            <a:r>
              <a:rPr lang="en-US" dirty="0" smtClean="0"/>
              <a:t>Map Reduce </a:t>
            </a:r>
            <a:r>
              <a:rPr lang="en-US" dirty="0"/>
              <a:t>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Map Reduce </a:t>
            </a:r>
            <a:r>
              <a:rPr lang="en-US" dirty="0"/>
              <a:t>operates exclusively on &lt; key, value&gt;,that is the framework views the input to the </a:t>
            </a:r>
            <a:r>
              <a:rPr lang="en-US" dirty="0" smtClean="0"/>
              <a:t>job </a:t>
            </a:r>
            <a:r>
              <a:rPr lang="en-US" dirty="0"/>
              <a:t>as a set of &lt;key, value&gt; pairs and produces set of &lt;key, value&gt; pairs as output.</a:t>
            </a:r>
            <a:endParaRPr lang="en-IN" dirty="0"/>
          </a:p>
          <a:p>
            <a:r>
              <a:rPr lang="en-US" dirty="0" smtClean="0"/>
              <a:t>The</a:t>
            </a:r>
            <a:r>
              <a:rPr lang="en-US" dirty="0"/>
              <a:t> key and value classes have to be serializable by the framework and hence need to implement the Writable interface. Additionally, the key classes have to implement the </a:t>
            </a:r>
            <a:r>
              <a:rPr lang="en-US" dirty="0">
                <a:solidFill>
                  <a:schemeClr val="tx1"/>
                </a:solidFill>
              </a:rPr>
              <a:t>Writable Comparable</a:t>
            </a:r>
            <a:r>
              <a:rPr lang="en-US" dirty="0"/>
              <a:t> interface to facilitate sorting by the framework.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AutoNum type="alphaL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7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267" y="103354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u="sng" dirty="0"/>
              <a:t>Software System Attributes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7" y="2047165"/>
            <a:ext cx="9771346" cy="466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Reliability</a:t>
            </a:r>
            <a:r>
              <a:rPr lang="en-IN" dirty="0" smtClean="0"/>
              <a:t> : </a:t>
            </a:r>
            <a:r>
              <a:rPr lang="en-US" dirty="0"/>
              <a:t>The software will meet all of the functional requirements without any unexpected behavior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Availability</a:t>
            </a:r>
            <a:r>
              <a:rPr lang="en-IN" dirty="0" smtClean="0"/>
              <a:t> : </a:t>
            </a:r>
            <a:r>
              <a:rPr lang="en-US" dirty="0"/>
              <a:t>The software will be available on demand. The functionality of the software will not depend on any external services such as internet access that are required.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Security</a:t>
            </a:r>
            <a:r>
              <a:rPr lang="en-IN" dirty="0" smtClean="0"/>
              <a:t> : </a:t>
            </a:r>
            <a:r>
              <a:rPr lang="en-US" dirty="0"/>
              <a:t>The software will never disclose any personal information of Twitter users, and will collect no personal information from its own users.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Portability</a:t>
            </a:r>
            <a:r>
              <a:rPr lang="en-IN" dirty="0" smtClean="0"/>
              <a:t> : </a:t>
            </a:r>
            <a:r>
              <a:rPr lang="en-US" dirty="0"/>
              <a:t>This software is designed to run on any operating system.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Maintainability</a:t>
            </a:r>
            <a:r>
              <a:rPr lang="en-IN" dirty="0" smtClean="0"/>
              <a:t> : </a:t>
            </a:r>
            <a:r>
              <a:rPr lang="en-US" dirty="0"/>
              <a:t>The software should be written clearly and concisely. The code will be well documented. Particular care will be taken to design the software modularly to ensure that maintenance is easy.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03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006" y="1060839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u="sng" dirty="0"/>
              <a:t>Performance Requirements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006" y="2133600"/>
            <a:ext cx="9102606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Real-Time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software will provide up-to-date information, limited only by the rate of input. The output should display the latest results at all times, and if it lags behind, the user should be notified.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System Resource Consumption: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Resource consumption of this application should not reach an amount that affects the normal process of system. The application should be capable of operating in the background.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201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791</Words>
  <Application>Microsoft Office PowerPoint</Application>
  <PresentationFormat>Custom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PROJECT BASED LEARNING</vt:lpstr>
      <vt:lpstr>PROJECT GOALS</vt:lpstr>
      <vt:lpstr>DATA SET</vt:lpstr>
      <vt:lpstr>ATTRIBUTES</vt:lpstr>
      <vt:lpstr>DATA SET SAMPLE</vt:lpstr>
      <vt:lpstr>Software Requirement Specification </vt:lpstr>
      <vt:lpstr>Functional Requirements</vt:lpstr>
      <vt:lpstr>Software System Attributes</vt:lpstr>
      <vt:lpstr>Performance Requirements</vt:lpstr>
      <vt:lpstr>Database Requirement </vt:lpstr>
      <vt:lpstr>Design Constraints </vt:lpstr>
      <vt:lpstr>             DESIGN ARCHITECTURE   Class Diagram</vt:lpstr>
      <vt:lpstr>Sequence Diagram</vt:lpstr>
      <vt:lpstr>IMPLEMENTATION DETAILS</vt:lpstr>
      <vt:lpstr>PowerPoint Presentation</vt:lpstr>
      <vt:lpstr>Result</vt:lpstr>
      <vt:lpstr>Conclusion</vt:lpstr>
      <vt:lpstr>                Bibliography</vt:lpstr>
      <vt:lpstr>                   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IBMNVIDIA</dc:creator>
  <cp:lastModifiedBy>Bharat Barru</cp:lastModifiedBy>
  <cp:revision>28</cp:revision>
  <dcterms:created xsi:type="dcterms:W3CDTF">2015-09-23T08:17:01Z</dcterms:created>
  <dcterms:modified xsi:type="dcterms:W3CDTF">2015-12-11T06:27:05Z</dcterms:modified>
</cp:coreProperties>
</file>