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68" r:id="rId2"/>
    <p:sldId id="267" r:id="rId3"/>
    <p:sldId id="269" r:id="rId4"/>
    <p:sldId id="270" r:id="rId5"/>
    <p:sldId id="271" r:id="rId6"/>
    <p:sldId id="272" r:id="rId7"/>
    <p:sldId id="304" r:id="rId8"/>
    <p:sldId id="305" r:id="rId9"/>
    <p:sldId id="280" r:id="rId10"/>
    <p:sldId id="257" r:id="rId11"/>
    <p:sldId id="256" r:id="rId12"/>
    <p:sldId id="262" r:id="rId13"/>
    <p:sldId id="259" r:id="rId14"/>
    <p:sldId id="260" r:id="rId15"/>
    <p:sldId id="261" r:id="rId16"/>
    <p:sldId id="265" r:id="rId17"/>
    <p:sldId id="263" r:id="rId18"/>
    <p:sldId id="264" r:id="rId19"/>
    <p:sldId id="273" r:id="rId20"/>
    <p:sldId id="274" r:id="rId21"/>
    <p:sldId id="275" r:id="rId22"/>
    <p:sldId id="276" r:id="rId23"/>
    <p:sldId id="277" r:id="rId24"/>
    <p:sldId id="279" r:id="rId25"/>
    <p:sldId id="297" r:id="rId26"/>
    <p:sldId id="299" r:id="rId27"/>
    <p:sldId id="284" r:id="rId28"/>
    <p:sldId id="300" r:id="rId29"/>
    <p:sldId id="301" r:id="rId30"/>
    <p:sldId id="302" r:id="rId31"/>
    <p:sldId id="303" r:id="rId32"/>
    <p:sldId id="286" r:id="rId33"/>
    <p:sldId id="287" r:id="rId34"/>
    <p:sldId id="292"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35" autoAdjust="0"/>
    <p:restoredTop sz="94660"/>
  </p:normalViewPr>
  <p:slideViewPr>
    <p:cSldViewPr>
      <p:cViewPr>
        <p:scale>
          <a:sx n="76" d="100"/>
          <a:sy n="76" d="100"/>
        </p:scale>
        <p:origin x="-1188"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DBA1D-6130-400C-8874-4319EC42D110}" type="datetimeFigureOut">
              <a:rPr lang="en-US" smtClean="0"/>
              <a:pPr/>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C7905-5295-4811-8130-A48106F6C020}" type="slidenum">
              <a:rPr lang="en-US" smtClean="0"/>
              <a:pPr/>
              <a:t>‹#›</a:t>
            </a:fld>
            <a:endParaRPr lang="en-US"/>
          </a:p>
        </p:txBody>
      </p:sp>
    </p:spTree>
    <p:extLst>
      <p:ext uri="{BB962C8B-B14F-4D97-AF65-F5344CB8AC3E}">
        <p14:creationId xmlns:p14="http://schemas.microsoft.com/office/powerpoint/2010/main" xmlns="" val="340411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2500D0-928E-447E-A20A-FA7F424736BB}" type="slidenum">
              <a:rPr lang="en-IN" smtClean="0"/>
              <a:pPr/>
              <a:t>5</a:t>
            </a:fld>
            <a:endParaRPr lang="en-IN"/>
          </a:p>
        </p:txBody>
      </p:sp>
    </p:spTree>
    <p:extLst>
      <p:ext uri="{BB962C8B-B14F-4D97-AF65-F5344CB8AC3E}">
        <p14:creationId xmlns:p14="http://schemas.microsoft.com/office/powerpoint/2010/main" xmlns="" val="332705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CE0592-605B-4EC0-B46C-99617C324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0592-605B-4EC0-B46C-99617C324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0592-605B-4EC0-B46C-99617C324F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A79D6C-5CCC-4B6E-9637-03720451319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3CE0592-605B-4EC0-B46C-99617C324F6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A79D6C-5CCC-4B6E-9637-037204513199}" type="datetimeFigureOut">
              <a:rPr lang="en-US" smtClean="0"/>
              <a:pPr/>
              <a:t>12/11/2015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CE0592-605B-4EC0-B46C-99617C324F6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esigningconnectedproducts.com/" TargetMode="External"/><Relationship Id="rId7" Type="http://schemas.openxmlformats.org/officeDocument/2006/relationships/hyperlink" Target="https://docs.python.org/3/library/email-examples.html" TargetMode="External"/><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 Id="rId6" Type="http://schemas.openxmlformats.org/officeDocument/2006/relationships/hyperlink" Target="http://ieeexplore.ieee.org/search/searchresult.jsp?searchWithin=%22Authors%22:.QT.Mukhopadhyay,%20S.C..QT.&amp;newsearch=true" TargetMode="External"/><Relationship Id="rId5" Type="http://schemas.openxmlformats.org/officeDocument/2006/relationships/hyperlink" Target="http://ieeexplore.ieee.org/search/searchresult.jsp?searchWithin=%22Authors%22:.QT.Ghayvat,%20Hemant.QT.&amp;newsearch=true" TargetMode="External"/><Relationship Id="rId4" Type="http://schemas.openxmlformats.org/officeDocument/2006/relationships/hyperlink" Target="http://enterpriseiotbook.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8198" name="Picture 6" descr="http://synfosys.com/images/backgrounds/healthcare-bann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291205"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143000" y="2438400"/>
            <a:ext cx="5715000" cy="1938992"/>
          </a:xfrm>
          <a:prstGeom prst="rect">
            <a:avLst/>
          </a:prstGeom>
        </p:spPr>
        <p:txBody>
          <a:bodyPr wrap="square">
            <a:spAutoFit/>
          </a:bodyPr>
          <a:lstStyle/>
          <a:p>
            <a:pPr algn="ctr"/>
            <a:r>
              <a:rPr lang="en-US" sz="6000" b="1" dirty="0">
                <a:solidFill>
                  <a:schemeClr val="bg1"/>
                </a:solidFill>
                <a:latin typeface="Times New Roman" pitchFamily="18" charset="0"/>
                <a:cs typeface="Times New Roman" pitchFamily="18" charset="0"/>
              </a:rPr>
              <a:t>HEALTH CARE SYSTEM</a:t>
            </a:r>
          </a:p>
        </p:txBody>
      </p:sp>
    </p:spTree>
    <p:extLst>
      <p:ext uri="{BB962C8B-B14F-4D97-AF65-F5344CB8AC3E}">
        <p14:creationId xmlns:p14="http://schemas.microsoft.com/office/powerpoint/2010/main" xmlns="" val="3909124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lm324 amplifi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lm324 amplifi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981200" y="312738"/>
            <a:ext cx="5562600" cy="1754326"/>
          </a:xfrm>
          <a:prstGeom prst="rect">
            <a:avLst/>
          </a:prstGeom>
          <a:noFill/>
        </p:spPr>
        <p:txBody>
          <a:bodyPr wrap="square" rtlCol="0">
            <a:spAutoFit/>
          </a:bodyPr>
          <a:lstStyle/>
          <a:p>
            <a:pPr algn="ctr"/>
            <a:r>
              <a:rPr lang="en-US" sz="5400" dirty="0" smtClean="0">
                <a:solidFill>
                  <a:schemeClr val="accent1"/>
                </a:solidFill>
              </a:rPr>
              <a:t>BC 548B TRANSISTOR</a:t>
            </a:r>
            <a:endParaRPr lang="en-US" sz="5400" dirty="0">
              <a:solidFill>
                <a:schemeClr val="accent1"/>
              </a:solidFill>
            </a:endParaRPr>
          </a:p>
        </p:txBody>
      </p:sp>
      <p:pic>
        <p:nvPicPr>
          <p:cNvPr id="29698" name="Picture 2" descr="http://sonlineshop.com/image/cache/data/transistors/bc548-500x500.jpeg"/>
          <p:cNvPicPr>
            <a:picLocks noChangeAspect="1" noChangeArrowheads="1"/>
          </p:cNvPicPr>
          <p:nvPr/>
        </p:nvPicPr>
        <p:blipFill>
          <a:blip r:embed="rId2"/>
          <a:srcRect/>
          <a:stretch>
            <a:fillRect/>
          </a:stretch>
        </p:blipFill>
        <p:spPr bwMode="auto">
          <a:xfrm>
            <a:off x="2057400" y="2057400"/>
            <a:ext cx="4762500" cy="4191000"/>
          </a:xfrm>
          <a:prstGeom prst="rect">
            <a:avLst/>
          </a:prstGeom>
          <a:noFill/>
        </p:spPr>
      </p:pic>
    </p:spTree>
    <p:extLst>
      <p:ext uri="{BB962C8B-B14F-4D97-AF65-F5344CB8AC3E}">
        <p14:creationId xmlns:p14="http://schemas.microsoft.com/office/powerpoint/2010/main" xmlns="" val="1093921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Description</a:t>
            </a:r>
            <a:endParaRPr lang="en-US" dirty="0"/>
          </a:p>
        </p:txBody>
      </p:sp>
      <p:sp>
        <p:nvSpPr>
          <p:cNvPr id="5" name="Content Placeholder 4"/>
          <p:cNvSpPr>
            <a:spLocks noGrp="1"/>
          </p:cNvSpPr>
          <p:nvPr>
            <p:ph idx="1"/>
          </p:nvPr>
        </p:nvSpPr>
        <p:spPr/>
        <p:txBody>
          <a:bodyPr>
            <a:noAutofit/>
          </a:bodyPr>
          <a:lstStyle/>
          <a:p>
            <a:r>
              <a:rPr lang="en-US" sz="2000" dirty="0" smtClean="0"/>
              <a:t>The </a:t>
            </a:r>
            <a:r>
              <a:rPr lang="en-US" sz="2000" b="1" dirty="0" smtClean="0"/>
              <a:t>BC548</a:t>
            </a:r>
            <a:r>
              <a:rPr lang="en-US" sz="2000" dirty="0" smtClean="0"/>
              <a:t> is a general purpose NPN bipolar junction transistor found commonly in European electronic equipment and present-day designs in Australian and British electronics magazines where a commonly-available low-cost NPN transistor is required. It is a part of a family of NPN and PNP epitaxial silicon transistors that include higher-quality variants, originating in 1966 when Philips introduced the metal-cased BC108 family of transistors which became the most used transistors in </a:t>
            </a:r>
            <a:r>
              <a:rPr lang="en-US" sz="2000" dirty="0" smtClean="0"/>
              <a:t>Australia</a:t>
            </a:r>
            <a:r>
              <a:rPr lang="en-US" sz="2000" dirty="0" smtClean="0"/>
              <a:t> and taken up by many European manufacturers. The BC548 is the modern plastic packaged BC108, and can be used in any circuit designed for the BC108 or BC148, which includes many </a:t>
            </a:r>
            <a:r>
              <a:rPr lang="en-US" sz="2000" dirty="0" err="1" smtClean="0"/>
              <a:t>Mullard</a:t>
            </a:r>
            <a:r>
              <a:rPr lang="en-US" sz="2000" dirty="0" smtClean="0"/>
              <a:t> and Philips published designs</a:t>
            </a:r>
            <a:r>
              <a:rPr lang="en-US" sz="2000" dirty="0" smtClean="0"/>
              <a:t>.</a:t>
            </a:r>
            <a:endParaRPr lang="en-US" sz="2000" dirty="0" smtClean="0"/>
          </a:p>
          <a:p>
            <a:r>
              <a:rPr lang="en-US" sz="2000" dirty="0" smtClean="0"/>
              <a:t>The BC548 is low cost and is available in most European Union and many other countries. It is often the first type of bipolar transistor hobbyists encounter, and is often featured in designs in hobby electronics magazines where a general-purpose transistor is required</a:t>
            </a:r>
            <a:r>
              <a:rPr lang="en-US" sz="2000" dirty="0" smtClean="0"/>
              <a:t>.</a:t>
            </a:r>
            <a:endParaRPr lang="en-US" sz="2000" dirty="0" smtClean="0"/>
          </a:p>
        </p:txBody>
      </p:sp>
    </p:spTree>
    <p:extLst>
      <p:ext uri="{BB962C8B-B14F-4D97-AF65-F5344CB8AC3E}">
        <p14:creationId xmlns:p14="http://schemas.microsoft.com/office/powerpoint/2010/main" xmlns="" val="2713375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TCRT1000-Heart beat sensor</a:t>
            </a:r>
            <a:endParaRPr lang="en-US" sz="54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2377281" y="1935163"/>
            <a:ext cx="4389437" cy="438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2910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 </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heartbeat sensor is based on the principle of photo </a:t>
            </a:r>
            <a:r>
              <a:rPr lang="en-US" sz="2000" dirty="0" err="1">
                <a:latin typeface="Times New Roman" pitchFamily="18" charset="0"/>
                <a:cs typeface="Times New Roman" pitchFamily="18" charset="0"/>
              </a:rPr>
              <a:t>phlethysmography</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measures the change in volume of blood through any organ of the body which causes a change in the light intensity through that organ (a vascular region).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case of applications where heart pulse rate is to be monitored, the timing of the pulses is more important.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flow of blood volume is decided by the rate of heart pulses and since light is absorbed by blood, the signal pulses are equivalent to the heart beat pulses.</a:t>
            </a:r>
          </a:p>
        </p:txBody>
      </p:sp>
    </p:spTree>
    <p:extLst>
      <p:ext uri="{BB962C8B-B14F-4D97-AF65-F5344CB8AC3E}">
        <p14:creationId xmlns:p14="http://schemas.microsoft.com/office/powerpoint/2010/main" xmlns="" val="2890268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endParaRPr lang="en-US" dirty="0"/>
          </a:p>
          <a:p>
            <a:pPr>
              <a:lnSpc>
                <a:spcPct val="120000"/>
              </a:lnSpc>
            </a:pPr>
            <a:r>
              <a:rPr lang="en-US" sz="5000" dirty="0">
                <a:latin typeface="Times New Roman" pitchFamily="18" charset="0"/>
                <a:cs typeface="Times New Roman" pitchFamily="18" charset="0"/>
              </a:rPr>
              <a:t>The basic heartbeat sensor consists of a light emitting diode and a detector like a light detecting resistor or a photodiode. </a:t>
            </a:r>
            <a:endParaRPr lang="en-US" sz="5000" dirty="0" smtClean="0">
              <a:latin typeface="Times New Roman" pitchFamily="18" charset="0"/>
              <a:cs typeface="Times New Roman" pitchFamily="18" charset="0"/>
            </a:endParaRPr>
          </a:p>
          <a:p>
            <a:pPr>
              <a:lnSpc>
                <a:spcPct val="120000"/>
              </a:lnSpc>
            </a:pPr>
            <a:r>
              <a:rPr lang="en-US" sz="5000" dirty="0" smtClean="0">
                <a:latin typeface="Times New Roman" pitchFamily="18" charset="0"/>
                <a:cs typeface="Times New Roman" pitchFamily="18" charset="0"/>
              </a:rPr>
              <a:t>The </a:t>
            </a:r>
            <a:r>
              <a:rPr lang="en-US" sz="5000" dirty="0">
                <a:latin typeface="Times New Roman" pitchFamily="18" charset="0"/>
                <a:cs typeface="Times New Roman" pitchFamily="18" charset="0"/>
              </a:rPr>
              <a:t>heart beat pulses causes a variation in the flow of blood to different regions of the body.  </a:t>
            </a:r>
            <a:endParaRPr lang="en-US" sz="5000" dirty="0" smtClean="0">
              <a:latin typeface="Times New Roman" pitchFamily="18" charset="0"/>
              <a:cs typeface="Times New Roman" pitchFamily="18" charset="0"/>
            </a:endParaRPr>
          </a:p>
          <a:p>
            <a:pPr>
              <a:lnSpc>
                <a:spcPct val="120000"/>
              </a:lnSpc>
            </a:pPr>
            <a:r>
              <a:rPr lang="en-US" sz="5000" dirty="0" smtClean="0">
                <a:latin typeface="Times New Roman" pitchFamily="18" charset="0"/>
                <a:cs typeface="Times New Roman" pitchFamily="18" charset="0"/>
              </a:rPr>
              <a:t>When </a:t>
            </a:r>
            <a:r>
              <a:rPr lang="en-US" sz="5000" dirty="0">
                <a:latin typeface="Times New Roman" pitchFamily="18" charset="0"/>
                <a:cs typeface="Times New Roman" pitchFamily="18" charset="0"/>
              </a:rPr>
              <a:t>a tissue is illuminated with the light source, i.e. light emitted by the led, it either reflects (a finger tissue) or transmits the light (earlobe). </a:t>
            </a:r>
            <a:endParaRPr lang="en-US" sz="5000" dirty="0" smtClean="0">
              <a:latin typeface="Times New Roman" pitchFamily="18" charset="0"/>
              <a:cs typeface="Times New Roman" pitchFamily="18" charset="0"/>
            </a:endParaRPr>
          </a:p>
          <a:p>
            <a:pPr>
              <a:lnSpc>
                <a:spcPct val="120000"/>
              </a:lnSpc>
            </a:pPr>
            <a:r>
              <a:rPr lang="en-US" sz="5000" dirty="0" smtClean="0">
                <a:latin typeface="Times New Roman" pitchFamily="18" charset="0"/>
                <a:cs typeface="Times New Roman" pitchFamily="18" charset="0"/>
              </a:rPr>
              <a:t>Some </a:t>
            </a:r>
            <a:r>
              <a:rPr lang="en-US" sz="5000" dirty="0">
                <a:latin typeface="Times New Roman" pitchFamily="18" charset="0"/>
                <a:cs typeface="Times New Roman" pitchFamily="18" charset="0"/>
              </a:rPr>
              <a:t>of the light is absorbed by the blood and the transmitted or the reflected light is received by the light detector. </a:t>
            </a:r>
            <a:endParaRPr lang="en-US" sz="5000" dirty="0" smtClean="0">
              <a:latin typeface="Times New Roman" pitchFamily="18" charset="0"/>
              <a:cs typeface="Times New Roman" pitchFamily="18" charset="0"/>
            </a:endParaRPr>
          </a:p>
          <a:p>
            <a:pPr>
              <a:lnSpc>
                <a:spcPct val="120000"/>
              </a:lnSpc>
            </a:pPr>
            <a:r>
              <a:rPr lang="en-US" sz="5000" dirty="0" smtClean="0">
                <a:latin typeface="Times New Roman" pitchFamily="18" charset="0"/>
                <a:cs typeface="Times New Roman" pitchFamily="18" charset="0"/>
              </a:rPr>
              <a:t>The </a:t>
            </a:r>
            <a:r>
              <a:rPr lang="en-US" sz="5000" dirty="0">
                <a:latin typeface="Times New Roman" pitchFamily="18" charset="0"/>
                <a:cs typeface="Times New Roman" pitchFamily="18" charset="0"/>
              </a:rPr>
              <a:t>amount of light absorbed depends on the blood volume in that tissue. </a:t>
            </a:r>
            <a:endParaRPr lang="en-US" sz="5000" dirty="0" smtClean="0">
              <a:latin typeface="Times New Roman" pitchFamily="18" charset="0"/>
              <a:cs typeface="Times New Roman" pitchFamily="18" charset="0"/>
            </a:endParaRPr>
          </a:p>
          <a:p>
            <a:pPr>
              <a:lnSpc>
                <a:spcPct val="120000"/>
              </a:lnSpc>
            </a:pPr>
            <a:r>
              <a:rPr lang="en-US" sz="5000" dirty="0" smtClean="0">
                <a:latin typeface="Times New Roman" pitchFamily="18" charset="0"/>
                <a:cs typeface="Times New Roman" pitchFamily="18" charset="0"/>
              </a:rPr>
              <a:t>The </a:t>
            </a:r>
            <a:r>
              <a:rPr lang="en-US" sz="5000" dirty="0">
                <a:latin typeface="Times New Roman" pitchFamily="18" charset="0"/>
                <a:cs typeface="Times New Roman" pitchFamily="18" charset="0"/>
              </a:rPr>
              <a:t>detector output is in form of electrical signal and is proportional to the heart beat rate</a:t>
            </a:r>
            <a:r>
              <a:rPr lang="en-US" sz="5000" dirty="0" smtClean="0">
                <a:latin typeface="Times New Roman" pitchFamily="18" charset="0"/>
                <a:cs typeface="Times New Roman" pitchFamily="18" charset="0"/>
              </a:rPr>
              <a:t>.</a:t>
            </a:r>
          </a:p>
          <a:p>
            <a:pPr>
              <a:lnSpc>
                <a:spcPct val="120000"/>
              </a:lnSpc>
            </a:pPr>
            <a:r>
              <a:rPr lang="en-US" sz="5000" dirty="0">
                <a:latin typeface="Times New Roman" pitchFamily="18" charset="0"/>
                <a:cs typeface="Times New Roman" pitchFamily="18" charset="0"/>
              </a:rPr>
              <a:t>The digital pulses are given to a microcontroller for calculating the heat beat rate, given by the formula-</a:t>
            </a:r>
          </a:p>
          <a:p>
            <a:pPr>
              <a:lnSpc>
                <a:spcPct val="120000"/>
              </a:lnSpc>
            </a:pPr>
            <a:r>
              <a:rPr lang="en-US" sz="5000" dirty="0">
                <a:latin typeface="Times New Roman" pitchFamily="18" charset="0"/>
                <a:cs typeface="Times New Roman" pitchFamily="18" charset="0"/>
              </a:rPr>
              <a:t>BPM(Beats per minute) = 60*f</a:t>
            </a:r>
          </a:p>
          <a:p>
            <a:endParaRPr lang="en-US" sz="4200" dirty="0"/>
          </a:p>
          <a:p>
            <a:endParaRPr lang="en-US" sz="4200" dirty="0"/>
          </a:p>
        </p:txBody>
      </p:sp>
    </p:spTree>
    <p:extLst>
      <p:ext uri="{BB962C8B-B14F-4D97-AF65-F5344CB8AC3E}">
        <p14:creationId xmlns:p14="http://schemas.microsoft.com/office/powerpoint/2010/main" xmlns="" val="150870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description</a:t>
            </a:r>
            <a:endParaRPr lang="en-US" dirty="0"/>
          </a:p>
        </p:txBody>
      </p:sp>
      <p:sp>
        <p:nvSpPr>
          <p:cNvPr id="3" name="Content Placeholder 2"/>
          <p:cNvSpPr>
            <a:spLocks noGrp="1"/>
          </p:cNvSpPr>
          <p:nvPr>
            <p:ph sz="half" idx="1"/>
          </p:nvPr>
        </p:nvSpPr>
        <p:spPr/>
        <p:txBody>
          <a:bodyPr>
            <a:normAutofit fontScale="92500"/>
          </a:bodyPr>
          <a:lstStyle/>
          <a:p>
            <a:r>
              <a:rPr lang="en-US" sz="2400" dirty="0" smtClean="0">
                <a:latin typeface="Times New Roman" pitchFamily="18" charset="0"/>
                <a:cs typeface="Times New Roman" pitchFamily="18" charset="0"/>
              </a:rPr>
              <a:t>Pin C: </a:t>
            </a:r>
            <a:r>
              <a:rPr lang="en-US" sz="2400" dirty="0">
                <a:latin typeface="Times New Roman" pitchFamily="18" charset="0"/>
                <a:cs typeface="Times New Roman" pitchFamily="18" charset="0"/>
              </a:rPr>
              <a:t>To give supply voltage to the LED</a:t>
            </a:r>
          </a:p>
          <a:p>
            <a:r>
              <a:rPr lang="en-US" sz="2400" dirty="0" smtClean="0">
                <a:latin typeface="Times New Roman" pitchFamily="18" charset="0"/>
                <a:cs typeface="Times New Roman" pitchFamily="18" charset="0"/>
              </a:rPr>
              <a:t>Pin A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E </a:t>
            </a:r>
            <a:r>
              <a:rPr lang="en-US" sz="2400" dirty="0">
                <a:latin typeface="Times New Roman" pitchFamily="18" charset="0"/>
                <a:cs typeface="Times New Roman" pitchFamily="18" charset="0"/>
              </a:rPr>
              <a:t>are grounded. Pin </a:t>
            </a:r>
            <a:r>
              <a:rPr lang="en-US" sz="2400" dirty="0" smtClean="0">
                <a:latin typeface="Times New Roman" pitchFamily="18" charset="0"/>
                <a:cs typeface="Times New Roman" pitchFamily="18" charset="0"/>
              </a:rPr>
              <a:t>C is </a:t>
            </a:r>
            <a:r>
              <a:rPr lang="en-US" sz="2400" dirty="0">
                <a:latin typeface="Times New Roman" pitchFamily="18" charset="0"/>
                <a:cs typeface="Times New Roman" pitchFamily="18" charset="0"/>
              </a:rPr>
              <a:t>the output. Pin </a:t>
            </a:r>
            <a:r>
              <a:rPr lang="en-US" sz="2400" dirty="0" smtClean="0">
                <a:latin typeface="Times New Roman" pitchFamily="18" charset="0"/>
                <a:cs typeface="Times New Roman" pitchFamily="18" charset="0"/>
              </a:rPr>
              <a:t>E </a:t>
            </a:r>
            <a:r>
              <a:rPr lang="en-US" sz="2400" dirty="0">
                <a:latin typeface="Times New Roman" pitchFamily="18" charset="0"/>
                <a:cs typeface="Times New Roman" pitchFamily="18" charset="0"/>
              </a:rPr>
              <a:t>is also the enable pin and pulling it high turns the LED on and the sensor starts working. It is embedded on a wearable device which can be worn on the wrist and the output can be sent wirelessly (through Bluetooth) to the computer for processing.</a:t>
            </a:r>
          </a:p>
          <a:p>
            <a:endParaRPr lang="en-US"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tretch>
            <a:fillRect/>
          </a:stretch>
        </p:blipFill>
        <p:spPr bwMode="auto">
          <a:xfrm>
            <a:off x="4838521" y="1920875"/>
            <a:ext cx="3657957" cy="443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4420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400" dirty="0" smtClean="0"/>
              <a:t>Grove Temperature </a:t>
            </a:r>
            <a:r>
              <a:rPr lang="en-US" sz="5400" dirty="0" smtClean="0"/>
              <a:t>sensor</a:t>
            </a:r>
            <a:endParaRPr lang="en-US" sz="5400" dirty="0"/>
          </a:p>
        </p:txBody>
      </p:sp>
      <p:pic>
        <p:nvPicPr>
          <p:cNvPr id="21506" name="Picture 2" descr="http://www.seeedstudio.com/wiki/images/thumb/b/b0/Temperature1.jpg/400px-Temperature1.jpg"/>
          <p:cNvPicPr>
            <a:picLocks noGrp="1" noChangeAspect="1" noChangeArrowheads="1"/>
          </p:cNvPicPr>
          <p:nvPr>
            <p:ph idx="1"/>
          </p:nvPr>
        </p:nvPicPr>
        <p:blipFill>
          <a:blip r:embed="rId2"/>
          <a:srcRect/>
          <a:stretch>
            <a:fillRect/>
          </a:stretch>
        </p:blipFill>
        <p:spPr bwMode="auto">
          <a:xfrm>
            <a:off x="1600200" y="2057400"/>
            <a:ext cx="5155214" cy="4472146"/>
          </a:xfrm>
          <a:prstGeom prst="rect">
            <a:avLst/>
          </a:prstGeom>
          <a:noFill/>
        </p:spPr>
      </p:pic>
    </p:spTree>
    <p:extLst>
      <p:ext uri="{BB962C8B-B14F-4D97-AF65-F5344CB8AC3E}">
        <p14:creationId xmlns:p14="http://schemas.microsoft.com/office/powerpoint/2010/main" xmlns="" val="637973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Grove is a modulated, ready-to-use tool set. Much like Lego, it takes a building block approach to assembling electronics. Compared with the traditional, complicated learning method of using a breadboard and various electronic components to assemble a project, Grove simplifies and condenses the learning process significantly. The Grove system consists of a base shield and various modules with standardized connectors. The base shield allows for easy connection of any microprocessor input or output from the Grove modules, and every Grove module addresses a single function, such as a simple button or a more complex heart rate sensor. Each one comes with clear documentation and demo code to help you get started quickly. The Grove system also offers stand-alone mixer packs (Grove - Mixer Pack and Grove - Mixer Pack V2) that include a set of Grove modules that can be connected with each other to circuits without having to use a base shield of any sort. This way, various projects and circuits that do not need micro-controllers or microprocessors can be </a:t>
            </a:r>
            <a:r>
              <a:rPr lang="en-US" sz="2400" dirty="0" smtClean="0"/>
              <a:t>built</a:t>
            </a:r>
            <a:r>
              <a:rPr lang="en-US" sz="2400" dirty="0" smtClean="0"/>
              <a:t>.</a:t>
            </a:r>
          </a:p>
        </p:txBody>
      </p:sp>
    </p:spTree>
    <p:extLst>
      <p:ext uri="{BB962C8B-B14F-4D97-AF65-F5344CB8AC3E}">
        <p14:creationId xmlns:p14="http://schemas.microsoft.com/office/powerpoint/2010/main" xmlns="" val="1511720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specifications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sz="2800" dirty="0" smtClean="0"/>
              <a:t>Voltage: 3.3 ~ 5V</a:t>
            </a:r>
          </a:p>
          <a:p>
            <a:r>
              <a:rPr lang="en-US" sz="2800" dirty="0" smtClean="0"/>
              <a:t>Max power rating at 25℃: 300mW</a:t>
            </a:r>
          </a:p>
          <a:p>
            <a:r>
              <a:rPr lang="en-US" sz="2800" dirty="0" smtClean="0"/>
              <a:t>Zero power resistance: 10 K</a:t>
            </a:r>
            <a:r>
              <a:rPr lang="el-GR" sz="2800" dirty="0" smtClean="0"/>
              <a:t>Ω</a:t>
            </a:r>
          </a:p>
          <a:p>
            <a:r>
              <a:rPr lang="en-US" sz="2800" dirty="0" smtClean="0"/>
              <a:t>Operating temperature range: -40 ~ +125 ℃</a:t>
            </a:r>
          </a:p>
          <a:p>
            <a:pPr>
              <a:buNone/>
            </a:pPr>
            <a:endParaRPr lang="en-US" dirty="0"/>
          </a:p>
        </p:txBody>
      </p:sp>
    </p:spTree>
    <p:extLst>
      <p:ext uri="{BB962C8B-B14F-4D97-AF65-F5344CB8AC3E}">
        <p14:creationId xmlns:p14="http://schemas.microsoft.com/office/powerpoint/2010/main" xmlns="" val="3253598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990600"/>
          </a:xfrm>
        </p:spPr>
        <p:txBody>
          <a:bodyPr/>
          <a:lstStyle/>
          <a:p>
            <a:r>
              <a:rPr lang="en-US" dirty="0" smtClean="0"/>
              <a:t>PROJECT PROGRESS</a:t>
            </a:r>
            <a:endParaRPr lang="en-US" dirty="0"/>
          </a:p>
        </p:txBody>
      </p:sp>
      <p:sp>
        <p:nvSpPr>
          <p:cNvPr id="3" name="Subtitle 2"/>
          <p:cNvSpPr>
            <a:spLocks noGrp="1"/>
          </p:cNvSpPr>
          <p:nvPr>
            <p:ph type="subTitle" idx="1"/>
          </p:nvPr>
        </p:nvSpPr>
        <p:spPr>
          <a:xfrm>
            <a:off x="1371600" y="2438400"/>
            <a:ext cx="6400800" cy="3200400"/>
          </a:xfrm>
        </p:spPr>
        <p:txBody>
          <a:bodyPr>
            <a:normAutofit/>
          </a:bodyPr>
          <a:lstStyle/>
          <a:p>
            <a:pPr algn="l">
              <a:buFont typeface="Wingdings" pitchFamily="2" charset="2"/>
              <a:buChar char="Ø"/>
            </a:pPr>
            <a:r>
              <a:rPr lang="en-US" dirty="0" smtClean="0"/>
              <a:t>Activity Definition</a:t>
            </a:r>
          </a:p>
          <a:p>
            <a:pPr algn="l">
              <a:buFont typeface="Wingdings" pitchFamily="2" charset="2"/>
              <a:buChar char="Ø"/>
            </a:pPr>
            <a:r>
              <a:rPr lang="en-US" dirty="0" smtClean="0"/>
              <a:t>Activity Sequencing</a:t>
            </a:r>
          </a:p>
          <a:p>
            <a:pPr algn="l">
              <a:buFont typeface="Wingdings" pitchFamily="2" charset="2"/>
              <a:buChar char="Ø"/>
            </a:pPr>
            <a:r>
              <a:rPr lang="en-US" dirty="0" smtClean="0"/>
              <a:t>Design </a:t>
            </a:r>
          </a:p>
          <a:p>
            <a:pPr algn="l">
              <a:buFont typeface="Wingdings" pitchFamily="2" charset="2"/>
              <a:buChar char="Ø"/>
            </a:pPr>
            <a:r>
              <a:rPr lang="en-US" dirty="0" smtClean="0"/>
              <a:t>Implementation</a:t>
            </a:r>
            <a:endParaRPr lang="en-US" dirty="0" smtClean="0"/>
          </a:p>
          <a:p>
            <a:pPr algn="l">
              <a:buFont typeface="Wingdings" pitchFamily="2" charset="2"/>
              <a:buChar char="Ø"/>
            </a:pPr>
            <a:r>
              <a:rPr lang="en-US" dirty="0" smtClean="0"/>
              <a:t>Timeline</a:t>
            </a:r>
            <a:endParaRPr lang="en-US" dirty="0"/>
          </a:p>
        </p:txBody>
      </p:sp>
    </p:spTree>
    <p:extLst>
      <p:ext uri="{BB962C8B-B14F-4D97-AF65-F5344CB8AC3E}">
        <p14:creationId xmlns:p14="http://schemas.microsoft.com/office/powerpoint/2010/main" xmlns="" val="45167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457200" y="1920085"/>
            <a:ext cx="5410200" cy="4434840"/>
          </a:xfrm>
        </p:spPr>
        <p:txBody>
          <a:bodyPr>
            <a:normAutofit fontScale="92500" lnSpcReduction="20000"/>
          </a:bodyPr>
          <a:lstStyle/>
          <a:p>
            <a:r>
              <a:rPr lang="en-US" dirty="0" smtClean="0"/>
              <a:t>A </a:t>
            </a:r>
            <a:r>
              <a:rPr lang="en-US" b="1" dirty="0" smtClean="0"/>
              <a:t>health system</a:t>
            </a:r>
            <a:r>
              <a:rPr lang="en-US" dirty="0" smtClean="0"/>
              <a:t>, also sometimes referred to as </a:t>
            </a:r>
            <a:r>
              <a:rPr lang="en-US" b="1" dirty="0" smtClean="0"/>
              <a:t>health care system</a:t>
            </a:r>
            <a:r>
              <a:rPr lang="en-US" dirty="0" smtClean="0"/>
              <a:t> or </a:t>
            </a:r>
            <a:r>
              <a:rPr lang="en-US" b="1" dirty="0" smtClean="0"/>
              <a:t>healthcare system</a:t>
            </a:r>
            <a:r>
              <a:rPr lang="en-US" dirty="0" smtClean="0"/>
              <a:t>, is the organization of people, institutions, and resources that deliver </a:t>
            </a:r>
            <a:r>
              <a:rPr lang="en-US" b="1" dirty="0" smtClean="0"/>
              <a:t>health care</a:t>
            </a:r>
            <a:r>
              <a:rPr lang="en-US" dirty="0" smtClean="0"/>
              <a:t> services to meet the </a:t>
            </a:r>
            <a:r>
              <a:rPr lang="en-US" b="1" dirty="0" smtClean="0"/>
              <a:t>health</a:t>
            </a:r>
            <a:r>
              <a:rPr lang="en-US" dirty="0" smtClean="0"/>
              <a:t> needs of target populations.</a:t>
            </a:r>
          </a:p>
          <a:p>
            <a:r>
              <a:rPr lang="en-US" dirty="0" smtClean="0"/>
              <a:t>They are constantly monitored and  </a:t>
            </a:r>
            <a:r>
              <a:rPr lang="en-US" dirty="0"/>
              <a:t>can be alerted 24 hours a day, 7 days a week, offering peace of mind and </a:t>
            </a:r>
            <a:r>
              <a:rPr lang="en-US" dirty="0" smtClean="0"/>
              <a:t>reassurance to their family and friends</a:t>
            </a:r>
            <a:endParaRPr lang="en-US" dirty="0"/>
          </a:p>
        </p:txBody>
      </p:sp>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5257800" y="2209800"/>
            <a:ext cx="3657600" cy="29444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65574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Definition</a:t>
            </a:r>
            <a:endParaRPr lang="en-US" dirty="0"/>
          </a:p>
        </p:txBody>
      </p:sp>
      <p:sp>
        <p:nvSpPr>
          <p:cNvPr id="3" name="Content Placeholder 2"/>
          <p:cNvSpPr>
            <a:spLocks noGrp="1"/>
          </p:cNvSpPr>
          <p:nvPr>
            <p:ph idx="1"/>
          </p:nvPr>
        </p:nvSpPr>
        <p:spPr>
          <a:xfrm>
            <a:off x="457200" y="1905000"/>
            <a:ext cx="8229600" cy="4191000"/>
          </a:xfrm>
        </p:spPr>
        <p:txBody>
          <a:bodyPr/>
          <a:lstStyle/>
          <a:p>
            <a:r>
              <a:rPr lang="en-US" dirty="0" smtClean="0"/>
              <a:t>Feasibility test of the idea</a:t>
            </a:r>
          </a:p>
          <a:p>
            <a:r>
              <a:rPr lang="en-US" dirty="0" smtClean="0"/>
              <a:t>Technology and Trend Survey</a:t>
            </a:r>
          </a:p>
          <a:p>
            <a:r>
              <a:rPr lang="en-US" dirty="0" smtClean="0"/>
              <a:t>Conceptualizing the idea</a:t>
            </a:r>
          </a:p>
          <a:p>
            <a:r>
              <a:rPr lang="en-US" dirty="0" smtClean="0"/>
              <a:t>Decision on the board and </a:t>
            </a:r>
            <a:r>
              <a:rPr lang="en-US" dirty="0" err="1" smtClean="0"/>
              <a:t>SoCs</a:t>
            </a:r>
            <a:r>
              <a:rPr lang="en-US" dirty="0" smtClean="0"/>
              <a:t> to be used</a:t>
            </a:r>
          </a:p>
          <a:p>
            <a:r>
              <a:rPr lang="en-US" dirty="0" smtClean="0"/>
              <a:t>Decision on the sensors to be used</a:t>
            </a:r>
          </a:p>
          <a:p>
            <a:r>
              <a:rPr lang="en-US" dirty="0" smtClean="0"/>
              <a:t>Decision on the programming language to be used and other hardware components</a:t>
            </a:r>
          </a:p>
          <a:p>
            <a:endParaRPr lang="en-US" dirty="0" smtClean="0"/>
          </a:p>
          <a:p>
            <a:pPr>
              <a:buNone/>
            </a:pPr>
            <a:endParaRPr lang="en-US" dirty="0"/>
          </a:p>
        </p:txBody>
      </p:sp>
    </p:spTree>
    <p:extLst>
      <p:ext uri="{BB962C8B-B14F-4D97-AF65-F5344CB8AC3E}">
        <p14:creationId xmlns:p14="http://schemas.microsoft.com/office/powerpoint/2010/main" xmlns="" val="38973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lstStyle/>
          <a:p>
            <a:r>
              <a:rPr lang="en-US" dirty="0" smtClean="0"/>
              <a:t>Activity Sequencing</a:t>
            </a:r>
            <a:endParaRPr lang="en-US" dirty="0"/>
          </a:p>
        </p:txBody>
      </p:sp>
      <p:sp>
        <p:nvSpPr>
          <p:cNvPr id="4" name="Rectangle 3"/>
          <p:cNvSpPr/>
          <p:nvPr/>
        </p:nvSpPr>
        <p:spPr>
          <a:xfrm>
            <a:off x="914400" y="1676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Feasibility</a:t>
            </a:r>
            <a:endParaRPr lang="en-US" dirty="0"/>
          </a:p>
        </p:txBody>
      </p:sp>
      <p:sp>
        <p:nvSpPr>
          <p:cNvPr id="5" name="Rectangle 4"/>
          <p:cNvSpPr/>
          <p:nvPr/>
        </p:nvSpPr>
        <p:spPr>
          <a:xfrm>
            <a:off x="3429000" y="17526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Survey</a:t>
            </a:r>
            <a:endParaRPr lang="en-US" dirty="0"/>
          </a:p>
        </p:txBody>
      </p:sp>
      <p:sp>
        <p:nvSpPr>
          <p:cNvPr id="6" name="Rectangle 5"/>
          <p:cNvSpPr/>
          <p:nvPr/>
        </p:nvSpPr>
        <p:spPr>
          <a:xfrm>
            <a:off x="6172200" y="16764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Conceptualizing the idea</a:t>
            </a:r>
            <a:endParaRPr lang="en-US" dirty="0"/>
          </a:p>
        </p:txBody>
      </p:sp>
      <p:sp>
        <p:nvSpPr>
          <p:cNvPr id="7" name="Rectangle 6"/>
          <p:cNvSpPr/>
          <p:nvPr/>
        </p:nvSpPr>
        <p:spPr>
          <a:xfrm>
            <a:off x="6248400" y="34290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Board Selection</a:t>
            </a:r>
            <a:endParaRPr lang="en-US" dirty="0"/>
          </a:p>
        </p:txBody>
      </p:sp>
      <p:sp>
        <p:nvSpPr>
          <p:cNvPr id="8" name="Rectangle 7"/>
          <p:cNvSpPr/>
          <p:nvPr/>
        </p:nvSpPr>
        <p:spPr>
          <a:xfrm>
            <a:off x="3276600" y="34290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 Selection</a:t>
            </a:r>
            <a:endParaRPr lang="en-US" dirty="0"/>
          </a:p>
        </p:txBody>
      </p:sp>
      <p:sp>
        <p:nvSpPr>
          <p:cNvPr id="9" name="Rectangle 8"/>
          <p:cNvSpPr/>
          <p:nvPr/>
        </p:nvSpPr>
        <p:spPr>
          <a:xfrm>
            <a:off x="457200" y="3505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Coding platform and hardware components</a:t>
            </a:r>
            <a:endParaRPr lang="en-US" dirty="0"/>
          </a:p>
        </p:txBody>
      </p:sp>
      <p:sp>
        <p:nvSpPr>
          <p:cNvPr id="10" name="Rectangle 9"/>
          <p:cNvSpPr/>
          <p:nvPr/>
        </p:nvSpPr>
        <p:spPr>
          <a:xfrm>
            <a:off x="533400" y="51816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Phase</a:t>
            </a:r>
            <a:endParaRPr lang="en-US" dirty="0"/>
          </a:p>
        </p:txBody>
      </p:sp>
      <p:sp>
        <p:nvSpPr>
          <p:cNvPr id="11" name="Rectangle 10"/>
          <p:cNvSpPr/>
          <p:nvPr/>
        </p:nvSpPr>
        <p:spPr>
          <a:xfrm>
            <a:off x="3505200" y="51816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
        <p:nvSpPr>
          <p:cNvPr id="29" name="Up Arrow 28"/>
          <p:cNvSpPr/>
          <p:nvPr/>
        </p:nvSpPr>
        <p:spPr>
          <a:xfrm rot="5400000">
            <a:off x="5504688" y="1734312"/>
            <a:ext cx="484632" cy="521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514600" y="1752600"/>
            <a:ext cx="83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1" name="Down Arrow 30"/>
          <p:cNvSpPr/>
          <p:nvPr/>
        </p:nvSpPr>
        <p:spPr>
          <a:xfrm>
            <a:off x="6934200" y="2743200"/>
            <a:ext cx="484632"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p:cNvSpPr/>
          <p:nvPr/>
        </p:nvSpPr>
        <p:spPr>
          <a:xfrm>
            <a:off x="5486400" y="3733800"/>
            <a:ext cx="6096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p:cNvSpPr/>
          <p:nvPr/>
        </p:nvSpPr>
        <p:spPr>
          <a:xfrm>
            <a:off x="2438400" y="3657600"/>
            <a:ext cx="6858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1143000" y="4572000"/>
            <a:ext cx="484632" cy="521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2514600" y="5410200"/>
            <a:ext cx="826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5206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r>
              <a:rPr lang="en-US" dirty="0" smtClean="0"/>
              <a:t>Circuit Design</a:t>
            </a:r>
          </a:p>
          <a:p>
            <a:pPr>
              <a:buFont typeface="Wingdings" pitchFamily="2" charset="2"/>
              <a:buChar char="Ø"/>
            </a:pPr>
            <a:r>
              <a:rPr lang="en-US" dirty="0" smtClean="0"/>
              <a:t>Algorithm Design</a:t>
            </a:r>
          </a:p>
          <a:p>
            <a:pPr>
              <a:buFont typeface="Wingdings" pitchFamily="2" charset="2"/>
              <a:buChar char="Ø"/>
            </a:pPr>
            <a:r>
              <a:rPr lang="en-US" dirty="0" smtClean="0"/>
              <a:t>Algorithm Optimization</a:t>
            </a:r>
          </a:p>
          <a:p>
            <a:pPr>
              <a:buFont typeface="Wingdings" pitchFamily="2" charset="2"/>
              <a:buChar char="Ø"/>
            </a:pPr>
            <a:r>
              <a:rPr lang="en-US" dirty="0" smtClean="0"/>
              <a:t>Selection of the programming platform for implementation</a:t>
            </a:r>
          </a:p>
          <a:p>
            <a:pPr>
              <a:buFont typeface="Wingdings" pitchFamily="2" charset="2"/>
              <a:buChar char="Ø"/>
            </a:pPr>
            <a:r>
              <a:rPr lang="en-US" dirty="0" smtClean="0"/>
              <a:t>Design of the web application for retrieving and processing data</a:t>
            </a:r>
          </a:p>
          <a:p>
            <a:pPr>
              <a:buFont typeface="Wingdings" pitchFamily="2" charset="2"/>
              <a:buChar char="Ø"/>
            </a:pPr>
            <a:r>
              <a:rPr lang="en-US" dirty="0" smtClean="0"/>
              <a:t>Interface for rendering the deliverables</a:t>
            </a:r>
          </a:p>
          <a:p>
            <a:pPr>
              <a:buFont typeface="Wingdings" pitchFamily="2" charset="2"/>
              <a:buChar char="Ø"/>
            </a:pPr>
            <a:endParaRPr lang="en-US" dirty="0" smtClean="0"/>
          </a:p>
        </p:txBody>
      </p:sp>
    </p:spTree>
    <p:extLst>
      <p:ext uri="{BB962C8B-B14F-4D97-AF65-F5344CB8AC3E}">
        <p14:creationId xmlns:p14="http://schemas.microsoft.com/office/powerpoint/2010/main" xmlns="" val="394036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Board used: Intel Galileo gen 2</a:t>
            </a:r>
          </a:p>
          <a:p>
            <a:r>
              <a:rPr lang="en-US" dirty="0" smtClean="0"/>
              <a:t>Sensors: DS12B20, TCrT1000,LM324 Amp</a:t>
            </a:r>
          </a:p>
          <a:p>
            <a:r>
              <a:rPr lang="en-US" dirty="0" smtClean="0"/>
              <a:t>Coding Platform: </a:t>
            </a:r>
            <a:r>
              <a:rPr lang="en-US" dirty="0" err="1" smtClean="0"/>
              <a:t>Arduino</a:t>
            </a:r>
            <a:endParaRPr lang="en-US" dirty="0" smtClean="0"/>
          </a:p>
          <a:p>
            <a:r>
              <a:rPr lang="en-US" dirty="0" smtClean="0"/>
              <a:t>Programming Language: C</a:t>
            </a:r>
          </a:p>
          <a:p>
            <a:r>
              <a:rPr lang="en-US" dirty="0" smtClean="0"/>
              <a:t>Database: Cloud/Local Server</a:t>
            </a:r>
          </a:p>
          <a:p>
            <a:r>
              <a:rPr lang="en-US" dirty="0" smtClean="0"/>
              <a:t>Values read by the sensors are passed on to a specific IP Address from where the data is retrieved for processing</a:t>
            </a:r>
          </a:p>
          <a:p>
            <a:endParaRPr lang="en-US" dirty="0" smtClean="0"/>
          </a:p>
          <a:p>
            <a:endParaRPr lang="en-US" dirty="0"/>
          </a:p>
        </p:txBody>
      </p:sp>
    </p:spTree>
    <p:extLst>
      <p:ext uri="{BB962C8B-B14F-4D97-AF65-F5344CB8AC3E}">
        <p14:creationId xmlns:p14="http://schemas.microsoft.com/office/powerpoint/2010/main" xmlns="" val="199415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Timeline</a:t>
            </a:r>
            <a:endParaRPr lang="en-US" dirty="0"/>
          </a:p>
        </p:txBody>
      </p:sp>
      <p:graphicFrame>
        <p:nvGraphicFramePr>
          <p:cNvPr id="4" name="Content Placeholder 3"/>
          <p:cNvGraphicFramePr>
            <a:graphicFrameLocks noGrp="1"/>
          </p:cNvGraphicFramePr>
          <p:nvPr>
            <p:ph idx="1"/>
          </p:nvPr>
        </p:nvGraphicFramePr>
        <p:xfrm>
          <a:off x="381000" y="1447800"/>
          <a:ext cx="8229600" cy="5118722"/>
        </p:xfrm>
        <a:graphic>
          <a:graphicData uri="http://schemas.openxmlformats.org/drawingml/2006/table">
            <a:tbl>
              <a:tblPr firstRow="1" bandRow="1">
                <a:tableStyleId>{5C22544A-7EE6-4342-B048-85BDC9FD1C3A}</a:tableStyleId>
              </a:tblPr>
              <a:tblGrid>
                <a:gridCol w="4114800"/>
                <a:gridCol w="4114800"/>
              </a:tblGrid>
              <a:tr h="327791">
                <a:tc>
                  <a:txBody>
                    <a:bodyPr/>
                    <a:lstStyle/>
                    <a:p>
                      <a:r>
                        <a:rPr lang="en-US" dirty="0" smtClean="0"/>
                        <a:t>Activity</a:t>
                      </a:r>
                      <a:endParaRPr lang="en-US" dirty="0"/>
                    </a:p>
                  </a:txBody>
                  <a:tcPr/>
                </a:tc>
                <a:tc>
                  <a:txBody>
                    <a:bodyPr/>
                    <a:lstStyle/>
                    <a:p>
                      <a:r>
                        <a:rPr lang="en-US" dirty="0" smtClean="0"/>
                        <a:t>Time frame</a:t>
                      </a:r>
                      <a:endParaRPr lang="en-US" dirty="0"/>
                    </a:p>
                  </a:txBody>
                  <a:tcPr/>
                </a:tc>
              </a:tr>
              <a:tr h="4752962">
                <a:tc>
                  <a:txBody>
                    <a:bodyPr/>
                    <a:lstStyle/>
                    <a:p>
                      <a:r>
                        <a:rPr lang="en-US" dirty="0" smtClean="0">
                          <a:solidFill>
                            <a:srgbClr val="C00000"/>
                          </a:solidFill>
                        </a:rPr>
                        <a:t>Activity Definition</a:t>
                      </a:r>
                    </a:p>
                    <a:p>
                      <a:endParaRPr lang="en-US" dirty="0" smtClean="0">
                        <a:solidFill>
                          <a:srgbClr val="C00000"/>
                        </a:solidFill>
                      </a:endParaRPr>
                    </a:p>
                    <a:p>
                      <a:r>
                        <a:rPr lang="en-US" dirty="0" smtClean="0">
                          <a:solidFill>
                            <a:srgbClr val="C00000"/>
                          </a:solidFill>
                        </a:rPr>
                        <a:t>Activity Sequencing</a:t>
                      </a:r>
                    </a:p>
                    <a:p>
                      <a:endParaRPr lang="en-US" dirty="0" smtClean="0">
                        <a:solidFill>
                          <a:srgbClr val="C00000"/>
                        </a:solidFill>
                      </a:endParaRPr>
                    </a:p>
                    <a:p>
                      <a:r>
                        <a:rPr lang="en-US" dirty="0" smtClean="0">
                          <a:solidFill>
                            <a:srgbClr val="C00000"/>
                          </a:solidFill>
                        </a:rPr>
                        <a:t>Design</a:t>
                      </a:r>
                    </a:p>
                    <a:p>
                      <a:pPr marL="342900" indent="-342900">
                        <a:buFont typeface="+mj-lt"/>
                        <a:buNone/>
                      </a:pPr>
                      <a:endParaRPr lang="en-US" dirty="0" smtClean="0">
                        <a:solidFill>
                          <a:srgbClr val="C00000"/>
                        </a:solidFill>
                      </a:endParaRPr>
                    </a:p>
                    <a:p>
                      <a:pPr marL="342900" indent="-342900">
                        <a:buFont typeface="+mj-lt"/>
                        <a:buNone/>
                      </a:pPr>
                      <a:r>
                        <a:rPr lang="en-US" dirty="0" smtClean="0">
                          <a:solidFill>
                            <a:srgbClr val="C00000"/>
                          </a:solidFill>
                        </a:rPr>
                        <a:t>Implementation</a:t>
                      </a:r>
                    </a:p>
                    <a:p>
                      <a:pPr marL="342900" indent="-342900">
                        <a:buFont typeface="+mj-lt"/>
                        <a:buNone/>
                      </a:pPr>
                      <a:r>
                        <a:rPr lang="en-US" baseline="0" dirty="0" smtClean="0">
                          <a:solidFill>
                            <a:srgbClr val="C00000"/>
                          </a:solidFill>
                        </a:rPr>
                        <a:t>    1)Circuit</a:t>
                      </a:r>
                    </a:p>
                    <a:p>
                      <a:pPr marL="342900" indent="-342900">
                        <a:buFont typeface="+mj-lt"/>
                        <a:buNone/>
                      </a:pPr>
                      <a:r>
                        <a:rPr lang="en-US" baseline="0" dirty="0" smtClean="0">
                          <a:solidFill>
                            <a:srgbClr val="C00000"/>
                          </a:solidFill>
                        </a:rPr>
                        <a:t>    2)Programming</a:t>
                      </a:r>
                    </a:p>
                    <a:p>
                      <a:pPr marL="342900" indent="-342900">
                        <a:buFont typeface="+mj-lt"/>
                        <a:buNone/>
                      </a:pPr>
                      <a:r>
                        <a:rPr lang="en-US" baseline="0" dirty="0" smtClean="0">
                          <a:solidFill>
                            <a:srgbClr val="C00000"/>
                          </a:solidFill>
                        </a:rPr>
                        <a:t>    3)Reading Sensor values</a:t>
                      </a:r>
                    </a:p>
                    <a:p>
                      <a:pPr marL="342900" indent="-342900">
                        <a:buFont typeface="+mj-lt"/>
                        <a:buNone/>
                      </a:pPr>
                      <a:r>
                        <a:rPr lang="en-US" baseline="0" dirty="0" smtClean="0">
                          <a:solidFill>
                            <a:srgbClr val="C00000"/>
                          </a:solidFill>
                        </a:rPr>
                        <a:t>    4)Consolidation of data</a:t>
                      </a:r>
                    </a:p>
                    <a:p>
                      <a:pPr marL="342900" indent="-342900">
                        <a:buFont typeface="+mj-lt"/>
                        <a:buNone/>
                      </a:pPr>
                      <a:r>
                        <a:rPr lang="en-US" baseline="0" dirty="0" smtClean="0">
                          <a:solidFill>
                            <a:srgbClr val="C00000"/>
                          </a:solidFill>
                        </a:rPr>
                        <a:t>    5)Pushing data to internet</a:t>
                      </a:r>
                    </a:p>
                    <a:p>
                      <a:pPr marL="342900" indent="-342900">
                        <a:buFont typeface="+mj-lt"/>
                        <a:buNone/>
                      </a:pPr>
                      <a:r>
                        <a:rPr lang="en-US" baseline="0" dirty="0" smtClean="0">
                          <a:solidFill>
                            <a:srgbClr val="C00000"/>
                          </a:solidFill>
                        </a:rPr>
                        <a:t>    6)Database</a:t>
                      </a:r>
                    </a:p>
                    <a:p>
                      <a:pPr marL="342900" indent="-342900">
                        <a:buFont typeface="+mj-lt"/>
                        <a:buNone/>
                      </a:pPr>
                      <a:r>
                        <a:rPr lang="en-US" baseline="0" dirty="0" smtClean="0">
                          <a:solidFill>
                            <a:srgbClr val="C00000"/>
                          </a:solidFill>
                        </a:rPr>
                        <a:t>    7)Web interface    </a:t>
                      </a:r>
                      <a:endParaRPr lang="en-US" baseline="0" dirty="0" smtClean="0">
                        <a:solidFill>
                          <a:srgbClr val="C00000"/>
                        </a:solidFill>
                      </a:endParaRPr>
                    </a:p>
                    <a:p>
                      <a:pPr marL="342900" indent="-342900">
                        <a:buFont typeface="+mj-lt"/>
                        <a:buNone/>
                      </a:pPr>
                      <a:r>
                        <a:rPr lang="en-US" baseline="0" dirty="0" smtClean="0">
                          <a:solidFill>
                            <a:srgbClr val="C00000"/>
                          </a:solidFill>
                        </a:rPr>
                        <a:t>    8) System Testing </a:t>
                      </a:r>
                    </a:p>
                    <a:p>
                      <a:pPr marL="342900" indent="-342900">
                        <a:buFont typeface="+mj-lt"/>
                        <a:buNone/>
                      </a:pPr>
                      <a:r>
                        <a:rPr lang="en-US" baseline="0" dirty="0" smtClean="0">
                          <a:solidFill>
                            <a:srgbClr val="C00000"/>
                          </a:solidFill>
                        </a:rPr>
                        <a:t>    9)Finalization</a:t>
                      </a:r>
                      <a:endParaRPr lang="en-US" dirty="0" smtClean="0">
                        <a:solidFill>
                          <a:srgbClr val="C00000"/>
                        </a:solidFill>
                      </a:endParaRPr>
                    </a:p>
                  </a:txBody>
                  <a:tcPr/>
                </a:tc>
                <a:tc>
                  <a:txBody>
                    <a:bodyPr/>
                    <a:lstStyle/>
                    <a:p>
                      <a:r>
                        <a:rPr lang="en-US" dirty="0" smtClean="0">
                          <a:solidFill>
                            <a:srgbClr val="C00000"/>
                          </a:solidFill>
                        </a:rPr>
                        <a:t>01-09-2015 to 04-09-2015</a:t>
                      </a:r>
                    </a:p>
                    <a:p>
                      <a:endParaRPr lang="en-US" dirty="0" smtClean="0">
                        <a:solidFill>
                          <a:srgbClr val="C00000"/>
                        </a:solidFill>
                      </a:endParaRPr>
                    </a:p>
                    <a:p>
                      <a:r>
                        <a:rPr lang="en-US" dirty="0" smtClean="0">
                          <a:solidFill>
                            <a:srgbClr val="C00000"/>
                          </a:solidFill>
                        </a:rPr>
                        <a:t>05-09-2015 to 07-09-2015</a:t>
                      </a:r>
                    </a:p>
                    <a:p>
                      <a:endParaRPr lang="en-US" dirty="0" smtClean="0">
                        <a:solidFill>
                          <a:srgbClr val="C00000"/>
                        </a:solidFill>
                      </a:endParaRPr>
                    </a:p>
                    <a:p>
                      <a:r>
                        <a:rPr lang="en-US" dirty="0" smtClean="0">
                          <a:solidFill>
                            <a:srgbClr val="C00000"/>
                          </a:solidFill>
                        </a:rPr>
                        <a:t>08-09-2015 to 14-09-2015</a:t>
                      </a:r>
                    </a:p>
                    <a:p>
                      <a:endParaRPr lang="en-US" dirty="0" smtClean="0">
                        <a:solidFill>
                          <a:srgbClr val="C00000"/>
                        </a:solidFill>
                      </a:endParaRPr>
                    </a:p>
                    <a:p>
                      <a:r>
                        <a:rPr lang="en-US" dirty="0" smtClean="0">
                          <a:solidFill>
                            <a:srgbClr val="C00000"/>
                          </a:solidFill>
                        </a:rPr>
                        <a:t>15-09-2015 to Present.</a:t>
                      </a:r>
                    </a:p>
                    <a:p>
                      <a:r>
                        <a:rPr lang="en-US" dirty="0" smtClean="0">
                          <a:solidFill>
                            <a:srgbClr val="C00000"/>
                          </a:solidFill>
                        </a:rPr>
                        <a:t>15-09-2015 to 17-09-2015</a:t>
                      </a:r>
                    </a:p>
                    <a:p>
                      <a:r>
                        <a:rPr lang="en-US" dirty="0" smtClean="0">
                          <a:solidFill>
                            <a:srgbClr val="C00000"/>
                          </a:solidFill>
                        </a:rPr>
                        <a:t>18-09-2015 to 21-09-2015</a:t>
                      </a:r>
                      <a:br>
                        <a:rPr lang="en-US" dirty="0" smtClean="0">
                          <a:solidFill>
                            <a:srgbClr val="C00000"/>
                          </a:solidFill>
                        </a:rPr>
                      </a:br>
                      <a:r>
                        <a:rPr lang="en-US" dirty="0" smtClean="0">
                          <a:solidFill>
                            <a:srgbClr val="C00000"/>
                          </a:solidFill>
                        </a:rPr>
                        <a:t>21-09-2015</a:t>
                      </a:r>
                      <a:r>
                        <a:rPr lang="en-US" baseline="0" dirty="0" smtClean="0">
                          <a:solidFill>
                            <a:srgbClr val="C00000"/>
                          </a:solidFill>
                        </a:rPr>
                        <a:t> to 23-09-2015</a:t>
                      </a:r>
                    </a:p>
                    <a:p>
                      <a:r>
                        <a:rPr lang="en-US" baseline="0" dirty="0" smtClean="0">
                          <a:solidFill>
                            <a:srgbClr val="C00000"/>
                          </a:solidFill>
                        </a:rPr>
                        <a:t>24-09-2015 to 27-09-2015</a:t>
                      </a:r>
                    </a:p>
                    <a:p>
                      <a:r>
                        <a:rPr lang="en-US" baseline="0" dirty="0" smtClean="0">
                          <a:solidFill>
                            <a:srgbClr val="C00000"/>
                          </a:solidFill>
                        </a:rPr>
                        <a:t>28-09-2015 to </a:t>
                      </a:r>
                      <a:r>
                        <a:rPr lang="en-US" baseline="0" dirty="0" smtClean="0">
                          <a:solidFill>
                            <a:srgbClr val="C00000"/>
                          </a:solidFill>
                        </a:rPr>
                        <a:t>10-10-2015</a:t>
                      </a:r>
                      <a:endParaRPr lang="en-US" baseline="0" dirty="0" smtClean="0">
                        <a:solidFill>
                          <a:srgbClr val="C00000"/>
                        </a:solidFill>
                      </a:endParaRPr>
                    </a:p>
                    <a:p>
                      <a:r>
                        <a:rPr lang="en-US" baseline="0" dirty="0" smtClean="0">
                          <a:solidFill>
                            <a:srgbClr val="C00000"/>
                          </a:solidFill>
                        </a:rPr>
                        <a:t>012-10-2015 </a:t>
                      </a:r>
                      <a:r>
                        <a:rPr lang="en-US" baseline="0" dirty="0" smtClean="0">
                          <a:solidFill>
                            <a:srgbClr val="C00000"/>
                          </a:solidFill>
                        </a:rPr>
                        <a:t>to </a:t>
                      </a:r>
                      <a:r>
                        <a:rPr lang="en-US" baseline="0" dirty="0" smtClean="0">
                          <a:solidFill>
                            <a:srgbClr val="C00000"/>
                          </a:solidFill>
                        </a:rPr>
                        <a:t>28/11/2-15</a:t>
                      </a:r>
                      <a:endParaRPr lang="en-US" baseline="0" dirty="0" smtClean="0">
                        <a:solidFill>
                          <a:srgbClr val="C00000"/>
                        </a:solidFill>
                      </a:endParaRPr>
                    </a:p>
                    <a:p>
                      <a:r>
                        <a:rPr lang="en-US" baseline="0" dirty="0" smtClean="0">
                          <a:solidFill>
                            <a:srgbClr val="C00000"/>
                          </a:solidFill>
                        </a:rPr>
                        <a:t>30-10-2015 </a:t>
                      </a:r>
                      <a:r>
                        <a:rPr lang="en-US" baseline="0" dirty="0" smtClean="0">
                          <a:solidFill>
                            <a:srgbClr val="C00000"/>
                          </a:solidFill>
                        </a:rPr>
                        <a:t>to </a:t>
                      </a:r>
                      <a:r>
                        <a:rPr lang="en-US" baseline="0" dirty="0" smtClean="0">
                          <a:solidFill>
                            <a:srgbClr val="C00000"/>
                          </a:solidFill>
                        </a:rPr>
                        <a:t>8/12/2015</a:t>
                      </a:r>
                    </a:p>
                    <a:p>
                      <a:r>
                        <a:rPr lang="en-US" baseline="0" dirty="0" smtClean="0">
                          <a:solidFill>
                            <a:srgbClr val="C00000"/>
                          </a:solidFill>
                        </a:rPr>
                        <a:t>9/12/2015 </a:t>
                      </a:r>
                    </a:p>
                    <a:p>
                      <a:r>
                        <a:rPr lang="en-US" baseline="0" dirty="0" smtClean="0">
                          <a:solidFill>
                            <a:srgbClr val="C00000"/>
                          </a:solidFill>
                        </a:rPr>
                        <a:t>11/12/2015</a:t>
                      </a:r>
                      <a:endParaRPr lang="en-US" dirty="0">
                        <a:solidFill>
                          <a:srgbClr val="C00000"/>
                        </a:solidFill>
                      </a:endParaRPr>
                    </a:p>
                  </a:txBody>
                  <a:tcPr/>
                </a:tc>
              </a:tr>
            </a:tbl>
          </a:graphicData>
        </a:graphic>
      </p:graphicFrame>
    </p:spTree>
    <p:extLst>
      <p:ext uri="{BB962C8B-B14F-4D97-AF65-F5344CB8AC3E}">
        <p14:creationId xmlns:p14="http://schemas.microsoft.com/office/powerpoint/2010/main" xmlns="" val="42971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Since we've a healthcare system, it mainly focuses on patients. We create a main class Person wherein we have person details such as Name, Address, contact info etc. Which in turn is generalized to four sub classes namely: Doctor,  Patient, Guardian and Hospital Staff.</a:t>
            </a:r>
            <a:br>
              <a:rPr lang="en-US" dirty="0" smtClean="0"/>
            </a:br>
            <a:r>
              <a:rPr lang="en-US" dirty="0" smtClean="0"/>
              <a:t>Patient is related to the guardian as well as hospital staff.  A relation also exists between hospital staff and the guardian. Doctor and hospital staff are also associated with each other. Every doctor is associated with some or the other department. Dept class is generalized to other sub classes as Cardio, Pediatrics, Ortho and general physician. Test report class includes </a:t>
            </a:r>
            <a:r>
              <a:rPr lang="en-US" dirty="0" err="1" smtClean="0"/>
              <a:t>Tid</a:t>
            </a:r>
            <a:r>
              <a:rPr lang="en-US" dirty="0" smtClean="0"/>
              <a:t>, Name, Date etc which in turn is associated with both doctor and patient. Prescription class is similarly associated with doctor and patient and has attributes Medicine Name, Date, </a:t>
            </a:r>
            <a:r>
              <a:rPr lang="en-US" dirty="0" err="1" smtClean="0"/>
              <a:t>Pid</a:t>
            </a:r>
            <a:r>
              <a:rPr lang="en-US" dirty="0" smtClean="0"/>
              <a:t> etc. To keep track of the general visit of the doctor Visit class is maintained. General details of patient like Room, Ward etc are also maintained in classes for efficient hospital management and to tackle emergency situations.</a:t>
            </a:r>
          </a:p>
          <a:p>
            <a:endParaRPr lang="en-US" dirty="0"/>
          </a:p>
        </p:txBody>
      </p:sp>
      <p:pic>
        <p:nvPicPr>
          <p:cNvPr id="55298" name="Picture 2" descr="C:\Users\Hp\Downloads\class diagram (3).png"/>
          <p:cNvPicPr>
            <a:picLocks noGrp="1" noChangeAspect="1" noChangeArrowheads="1"/>
          </p:cNvPicPr>
          <p:nvPr>
            <p:ph sz="half" idx="2"/>
          </p:nvPr>
        </p:nvPicPr>
        <p:blipFill>
          <a:blip r:embed="rId2"/>
          <a:srcRect/>
          <a:stretch>
            <a:fillRect/>
          </a:stretch>
        </p:blipFill>
        <p:spPr bwMode="auto">
          <a:xfrm>
            <a:off x="4648200" y="1920875"/>
            <a:ext cx="3540093" cy="443388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In our sequence diagram we've 5 main classes which refers to the main aspects of the healthcare system namely: Patient, Sensor, Server, Doctor and Guardian. We've 2 scenarios in the sequence diagram firstly normal case and secondly exception scenario. Healthcare system proceeds as the sensor continuously senses data from patients. On receipt of the data, the data is pushed onto the server where it is saved and analyzed. After analyzing the received data, there can be 2 cases: </a:t>
            </a:r>
            <a:br>
              <a:rPr lang="en-US" dirty="0" smtClean="0"/>
            </a:br>
            <a:r>
              <a:rPr lang="en-US" dirty="0" smtClean="0"/>
              <a:t>1)If the patient's body temperature and pulse are normal and hence the sensor continue to get data from patient's body without any further action.</a:t>
            </a:r>
            <a:br>
              <a:rPr lang="en-US" dirty="0" smtClean="0"/>
            </a:br>
            <a:r>
              <a:rPr lang="en-US" dirty="0" smtClean="0"/>
              <a:t> 2)When the patient's body temperature or pulse rate shows an abnormality the doctor and the guardian are notified with an emergency message and made aware of the patient's condition  for the treatment.</a:t>
            </a:r>
          </a:p>
          <a:p>
            <a:endParaRPr lang="en-US" dirty="0"/>
          </a:p>
        </p:txBody>
      </p:sp>
      <p:pic>
        <p:nvPicPr>
          <p:cNvPr id="54274" name="Picture 2" descr="C:\Users\Hp\Downloads\sequencediagram.png"/>
          <p:cNvPicPr>
            <a:picLocks noGrp="1" noChangeAspect="1" noChangeArrowheads="1"/>
          </p:cNvPicPr>
          <p:nvPr>
            <p:ph sz="half" idx="2"/>
          </p:nvPr>
        </p:nvPicPr>
        <p:blipFill>
          <a:blip r:embed="rId2"/>
          <a:srcRect/>
          <a:stretch>
            <a:fillRect/>
          </a:stretch>
        </p:blipFill>
        <p:spPr bwMode="auto">
          <a:xfrm>
            <a:off x="4648200" y="2286000"/>
            <a:ext cx="4038600" cy="32004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half" idx="1"/>
          </p:nvPr>
        </p:nvSpPr>
        <p:spPr/>
        <p:txBody>
          <a:bodyPr>
            <a:normAutofit fontScale="25000" lnSpcReduction="20000"/>
          </a:bodyPr>
          <a:lstStyle/>
          <a:p>
            <a:r>
              <a:rPr lang="en-US" sz="4400" dirty="0" smtClean="0"/>
              <a:t>The sensors are connected to </a:t>
            </a:r>
            <a:r>
              <a:rPr lang="en-US" sz="4400" dirty="0" err="1" smtClean="0"/>
              <a:t>galileo</a:t>
            </a:r>
            <a:r>
              <a:rPr lang="en-US" sz="4400" dirty="0" smtClean="0"/>
              <a:t> gen2 board along with a LAN wire connected to its port to make the data available across the </a:t>
            </a:r>
            <a:r>
              <a:rPr lang="en-US" sz="4400" dirty="0" err="1" smtClean="0"/>
              <a:t>internet.The</a:t>
            </a:r>
            <a:r>
              <a:rPr lang="en-US" sz="4400" dirty="0" smtClean="0"/>
              <a:t> patient is made to touch both the sensors to take the </a:t>
            </a:r>
            <a:r>
              <a:rPr lang="en-US" sz="4400" dirty="0" err="1" smtClean="0"/>
              <a:t>readings.When</a:t>
            </a:r>
            <a:r>
              <a:rPr lang="en-US" sz="4400" dirty="0" smtClean="0"/>
              <a:t> the connection is established it will start reading the parameters of sensors like p1, p2, p3 etc. The threshold levels for the required sensors are set as t1, t2, t3 etc. The sensor data are read using the </a:t>
            </a:r>
            <a:r>
              <a:rPr lang="en-US" sz="4400" dirty="0" err="1" smtClean="0"/>
              <a:t>arduino</a:t>
            </a:r>
            <a:r>
              <a:rPr lang="en-US" sz="4400" dirty="0" smtClean="0"/>
              <a:t> IDE  using appropriate codes. The data can be analyzed anywhere any time. The data is continuously read thus making it highly reliable  .</a:t>
            </a:r>
            <a:r>
              <a:rPr lang="en-US" sz="4400" dirty="0" err="1" smtClean="0"/>
              <a:t>Lan</a:t>
            </a:r>
            <a:r>
              <a:rPr lang="en-US" sz="4400" dirty="0" smtClean="0"/>
              <a:t> cable is connected to the board to make the data available on the local server.</a:t>
            </a:r>
          </a:p>
          <a:p>
            <a:r>
              <a:rPr lang="en-US" sz="4400" dirty="0" smtClean="0"/>
              <a:t>The data that is read is  pushed on to the local server created using </a:t>
            </a:r>
            <a:r>
              <a:rPr lang="en-US" sz="4400" dirty="0" err="1" smtClean="0"/>
              <a:t>xampp</a:t>
            </a:r>
            <a:r>
              <a:rPr lang="en-US" sz="4400" dirty="0" smtClean="0"/>
              <a:t> for every reading using python </a:t>
            </a:r>
            <a:r>
              <a:rPr lang="en-US" sz="4400" dirty="0" err="1" smtClean="0"/>
              <a:t>codes.The</a:t>
            </a:r>
            <a:r>
              <a:rPr lang="en-US" sz="4400" dirty="0" smtClean="0"/>
              <a:t> data sent to </a:t>
            </a:r>
            <a:r>
              <a:rPr lang="en-US" sz="4400" dirty="0" err="1" smtClean="0"/>
              <a:t>xampp</a:t>
            </a:r>
            <a:r>
              <a:rPr lang="en-US" sz="4400" dirty="0" smtClean="0"/>
              <a:t> is stored in </a:t>
            </a:r>
            <a:r>
              <a:rPr lang="en-US" sz="4400" dirty="0" err="1" smtClean="0"/>
              <a:t>mysql</a:t>
            </a:r>
            <a:r>
              <a:rPr lang="en-US" sz="4400" dirty="0" smtClean="0"/>
              <a:t> </a:t>
            </a:r>
            <a:r>
              <a:rPr lang="en-US" sz="4400" dirty="0" err="1" smtClean="0"/>
              <a:t>database.The</a:t>
            </a:r>
            <a:r>
              <a:rPr lang="en-US" sz="4400" dirty="0" smtClean="0"/>
              <a:t> data is read from the sensor every 10 seconds and sent to the server which is  made available in the web interface created using </a:t>
            </a:r>
            <a:r>
              <a:rPr lang="en-US" sz="4400" dirty="0" err="1" smtClean="0"/>
              <a:t>PHP.When</a:t>
            </a:r>
            <a:r>
              <a:rPr lang="en-US" sz="4400" dirty="0" smtClean="0"/>
              <a:t> the temperature variations or pulse rate variations exceeds the predefined threshold values it sends an email to the guardian using python code and the clinical staff thus making them aware that the patient needs immediate </a:t>
            </a:r>
            <a:r>
              <a:rPr lang="en-US" sz="4400" dirty="0" err="1" smtClean="0"/>
              <a:t>care.The</a:t>
            </a:r>
            <a:r>
              <a:rPr lang="en-US" sz="4400" dirty="0" smtClean="0"/>
              <a:t> patients body temperature and the pulse values can be accessed by the guardian by the web interface provided even under normal health conditions .This web interface provides a graphical representation of the data that is read and collected thus keeping them updated about the patients </a:t>
            </a:r>
            <a:r>
              <a:rPr lang="en-US" sz="4400" dirty="0" err="1" smtClean="0"/>
              <a:t>health.Thus</a:t>
            </a:r>
            <a:r>
              <a:rPr lang="en-US" sz="4400" dirty="0" smtClean="0"/>
              <a:t> providing an easy and </a:t>
            </a:r>
            <a:r>
              <a:rPr lang="en-US" sz="4400" dirty="0" smtClean="0"/>
              <a:t>efficient way to monitor and access the patient’s health condition.</a:t>
            </a:r>
            <a:endParaRPr lang="en-US" dirty="0" smtClean="0"/>
          </a:p>
          <a:p>
            <a:endParaRPr lang="en-US" dirty="0"/>
          </a:p>
        </p:txBody>
      </p:sp>
      <p:pic>
        <p:nvPicPr>
          <p:cNvPr id="1026" name="Picture 2" descr="C:\Users\Hp\Pictures\Screenshots\Screenshot (25).png"/>
          <p:cNvPicPr>
            <a:picLocks noGrp="1" noChangeAspect="1" noChangeArrowheads="1"/>
          </p:cNvPicPr>
          <p:nvPr>
            <p:ph sz="half" idx="2"/>
          </p:nvPr>
        </p:nvPicPr>
        <p:blipFill>
          <a:blip r:embed="rId2"/>
          <a:srcRect/>
          <a:stretch>
            <a:fillRect/>
          </a:stretch>
        </p:blipFill>
        <p:spPr bwMode="auto">
          <a:xfrm>
            <a:off x="5257800" y="1752599"/>
            <a:ext cx="3048000" cy="39697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US" dirty="0"/>
          </a:p>
        </p:txBody>
      </p:sp>
      <p:pic>
        <p:nvPicPr>
          <p:cNvPr id="6" name="Content Placeholder 5" descr="F:\image (6).png"/>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90600" y="1981200"/>
            <a:ext cx="6858000" cy="426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F:\image (2).png"/>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066800" y="1981200"/>
            <a:ext cx="6629400" cy="419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lstStyle/>
          <a:p>
            <a:r>
              <a:rPr lang="en-IN" dirty="0" smtClean="0"/>
              <a:t>Project Goal</a:t>
            </a:r>
            <a:endParaRPr lang="en-IN" dirty="0"/>
          </a:p>
        </p:txBody>
      </p:sp>
      <p:sp>
        <p:nvSpPr>
          <p:cNvPr id="3" name="Subtitle 2"/>
          <p:cNvSpPr>
            <a:spLocks noGrp="1"/>
          </p:cNvSpPr>
          <p:nvPr>
            <p:ph type="subTitle" idx="1"/>
          </p:nvPr>
        </p:nvSpPr>
        <p:spPr>
          <a:xfrm>
            <a:off x="611560" y="1844824"/>
            <a:ext cx="7992888" cy="4392488"/>
          </a:xfrm>
        </p:spPr>
        <p:txBody>
          <a:bodyPr>
            <a:normAutofit/>
          </a:bodyPr>
          <a:lstStyle/>
          <a:p>
            <a:pPr marL="342900" indent="-342900" algn="l">
              <a:buFont typeface="Wingdings" panose="05000000000000000000" pitchFamily="2" charset="2"/>
              <a:buChar char="v"/>
            </a:pPr>
            <a:endParaRPr lang="en-IN" sz="2400" dirty="0" smtClean="0"/>
          </a:p>
          <a:p>
            <a:pPr marL="342900" indent="-342900" algn="l">
              <a:buFont typeface="Wingdings" panose="05000000000000000000" pitchFamily="2" charset="2"/>
              <a:buChar char="v"/>
            </a:pPr>
            <a:r>
              <a:rPr lang="en-IN" sz="2400" dirty="0" smtClean="0"/>
              <a:t>“This project  basically aims at providing a smooth and simple monitoring  for healthcare of old and differently abled people. It will enable the job of monitoring and analysing the health of the patient in an easy and efficient way. An attempt is being made to ensure that patients under serious medical conditions are facilitated with constant monitoring and on-time assistance during emergencies.  ”</a:t>
            </a:r>
            <a:endParaRPr lang="en-IN" sz="2400" dirty="0"/>
          </a:p>
        </p:txBody>
      </p:sp>
    </p:spTree>
    <p:extLst>
      <p:ext uri="{BB962C8B-B14F-4D97-AF65-F5344CB8AC3E}">
        <p14:creationId xmlns:p14="http://schemas.microsoft.com/office/powerpoint/2010/main" xmlns="" val="1078695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Content Placeholder 7" descr="F:\image (7).png"/>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09600" y="1981200"/>
            <a:ext cx="7620000" cy="441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5" name="Content Placeholder 3" descr="F:\image (5).png"/>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90600" y="2057400"/>
            <a:ext cx="7086600" cy="426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healthcare monitoring system is successful in its objective of providing an efficient and compelling way of health care of patients. The basic aim to reduce the manual effort put in such task and to maintain a separate catalogue for patients. This will help the doctors for recognizing any trends and making further decisions on medication and treatment for that patient. Such systems can help in reduction in also maintaining the reports for the patients.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this system as framework, the system can be expanded to include various other sensors which could include body movement sensors, pressure sensors etc..and storing it onto the cloud. By storing onto </a:t>
            </a:r>
            <a:r>
              <a:rPr lang="en-US" dirty="0" err="1" smtClean="0"/>
              <a:t>clous</a:t>
            </a:r>
            <a:r>
              <a:rPr lang="en-US" dirty="0" smtClean="0"/>
              <a:t> data can be accessed from anywhere and large volumes of data can be easily </a:t>
            </a:r>
            <a:r>
              <a:rPr lang="en-US" dirty="0" err="1" smtClean="0"/>
              <a:t>stored.This</a:t>
            </a:r>
            <a:r>
              <a:rPr lang="en-US" dirty="0" smtClean="0"/>
              <a:t> will further help in even more effective monitoring of patients. This kind of a system with respective changes can be implemented in the hospitals for disabled people ,in nursing homes or at old age homes will serve the people  better and in an easy way.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[1] </a:t>
            </a:r>
            <a:r>
              <a:rPr lang="en-US" i="1" dirty="0" smtClean="0"/>
              <a:t>Python Software [US]</a:t>
            </a:r>
            <a:r>
              <a:rPr lang="en-US" dirty="0" smtClean="0"/>
              <a:t>,[online] Available: </a:t>
            </a:r>
            <a:r>
              <a:rPr lang="en-US" u="sng" dirty="0" smtClean="0">
                <a:hlinkClick r:id="rId2"/>
              </a:rPr>
              <a:t>https://pypi.python.org/pypi</a:t>
            </a:r>
            <a:endParaRPr lang="en-US" dirty="0" smtClean="0"/>
          </a:p>
          <a:p>
            <a:r>
              <a:rPr lang="en-US" dirty="0" smtClean="0"/>
              <a:t>[2]Galileo Gen2 ,[online]</a:t>
            </a:r>
            <a:r>
              <a:rPr lang="en-US" dirty="0" err="1" smtClean="0"/>
              <a:t>Available:https</a:t>
            </a:r>
            <a:r>
              <a:rPr lang="en-US" dirty="0" smtClean="0"/>
              <a:t>://</a:t>
            </a:r>
            <a:r>
              <a:rPr lang="en-US" dirty="0" err="1" smtClean="0"/>
              <a:t>www.arduino.cc</a:t>
            </a:r>
            <a:r>
              <a:rPr lang="en-US" dirty="0" smtClean="0"/>
              <a:t>/en/Guide/IntelGalileoGen2</a:t>
            </a:r>
          </a:p>
          <a:p>
            <a:r>
              <a:rPr lang="en-US" b="1" dirty="0" smtClean="0"/>
              <a:t>[3]</a:t>
            </a:r>
            <a:r>
              <a:rPr lang="en-US" dirty="0" smtClean="0"/>
              <a:t> Claire Rowland, Elizabeth Goodman, Martin </a:t>
            </a:r>
            <a:r>
              <a:rPr lang="en-US" dirty="0" err="1" smtClean="0"/>
              <a:t>Charlier</a:t>
            </a:r>
            <a:r>
              <a:rPr lang="en-US" dirty="0" smtClean="0"/>
              <a:t>, Ann Light &amp; Alfred </a:t>
            </a:r>
            <a:r>
              <a:rPr lang="en-US" dirty="0" err="1" smtClean="0"/>
              <a:t>Lui</a:t>
            </a:r>
            <a:r>
              <a:rPr lang="en-US" dirty="0" smtClean="0"/>
              <a:t> “</a:t>
            </a:r>
            <a:r>
              <a:rPr lang="en-US" u="sng" dirty="0" smtClean="0">
                <a:hlinkClick r:id="rId3"/>
              </a:rPr>
              <a:t>Designing Connected Products</a:t>
            </a:r>
            <a:r>
              <a:rPr lang="en-US" dirty="0" smtClean="0"/>
              <a:t>”,</a:t>
            </a:r>
          </a:p>
          <a:p>
            <a:r>
              <a:rPr lang="en-US" dirty="0" smtClean="0"/>
              <a:t>[4][online]Available: </a:t>
            </a:r>
            <a:r>
              <a:rPr lang="en-US" u="sng" dirty="0" smtClean="0">
                <a:hlinkClick r:id="rId4"/>
              </a:rPr>
              <a:t>http://enterpriseiotbook.com</a:t>
            </a:r>
            <a:endParaRPr lang="en-US" dirty="0" smtClean="0"/>
          </a:p>
          <a:p>
            <a:r>
              <a:rPr lang="en-US" dirty="0" smtClean="0"/>
              <a:t>[5][online]</a:t>
            </a:r>
            <a:r>
              <a:rPr lang="en-US" dirty="0" err="1" smtClean="0"/>
              <a:t>Available:</a:t>
            </a:r>
            <a:r>
              <a:rPr lang="en-US" u="sng" dirty="0" err="1" smtClean="0"/>
              <a:t>https</a:t>
            </a:r>
            <a:r>
              <a:rPr lang="en-US" u="sng" dirty="0" smtClean="0"/>
              <a:t>://</a:t>
            </a:r>
            <a:r>
              <a:rPr lang="en-US" u="sng" dirty="0" err="1" smtClean="0"/>
              <a:t>software.intel.com</a:t>
            </a:r>
            <a:r>
              <a:rPr lang="en-US" u="sng" dirty="0" smtClean="0"/>
              <a:t>/en-us/</a:t>
            </a:r>
            <a:r>
              <a:rPr lang="en-US" u="sng" dirty="0" err="1" smtClean="0"/>
              <a:t>iot</a:t>
            </a:r>
            <a:r>
              <a:rPr lang="en-US" u="sng" dirty="0" smtClean="0"/>
              <a:t>/library/</a:t>
            </a:r>
            <a:r>
              <a:rPr lang="en-US" u="sng" dirty="0" err="1" smtClean="0"/>
              <a:t>galileo</a:t>
            </a:r>
            <a:r>
              <a:rPr lang="en-US" u="sng" dirty="0" smtClean="0"/>
              <a:t>-getting-started</a:t>
            </a:r>
            <a:endParaRPr lang="en-US" dirty="0" smtClean="0"/>
          </a:p>
          <a:p>
            <a:r>
              <a:rPr lang="en-US" dirty="0" smtClean="0"/>
              <a:t>[6</a:t>
            </a:r>
            <a:r>
              <a:rPr lang="en-US" b="1" dirty="0" smtClean="0"/>
              <a:t>] </a:t>
            </a:r>
            <a:r>
              <a:rPr lang="en-US" dirty="0" err="1" smtClean="0"/>
              <a:t>Madni</a:t>
            </a:r>
            <a:r>
              <a:rPr lang="en-US" dirty="0" smtClean="0"/>
              <a:t>, A.M., "Smart Configurable Wireless Sensors and Actuators for System of Systems (</a:t>
            </a:r>
            <a:r>
              <a:rPr lang="en-US" dirty="0" err="1" smtClean="0"/>
              <a:t>SoS</a:t>
            </a:r>
            <a:r>
              <a:rPr lang="en-US" dirty="0" smtClean="0"/>
              <a:t>) Applications". Keynote Address, Proceedings, IEEE SMC Intl. Conf. on System of </a:t>
            </a:r>
            <a:r>
              <a:rPr lang="en-US" dirty="0" err="1" smtClean="0"/>
              <a:t>Sytems</a:t>
            </a:r>
            <a:r>
              <a:rPr lang="en-US" dirty="0" smtClean="0"/>
              <a:t> Engineering, Los Angeles, April 2006.</a:t>
            </a:r>
          </a:p>
          <a:p>
            <a:r>
              <a:rPr lang="en-US" b="1" dirty="0" smtClean="0"/>
              <a:t>[7</a:t>
            </a:r>
            <a:r>
              <a:rPr lang="en-US" dirty="0" smtClean="0"/>
              <a:t>].</a:t>
            </a:r>
            <a:r>
              <a:rPr lang="en-US" dirty="0" err="1" smtClean="0"/>
              <a:t>VonLubitz</a:t>
            </a:r>
            <a:r>
              <a:rPr lang="en-US" dirty="0" smtClean="0"/>
              <a:t>, D. and N. </a:t>
            </a:r>
            <a:r>
              <a:rPr lang="en-US" dirty="0" err="1" smtClean="0"/>
              <a:t>Wickramasinghe</a:t>
            </a:r>
            <a:r>
              <a:rPr lang="en-US" dirty="0" smtClean="0"/>
              <a:t>, 2006 "Healthcare and Technology: The Doctrine of </a:t>
            </a:r>
            <a:r>
              <a:rPr lang="en-US" dirty="0" err="1" smtClean="0"/>
              <a:t>NetworkcentricHelahtcare</a:t>
            </a:r>
            <a:r>
              <a:rPr lang="en-US" dirty="0" smtClean="0"/>
              <a:t>," Intl. J Electronic Healthcare(IJEH), vol. 4, pp.322-344.</a:t>
            </a:r>
            <a:endParaRPr lang="en-US" b="1" dirty="0" smtClean="0"/>
          </a:p>
          <a:p>
            <a:r>
              <a:rPr lang="en-US" dirty="0" smtClean="0"/>
              <a:t>[8]Introducing Intel Galileo as a development platform of smart sensor: Evolution, opportunities and </a:t>
            </a:r>
            <a:r>
              <a:rPr lang="en-US" dirty="0" err="1" smtClean="0"/>
              <a:t>challenges,School</a:t>
            </a:r>
            <a:r>
              <a:rPr lang="en-US" dirty="0" smtClean="0"/>
              <a:t> of Engineering and Advanced Technology, Massey University, </a:t>
            </a:r>
            <a:r>
              <a:rPr lang="en-US" dirty="0" err="1" smtClean="0"/>
              <a:t>Palmerston</a:t>
            </a:r>
            <a:r>
              <a:rPr lang="en-US" dirty="0" smtClean="0"/>
              <a:t> North, New Zealand </a:t>
            </a:r>
            <a:r>
              <a:rPr lang="en-US" u="sng" dirty="0" err="1" smtClean="0">
                <a:hlinkClick r:id="rId5"/>
              </a:rPr>
              <a:t>Ghayvat</a:t>
            </a:r>
            <a:r>
              <a:rPr lang="en-US" u="sng" dirty="0" smtClean="0">
                <a:hlinkClick r:id="rId5"/>
              </a:rPr>
              <a:t>, </a:t>
            </a:r>
            <a:r>
              <a:rPr lang="en-US" u="sng" dirty="0" err="1" smtClean="0">
                <a:hlinkClick r:id="rId5"/>
              </a:rPr>
              <a:t>Hemant</a:t>
            </a:r>
            <a:r>
              <a:rPr lang="en-US" dirty="0" smtClean="0"/>
              <a:t> ; </a:t>
            </a:r>
            <a:r>
              <a:rPr lang="en-US" u="sng" dirty="0" err="1" smtClean="0">
                <a:hlinkClick r:id="rId6"/>
              </a:rPr>
              <a:t>Mukhopadhyay</a:t>
            </a:r>
            <a:r>
              <a:rPr lang="en-US" u="sng" dirty="0" smtClean="0">
                <a:hlinkClick r:id="rId6"/>
              </a:rPr>
              <a:t>, S.C.</a:t>
            </a:r>
            <a:endParaRPr lang="en-US" b="1" dirty="0" smtClean="0"/>
          </a:p>
          <a:p>
            <a:r>
              <a:rPr lang="en-US" dirty="0" smtClean="0"/>
              <a:t>[9] D. </a:t>
            </a:r>
            <a:r>
              <a:rPr lang="en-US" dirty="0" err="1" smtClean="0"/>
              <a:t>Guinard</a:t>
            </a:r>
            <a:r>
              <a:rPr lang="en-US" dirty="0" smtClean="0"/>
              <a:t>, "A Web of Things Application Architecture - Integrating the Real-World into the Web," Ph.D., ETH Zurich, 2011.</a:t>
            </a:r>
          </a:p>
          <a:p>
            <a:r>
              <a:rPr lang="en-US" dirty="0" smtClean="0"/>
              <a:t>[10]Introducing the </a:t>
            </a:r>
            <a:r>
              <a:rPr lang="en-US" dirty="0" err="1" smtClean="0"/>
              <a:t>intelgalileo</a:t>
            </a:r>
            <a:r>
              <a:rPr lang="en-US" dirty="0" smtClean="0"/>
              <a:t> development board. [Online]. Available: http://www.intel.com/content/www/us/en/do-it-yourself/galileomaker- quark-board.html </a:t>
            </a:r>
          </a:p>
          <a:p>
            <a:r>
              <a:rPr lang="en-US" dirty="0" smtClean="0"/>
              <a:t>[11] N. </a:t>
            </a:r>
            <a:r>
              <a:rPr lang="en-US" dirty="0" err="1" smtClean="0"/>
              <a:t>Tsuruta</a:t>
            </a:r>
            <a:r>
              <a:rPr lang="en-US" dirty="0" smtClean="0"/>
              <a:t>, Y. </a:t>
            </a:r>
            <a:r>
              <a:rPr lang="en-US" dirty="0" err="1" smtClean="0"/>
              <a:t>Shigeta</a:t>
            </a:r>
            <a:r>
              <a:rPr lang="en-US" dirty="0" smtClean="0"/>
              <a:t>, S. Maeda, S. Takahashi and T. Morimoto  "A Dialogue System for Home Health care(In Japanese)",  </a:t>
            </a:r>
            <a:r>
              <a:rPr lang="en-US" i="1" dirty="0" smtClean="0"/>
              <a:t>Correspondences on Human Interface</a:t>
            </a:r>
            <a:r>
              <a:rPr lang="en-US" dirty="0" smtClean="0"/>
              <a:t>,  vol. 4,  no. 4,  2002</a:t>
            </a:r>
          </a:p>
          <a:p>
            <a:r>
              <a:rPr lang="en-US" dirty="0" smtClean="0"/>
              <a:t>[12]</a:t>
            </a:r>
            <a:r>
              <a:rPr lang="en-US" i="1" dirty="0" smtClean="0"/>
              <a:t> Python Software [US]</a:t>
            </a:r>
            <a:r>
              <a:rPr lang="en-US" dirty="0" smtClean="0"/>
              <a:t>,[online] </a:t>
            </a:r>
            <a:r>
              <a:rPr lang="en-US" dirty="0" err="1" smtClean="0"/>
              <a:t>Available:</a:t>
            </a:r>
            <a:r>
              <a:rPr lang="en-US" u="sng" dirty="0" err="1" smtClean="0">
                <a:hlinkClick r:id="rId7"/>
              </a:rPr>
              <a:t>https</a:t>
            </a:r>
            <a:r>
              <a:rPr lang="en-US" u="sng" dirty="0" smtClean="0">
                <a:hlinkClick r:id="rId7"/>
              </a:rPr>
              <a:t>://</a:t>
            </a:r>
            <a:r>
              <a:rPr lang="en-US" u="sng" dirty="0" err="1" smtClean="0">
                <a:hlinkClick r:id="rId7"/>
              </a:rPr>
              <a:t>docs.python.org</a:t>
            </a:r>
            <a:r>
              <a:rPr lang="en-US" u="sng" dirty="0" smtClean="0">
                <a:hlinkClick r:id="rId7"/>
              </a:rPr>
              <a:t>/3/library/email-</a:t>
            </a:r>
            <a:r>
              <a:rPr lang="en-US" u="sng" dirty="0" err="1" smtClean="0">
                <a:hlinkClick r:id="rId7"/>
              </a:rPr>
              <a:t>examples.html</a:t>
            </a:r>
            <a:endParaRPr lang="en-US" dirty="0" smtClean="0"/>
          </a:p>
          <a:p>
            <a:r>
              <a:rPr lang="en-US" dirty="0" smtClean="0"/>
              <a:t>[13]Albert </a:t>
            </a:r>
            <a:r>
              <a:rPr lang="en-US" dirty="0" err="1" smtClean="0"/>
              <a:t>Sweigart”Automate</a:t>
            </a:r>
            <a:r>
              <a:rPr lang="en-US" dirty="0" smtClean="0"/>
              <a:t> the boring stuff with </a:t>
            </a:r>
            <a:r>
              <a:rPr lang="en-US" dirty="0" err="1" smtClean="0"/>
              <a:t>python”,February</a:t>
            </a:r>
            <a:r>
              <a:rPr lang="en-US" dirty="0" smtClean="0"/>
              <a:t> 25, 2015</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THANK YOU</a:t>
            </a:r>
            <a:endParaRPr lang="en-US" dirty="0"/>
          </a:p>
        </p:txBody>
      </p:sp>
      <p:sp>
        <p:nvSpPr>
          <p:cNvPr id="10" name="Content Placeholder 9"/>
          <p:cNvSpPr>
            <a:spLocks noGrp="1"/>
          </p:cNvSpPr>
          <p:nvPr>
            <p:ph sz="half" idx="1"/>
          </p:nvPr>
        </p:nvSpPr>
        <p:spPr/>
        <p:txBody>
          <a:bodyPr/>
          <a:lstStyle/>
          <a:p>
            <a:endParaRPr lang="en-US" dirty="0" smtClean="0"/>
          </a:p>
          <a:p>
            <a:endParaRPr lang="en-US" dirty="0"/>
          </a:p>
          <a:p>
            <a:r>
              <a:rPr lang="en-US" dirty="0" smtClean="0"/>
              <a:t>BY:</a:t>
            </a:r>
          </a:p>
          <a:p>
            <a:r>
              <a:rPr lang="en-US" dirty="0" smtClean="0"/>
              <a:t>ADARSH RAJ</a:t>
            </a:r>
          </a:p>
          <a:p>
            <a:r>
              <a:rPr lang="en-US" dirty="0" smtClean="0"/>
              <a:t>ANVITHA D RAO</a:t>
            </a:r>
          </a:p>
          <a:p>
            <a:r>
              <a:rPr lang="en-US" dirty="0" smtClean="0"/>
              <a:t>VISHAL </a:t>
            </a:r>
            <a:r>
              <a:rPr lang="en-US" dirty="0" smtClean="0"/>
              <a:t>MAHULI</a:t>
            </a:r>
            <a:endParaRPr lang="en-US" dirty="0" smtClean="0"/>
          </a:p>
          <a:p>
            <a:r>
              <a:rPr lang="en-US" dirty="0" smtClean="0"/>
              <a:t>VISHWANATH </a:t>
            </a:r>
            <a:r>
              <a:rPr lang="en-US" dirty="0" smtClean="0"/>
              <a:t>KULKARNI</a:t>
            </a:r>
          </a:p>
          <a:p>
            <a:endParaRPr lang="en-US" dirty="0" smtClean="0"/>
          </a:p>
          <a:p>
            <a:endParaRPr lang="en-US" dirty="0" smtClean="0"/>
          </a:p>
          <a:p>
            <a:endParaRPr lang="en-US" dirty="0" smtClean="0"/>
          </a:p>
        </p:txBody>
      </p:sp>
      <p:sp>
        <p:nvSpPr>
          <p:cNvPr id="11" name="Content Placeholder 10"/>
          <p:cNvSpPr>
            <a:spLocks noGrp="1"/>
          </p:cNvSpPr>
          <p:nvPr>
            <p:ph sz="half" idx="2"/>
          </p:nvPr>
        </p:nvSpPr>
        <p:spPr/>
        <p:txBody>
          <a:bodyPr/>
          <a:lstStyle/>
          <a:p>
            <a:endParaRPr lang="en-US" dirty="0" smtClean="0"/>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1MS12CS005</a:t>
            </a:r>
          </a:p>
          <a:p>
            <a:r>
              <a:rPr lang="en-US" dirty="0" smtClean="0">
                <a:latin typeface="Times New Roman" pitchFamily="18" charset="0"/>
                <a:cs typeface="Times New Roman" pitchFamily="18" charset="0"/>
              </a:rPr>
              <a:t>1MS12CS010</a:t>
            </a:r>
          </a:p>
          <a:p>
            <a:r>
              <a:rPr lang="en-US" dirty="0" smtClean="0">
                <a:latin typeface="Times New Roman" pitchFamily="18" charset="0"/>
                <a:cs typeface="Times New Roman" pitchFamily="18" charset="0"/>
              </a:rPr>
              <a:t>1MS12CS134</a:t>
            </a:r>
          </a:p>
          <a:p>
            <a:r>
              <a:rPr lang="en-US" dirty="0" smtClean="0">
                <a:latin typeface="Times New Roman" pitchFamily="18" charset="0"/>
                <a:cs typeface="Times New Roman" pitchFamily="18" charset="0"/>
              </a:rPr>
              <a:t>1MS12CS135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84436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objectives(SMART)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smtClean="0"/>
              <a:t>By developing this healthcare system, the problem of continuous monitoring is addressed.</a:t>
            </a:r>
          </a:p>
          <a:p>
            <a:pPr marL="0" indent="0">
              <a:buNone/>
            </a:pPr>
            <a:endParaRPr lang="en-IN" dirty="0" smtClean="0"/>
          </a:p>
          <a:p>
            <a:pPr>
              <a:buFont typeface="Wingdings" panose="05000000000000000000" pitchFamily="2" charset="2"/>
              <a:buChar char="Ø"/>
            </a:pPr>
            <a:r>
              <a:rPr lang="en-IN" dirty="0" smtClean="0"/>
              <a:t> The temperature and heartbeat pulse of the patient is kept in check and any irregularities in body temperature or heartbeat rate will be immediately intimated to the concerned person whose name will be present in the emergency contacts as well to the doctor concerned. </a:t>
            </a:r>
            <a:endParaRPr lang="en-IN" dirty="0"/>
          </a:p>
        </p:txBody>
      </p:sp>
    </p:spTree>
    <p:extLst>
      <p:ext uri="{BB962C8B-B14F-4D97-AF65-F5344CB8AC3E}">
        <p14:creationId xmlns:p14="http://schemas.microsoft.com/office/powerpoint/2010/main" xmlns="" val="311457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0640"/>
          </a:xfrm>
        </p:spPr>
        <p:txBody>
          <a:bodyPr>
            <a:normAutofit/>
          </a:bodyPr>
          <a:lstStyle/>
          <a:p>
            <a:pPr>
              <a:buFont typeface="Wingdings" panose="05000000000000000000" pitchFamily="2" charset="2"/>
              <a:buChar char="Ø"/>
            </a:pPr>
            <a:r>
              <a:rPr lang="en-IN" dirty="0" smtClean="0"/>
              <a:t>As stated that the body temperature and heartbeat pulse is monitored continuously, the data is pushed onto cloud and specific actions are taken based on the data pushed. Analysis of the same can also be presented to the doctor for viewing the patient’s health over a certain period of time.</a:t>
            </a:r>
          </a:p>
          <a:p>
            <a:pPr>
              <a:buFont typeface="Wingdings" panose="05000000000000000000" pitchFamily="2" charset="2"/>
              <a:buChar char="Ø"/>
            </a:pPr>
            <a:endParaRPr lang="en-IN" dirty="0"/>
          </a:p>
          <a:p>
            <a:pPr>
              <a:buFont typeface="Wingdings" panose="05000000000000000000" pitchFamily="2" charset="2"/>
              <a:buChar char="Ø"/>
            </a:pPr>
            <a:r>
              <a:rPr lang="en-IN" dirty="0" smtClean="0"/>
              <a:t>The system attempted to be build is reasonable as it involves basic data sensing from body using appropriate sensors and analysing results based on the data aggregated. This system will efficiently work with proper results being produced </a:t>
            </a:r>
          </a:p>
          <a:p>
            <a:pPr marL="0" indent="0">
              <a:buNone/>
            </a:pPr>
            <a:endParaRPr lang="en-IN" dirty="0"/>
          </a:p>
        </p:txBody>
      </p:sp>
    </p:spTree>
    <p:extLst>
      <p:ext uri="{BB962C8B-B14F-4D97-AF65-F5344CB8AC3E}">
        <p14:creationId xmlns:p14="http://schemas.microsoft.com/office/powerpoint/2010/main" xmlns="" val="128798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lstStyle/>
          <a:p>
            <a:pPr>
              <a:buFont typeface="Wingdings" panose="05000000000000000000" pitchFamily="2" charset="2"/>
              <a:buChar char="Ø"/>
            </a:pPr>
            <a:r>
              <a:rPr lang="en-IN" dirty="0" smtClean="0"/>
              <a:t>This system attempted to be built is absolutely in the time frame and will be completed by the end of  second week of December and we will be successfully completing the project with all its deliverables and without any compromise on quality.</a:t>
            </a:r>
            <a:endParaRPr lang="en-IN" dirty="0"/>
          </a:p>
        </p:txBody>
      </p:sp>
    </p:spTree>
    <p:extLst>
      <p:ext uri="{BB962C8B-B14F-4D97-AF65-F5344CB8AC3E}">
        <p14:creationId xmlns:p14="http://schemas.microsoft.com/office/powerpoint/2010/main" xmlns="" val="277111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Galileo gen 2</a:t>
            </a:r>
            <a:endParaRPr lang="en-US" dirty="0"/>
          </a:p>
        </p:txBody>
      </p:sp>
      <p:pic>
        <p:nvPicPr>
          <p:cNvPr id="56322" name="Picture 2" descr="C:\Users\Hp\Desktop\intel_galileo_gen2_front.jpg"/>
          <p:cNvPicPr>
            <a:picLocks noGrp="1" noChangeAspect="1" noChangeArrowheads="1"/>
          </p:cNvPicPr>
          <p:nvPr>
            <p:ph idx="1"/>
          </p:nvPr>
        </p:nvPicPr>
        <p:blipFill>
          <a:blip r:embed="rId2"/>
          <a:srcRect/>
          <a:stretch>
            <a:fillRect/>
          </a:stretch>
        </p:blipFill>
        <p:spPr bwMode="auto">
          <a:xfrm>
            <a:off x="685799" y="1981200"/>
            <a:ext cx="7716427" cy="4495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Autofit/>
          </a:bodyPr>
          <a:lstStyle/>
          <a:p>
            <a:r>
              <a:rPr lang="en-US" sz="1400" dirty="0" smtClean="0"/>
              <a:t>The Intel® Galileo Gen 2 development board is a microcontroller board based on the Intel® </a:t>
            </a:r>
            <a:r>
              <a:rPr lang="en-US" sz="1400" dirty="0" err="1" smtClean="0"/>
              <a:t>Quark</a:t>
            </a:r>
            <a:r>
              <a:rPr lang="en-US" sz="1400" b="1" dirty="0" err="1" smtClean="0"/>
              <a:t>™</a:t>
            </a:r>
            <a:r>
              <a:rPr lang="en-US" sz="1400" dirty="0" err="1" smtClean="0"/>
              <a:t>SoC</a:t>
            </a:r>
            <a:r>
              <a:rPr lang="en-US" sz="1400" dirty="0" smtClean="0"/>
              <a:t> X1000 application processor, a 32-bit Intel® Pentium® brand system on a chip (</a:t>
            </a:r>
            <a:r>
              <a:rPr lang="en-US" sz="1400" dirty="0" err="1" smtClean="0"/>
              <a:t>SoC</a:t>
            </a:r>
            <a:r>
              <a:rPr lang="en-US" sz="1400" dirty="0" smtClean="0"/>
              <a:t>). It is the first board based on Intel® architecture designed to be hardware and software pin-compatible with shields designed for the </a:t>
            </a:r>
            <a:r>
              <a:rPr lang="en-US" sz="1400" dirty="0" err="1" smtClean="0"/>
              <a:t>Arduino</a:t>
            </a:r>
            <a:r>
              <a:rPr lang="en-US" sz="1400" dirty="0" smtClean="0"/>
              <a:t> Uno* R3.</a:t>
            </a:r>
          </a:p>
          <a:p>
            <a:pPr>
              <a:buNone/>
            </a:pPr>
            <a:endParaRPr lang="en-US" sz="1400" dirty="0" smtClean="0"/>
          </a:p>
          <a:p>
            <a:r>
              <a:rPr lang="en-US" sz="1400" dirty="0" smtClean="0"/>
              <a:t>This platform provides the ease of Intel architecture development through support for the Microsoft Windows*, Mac OS*, and Linux* host operating systems. It also brings the simplicity of the </a:t>
            </a:r>
            <a:r>
              <a:rPr lang="en-US" sz="1400" dirty="0" err="1" smtClean="0"/>
              <a:t>Arduino</a:t>
            </a:r>
            <a:r>
              <a:rPr lang="en-US" sz="1400" dirty="0" smtClean="0"/>
              <a:t> integrated development environment (IDE) software</a:t>
            </a:r>
            <a:r>
              <a:rPr lang="en-US" sz="1400" dirty="0" smtClean="0"/>
              <a:t>.</a:t>
            </a:r>
          </a:p>
          <a:p>
            <a:pPr>
              <a:buNone/>
            </a:pPr>
            <a:endParaRPr lang="en-US" sz="1400" dirty="0" smtClean="0"/>
          </a:p>
          <a:p>
            <a:r>
              <a:rPr lang="en-US" sz="1400" dirty="0" smtClean="0"/>
              <a:t>The Intel Galileo Gen 2 board is also software-compatible with the </a:t>
            </a:r>
            <a:r>
              <a:rPr lang="en-US" sz="1400" dirty="0" err="1" smtClean="0"/>
              <a:t>Arduino</a:t>
            </a:r>
            <a:r>
              <a:rPr lang="en-US" sz="1400" dirty="0" smtClean="0"/>
              <a:t> software development environment, which makes usability and introduction a snap. In addition to </a:t>
            </a:r>
            <a:r>
              <a:rPr lang="en-US" sz="1400" dirty="0" err="1" smtClean="0"/>
              <a:t>Arduino</a:t>
            </a:r>
            <a:r>
              <a:rPr lang="en-US" sz="1400" dirty="0" smtClean="0"/>
              <a:t> hardware and software compatibility, the Intel Galileo Gen 2 board has several PC industry standard I/O ports and features to expand native usage and capabilities beyond the </a:t>
            </a:r>
            <a:r>
              <a:rPr lang="en-US" sz="1400" dirty="0" err="1" smtClean="0"/>
              <a:t>Arduino</a:t>
            </a:r>
            <a:r>
              <a:rPr lang="en-US" sz="1400" dirty="0" smtClean="0"/>
              <a:t> shield ecosystem. A full-sized mini-PCI Express* slot, 100 Mb Ethernet port, Micro-SD slot, 6-pin 3.3V USB TTL UART header, USB host port, USB client port, and 8 </a:t>
            </a:r>
            <a:r>
              <a:rPr lang="en-US" sz="1400" dirty="0" err="1" smtClean="0"/>
              <a:t>Mbyte</a:t>
            </a:r>
            <a:r>
              <a:rPr lang="en-US" sz="1400" dirty="0" smtClean="0"/>
              <a:t> NOR Flash* come standard on the board.</a:t>
            </a:r>
          </a:p>
          <a:p>
            <a:endParaRPr lang="en-US" sz="1400" dirty="0" smtClean="0"/>
          </a:p>
          <a:p>
            <a:r>
              <a:rPr lang="en-US" sz="1400" dirty="0" smtClean="0"/>
              <a:t>Intel Galileo Gen 2 improves on Gen 1 by replacing the RS-232 console port with a 6-pin 3.3V USB TTL UART header. New additions to the Intel Galileo Gen 2 board include 12-bit pulse-width modulation (PWM), console UART1 redirection to </a:t>
            </a:r>
            <a:r>
              <a:rPr lang="en-US" sz="1400" dirty="0" err="1" smtClean="0"/>
              <a:t>Arduino</a:t>
            </a:r>
            <a:r>
              <a:rPr lang="en-US" sz="1400" dirty="0" smtClean="0"/>
              <a:t>* headers, 12V Power-over-Ethernet (</a:t>
            </a:r>
            <a:r>
              <a:rPr lang="en-US" sz="1400" dirty="0" err="1" smtClean="0"/>
              <a:t>PoE</a:t>
            </a:r>
            <a:r>
              <a:rPr lang="en-US" sz="1400" dirty="0" smtClean="0"/>
              <a:t>) capability, and a power regulation system that accepts power supplies from 7V to </a:t>
            </a:r>
            <a:r>
              <a:rPr lang="en-US" sz="1400" dirty="0" smtClean="0"/>
              <a:t>15V</a:t>
            </a:r>
            <a:endParaRPr lang="en-US" sz="1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52400" y="1752600"/>
            <a:ext cx="8610600" cy="1143000"/>
          </a:xfrm>
        </p:spPr>
        <p:txBody>
          <a:bodyPr>
            <a:noAutofit/>
          </a:bodyPr>
          <a:lstStyle/>
          <a:p>
            <a:pPr algn="ctr"/>
            <a:r>
              <a:rPr lang="en-US" sz="8800" dirty="0" smtClean="0"/>
              <a:t>SENSORS</a:t>
            </a:r>
            <a:endParaRPr lang="en-US" sz="8800" dirty="0"/>
          </a:p>
        </p:txBody>
      </p:sp>
      <p:pic>
        <p:nvPicPr>
          <p:cNvPr id="1028" name="Picture 4" descr="https://cdn3.iconfinder.com/data/icons/medical-8/512/blood_pressure-51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3589" y="3962400"/>
            <a:ext cx="297180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7" name="Picture 13" descr="http://www.hddfancontrol.com/assets/img/temperature-icon.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3390573"/>
            <a:ext cx="2447925" cy="2676526"/>
          </a:xfrm>
          <a:prstGeom prst="rect">
            <a:avLst/>
          </a:prstGeom>
          <a:noFill/>
          <a:extLst>
            <a:ext uri="{909E8E84-426E-40DD-AFC4-6F175D3DCCD1}">
              <a14:hiddenFill xmlns:a14="http://schemas.microsoft.com/office/drawing/2010/main" xmlns="">
                <a:solidFill>
                  <a:srgbClr val="FFFFFF"/>
                </a:solidFill>
              </a14:hiddenFill>
            </a:ext>
          </a:extLst>
        </p:spPr>
      </p:pic>
      <p:pic>
        <p:nvPicPr>
          <p:cNvPr id="1039" name="Picture 15" descr="http://www.fotoclubinc.com/blog/wp-content/uploads/2012/10/wifi-small-icon.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77001" y="3971924"/>
            <a:ext cx="2514599" cy="2724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1545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1321</Words>
  <Application>Microsoft Office PowerPoint</Application>
  <PresentationFormat>On-screen Show (4:3)</PresentationFormat>
  <Paragraphs>174</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Slide 1</vt:lpstr>
      <vt:lpstr>INTRODUCTION</vt:lpstr>
      <vt:lpstr>Project Goal</vt:lpstr>
      <vt:lpstr>Project objectives(SMART) </vt:lpstr>
      <vt:lpstr>Slide 5</vt:lpstr>
      <vt:lpstr>Slide 6</vt:lpstr>
      <vt:lpstr>Intel Galileo gen 2</vt:lpstr>
      <vt:lpstr>Description</vt:lpstr>
      <vt:lpstr>SENSORS</vt:lpstr>
      <vt:lpstr>Slide 10</vt:lpstr>
      <vt:lpstr>Description</vt:lpstr>
      <vt:lpstr>TCRT1000-Heart beat sensor</vt:lpstr>
      <vt:lpstr>Working Principle </vt:lpstr>
      <vt:lpstr>Working </vt:lpstr>
      <vt:lpstr>Pin description</vt:lpstr>
      <vt:lpstr>Grove Temperature sensor</vt:lpstr>
      <vt:lpstr>Description </vt:lpstr>
      <vt:lpstr>Technical specifications</vt:lpstr>
      <vt:lpstr>PROJECT PROGRESS</vt:lpstr>
      <vt:lpstr>Activity Definition</vt:lpstr>
      <vt:lpstr>Activity Sequencing</vt:lpstr>
      <vt:lpstr>Design</vt:lpstr>
      <vt:lpstr>Implementation</vt:lpstr>
      <vt:lpstr>Timeline</vt:lpstr>
      <vt:lpstr>Class Diagram</vt:lpstr>
      <vt:lpstr>Sequence Diagram</vt:lpstr>
      <vt:lpstr>Implementation</vt:lpstr>
      <vt:lpstr> Results</vt:lpstr>
      <vt:lpstr>Results</vt:lpstr>
      <vt:lpstr>Results</vt:lpstr>
      <vt:lpstr>Results</vt:lpstr>
      <vt:lpstr>Conclusion</vt:lpstr>
      <vt:lpstr>Future Work</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31</cp:revision>
  <dcterms:created xsi:type="dcterms:W3CDTF">2015-11-01T08:33:16Z</dcterms:created>
  <dcterms:modified xsi:type="dcterms:W3CDTF">2015-12-11T04:47:00Z</dcterms:modified>
</cp:coreProperties>
</file>