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66" r:id="rId6"/>
    <p:sldId id="261" r:id="rId7"/>
    <p:sldId id="262" r:id="rId8"/>
    <p:sldId id="267" r:id="rId9"/>
    <p:sldId id="269" r:id="rId10"/>
    <p:sldId id="270" r:id="rId11"/>
    <p:sldId id="268"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89ABE12-8157-4C15-AB20-EAF90A779DD0}" type="datetimeFigureOut">
              <a:rPr lang="en-US" smtClean="0"/>
              <a:pPr/>
              <a:t>12/11/2015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397C468-4390-4F0A-A8AD-4AD84ADBC54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9ABE12-8157-4C15-AB20-EAF90A779DD0}"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7C468-4390-4F0A-A8AD-4AD84ADBC5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9ABE12-8157-4C15-AB20-EAF90A779DD0}"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7C468-4390-4F0A-A8AD-4AD84ADBC5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89ABE12-8157-4C15-AB20-EAF90A779DD0}" type="datetimeFigureOut">
              <a:rPr lang="en-US" smtClean="0"/>
              <a:pPr/>
              <a:t>12/11/2015</a:t>
            </a:fld>
            <a:endParaRPr lang="en-US"/>
          </a:p>
        </p:txBody>
      </p:sp>
      <p:sp>
        <p:nvSpPr>
          <p:cNvPr id="9" name="Slide Number Placeholder 8"/>
          <p:cNvSpPr>
            <a:spLocks noGrp="1"/>
          </p:cNvSpPr>
          <p:nvPr>
            <p:ph type="sldNum" sz="quarter" idx="15"/>
          </p:nvPr>
        </p:nvSpPr>
        <p:spPr/>
        <p:txBody>
          <a:bodyPr rtlCol="0"/>
          <a:lstStyle/>
          <a:p>
            <a:fld id="{B397C468-4390-4F0A-A8AD-4AD84ADBC54C}"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89ABE12-8157-4C15-AB20-EAF90A779DD0}" type="datetimeFigureOut">
              <a:rPr lang="en-US" smtClean="0"/>
              <a:pPr/>
              <a:t>12/11/2015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397C468-4390-4F0A-A8AD-4AD84ADBC54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89ABE12-8157-4C15-AB20-EAF90A779DD0}"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7C468-4390-4F0A-A8AD-4AD84ADBC54C}"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89ABE12-8157-4C15-AB20-EAF90A779DD0}" type="datetimeFigureOut">
              <a:rPr lang="en-US" smtClean="0"/>
              <a:pPr/>
              <a:t>12/11/2015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7C468-4390-4F0A-A8AD-4AD84ADBC54C}"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89ABE12-8157-4C15-AB20-EAF90A779DD0}" type="datetimeFigureOut">
              <a:rPr lang="en-US" smtClean="0"/>
              <a:pPr/>
              <a:t>12/11/2015</a:t>
            </a:fld>
            <a:endParaRPr lang="en-US"/>
          </a:p>
        </p:txBody>
      </p:sp>
      <p:sp>
        <p:nvSpPr>
          <p:cNvPr id="7" name="Slide Number Placeholder 6"/>
          <p:cNvSpPr>
            <a:spLocks noGrp="1"/>
          </p:cNvSpPr>
          <p:nvPr>
            <p:ph type="sldNum" sz="quarter" idx="11"/>
          </p:nvPr>
        </p:nvSpPr>
        <p:spPr/>
        <p:txBody>
          <a:bodyPr rtlCol="0"/>
          <a:lstStyle/>
          <a:p>
            <a:fld id="{B397C468-4390-4F0A-A8AD-4AD84ADBC54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9ABE12-8157-4C15-AB20-EAF90A779DD0}" type="datetimeFigureOut">
              <a:rPr lang="en-US" smtClean="0"/>
              <a:pPr/>
              <a:t>12/11/2015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97C468-4390-4F0A-A8AD-4AD84ADBC5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89ABE12-8157-4C15-AB20-EAF90A779DD0}" type="datetimeFigureOut">
              <a:rPr lang="en-US" smtClean="0"/>
              <a:pPr/>
              <a:t>12/11/2015</a:t>
            </a:fld>
            <a:endParaRPr lang="en-US"/>
          </a:p>
        </p:txBody>
      </p:sp>
      <p:sp>
        <p:nvSpPr>
          <p:cNvPr id="22" name="Slide Number Placeholder 21"/>
          <p:cNvSpPr>
            <a:spLocks noGrp="1"/>
          </p:cNvSpPr>
          <p:nvPr>
            <p:ph type="sldNum" sz="quarter" idx="15"/>
          </p:nvPr>
        </p:nvSpPr>
        <p:spPr/>
        <p:txBody>
          <a:bodyPr rtlCol="0"/>
          <a:lstStyle/>
          <a:p>
            <a:fld id="{B397C468-4390-4F0A-A8AD-4AD84ADBC54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89ABE12-8157-4C15-AB20-EAF90A779DD0}" type="datetimeFigureOut">
              <a:rPr lang="en-US" smtClean="0"/>
              <a:pPr/>
              <a:t>12/11/2015</a:t>
            </a:fld>
            <a:endParaRPr lang="en-US"/>
          </a:p>
        </p:txBody>
      </p:sp>
      <p:sp>
        <p:nvSpPr>
          <p:cNvPr id="18" name="Slide Number Placeholder 17"/>
          <p:cNvSpPr>
            <a:spLocks noGrp="1"/>
          </p:cNvSpPr>
          <p:nvPr>
            <p:ph type="sldNum" sz="quarter" idx="11"/>
          </p:nvPr>
        </p:nvSpPr>
        <p:spPr/>
        <p:txBody>
          <a:bodyPr rtlCol="0"/>
          <a:lstStyle/>
          <a:p>
            <a:fld id="{B397C468-4390-4F0A-A8AD-4AD84ADBC54C}"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89ABE12-8157-4C15-AB20-EAF90A779DD0}" type="datetimeFigureOut">
              <a:rPr lang="en-US" smtClean="0"/>
              <a:pPr/>
              <a:t>12/11/2015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397C468-4390-4F0A-A8AD-4AD84ADBC5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smartcomputing.com/editorial/article.asp?article=articles%252" TargetMode="External"/><Relationship Id="rId2" Type="http://schemas.openxmlformats.org/officeDocument/2006/relationships/hyperlink" Target="http://www.instructables.com/id/Home-Security-Email-Alert-System-using-"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0"/>
            <a:ext cx="7391400" cy="2301240"/>
          </a:xfrm>
        </p:spPr>
        <p:txBody>
          <a:bodyPr>
            <a:normAutofit/>
          </a:bodyPr>
          <a:lstStyle/>
          <a:p>
            <a:pPr algn="ct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solidFill>
                  <a:schemeClr val="accent1">
                    <a:lumMod val="75000"/>
                  </a:schemeClr>
                </a:solidFill>
                <a:latin typeface="Times New Roman" pitchFamily="18" charset="0"/>
                <a:cs typeface="Times New Roman" pitchFamily="18" charset="0"/>
              </a:rPr>
              <a:t>PROJECT  BASED  LEARNING(</a:t>
            </a:r>
            <a:r>
              <a:rPr lang="en-US" sz="3200" dirty="0" err="1" smtClean="0">
                <a:solidFill>
                  <a:schemeClr val="accent1">
                    <a:lumMod val="75000"/>
                  </a:schemeClr>
                </a:solidFill>
                <a:latin typeface="Times New Roman" pitchFamily="18" charset="0"/>
                <a:cs typeface="Times New Roman" pitchFamily="18" charset="0"/>
              </a:rPr>
              <a:t>Iot</a:t>
            </a:r>
            <a:r>
              <a:rPr lang="en-US" sz="3200" dirty="0" smtClean="0">
                <a:solidFill>
                  <a:schemeClr val="accent1">
                    <a:lumMod val="75000"/>
                  </a:schemeClr>
                </a:solidFill>
                <a:latin typeface="Times New Roman" pitchFamily="18" charset="0"/>
                <a:cs typeface="Times New Roman" pitchFamily="18" charset="0"/>
              </a:rPr>
              <a:t>)</a:t>
            </a:r>
            <a:r>
              <a:rPr lang="en-US" sz="2200" dirty="0" smtClean="0">
                <a:solidFill>
                  <a:schemeClr val="accent1">
                    <a:lumMod val="75000"/>
                  </a:schemeClr>
                </a:solidFill>
                <a:latin typeface="Times New Roman" pitchFamily="18" charset="0"/>
                <a:cs typeface="Times New Roman" pitchFamily="18" charset="0"/>
              </a:rPr>
              <a:t/>
            </a:r>
            <a:br>
              <a:rPr lang="en-US" sz="2200" dirty="0" smtClean="0">
                <a:solidFill>
                  <a:schemeClr val="accent1">
                    <a:lumMod val="75000"/>
                  </a:schemeClr>
                </a:solidFill>
                <a:latin typeface="Times New Roman" pitchFamily="18" charset="0"/>
                <a:cs typeface="Times New Roman" pitchFamily="18" charset="0"/>
              </a:rPr>
            </a:br>
            <a:r>
              <a:rPr lang="en-US" sz="2400" dirty="0" smtClean="0">
                <a:solidFill>
                  <a:schemeClr val="accent1">
                    <a:lumMod val="75000"/>
                  </a:schemeClr>
                </a:solidFill>
                <a:latin typeface="Times New Roman" pitchFamily="18" charset="0"/>
                <a:cs typeface="Times New Roman" pitchFamily="18" charset="0"/>
              </a:rPr>
              <a:t>Home  Security Email  Alert  system</a:t>
            </a:r>
            <a:endParaRPr lang="en-US" sz="2400" dirty="0">
              <a:solidFill>
                <a:schemeClr val="accent1">
                  <a:lumMod val="75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4495800" y="3810000"/>
            <a:ext cx="7010400" cy="3048000"/>
          </a:xfrm>
        </p:spPr>
        <p:txBody>
          <a:bodyPr/>
          <a:lstStyle/>
          <a:p>
            <a:pPr algn="l"/>
            <a:r>
              <a:rPr lang="en-US" dirty="0" smtClean="0">
                <a:solidFill>
                  <a:schemeClr val="accent1">
                    <a:lumMod val="75000"/>
                  </a:schemeClr>
                </a:solidFill>
                <a:latin typeface="Times New Roman" pitchFamily="18" charset="0"/>
                <a:cs typeface="Times New Roman" pitchFamily="18" charset="0"/>
              </a:rPr>
              <a:t>- By</a:t>
            </a:r>
          </a:p>
          <a:p>
            <a:pPr algn="l"/>
            <a:r>
              <a:rPr lang="en-US" dirty="0" err="1" smtClean="0">
                <a:solidFill>
                  <a:schemeClr val="accent1">
                    <a:lumMod val="75000"/>
                  </a:schemeClr>
                </a:solidFill>
                <a:latin typeface="Times New Roman" pitchFamily="18" charset="0"/>
                <a:cs typeface="Times New Roman" pitchFamily="18" charset="0"/>
              </a:rPr>
              <a:t>Savitha</a:t>
            </a:r>
            <a:r>
              <a:rPr lang="en-US" dirty="0" smtClean="0">
                <a:solidFill>
                  <a:schemeClr val="accent1">
                    <a:lumMod val="75000"/>
                  </a:schemeClr>
                </a:solidFill>
                <a:latin typeface="Times New Roman" pitchFamily="18" charset="0"/>
                <a:cs typeface="Times New Roman" pitchFamily="18" charset="0"/>
              </a:rPr>
              <a:t> K  N                   1MS13CS419</a:t>
            </a:r>
          </a:p>
          <a:p>
            <a:pPr algn="l"/>
            <a:r>
              <a:rPr lang="en-US" dirty="0" err="1" smtClean="0">
                <a:solidFill>
                  <a:schemeClr val="accent1">
                    <a:lumMod val="75000"/>
                  </a:schemeClr>
                </a:solidFill>
                <a:latin typeface="Times New Roman" pitchFamily="18" charset="0"/>
                <a:cs typeface="Times New Roman" pitchFamily="18" charset="0"/>
              </a:rPr>
              <a:t>Varsha</a:t>
            </a:r>
            <a:r>
              <a:rPr lang="en-US" dirty="0" smtClean="0">
                <a:solidFill>
                  <a:schemeClr val="accent1">
                    <a:lumMod val="75000"/>
                  </a:schemeClr>
                </a:solidFill>
                <a:latin typeface="Times New Roman" pitchFamily="18" charset="0"/>
                <a:cs typeface="Times New Roman" pitchFamily="18" charset="0"/>
              </a:rPr>
              <a:t> C G                    1MS13CS422</a:t>
            </a:r>
          </a:p>
          <a:p>
            <a:pPr algn="l"/>
            <a:r>
              <a:rPr lang="en-US" smtClean="0">
                <a:solidFill>
                  <a:schemeClr val="accent1">
                    <a:lumMod val="75000"/>
                  </a:schemeClr>
                </a:solidFill>
                <a:latin typeface="Times New Roman" pitchFamily="18" charset="0"/>
                <a:cs typeface="Times New Roman" pitchFamily="18" charset="0"/>
              </a:rPr>
              <a:t>Yashaswi </a:t>
            </a:r>
            <a:r>
              <a:rPr lang="en-US" dirty="0" smtClean="0">
                <a:solidFill>
                  <a:schemeClr val="accent1">
                    <a:lumMod val="75000"/>
                  </a:schemeClr>
                </a:solidFill>
                <a:latin typeface="Times New Roman" pitchFamily="18" charset="0"/>
                <a:cs typeface="Times New Roman" pitchFamily="18" charset="0"/>
              </a:rPr>
              <a:t>G                     1MS12CS146</a:t>
            </a:r>
          </a:p>
          <a:p>
            <a:pPr algn="l"/>
            <a:r>
              <a:rPr lang="en-US" dirty="0" err="1" smtClean="0">
                <a:solidFill>
                  <a:schemeClr val="accent1">
                    <a:lumMod val="75000"/>
                  </a:schemeClr>
                </a:solidFill>
                <a:latin typeface="Times New Roman" pitchFamily="18" charset="0"/>
                <a:cs typeface="Times New Roman" pitchFamily="18" charset="0"/>
              </a:rPr>
              <a:t>Vidyavati</a:t>
            </a:r>
            <a:r>
              <a:rPr lang="en-US" dirty="0" smtClean="0">
                <a:solidFill>
                  <a:schemeClr val="accent1">
                    <a:lumMod val="75000"/>
                  </a:schemeClr>
                </a:solidFill>
                <a:latin typeface="Times New Roman" pitchFamily="18" charset="0"/>
                <a:cs typeface="Times New Roman" pitchFamily="18" charset="0"/>
              </a:rPr>
              <a:t> </a:t>
            </a:r>
            <a:r>
              <a:rPr lang="en-US" dirty="0" err="1" smtClean="0">
                <a:solidFill>
                  <a:schemeClr val="accent1">
                    <a:lumMod val="75000"/>
                  </a:schemeClr>
                </a:solidFill>
                <a:latin typeface="Times New Roman" pitchFamily="18" charset="0"/>
                <a:cs typeface="Times New Roman" pitchFamily="18" charset="0"/>
              </a:rPr>
              <a:t>Hallikhed</a:t>
            </a:r>
            <a:r>
              <a:rPr lang="en-US" dirty="0" smtClean="0">
                <a:solidFill>
                  <a:schemeClr val="accent1">
                    <a:lumMod val="75000"/>
                  </a:schemeClr>
                </a:solidFill>
                <a:latin typeface="Times New Roman" pitchFamily="18" charset="0"/>
                <a:cs typeface="Times New Roman" pitchFamily="18" charset="0"/>
              </a:rPr>
              <a:t>      1MS12CS422 </a:t>
            </a:r>
            <a:endParaRPr lang="en-US" dirty="0">
              <a:solidFill>
                <a:schemeClr val="accent1">
                  <a:lumMod val="75000"/>
                </a:schemeClr>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85786" y="357166"/>
            <a:ext cx="7467600" cy="1143000"/>
          </a:xfrm>
        </p:spPr>
        <p:txBody>
          <a:bodyPr/>
          <a:lstStyle/>
          <a:p>
            <a:pPr>
              <a:buFont typeface="Wingdings" pitchFamily="2" charset="2"/>
              <a:buChar char="q"/>
            </a:pPr>
            <a:r>
              <a:rPr lang="en-US" dirty="0" smtClean="0">
                <a:solidFill>
                  <a:schemeClr val="accent3">
                    <a:lumMod val="75000"/>
                  </a:schemeClr>
                </a:solidFill>
              </a:rPr>
              <a:t>Result</a:t>
            </a:r>
            <a:endParaRPr lang="en-IN" dirty="0">
              <a:solidFill>
                <a:schemeClr val="accent3">
                  <a:lumMod val="75000"/>
                </a:schemeClr>
              </a:solidFill>
            </a:endParaRPr>
          </a:p>
        </p:txBody>
      </p:sp>
      <p:pic>
        <p:nvPicPr>
          <p:cNvPr id="5" name="Picture 4" descr="C:\Users\Admin\Desktop\IOT\screen shots\Screenshot_2015-12-11-10-15-05.png"/>
          <p:cNvPicPr/>
          <p:nvPr/>
        </p:nvPicPr>
        <p:blipFill>
          <a:blip r:embed="rId2" cstate="print"/>
          <a:srcRect/>
          <a:stretch>
            <a:fillRect/>
          </a:stretch>
        </p:blipFill>
        <p:spPr bwMode="auto">
          <a:xfrm>
            <a:off x="857224" y="2000240"/>
            <a:ext cx="2693670" cy="3643338"/>
          </a:xfrm>
          <a:prstGeom prst="rect">
            <a:avLst/>
          </a:prstGeom>
          <a:noFill/>
          <a:ln w="9525">
            <a:noFill/>
            <a:miter lim="800000"/>
            <a:headEnd/>
            <a:tailEnd/>
          </a:ln>
        </p:spPr>
      </p:pic>
      <p:pic>
        <p:nvPicPr>
          <p:cNvPr id="1026" name="Picture 2" descr="C:\Users\Admin\Desktop\IOT\screen shots\IMG-20151210-WA0002.jpg"/>
          <p:cNvPicPr>
            <a:picLocks noChangeAspect="1" noChangeArrowheads="1"/>
          </p:cNvPicPr>
          <p:nvPr/>
        </p:nvPicPr>
        <p:blipFill>
          <a:blip r:embed="rId3"/>
          <a:srcRect/>
          <a:stretch>
            <a:fillRect/>
          </a:stretch>
        </p:blipFill>
        <p:spPr bwMode="auto">
          <a:xfrm>
            <a:off x="3857620" y="2000240"/>
            <a:ext cx="4572011" cy="370522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81000" y="914400"/>
            <a:ext cx="80772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buFont typeface="Wingdings" pitchFamily="2" charset="2"/>
              <a:buChar char="q"/>
            </a:pPr>
            <a:r>
              <a:rPr lang="en-US" sz="2400" dirty="0" smtClean="0">
                <a:solidFill>
                  <a:schemeClr val="accent3">
                    <a:lumMod val="75000"/>
                  </a:schemeClr>
                </a:solidFill>
                <a:latin typeface="Times New Roman" pitchFamily="18" charset="0"/>
                <a:ea typeface="Calibri" pitchFamily="34" charset="0"/>
                <a:cs typeface="Times New Roman" pitchFamily="18" charset="0"/>
              </a:rPr>
              <a:t>Conclusion </a:t>
            </a:r>
            <a:r>
              <a:rPr lang="en-US" sz="2400" dirty="0" smtClean="0">
                <a:solidFill>
                  <a:schemeClr val="accent3">
                    <a:lumMod val="75000"/>
                  </a:schemeClr>
                </a:solidFill>
              </a:rPr>
              <a:t>and Future work</a:t>
            </a:r>
            <a:r>
              <a:rPr lang="en-US" sz="2400" dirty="0" smtClean="0">
                <a:solidFill>
                  <a:schemeClr val="accent3">
                    <a:lumMod val="75000"/>
                  </a:schemeClr>
                </a:solidFill>
                <a:latin typeface="Times New Roman" pitchFamily="18" charset="0"/>
                <a:ea typeface="Calibri" pitchFamily="34"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r>
              <a:rPr lang="en-IN" sz="2000" dirty="0" smtClean="0"/>
              <a:t>                                      Thus we have designed a smart surveillance system capable  of recording/capturing video/image and transmitting to a smart phone. It is advantageous as it offers reliability and privacy on both sides. It is authenticated and encrypted on the receiver side, Hence it offers only the person concerned to view the details.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43890" cy="6226196"/>
          </a:xfrm>
        </p:spPr>
        <p:txBody>
          <a:bodyPr>
            <a:normAutofit fontScale="90000"/>
          </a:bodyPr>
          <a:lstStyle/>
          <a:p>
            <a:pPr lvl="1">
              <a:buFont typeface="Wingdings" pitchFamily="2" charset="2"/>
              <a:buChar char="q"/>
            </a:pPr>
            <a:r>
              <a:rPr lang="en-US" sz="2200" b="1" dirty="0">
                <a:solidFill>
                  <a:schemeClr val="accent3">
                    <a:lumMod val="75000"/>
                  </a:schemeClr>
                </a:solidFill>
              </a:rPr>
              <a:t>REFERENCES</a:t>
            </a:r>
            <a:r>
              <a:rPr lang="en-IN" sz="2200" dirty="0">
                <a:solidFill>
                  <a:schemeClr val="accent3">
                    <a:lumMod val="75000"/>
                  </a:schemeClr>
                </a:solidFill>
              </a:rPr>
              <a:t/>
            </a:r>
            <a:br>
              <a:rPr lang="en-IN" sz="2200" dirty="0">
                <a:solidFill>
                  <a:schemeClr val="accent3">
                    <a:lumMod val="75000"/>
                  </a:schemeClr>
                </a:solidFill>
              </a:rPr>
            </a:br>
            <a:r>
              <a:rPr lang="en-US" sz="2200" b="1" dirty="0">
                <a:solidFill>
                  <a:schemeClr val="accent3">
                    <a:lumMod val="75000"/>
                  </a:schemeClr>
                </a:solidFill>
              </a:rPr>
              <a:t> </a:t>
            </a:r>
            <a:r>
              <a:rPr lang="en-IN" sz="1600" dirty="0"/>
              <a:t/>
            </a:r>
            <a:br>
              <a:rPr lang="en-IN" sz="1600" dirty="0"/>
            </a:br>
            <a:r>
              <a:rPr lang="en-US" sz="1050" dirty="0"/>
              <a:t> </a:t>
            </a:r>
            <a:r>
              <a:rPr lang="en-IN" dirty="0"/>
              <a:t/>
            </a:r>
            <a:br>
              <a:rPr lang="en-IN" dirty="0"/>
            </a:br>
            <a:r>
              <a:rPr lang="en-US" sz="1600" b="1" dirty="0"/>
              <a:t> </a:t>
            </a:r>
            <a:r>
              <a:rPr lang="en-IN" sz="1600" dirty="0"/>
              <a:t/>
            </a:r>
            <a:br>
              <a:rPr lang="en-IN" sz="1600" dirty="0"/>
            </a:br>
            <a:r>
              <a:rPr lang="en-US" dirty="0"/>
              <a:t>[1]. </a:t>
            </a:r>
            <a:r>
              <a:rPr lang="en-US" u="sng" dirty="0">
                <a:hlinkClick r:id="rId2"/>
              </a:rPr>
              <a:t>http://www.instructables.com/id/Home-Security-Email-Alert-System-using-</a:t>
            </a:r>
            <a:r>
              <a:rPr lang="en-IN" dirty="0"/>
              <a:t/>
            </a:r>
            <a:br>
              <a:rPr lang="en-IN" dirty="0"/>
            </a:br>
            <a:r>
              <a:rPr lang="en-US" dirty="0"/>
              <a:t>       </a:t>
            </a:r>
            <a:r>
              <a:rPr lang="en-US" u="sng" dirty="0"/>
              <a:t>Raspberry-Pi/</a:t>
            </a:r>
            <a:r>
              <a:rPr lang="en-IN" dirty="0"/>
              <a:t/>
            </a:r>
            <a:br>
              <a:rPr lang="en-IN" dirty="0"/>
            </a:br>
            <a:r>
              <a:rPr lang="en-US" dirty="0"/>
              <a:t> </a:t>
            </a:r>
            <a:r>
              <a:rPr lang="en-IN" dirty="0"/>
              <a:t/>
            </a:r>
            <a:br>
              <a:rPr lang="en-IN" dirty="0"/>
            </a:br>
            <a:r>
              <a:rPr lang="en-US" b="1" dirty="0"/>
              <a:t> </a:t>
            </a:r>
            <a:r>
              <a:rPr lang="en-IN" dirty="0"/>
              <a:t/>
            </a:r>
            <a:br>
              <a:rPr lang="en-IN" dirty="0"/>
            </a:br>
            <a:r>
              <a:rPr lang="en-US" dirty="0"/>
              <a:t>[2]. "U.S. Patent 613809: Method of and apparatus for controlling mechanism of </a:t>
            </a:r>
            <a:r>
              <a:rPr lang="en-IN" dirty="0"/>
              <a:t/>
            </a:r>
            <a:br>
              <a:rPr lang="en-IN" dirty="0"/>
            </a:br>
            <a:r>
              <a:rPr lang="en-US" dirty="0"/>
              <a:t> </a:t>
            </a:r>
            <a:r>
              <a:rPr lang="en-US" dirty="0" smtClean="0"/>
              <a:t>      </a:t>
            </a:r>
            <a:r>
              <a:rPr lang="en-US" dirty="0" smtClean="0"/>
              <a:t>moving  vessels and vehicles". United States Patent and Trademark Office. </a:t>
            </a:r>
            <a:br>
              <a:rPr lang="en-US" dirty="0" smtClean="0"/>
            </a:br>
            <a:r>
              <a:rPr lang="en-US" dirty="0"/>
              <a:t> </a:t>
            </a:r>
            <a:r>
              <a:rPr lang="en-US" dirty="0" smtClean="0"/>
              <a:t>      </a:t>
            </a:r>
            <a:r>
              <a:rPr lang="en-US" dirty="0" smtClean="0"/>
              <a:t>1898-11-08. Retrieved 2010-06-16. </a:t>
            </a:r>
            <a:r>
              <a:rPr lang="en-IN" dirty="0"/>
              <a:t/>
            </a:r>
            <a:br>
              <a:rPr lang="en-IN" dirty="0"/>
            </a:br>
            <a:r>
              <a:rPr lang="en-US" dirty="0"/>
              <a:t> </a:t>
            </a:r>
            <a:r>
              <a:rPr lang="en-IN" dirty="0"/>
              <a:t/>
            </a:r>
            <a:br>
              <a:rPr lang="en-IN" dirty="0"/>
            </a:br>
            <a:r>
              <a:rPr lang="en-US" b="1" dirty="0"/>
              <a:t> </a:t>
            </a:r>
            <a:r>
              <a:rPr lang="en-IN" sz="1600" dirty="0"/>
              <a:t/>
            </a:r>
            <a:br>
              <a:rPr lang="en-IN" sz="1600" dirty="0"/>
            </a:br>
            <a:r>
              <a:rPr lang="en-US" dirty="0"/>
              <a:t>[3</a:t>
            </a:r>
            <a:r>
              <a:rPr lang="en-US" dirty="0" smtClean="0"/>
              <a:t>].</a:t>
            </a:r>
            <a:r>
              <a:rPr lang="en-US" u="sng" dirty="0" smtClean="0">
                <a:hlinkClick r:id="rId3"/>
              </a:rPr>
              <a:t>http</a:t>
            </a:r>
            <a:r>
              <a:rPr lang="en-US" u="sng" dirty="0">
                <a:hlinkClick r:id="rId3"/>
              </a:rPr>
              <a:t>://</a:t>
            </a:r>
            <a:r>
              <a:rPr lang="en-US" u="sng" dirty="0" smtClean="0">
                <a:hlinkClick r:id="rId3"/>
              </a:rPr>
              <a:t>www.smartcomputing.com/editorial/article.asp?article=articles%2</a:t>
            </a:r>
            <a:r>
              <a:rPr lang="en-US" u="sng" dirty="0" smtClean="0"/>
              <a:t>F1995</a:t>
            </a:r>
            <a:r>
              <a:rPr lang="en-IN" dirty="0"/>
              <a:t/>
            </a:r>
            <a:br>
              <a:rPr lang="en-IN" dirty="0"/>
            </a:br>
            <a:r>
              <a:rPr lang="en-US" dirty="0"/>
              <a:t>       </a:t>
            </a:r>
            <a:r>
              <a:rPr lang="en-US" u="sng" dirty="0" smtClean="0"/>
              <a:t>%2</a:t>
            </a:r>
            <a:r>
              <a:rPr lang="en-US" u="sng" dirty="0" smtClean="0"/>
              <a:t>Fmar95%2Fpcn0323%2Fpcn0323.asp </a:t>
            </a:r>
            <a:r>
              <a:rPr lang="en-US" u="sng" dirty="0"/>
              <a:t>retrieved 2010 09 02</a:t>
            </a:r>
            <a:r>
              <a:rPr lang="en-IN" dirty="0"/>
              <a:t/>
            </a:r>
            <a:br>
              <a:rPr lang="en-IN" dirty="0"/>
            </a:br>
            <a:r>
              <a:rPr lang="en-US" b="1" dirty="0"/>
              <a:t> </a:t>
            </a:r>
            <a:r>
              <a:rPr lang="en-IN" sz="1600" dirty="0"/>
              <a:t/>
            </a:r>
            <a:br>
              <a:rPr lang="en-IN" sz="1600" dirty="0"/>
            </a:br>
            <a:r>
              <a:rPr lang="en-US" dirty="0"/>
              <a:t>[4]. William C. Mann (ed.) Smart technology for aging, disability and  </a:t>
            </a:r>
            <a:r>
              <a:rPr lang="en-US" dirty="0" smtClean="0"/>
              <a:t> </a:t>
            </a:r>
            <a:r>
              <a:rPr lang="en-US" dirty="0" smtClean="0"/>
              <a:t>independence : </a:t>
            </a:r>
            <a:br>
              <a:rPr lang="en-US" dirty="0" smtClean="0"/>
            </a:br>
            <a:r>
              <a:rPr lang="en-US" dirty="0"/>
              <a:t> </a:t>
            </a:r>
            <a:r>
              <a:rPr lang="en-US" dirty="0" smtClean="0"/>
              <a:t>      </a:t>
            </a:r>
            <a:r>
              <a:rPr lang="en-US" dirty="0" smtClean="0"/>
              <a:t>the </a:t>
            </a:r>
            <a:r>
              <a:rPr lang="en-IN" dirty="0" smtClean="0"/>
              <a:t> </a:t>
            </a:r>
            <a:r>
              <a:rPr lang="en-US" dirty="0" smtClean="0"/>
              <a:t>state of the science, John Wiley and Sons, 2005 0 -471-69694-3, pp.  34-66                  </a:t>
            </a:r>
            <a:r>
              <a:rPr lang="en-IN" dirty="0"/>
              <a:t/>
            </a:r>
            <a:br>
              <a:rPr lang="en-IN" dirty="0"/>
            </a:br>
            <a:r>
              <a:rPr lang="en-US" b="1" dirty="0"/>
              <a:t> </a:t>
            </a:r>
            <a:r>
              <a:rPr lang="en-IN" sz="1600" dirty="0"/>
              <a:t/>
            </a:r>
            <a:br>
              <a:rPr lang="en-IN" sz="1600" dirty="0"/>
            </a:br>
            <a:r>
              <a:rPr lang="en-US" dirty="0"/>
              <a:t>[5]. "Home automation costs". Totalavcontrol.co.uk. Retrieved 2010-02-18.</a:t>
            </a:r>
            <a:r>
              <a:rPr lang="en-IN" dirty="0"/>
              <a:t/>
            </a:r>
            <a:br>
              <a:rPr lang="en-IN" dirty="0"/>
            </a:br>
            <a:r>
              <a:rPr lang="en-US" sz="1600" b="1" dirty="0"/>
              <a:t> </a:t>
            </a:r>
            <a:r>
              <a:rPr lang="en-IN" sz="1600" dirty="0"/>
              <a:t/>
            </a:r>
            <a:br>
              <a:rPr lang="en-IN" sz="1600"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buFont typeface="Wingdings" pitchFamily="2" charset="2"/>
              <a:buChar char="q"/>
            </a:pPr>
            <a:r>
              <a:rPr lang="en-US" sz="3200" dirty="0" smtClean="0">
                <a:solidFill>
                  <a:schemeClr val="accent3">
                    <a:lumMod val="75000"/>
                  </a:schemeClr>
                </a:solidFill>
                <a:latin typeface="Times New Roman" pitchFamily="18" charset="0"/>
                <a:cs typeface="Times New Roman" pitchFamily="18" charset="0"/>
              </a:rPr>
              <a:t>Project Goals</a:t>
            </a:r>
            <a:endParaRPr lang="en-US" sz="3200" dirty="0">
              <a:solidFill>
                <a:schemeClr val="accent3">
                  <a:lumMod val="75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533400" y="1984248"/>
            <a:ext cx="7467600" cy="4873752"/>
          </a:xfrm>
        </p:spPr>
        <p:txBody>
          <a:bodyPr>
            <a:normAutofit/>
          </a:bodyPr>
          <a:lstStyle/>
          <a:p>
            <a:r>
              <a:rPr lang="en-US" dirty="0" smtClean="0">
                <a:latin typeface="Times New Roman" pitchFamily="18" charset="0"/>
                <a:cs typeface="Times New Roman" pitchFamily="18" charset="0"/>
              </a:rPr>
              <a:t>The components should be inexpensive(</a:t>
            </a:r>
            <a:r>
              <a:rPr lang="en-US" dirty="0" err="1" smtClean="0">
                <a:latin typeface="Times New Roman" pitchFamily="18" charset="0"/>
                <a:cs typeface="Times New Roman" pitchFamily="18" charset="0"/>
              </a:rPr>
              <a:t>i.e.,low</a:t>
            </a:r>
            <a:r>
              <a:rPr lang="en-US" dirty="0" smtClean="0">
                <a:latin typeface="Times New Roman" pitchFamily="18" charset="0"/>
                <a:cs typeface="Times New Roman" pitchFamily="18" charset="0"/>
              </a:rPr>
              <a:t> cost platform for interconnecting electrical/electronic devices  and various sensors in a home via internet )</a:t>
            </a:r>
          </a:p>
          <a:p>
            <a:r>
              <a:rPr lang="en-US" dirty="0" smtClean="0">
                <a:latin typeface="Times New Roman" pitchFamily="18" charset="0"/>
                <a:cs typeface="Times New Roman" pitchFamily="18" charset="0"/>
              </a:rPr>
              <a:t>The components should all be low powered..</a:t>
            </a:r>
          </a:p>
          <a:p>
            <a:r>
              <a:rPr lang="en-US" dirty="0" smtClean="0">
                <a:latin typeface="Times New Roman" pitchFamily="18" charset="0"/>
                <a:cs typeface="Times New Roman" pitchFamily="18" charset="0"/>
              </a:rPr>
              <a:t>Provide a simple , fast and reliable way to automate the environment.</a:t>
            </a:r>
          </a:p>
          <a:p>
            <a:r>
              <a:rPr lang="en-US" dirty="0" smtClean="0">
                <a:latin typeface="Times New Roman" pitchFamily="18" charset="0"/>
                <a:cs typeface="Times New Roman" pitchFamily="18" charset="0"/>
              </a:rPr>
              <a:t>Enabling Real-time monitoring of the house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q"/>
            </a:pPr>
            <a:r>
              <a:rPr lang="en-US" dirty="0" smtClean="0">
                <a:solidFill>
                  <a:schemeClr val="accent3">
                    <a:lumMod val="75000"/>
                  </a:schemeClr>
                </a:solidFill>
                <a:latin typeface="Times New Roman" pitchFamily="18" charset="0"/>
                <a:cs typeface="Times New Roman" pitchFamily="18" charset="0"/>
              </a:rPr>
              <a:t>Sensors</a:t>
            </a:r>
            <a:r>
              <a:rPr lang="en-US" dirty="0" smtClean="0">
                <a:solidFill>
                  <a:schemeClr val="accent3">
                    <a:lumMod val="75000"/>
                  </a:schemeClr>
                </a:solidFill>
              </a:rPr>
              <a:t/>
            </a:r>
            <a:br>
              <a:rPr lang="en-US" dirty="0" smtClean="0">
                <a:solidFill>
                  <a:schemeClr val="accent3">
                    <a:lumMod val="75000"/>
                  </a:schemeClr>
                </a:solidFill>
              </a:rPr>
            </a:br>
            <a:endParaRPr lang="en-US" dirty="0">
              <a:solidFill>
                <a:schemeClr val="accent3">
                  <a:lumMod val="75000"/>
                </a:schemeClr>
              </a:solidFill>
            </a:endParaRPr>
          </a:p>
        </p:txBody>
      </p:sp>
      <p:sp>
        <p:nvSpPr>
          <p:cNvPr id="3" name="Content Placeholder 2"/>
          <p:cNvSpPr>
            <a:spLocks noGrp="1"/>
          </p:cNvSpPr>
          <p:nvPr>
            <p:ph sz="quarter" idx="1"/>
          </p:nvPr>
        </p:nvSpPr>
        <p:spPr/>
        <p:txBody>
          <a:bodyPr>
            <a:normAutofit/>
          </a:bodyPr>
          <a:lstStyle/>
          <a:p>
            <a:pPr algn="just"/>
            <a:r>
              <a:rPr lang="en-US" dirty="0" smtClean="0"/>
              <a:t>PIR </a:t>
            </a:r>
            <a:r>
              <a:rPr lang="en-US" dirty="0" smtClean="0"/>
              <a:t>Sensor</a:t>
            </a:r>
          </a:p>
          <a:p>
            <a:pPr algn="just">
              <a:buNone/>
            </a:pPr>
            <a:r>
              <a:rPr lang="en-US" dirty="0" smtClean="0">
                <a:latin typeface="Times New Roman" pitchFamily="18" charset="0"/>
                <a:cs typeface="Times New Roman" pitchFamily="18" charset="0"/>
              </a:rPr>
              <a:t>                         A </a:t>
            </a:r>
            <a:r>
              <a:rPr lang="en-US" dirty="0" smtClean="0">
                <a:latin typeface="Times New Roman" pitchFamily="18" charset="0"/>
                <a:cs typeface="Times New Roman" pitchFamily="18" charset="0"/>
              </a:rPr>
              <a:t>passive infrared sensor(PIR) is an electronic sensor that measures infrared light radiating from objects in its field of view. The sensor is often manufactured as part of an integrated circuit.</a:t>
            </a:r>
          </a:p>
          <a:p>
            <a:pPr algn="just">
              <a:buNone/>
            </a:pPr>
            <a:r>
              <a:rPr lang="en-US" dirty="0" smtClean="0">
                <a:latin typeface="Times New Roman" pitchFamily="18" charset="0"/>
                <a:cs typeface="Times New Roman" pitchFamily="18" charset="0"/>
              </a:rPr>
              <a:t>   </a:t>
            </a:r>
            <a:endParaRPr lang="en-US" dirty="0" smtClean="0"/>
          </a:p>
          <a:p>
            <a:pPr algn="just"/>
            <a:r>
              <a:rPr lang="en-US" dirty="0" smtClean="0">
                <a:latin typeface="Times New Roman" pitchFamily="18" charset="0"/>
                <a:cs typeface="Times New Roman" pitchFamily="18" charset="0"/>
              </a:rPr>
              <a:t>Fire Detection sensor:</a:t>
            </a:r>
          </a:p>
          <a:p>
            <a:pPr algn="just">
              <a:buNone/>
            </a:pPr>
            <a:r>
              <a:rPr lang="en-US" sz="2000" dirty="0" smtClean="0"/>
              <a:t>                        Sense one or more of the products or phenomena resulting from fire such as smoke,heat</a:t>
            </a:r>
            <a:r>
              <a:rPr lang="en-US" sz="2000" dirty="0" smtClean="0"/>
              <a:t>,infrared and/</a:t>
            </a:r>
            <a:r>
              <a:rPr lang="en-US" sz="2000" dirty="0" smtClean="0"/>
              <a:t>u</a:t>
            </a:r>
            <a:r>
              <a:rPr lang="en-US" sz="2000" dirty="0" smtClean="0"/>
              <a:t>ltraviolet  light radiation or gas</a:t>
            </a:r>
            <a:endParaRPr lang="en-US" sz="2000" dirty="0" smtClean="0"/>
          </a:p>
          <a:p>
            <a:pPr algn="just">
              <a:buNone/>
            </a:pPr>
            <a:r>
              <a:rPr lang="en-US" dirty="0" smtClean="0"/>
              <a:t>   </a:t>
            </a: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q"/>
            </a:pPr>
            <a:r>
              <a:rPr lang="en-US" dirty="0" smtClean="0">
                <a:solidFill>
                  <a:schemeClr val="accent3">
                    <a:lumMod val="75000"/>
                  </a:schemeClr>
                </a:solidFill>
                <a:latin typeface="Times New Roman" pitchFamily="18" charset="0"/>
                <a:cs typeface="Times New Roman" pitchFamily="18" charset="0"/>
              </a:rPr>
              <a:t>SRS</a:t>
            </a:r>
            <a:endParaRPr lang="en-US" dirty="0">
              <a:solidFill>
                <a:schemeClr val="accent3">
                  <a:lumMod val="75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r>
              <a:rPr lang="en-US" sz="2200" b="1" dirty="0"/>
              <a:t>External Interface Requirements</a:t>
            </a:r>
            <a:r>
              <a:rPr lang="en-US" sz="2200" b="1" dirty="0" smtClean="0"/>
              <a:t>.</a:t>
            </a:r>
          </a:p>
          <a:p>
            <a:r>
              <a:rPr lang="en-US" sz="2200" b="1" dirty="0" smtClean="0"/>
              <a:t>* </a:t>
            </a:r>
            <a:r>
              <a:rPr lang="en-US" sz="2200" b="1" dirty="0"/>
              <a:t>User </a:t>
            </a:r>
            <a:r>
              <a:rPr lang="en-US" sz="2200" b="1" dirty="0" smtClean="0"/>
              <a:t>Interfaces: </a:t>
            </a:r>
            <a:r>
              <a:rPr lang="en-US" sz="2200" dirty="0" smtClean="0"/>
              <a:t>The </a:t>
            </a:r>
            <a:r>
              <a:rPr lang="en-US" sz="2200" dirty="0"/>
              <a:t>first interface is the login-in </a:t>
            </a:r>
            <a:r>
              <a:rPr lang="en-US" sz="2200" dirty="0" smtClean="0"/>
              <a:t>screen.</a:t>
            </a:r>
            <a:endParaRPr lang="en-US" sz="2200" dirty="0"/>
          </a:p>
          <a:p>
            <a:r>
              <a:rPr lang="en-US" sz="2200" dirty="0"/>
              <a:t> </a:t>
            </a:r>
            <a:r>
              <a:rPr lang="en-US" sz="2200" b="1" dirty="0"/>
              <a:t>Hardware Interfaces</a:t>
            </a:r>
            <a:r>
              <a:rPr lang="en-US" sz="2200" b="1" dirty="0" smtClean="0"/>
              <a:t>:</a:t>
            </a:r>
            <a:r>
              <a:rPr lang="en-US" sz="2200" dirty="0" smtClean="0"/>
              <a:t> </a:t>
            </a:r>
            <a:endParaRPr lang="en-US" sz="2200" dirty="0"/>
          </a:p>
          <a:p>
            <a:pPr marL="0" indent="0">
              <a:buNone/>
            </a:pPr>
            <a:r>
              <a:rPr lang="en-US" sz="2200" dirty="0" smtClean="0">
                <a:sym typeface="Wingdings"/>
              </a:rPr>
              <a:t></a:t>
            </a:r>
            <a:r>
              <a:rPr lang="en-US" sz="2200" u="sng" dirty="0" err="1"/>
              <a:t>Raspbian</a:t>
            </a:r>
            <a:r>
              <a:rPr lang="en-US" sz="2200" u="sng" dirty="0"/>
              <a:t>  OS</a:t>
            </a:r>
            <a:r>
              <a:rPr lang="en-US" sz="2200" u="sng" dirty="0" smtClean="0"/>
              <a:t>:</a:t>
            </a:r>
            <a:r>
              <a:rPr lang="en-US" sz="2200" dirty="0" smtClean="0"/>
              <a:t> </a:t>
            </a:r>
            <a:r>
              <a:rPr lang="en-US" sz="2200" dirty="0"/>
              <a:t>The Raspberry Pi operates on a LINUX based open source operating system called </a:t>
            </a:r>
            <a:r>
              <a:rPr lang="en-US" sz="2200" dirty="0" err="1"/>
              <a:t>Raspbian</a:t>
            </a:r>
            <a:r>
              <a:rPr lang="en-US" sz="2200" dirty="0"/>
              <a:t> </a:t>
            </a:r>
            <a:r>
              <a:rPr lang="en-US" sz="2200" dirty="0" smtClean="0"/>
              <a:t>OS.</a:t>
            </a:r>
          </a:p>
          <a:p>
            <a:r>
              <a:rPr lang="en-US" sz="2200" u="sng" dirty="0"/>
              <a:t>Raspberry Pi </a:t>
            </a:r>
            <a:r>
              <a:rPr lang="en-US" sz="2200" u="sng" dirty="0" err="1" smtClean="0"/>
              <a:t>camera</a:t>
            </a:r>
            <a:r>
              <a:rPr lang="en-US" sz="2200" dirty="0" err="1" smtClean="0"/>
              <a:t>:This</a:t>
            </a:r>
            <a:r>
              <a:rPr lang="en-US" sz="2200" dirty="0" smtClean="0"/>
              <a:t> </a:t>
            </a:r>
            <a:r>
              <a:rPr lang="en-US" sz="2200" dirty="0"/>
              <a:t>device captures the images of the intruders and sends the particular images to the registered mail </a:t>
            </a:r>
            <a:r>
              <a:rPr lang="en-US" sz="2200" dirty="0" smtClean="0"/>
              <a:t>address.</a:t>
            </a:r>
          </a:p>
          <a:p>
            <a:r>
              <a:rPr lang="en-US" sz="2200" u="sng" dirty="0"/>
              <a:t>SSMTP and </a:t>
            </a:r>
            <a:r>
              <a:rPr lang="en-US" sz="2200" u="sng" dirty="0" err="1" smtClean="0"/>
              <a:t>Mpack</a:t>
            </a:r>
            <a:r>
              <a:rPr lang="en-US" sz="2200" dirty="0" err="1" smtClean="0"/>
              <a:t>:The</a:t>
            </a:r>
            <a:r>
              <a:rPr lang="en-US" sz="2200" dirty="0" smtClean="0"/>
              <a:t> </a:t>
            </a:r>
            <a:r>
              <a:rPr lang="en-US" sz="2200" dirty="0"/>
              <a:t>SSMTP is used to configure the email address in the system and </a:t>
            </a:r>
            <a:r>
              <a:rPr lang="en-US" sz="2200" dirty="0" err="1"/>
              <a:t>Mpack</a:t>
            </a:r>
            <a:r>
              <a:rPr lang="en-US" sz="2200" dirty="0"/>
              <a:t> is used to send email with attachment to the configured email address</a:t>
            </a:r>
            <a:r>
              <a:rPr lang="en-US" sz="2200" dirty="0" smtClean="0"/>
              <a:t>.</a:t>
            </a:r>
            <a:r>
              <a:rPr lang="en-US" sz="2200" dirty="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q"/>
            </a:pPr>
            <a:r>
              <a:rPr lang="en-US" dirty="0" smtClean="0">
                <a:solidFill>
                  <a:schemeClr val="accent3">
                    <a:lumMod val="75000"/>
                  </a:schemeClr>
                </a:solidFill>
              </a:rPr>
              <a:t>SRS</a:t>
            </a:r>
            <a:endParaRPr lang="en-US" dirty="0">
              <a:solidFill>
                <a:schemeClr val="accent3">
                  <a:lumMod val="75000"/>
                </a:schemeClr>
              </a:solidFill>
            </a:endParaRPr>
          </a:p>
        </p:txBody>
      </p:sp>
      <p:sp>
        <p:nvSpPr>
          <p:cNvPr id="3" name="Content Placeholder 2"/>
          <p:cNvSpPr>
            <a:spLocks noGrp="1"/>
          </p:cNvSpPr>
          <p:nvPr>
            <p:ph sz="quarter" idx="1"/>
          </p:nvPr>
        </p:nvSpPr>
        <p:spPr/>
        <p:txBody>
          <a:bodyPr>
            <a:normAutofit/>
          </a:bodyPr>
          <a:lstStyle/>
          <a:p>
            <a:r>
              <a:rPr lang="en-US" sz="1800" b="1" dirty="0"/>
              <a:t>c)Software Interfaces:</a:t>
            </a:r>
            <a:endParaRPr lang="en-US" sz="1800" dirty="0"/>
          </a:p>
          <a:p>
            <a:pPr marL="0" indent="0">
              <a:buNone/>
            </a:pPr>
            <a:r>
              <a:rPr lang="en-US" sz="1800" b="1" dirty="0">
                <a:sym typeface="Wingdings"/>
              </a:rPr>
              <a:t></a:t>
            </a:r>
            <a:r>
              <a:rPr lang="en-US" sz="1800" u="sng" dirty="0"/>
              <a:t>LINUX OS:</a:t>
            </a:r>
            <a:r>
              <a:rPr lang="en-US" sz="1800" dirty="0"/>
              <a:t> LINUX is a Unix-like and mostly POSIX compliant computer operating system(OS) assembled under the model of free and open source software development and </a:t>
            </a:r>
            <a:r>
              <a:rPr lang="en-US" sz="1800" dirty="0" smtClean="0"/>
              <a:t>distribution</a:t>
            </a:r>
          </a:p>
          <a:p>
            <a:r>
              <a:rPr lang="en-US" sz="1800" b="1" u="sng" dirty="0"/>
              <a:t>Communication Interfaces</a:t>
            </a:r>
            <a:r>
              <a:rPr lang="en-US" sz="1800" b="1" u="sng" dirty="0" smtClean="0"/>
              <a:t>:</a:t>
            </a:r>
            <a:r>
              <a:rPr lang="en-US" sz="1800" dirty="0" smtClean="0"/>
              <a:t> </a:t>
            </a:r>
            <a:r>
              <a:rPr lang="en-US" sz="1800" dirty="0"/>
              <a:t>The system uses a </a:t>
            </a:r>
            <a:r>
              <a:rPr lang="en-US" sz="1800" dirty="0" err="1"/>
              <a:t>Wi-fi</a:t>
            </a:r>
            <a:r>
              <a:rPr lang="en-US" sz="1800" dirty="0"/>
              <a:t> or GPRS connection to send the information to the registered mail address.</a:t>
            </a:r>
          </a:p>
          <a:p>
            <a:r>
              <a:rPr lang="en-US" sz="1800" dirty="0"/>
              <a:t> </a:t>
            </a:r>
            <a:r>
              <a:rPr lang="en-US" sz="1800" b="1" dirty="0"/>
              <a:t>Software Quality Attributes:</a:t>
            </a:r>
            <a:endParaRPr lang="en-US" sz="1800" dirty="0"/>
          </a:p>
          <a:p>
            <a:r>
              <a:rPr lang="en-US" sz="1800" b="1" dirty="0"/>
              <a:t> </a:t>
            </a:r>
            <a:r>
              <a:rPr lang="en-US" sz="1800" dirty="0" smtClean="0"/>
              <a:t>Interface </a:t>
            </a:r>
            <a:r>
              <a:rPr lang="en-US" sz="1800" dirty="0"/>
              <a:t>is accessible from at least one or more </a:t>
            </a:r>
            <a:r>
              <a:rPr lang="en-US" sz="1800" dirty="0" err="1"/>
              <a:t>convinient</a:t>
            </a:r>
            <a:r>
              <a:rPr lang="en-US" sz="1800" dirty="0"/>
              <a:t> places: </a:t>
            </a:r>
          </a:p>
          <a:p>
            <a:r>
              <a:rPr lang="en-US" sz="1800" dirty="0"/>
              <a:t>          This includes all of the home’s common entry ways. If the system interface is not readily accessible, then it will not be as easy to control and will offer little convenience</a:t>
            </a:r>
            <a:r>
              <a:rPr lang="en-US" sz="1800" dirty="0" smtClean="0"/>
              <a:t>.</a:t>
            </a:r>
            <a:endParaRPr lang="en-US" sz="1800" dirty="0"/>
          </a:p>
          <a:p>
            <a:r>
              <a:rPr lang="en-US" sz="1800" dirty="0" smtClean="0"/>
              <a:t>Interface </a:t>
            </a:r>
            <a:r>
              <a:rPr lang="en-US" sz="1800" dirty="0"/>
              <a:t>and system must be properly connected to the sensors: </a:t>
            </a:r>
          </a:p>
          <a:p>
            <a:r>
              <a:rPr lang="en-US" sz="1800" dirty="0" smtClean="0"/>
              <a:t> </a:t>
            </a:r>
            <a:r>
              <a:rPr lang="en-US" sz="1800" dirty="0"/>
              <a:t>It is essential to have a secure wiring, preferably inside the walls, for reliable sensor information to guard against false images.</a:t>
            </a:r>
          </a:p>
          <a:p>
            <a:endParaRPr lang="en-US" sz="1800" dirty="0"/>
          </a:p>
          <a:p>
            <a:pPr marL="0" indent="0">
              <a:buNone/>
            </a:pP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639762"/>
          </a:xfrm>
        </p:spPr>
        <p:txBody>
          <a:bodyPr>
            <a:normAutofit/>
          </a:bodyPr>
          <a:lstStyle/>
          <a:p>
            <a:pPr>
              <a:buFont typeface="Wingdings" pitchFamily="2" charset="2"/>
              <a:buChar char="q"/>
            </a:pPr>
            <a:r>
              <a:rPr lang="en-US" sz="3200" dirty="0" smtClean="0">
                <a:solidFill>
                  <a:schemeClr val="accent3">
                    <a:lumMod val="75000"/>
                  </a:schemeClr>
                </a:solidFill>
                <a:latin typeface="Times New Roman" pitchFamily="18" charset="0"/>
                <a:cs typeface="Times New Roman" pitchFamily="18" charset="0"/>
              </a:rPr>
              <a:t>Class Diagram</a:t>
            </a:r>
            <a:endParaRPr lang="en-US" sz="3200" dirty="0">
              <a:solidFill>
                <a:schemeClr val="accent3">
                  <a:lumMod val="75000"/>
                </a:schemeClr>
              </a:solidFill>
              <a:latin typeface="Times New Roman" pitchFamily="18" charset="0"/>
              <a:cs typeface="Times New Roman" pitchFamily="18" charset="0"/>
            </a:endParaRPr>
          </a:p>
        </p:txBody>
      </p:sp>
      <p:sp>
        <p:nvSpPr>
          <p:cNvPr id="4" name="Rectangle 3"/>
          <p:cNvSpPr/>
          <p:nvPr/>
        </p:nvSpPr>
        <p:spPr>
          <a:xfrm>
            <a:off x="5105400" y="5105400"/>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75000"/>
                  </a:schemeClr>
                </a:solidFill>
              </a:rPr>
              <a:t>Camera</a:t>
            </a:r>
            <a:endParaRPr lang="en-US" dirty="0">
              <a:solidFill>
                <a:schemeClr val="accent1">
                  <a:lumMod val="75000"/>
                </a:schemeClr>
              </a:solidFill>
            </a:endParaRPr>
          </a:p>
        </p:txBody>
      </p:sp>
      <p:sp>
        <p:nvSpPr>
          <p:cNvPr id="7" name="Rectangle 6"/>
          <p:cNvSpPr/>
          <p:nvPr/>
        </p:nvSpPr>
        <p:spPr>
          <a:xfrm>
            <a:off x="1600200" y="3429000"/>
            <a:ext cx="914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75000"/>
                  </a:schemeClr>
                </a:solidFill>
              </a:rPr>
              <a:t>Input</a:t>
            </a:r>
            <a:endParaRPr lang="en-US" dirty="0">
              <a:solidFill>
                <a:schemeClr val="accent1">
                  <a:lumMod val="75000"/>
                </a:schemeClr>
              </a:solidFill>
            </a:endParaRPr>
          </a:p>
        </p:txBody>
      </p:sp>
      <p:sp>
        <p:nvSpPr>
          <p:cNvPr id="8" name="Rectangle 7"/>
          <p:cNvSpPr/>
          <p:nvPr/>
        </p:nvSpPr>
        <p:spPr>
          <a:xfrm>
            <a:off x="3886200" y="3429000"/>
            <a:ext cx="9144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75000"/>
                  </a:schemeClr>
                </a:solidFill>
              </a:rPr>
              <a:t>Server</a:t>
            </a:r>
            <a:endParaRPr lang="en-US" dirty="0">
              <a:solidFill>
                <a:schemeClr val="accent1">
                  <a:lumMod val="75000"/>
                </a:schemeClr>
              </a:solidFill>
            </a:endParaRPr>
          </a:p>
        </p:txBody>
      </p:sp>
      <p:sp>
        <p:nvSpPr>
          <p:cNvPr id="9" name="Rectangle 8"/>
          <p:cNvSpPr/>
          <p:nvPr/>
        </p:nvSpPr>
        <p:spPr>
          <a:xfrm>
            <a:off x="5791200" y="3429000"/>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75000"/>
                  </a:schemeClr>
                </a:solidFill>
              </a:rPr>
              <a:t>Output</a:t>
            </a:r>
            <a:endParaRPr lang="en-US" dirty="0">
              <a:solidFill>
                <a:schemeClr val="accent1">
                  <a:lumMod val="75000"/>
                </a:schemeClr>
              </a:solidFill>
            </a:endParaRPr>
          </a:p>
        </p:txBody>
      </p:sp>
      <p:sp>
        <p:nvSpPr>
          <p:cNvPr id="10" name="Rectangle 9"/>
          <p:cNvSpPr/>
          <p:nvPr/>
        </p:nvSpPr>
        <p:spPr>
          <a:xfrm>
            <a:off x="1219200" y="5181600"/>
            <a:ext cx="914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75000"/>
                  </a:schemeClr>
                </a:solidFill>
              </a:rPr>
              <a:t>Sensor</a:t>
            </a:r>
            <a:endParaRPr lang="en-US" dirty="0">
              <a:solidFill>
                <a:schemeClr val="accent1">
                  <a:lumMod val="75000"/>
                </a:schemeClr>
              </a:solidFill>
            </a:endParaRPr>
          </a:p>
        </p:txBody>
      </p:sp>
      <p:sp>
        <p:nvSpPr>
          <p:cNvPr id="11" name="Rectangle 10"/>
          <p:cNvSpPr/>
          <p:nvPr/>
        </p:nvSpPr>
        <p:spPr>
          <a:xfrm>
            <a:off x="2438400" y="5181600"/>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75000"/>
                  </a:schemeClr>
                </a:solidFill>
              </a:rPr>
              <a:t>Python</a:t>
            </a:r>
            <a:endParaRPr lang="en-US" dirty="0">
              <a:solidFill>
                <a:schemeClr val="accent1">
                  <a:lumMod val="75000"/>
                </a:schemeClr>
              </a:solidFill>
            </a:endParaRPr>
          </a:p>
        </p:txBody>
      </p:sp>
      <p:sp>
        <p:nvSpPr>
          <p:cNvPr id="12" name="Rectangle 11"/>
          <p:cNvSpPr/>
          <p:nvPr/>
        </p:nvSpPr>
        <p:spPr>
          <a:xfrm>
            <a:off x="4038600" y="1905000"/>
            <a:ext cx="838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75000"/>
                  </a:schemeClr>
                </a:solidFill>
              </a:rPr>
              <a:t>Home</a:t>
            </a:r>
          </a:p>
        </p:txBody>
      </p:sp>
      <p:sp>
        <p:nvSpPr>
          <p:cNvPr id="13" name="Rectangle 12"/>
          <p:cNvSpPr/>
          <p:nvPr/>
        </p:nvSpPr>
        <p:spPr>
          <a:xfrm>
            <a:off x="6629400" y="5105400"/>
            <a:ext cx="914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75000"/>
                  </a:schemeClr>
                </a:solidFill>
              </a:rPr>
              <a:t>Alert</a:t>
            </a:r>
            <a:endParaRPr lang="en-US" dirty="0">
              <a:solidFill>
                <a:schemeClr val="accent1">
                  <a:lumMod val="75000"/>
                </a:schemeClr>
              </a:solidFill>
            </a:endParaRPr>
          </a:p>
        </p:txBody>
      </p:sp>
      <p:cxnSp>
        <p:nvCxnSpPr>
          <p:cNvPr id="15" name="Straight Connector 14"/>
          <p:cNvCxnSpPr>
            <a:stCxn id="7" idx="0"/>
          </p:cNvCxnSpPr>
          <p:nvPr/>
        </p:nvCxnSpPr>
        <p:spPr>
          <a:xfrm rot="5400000" flipH="1" flipV="1">
            <a:off x="1905794" y="3276600"/>
            <a:ext cx="3040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57400" y="3124200"/>
            <a:ext cx="419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096794" y="3275806"/>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 idx="0"/>
          </p:cNvCxnSpPr>
          <p:nvPr/>
        </p:nvCxnSpPr>
        <p:spPr>
          <a:xfrm rot="5400000" flipH="1" flipV="1">
            <a:off x="3963194" y="3048000"/>
            <a:ext cx="761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0" idx="0"/>
          </p:cNvCxnSpPr>
          <p:nvPr/>
        </p:nvCxnSpPr>
        <p:spPr>
          <a:xfrm rot="5400000" flipH="1" flipV="1">
            <a:off x="1524794" y="5029200"/>
            <a:ext cx="3040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1" idx="0"/>
          </p:cNvCxnSpPr>
          <p:nvPr/>
        </p:nvCxnSpPr>
        <p:spPr>
          <a:xfrm rot="5400000" flipH="1" flipV="1">
            <a:off x="2820194" y="5029200"/>
            <a:ext cx="3040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676400" y="48768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7" idx="2"/>
          </p:cNvCxnSpPr>
          <p:nvPr/>
        </p:nvCxnSpPr>
        <p:spPr>
          <a:xfrm rot="5400000" flipH="1" flipV="1">
            <a:off x="1675606" y="4495800"/>
            <a:ext cx="7627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 idx="0"/>
          </p:cNvCxnSpPr>
          <p:nvPr/>
        </p:nvCxnSpPr>
        <p:spPr>
          <a:xfrm rot="5400000" flipH="1" flipV="1">
            <a:off x="5487194" y="4953000"/>
            <a:ext cx="3040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3" idx="0"/>
          </p:cNvCxnSpPr>
          <p:nvPr/>
        </p:nvCxnSpPr>
        <p:spPr>
          <a:xfrm rot="5400000" flipH="1" flipV="1">
            <a:off x="6934994" y="4953000"/>
            <a:ext cx="3040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638800" y="48006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9" idx="2"/>
          </p:cNvCxnSpPr>
          <p:nvPr/>
        </p:nvCxnSpPr>
        <p:spPr>
          <a:xfrm rot="5400000" flipH="1" flipV="1">
            <a:off x="5980906" y="4457700"/>
            <a:ext cx="6865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886200" y="39624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4038600" y="2438400"/>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5791200" y="38862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19200" y="56388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2438400" y="56388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5105400" y="55626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6629400" y="5562600"/>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3886200"/>
            <a:ext cx="914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q"/>
            </a:pPr>
            <a:r>
              <a:rPr lang="en-US" dirty="0" smtClean="0">
                <a:solidFill>
                  <a:schemeClr val="accent3">
                    <a:lumMod val="75000"/>
                  </a:schemeClr>
                </a:solidFill>
              </a:rPr>
              <a:t>Sequence Diagram</a:t>
            </a:r>
            <a:endParaRPr lang="en-US" dirty="0">
              <a:solidFill>
                <a:schemeClr val="accent3">
                  <a:lumMod val="75000"/>
                </a:schemeClr>
              </a:solidFill>
            </a:endParaRPr>
          </a:p>
        </p:txBody>
      </p:sp>
      <p:sp>
        <p:nvSpPr>
          <p:cNvPr id="4" name="Rectangle 3"/>
          <p:cNvSpPr/>
          <p:nvPr/>
        </p:nvSpPr>
        <p:spPr>
          <a:xfrm>
            <a:off x="1447800" y="2133600"/>
            <a:ext cx="1219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75000"/>
                  </a:schemeClr>
                </a:solidFill>
              </a:rPr>
              <a:t>:Input</a:t>
            </a:r>
            <a:endParaRPr lang="en-US" dirty="0">
              <a:solidFill>
                <a:schemeClr val="accent1">
                  <a:lumMod val="75000"/>
                </a:schemeClr>
              </a:solidFill>
            </a:endParaRPr>
          </a:p>
        </p:txBody>
      </p:sp>
      <p:sp>
        <p:nvSpPr>
          <p:cNvPr id="5" name="Rectangle 4"/>
          <p:cNvSpPr/>
          <p:nvPr/>
        </p:nvSpPr>
        <p:spPr>
          <a:xfrm>
            <a:off x="7239000" y="2209800"/>
            <a:ext cx="1219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75000"/>
                  </a:schemeClr>
                </a:solidFill>
              </a:rPr>
              <a:t>:Output</a:t>
            </a:r>
            <a:endParaRPr lang="en-US" dirty="0">
              <a:solidFill>
                <a:schemeClr val="accent1">
                  <a:lumMod val="75000"/>
                </a:schemeClr>
              </a:solidFill>
            </a:endParaRPr>
          </a:p>
        </p:txBody>
      </p:sp>
      <p:sp>
        <p:nvSpPr>
          <p:cNvPr id="6" name="Rectangle 5"/>
          <p:cNvSpPr/>
          <p:nvPr/>
        </p:nvSpPr>
        <p:spPr>
          <a:xfrm>
            <a:off x="4343400" y="2209800"/>
            <a:ext cx="1219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75000"/>
                  </a:schemeClr>
                </a:solidFill>
              </a:rPr>
              <a:t>:Server</a:t>
            </a:r>
            <a:endParaRPr lang="en-US" dirty="0">
              <a:solidFill>
                <a:schemeClr val="accent1">
                  <a:lumMod val="75000"/>
                </a:schemeClr>
              </a:solidFill>
            </a:endParaRPr>
          </a:p>
        </p:txBody>
      </p:sp>
      <p:sp>
        <p:nvSpPr>
          <p:cNvPr id="7" name="Rectangle 6"/>
          <p:cNvSpPr/>
          <p:nvPr/>
        </p:nvSpPr>
        <p:spPr>
          <a:xfrm flipH="1">
            <a:off x="1905000" y="2590800"/>
            <a:ext cx="121918"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7" idx="2"/>
          </p:cNvCxnSpPr>
          <p:nvPr/>
        </p:nvCxnSpPr>
        <p:spPr>
          <a:xfrm rot="5400000">
            <a:off x="563881" y="4998722"/>
            <a:ext cx="2743201" cy="60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2"/>
          </p:cNvCxnSpPr>
          <p:nvPr/>
        </p:nvCxnSpPr>
        <p:spPr>
          <a:xfrm rot="5400000">
            <a:off x="4229100" y="3390900"/>
            <a:ext cx="1447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flipH="1">
            <a:off x="4876800" y="3962400"/>
            <a:ext cx="152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stCxn id="19" idx="2"/>
            <a:endCxn id="24" idx="0"/>
          </p:cNvCxnSpPr>
          <p:nvPr/>
        </p:nvCxnSpPr>
        <p:spPr>
          <a:xfrm rot="5400000">
            <a:off x="4419600" y="5105400"/>
            <a:ext cx="1066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876800" y="5638800"/>
            <a:ext cx="152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772400" y="4572000"/>
            <a:ext cx="152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a:stCxn id="5" idx="2"/>
            <a:endCxn id="25" idx="0"/>
          </p:cNvCxnSpPr>
          <p:nvPr/>
        </p:nvCxnSpPr>
        <p:spPr>
          <a:xfrm rot="5400000">
            <a:off x="6896100" y="3619500"/>
            <a:ext cx="1905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5" idx="2"/>
          </p:cNvCxnSpPr>
          <p:nvPr/>
        </p:nvCxnSpPr>
        <p:spPr>
          <a:xfrm rot="5400000">
            <a:off x="7543800" y="59436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057400" y="3200400"/>
            <a:ext cx="2895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057400" y="3657600"/>
            <a:ext cx="2895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5400000" flipH="1" flipV="1">
            <a:off x="6400006" y="2667794"/>
            <a:ext cx="1588"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4953000" y="4953000"/>
            <a:ext cx="2819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133600" y="3048000"/>
            <a:ext cx="2667000" cy="381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75000"/>
                  </a:schemeClr>
                </a:solidFill>
                <a:latin typeface="Times New Roman" pitchFamily="18" charset="0"/>
                <a:cs typeface="Times New Roman" pitchFamily="18" charset="0"/>
              </a:rPr>
              <a:t>Sensor senses object</a:t>
            </a:r>
          </a:p>
          <a:p>
            <a:pPr algn="ctr"/>
            <a:endParaRPr lang="en-US" dirty="0" smtClean="0">
              <a:solidFill>
                <a:schemeClr val="accent1">
                  <a:lumMod val="75000"/>
                </a:schemeClr>
              </a:solidFill>
            </a:endParaRPr>
          </a:p>
          <a:p>
            <a:pPr algn="ctr"/>
            <a:r>
              <a:rPr lang="en-US" dirty="0" smtClean="0">
                <a:solidFill>
                  <a:schemeClr val="accent1">
                    <a:lumMod val="75000"/>
                  </a:schemeClr>
                </a:solidFill>
                <a:latin typeface="Times New Roman" pitchFamily="18" charset="0"/>
                <a:cs typeface="Times New Roman" pitchFamily="18" charset="0"/>
              </a:rPr>
              <a:t>Capture photo</a:t>
            </a:r>
            <a:endParaRPr lang="en-US" dirty="0">
              <a:solidFill>
                <a:schemeClr val="accent1">
                  <a:lumMod val="75000"/>
                </a:schemeClr>
              </a:solidFill>
              <a:latin typeface="Times New Roman" pitchFamily="18" charset="0"/>
              <a:cs typeface="Times New Roman" pitchFamily="18" charset="0"/>
            </a:endParaRPr>
          </a:p>
        </p:txBody>
      </p:sp>
      <p:sp useBgFill="1">
        <p:nvSpPr>
          <p:cNvPr id="64" name="Rectangle 63"/>
          <p:cNvSpPr/>
          <p:nvPr/>
        </p:nvSpPr>
        <p:spPr>
          <a:xfrm>
            <a:off x="5257800" y="3810000"/>
            <a:ext cx="1828800" cy="304800"/>
          </a:xfrm>
          <a:prstGeom prst="rect">
            <a:avLst/>
          </a:prstGeom>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75000"/>
                  </a:schemeClr>
                </a:solidFill>
                <a:latin typeface="Times New Roman" pitchFamily="18" charset="0"/>
                <a:cs typeface="Times New Roman" pitchFamily="18" charset="0"/>
              </a:rPr>
              <a:t>Notify User</a:t>
            </a:r>
            <a:endParaRPr lang="en-US" dirty="0">
              <a:solidFill>
                <a:schemeClr val="accent1">
                  <a:lumMod val="75000"/>
                </a:schemeClr>
              </a:solidFill>
              <a:latin typeface="Times New Roman" pitchFamily="18" charset="0"/>
              <a:cs typeface="Times New Roman" pitchFamily="18" charset="0"/>
            </a:endParaRPr>
          </a:p>
        </p:txBody>
      </p:sp>
      <p:sp>
        <p:nvSpPr>
          <p:cNvPr id="65" name="Rectangle 64"/>
          <p:cNvSpPr/>
          <p:nvPr/>
        </p:nvSpPr>
        <p:spPr>
          <a:xfrm>
            <a:off x="5257800" y="4648200"/>
            <a:ext cx="2438400" cy="228600"/>
          </a:xfrm>
          <a:prstGeom prst="rect">
            <a:avLst/>
          </a:prstGeom>
          <a:solidFill>
            <a:schemeClr val="bg1">
              <a:alpha val="0"/>
            </a:schemeClr>
          </a:solid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75000"/>
                  </a:schemeClr>
                </a:solidFill>
                <a:latin typeface="Times New Roman" pitchFamily="18" charset="0"/>
                <a:cs typeface="Times New Roman" pitchFamily="18" charset="0"/>
              </a:rPr>
              <a:t>Reply to the server</a:t>
            </a:r>
            <a:endParaRPr lang="en-US" dirty="0">
              <a:solidFill>
                <a:schemeClr val="accent1">
                  <a:lumMod val="75000"/>
                </a:schemeClr>
              </a:solidFill>
              <a:latin typeface="Times New Roman" pitchFamily="18" charset="0"/>
              <a:cs typeface="Times New Roman" pitchFamily="18" charset="0"/>
            </a:endParaRPr>
          </a:p>
        </p:txBody>
      </p:sp>
      <p:cxnSp>
        <p:nvCxnSpPr>
          <p:cNvPr id="67" name="Straight Arrow Connector 66"/>
          <p:cNvCxnSpPr>
            <a:stCxn id="24" idx="1"/>
          </p:cNvCxnSpPr>
          <p:nvPr/>
        </p:nvCxnSpPr>
        <p:spPr>
          <a:xfrm rot="10800000">
            <a:off x="1905000" y="5943600"/>
            <a:ext cx="2971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362200" y="5486400"/>
            <a:ext cx="2133600" cy="457200"/>
          </a:xfrm>
          <a:prstGeom prst="rect">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75000"/>
                  </a:schemeClr>
                </a:solidFill>
                <a:latin typeface="Times New Roman" pitchFamily="18" charset="0"/>
                <a:cs typeface="Times New Roman" pitchFamily="18" charset="0"/>
              </a:rPr>
              <a:t>Inform to the Input</a:t>
            </a:r>
            <a:endParaRPr lang="en-US" dirty="0">
              <a:solidFill>
                <a:schemeClr val="accent1">
                  <a:lumMod val="75000"/>
                </a:schemeClr>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71600" y="457200"/>
            <a:ext cx="6172200" cy="838200"/>
          </a:xfrm>
        </p:spPr>
        <p:txBody>
          <a:bodyPr>
            <a:normAutofit fontScale="90000"/>
          </a:bodyPr>
          <a:lstStyle/>
          <a:p>
            <a:r>
              <a:rPr lang="en-US" dirty="0" smtClean="0"/>
              <a:t>     </a:t>
            </a:r>
            <a:r>
              <a:rPr lang="en-US" dirty="0" smtClean="0">
                <a:solidFill>
                  <a:schemeClr val="accent1">
                    <a:lumMod val="75000"/>
                  </a:schemeClr>
                </a:solidFill>
              </a:rPr>
              <a:t>Implementation</a:t>
            </a:r>
            <a:br>
              <a:rPr lang="en-US" dirty="0" smtClean="0">
                <a:solidFill>
                  <a:schemeClr val="accent1">
                    <a:lumMod val="75000"/>
                  </a:schemeClr>
                </a:solidFill>
              </a:rPr>
            </a:br>
            <a:endParaRPr lang="en-IN" dirty="0">
              <a:solidFill>
                <a:schemeClr val="accent1">
                  <a:lumMod val="75000"/>
                </a:schemeClr>
              </a:solidFill>
            </a:endParaRPr>
          </a:p>
        </p:txBody>
      </p:sp>
      <p:sp>
        <p:nvSpPr>
          <p:cNvPr id="5" name="Subtitle 4"/>
          <p:cNvSpPr>
            <a:spLocks noGrp="1"/>
          </p:cNvSpPr>
          <p:nvPr>
            <p:ph type="subTitle" idx="1"/>
          </p:nvPr>
        </p:nvSpPr>
        <p:spPr>
          <a:xfrm>
            <a:off x="2286000" y="1828800"/>
            <a:ext cx="6477000" cy="4546122"/>
          </a:xfrm>
        </p:spPr>
        <p:txBody>
          <a:bodyPr>
            <a:normAutofit/>
          </a:bodyPr>
          <a:lstStyle/>
          <a:p>
            <a:pPr>
              <a:buFont typeface="Wingdings" pitchFamily="2" charset="2"/>
              <a:buChar char="Ø"/>
            </a:pPr>
            <a:r>
              <a:rPr lang="en-US" sz="2000" dirty="0" smtClean="0">
                <a:solidFill>
                  <a:srgbClr val="C00000"/>
                </a:solidFill>
              </a:rPr>
              <a:t>Tool Introduction :</a:t>
            </a:r>
            <a:endParaRPr lang="en-IN" sz="2000" dirty="0" smtClean="0">
              <a:solidFill>
                <a:srgbClr val="C00000"/>
              </a:solidFill>
            </a:endParaRPr>
          </a:p>
          <a:p>
            <a:pPr>
              <a:buFont typeface="Arial" pitchFamily="34" charset="0"/>
              <a:buChar char="•"/>
            </a:pPr>
            <a:endParaRPr lang="en-IN" dirty="0" smtClean="0"/>
          </a:p>
          <a:p>
            <a:pPr>
              <a:buFont typeface="Arial" pitchFamily="34" charset="0"/>
              <a:buChar char="•"/>
            </a:pPr>
            <a:r>
              <a:rPr lang="en-IN" dirty="0" smtClean="0"/>
              <a:t> </a:t>
            </a:r>
            <a:r>
              <a:rPr lang="en-IN" dirty="0" smtClean="0"/>
              <a:t>Installation of PuTTY Configuration:</a:t>
            </a:r>
          </a:p>
          <a:p>
            <a:r>
              <a:rPr lang="en-US" dirty="0" smtClean="0"/>
              <a:t>                                     </a:t>
            </a:r>
            <a:r>
              <a:rPr lang="en-IN" dirty="0" smtClean="0"/>
              <a:t>Putty configuration is to install Raspbian OS . Putty configuration is SSH and Telnet client .It is a open source software that is available with source code.</a:t>
            </a:r>
          </a:p>
          <a:p>
            <a:r>
              <a:rPr lang="en-US" dirty="0" smtClean="0"/>
              <a:t>                           </a:t>
            </a:r>
          </a:p>
          <a:p>
            <a:pPr>
              <a:buFont typeface="Arial" pitchFamily="34" charset="0"/>
              <a:buChar char="•"/>
            </a:pPr>
            <a:r>
              <a:rPr lang="en-US" dirty="0" smtClean="0"/>
              <a:t> </a:t>
            </a:r>
            <a:r>
              <a:rPr lang="en-IN" dirty="0" smtClean="0"/>
              <a:t>Installation of  RASPBIAN OS:</a:t>
            </a:r>
          </a:p>
          <a:p>
            <a:pPr algn="just"/>
            <a:r>
              <a:rPr lang="en-US" dirty="0" smtClean="0">
                <a:solidFill>
                  <a:schemeClr val="tx1">
                    <a:lumMod val="75000"/>
                    <a:lumOff val="25000"/>
                  </a:schemeClr>
                </a:solidFill>
              </a:rPr>
              <a:t>                                  Need to install </a:t>
            </a:r>
            <a:r>
              <a:rPr lang="en-IN" dirty="0" smtClean="0">
                <a:solidFill>
                  <a:schemeClr val="tx1">
                    <a:lumMod val="75000"/>
                    <a:lumOff val="25000"/>
                  </a:schemeClr>
                </a:solidFill>
              </a:rPr>
              <a:t>Raspbian operating system in Pc, An operating system is the set of basic programs and utilities that make your Raspberry Pi run.</a:t>
            </a:r>
            <a:r>
              <a:rPr lang="en-US" dirty="0" smtClean="0">
                <a:solidFill>
                  <a:schemeClr val="tx1">
                    <a:lumMod val="75000"/>
                    <a:lumOff val="25000"/>
                  </a:schemeClr>
                </a:solidFill>
              </a:rPr>
              <a:t>            </a:t>
            </a:r>
            <a:endParaRPr lang="en-IN" dirty="0" smtClean="0">
              <a:solidFill>
                <a:schemeClr val="tx1">
                  <a:lumMod val="75000"/>
                  <a:lumOff val="25000"/>
                </a:schemeClr>
              </a:solidFill>
            </a:endParaRPr>
          </a:p>
          <a:p>
            <a:pPr>
              <a:buFont typeface="Arial" pitchFamily="34" charset="0"/>
              <a:buChar char="•"/>
            </a:pPr>
            <a:endParaRPr lang="en-US" dirty="0" smtClean="0"/>
          </a:p>
          <a:p>
            <a:endParaRPr lang="en-IN" dirty="0" smtClean="0"/>
          </a:p>
          <a:p>
            <a:pPr>
              <a:buFont typeface="Arial" pitchFamily="34" charset="0"/>
              <a:buChar char="•"/>
            </a:pPr>
            <a:endParaRPr lang="en-IN" dirty="0">
              <a:solidFill>
                <a:schemeClr val="accent1">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57356" y="1142984"/>
            <a:ext cx="6172200" cy="642942"/>
          </a:xfrm>
        </p:spPr>
        <p:txBody>
          <a:bodyPr>
            <a:normAutofit fontScale="90000"/>
          </a:bodyPr>
          <a:lstStyle/>
          <a:p>
            <a:pPr>
              <a:buFont typeface="Wingdings" pitchFamily="2" charset="2"/>
              <a:buChar char="q"/>
            </a:pP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IN" sz="2200" dirty="0" smtClean="0"/>
              <a:t/>
            </a:r>
            <a:br>
              <a:rPr lang="en-IN" sz="2200" dirty="0" smtClean="0"/>
            </a:br>
            <a:r>
              <a:rPr lang="en-US" dirty="0" smtClean="0"/>
              <a:t/>
            </a:r>
            <a:br>
              <a:rPr lang="en-US" dirty="0" smtClean="0"/>
            </a:br>
            <a:r>
              <a:rPr lang="en-US" sz="3200" dirty="0" smtClean="0"/>
              <a:t> </a:t>
            </a:r>
            <a:r>
              <a:rPr lang="en-US" sz="3200" dirty="0" smtClean="0">
                <a:solidFill>
                  <a:srgbClr val="C00000"/>
                </a:solidFill>
              </a:rPr>
              <a:t>Technology</a:t>
            </a:r>
            <a:endParaRPr lang="en-IN" dirty="0">
              <a:solidFill>
                <a:srgbClr val="C00000"/>
              </a:solidFill>
            </a:endParaRPr>
          </a:p>
        </p:txBody>
      </p:sp>
      <p:sp>
        <p:nvSpPr>
          <p:cNvPr id="5" name="Subtitle 4"/>
          <p:cNvSpPr>
            <a:spLocks noGrp="1"/>
          </p:cNvSpPr>
          <p:nvPr>
            <p:ph type="subTitle" idx="1"/>
          </p:nvPr>
        </p:nvSpPr>
        <p:spPr>
          <a:xfrm>
            <a:off x="2000232" y="2500306"/>
            <a:ext cx="6172200" cy="3714776"/>
          </a:xfrm>
        </p:spPr>
        <p:txBody>
          <a:bodyPr>
            <a:normAutofit/>
          </a:bodyPr>
          <a:lstStyle/>
          <a:p>
            <a:r>
              <a:rPr lang="en-US" dirty="0" smtClean="0">
                <a:solidFill>
                  <a:schemeClr val="accent1">
                    <a:lumMod val="75000"/>
                  </a:schemeClr>
                </a:solidFill>
              </a:rPr>
              <a:t>Raspberry </a:t>
            </a:r>
            <a:r>
              <a:rPr lang="en-US" dirty="0" smtClean="0">
                <a:solidFill>
                  <a:schemeClr val="accent1">
                    <a:lumMod val="75000"/>
                  </a:schemeClr>
                </a:solidFill>
              </a:rPr>
              <a:t>Pi</a:t>
            </a:r>
          </a:p>
          <a:p>
            <a:endParaRPr lang="en-US" dirty="0" smtClean="0"/>
          </a:p>
          <a:p>
            <a:r>
              <a:rPr lang="en-US" dirty="0" smtClean="0">
                <a:solidFill>
                  <a:schemeClr val="tx1">
                    <a:lumMod val="95000"/>
                    <a:lumOff val="5000"/>
                  </a:schemeClr>
                </a:solidFill>
              </a:rPr>
              <a:t>The </a:t>
            </a:r>
            <a:r>
              <a:rPr lang="en-US" dirty="0" smtClean="0">
                <a:solidFill>
                  <a:schemeClr val="tx1">
                    <a:lumMod val="95000"/>
                    <a:lumOff val="5000"/>
                  </a:schemeClr>
                </a:solidFill>
              </a:rPr>
              <a:t>Raspberry Pi hardware has evolved through several versions that feature variations in memory capacity, and peripheral device support</a:t>
            </a:r>
            <a:r>
              <a:rPr lang="en-US" dirty="0" smtClean="0">
                <a:solidFill>
                  <a:schemeClr val="tx1">
                    <a:lumMod val="95000"/>
                    <a:lumOff val="5000"/>
                  </a:schemeClr>
                </a:solidFill>
              </a:rPr>
              <a:t>.</a:t>
            </a:r>
          </a:p>
          <a:p>
            <a:endParaRPr lang="en-US" dirty="0" smtClean="0">
              <a:solidFill>
                <a:schemeClr val="tx1">
                  <a:lumMod val="95000"/>
                  <a:lumOff val="5000"/>
                </a:schemeClr>
              </a:solidFill>
            </a:endParaRPr>
          </a:p>
          <a:p>
            <a:r>
              <a:rPr lang="en-US" dirty="0" smtClean="0">
                <a:solidFill>
                  <a:schemeClr val="accent1">
                    <a:lumMod val="75000"/>
                  </a:schemeClr>
                </a:solidFill>
              </a:rPr>
              <a:t>Python</a:t>
            </a:r>
          </a:p>
          <a:p>
            <a:r>
              <a:rPr lang="en-US" dirty="0" smtClean="0">
                <a:solidFill>
                  <a:schemeClr val="tx1">
                    <a:lumMod val="95000"/>
                    <a:lumOff val="5000"/>
                  </a:schemeClr>
                </a:solidFill>
              </a:rPr>
              <a:t> Python interpreters are available for installation on many operating systems, allowing Python code execution on a wide variety of systems. </a:t>
            </a:r>
            <a:r>
              <a:rPr lang="en-IN" dirty="0" smtClean="0">
                <a:solidFill>
                  <a:schemeClr val="tx1">
                    <a:lumMod val="95000"/>
                    <a:lumOff val="5000"/>
                  </a:schemeClr>
                </a:solidFill>
              </a:rPr>
              <a:t/>
            </a:r>
            <a:br>
              <a:rPr lang="en-IN" dirty="0" smtClean="0">
                <a:solidFill>
                  <a:schemeClr val="tx1">
                    <a:lumMod val="95000"/>
                    <a:lumOff val="5000"/>
                  </a:schemeClr>
                </a:solidFill>
              </a:rPr>
            </a:br>
            <a:endParaRPr lang="en-IN" dirty="0">
              <a:solidFill>
                <a:schemeClr val="tx1">
                  <a:lumMod val="95000"/>
                  <a:lumOff val="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353</TotalTime>
  <Words>421</Words>
  <Application>Microsoft Office PowerPoint</Application>
  <PresentationFormat>On-screen Show (4:3)</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 PROJECT  BASED  LEARNING(Iot) Home  Security Email  Alert  system</vt:lpstr>
      <vt:lpstr>Project Goals</vt:lpstr>
      <vt:lpstr>Sensors </vt:lpstr>
      <vt:lpstr>SRS</vt:lpstr>
      <vt:lpstr>SRS</vt:lpstr>
      <vt:lpstr>Class Diagram</vt:lpstr>
      <vt:lpstr>Sequence Diagram</vt:lpstr>
      <vt:lpstr>     Implementation </vt:lpstr>
      <vt:lpstr>            Technology</vt:lpstr>
      <vt:lpstr>Result</vt:lpstr>
      <vt:lpstr>Slide 11</vt:lpstr>
      <vt:lpstr>REFERENCES       [1]. http://www.instructables.com/id/Home-Security-Email-Alert-System-using-        Raspberry-Pi/     [2]. "U.S. Patent 613809: Method of and apparatus for controlling mechanism of         moving  vessels and vehicles". United States Patent and Trademark Office.         1898-11-08. Retrieved 2010-06-16.      [3].http://www.smartcomputing.com/editorial/article.asp?article=articles%2F1995        %2Fmar95%2Fpcn0323%2Fpcn0323.asp retrieved 2010 09 02   [4]. William C. Mann (ed.) Smart technology for aging, disability and   independence :         the  state of the science, John Wiley and Sons, 2005 0 -471-69694-3, pp.  34-66                     [5]. "Home automation costs". Totalavcontrol.co.uk. Retrieved 2010-02-18.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Home  Security Email  Alert system</dc:title>
  <dc:creator>Varu</dc:creator>
  <cp:lastModifiedBy>Admin</cp:lastModifiedBy>
  <cp:revision>53</cp:revision>
  <dcterms:created xsi:type="dcterms:W3CDTF">2015-11-04T07:05:01Z</dcterms:created>
  <dcterms:modified xsi:type="dcterms:W3CDTF">2015-12-11T06:12:33Z</dcterms:modified>
</cp:coreProperties>
</file>