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9" r:id="rId6"/>
    <p:sldId id="263" r:id="rId7"/>
    <p:sldId id="262" r:id="rId8"/>
    <p:sldId id="273" r:id="rId9"/>
    <p:sldId id="259" r:id="rId10"/>
    <p:sldId id="270" r:id="rId11"/>
    <p:sldId id="261" r:id="rId12"/>
    <p:sldId id="271" r:id="rId13"/>
    <p:sldId id="265" r:id="rId14"/>
    <p:sldId id="266" r:id="rId15"/>
    <p:sldId id="272" r:id="rId16"/>
    <p:sldId id="280" r:id="rId17"/>
    <p:sldId id="267" r:id="rId18"/>
    <p:sldId id="274" r:id="rId19"/>
    <p:sldId id="275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84CE42-C765-447E-BF6B-56DC84D9FCF5}" type="datetimeFigureOut">
              <a:rPr lang="en-IN" smtClean="0"/>
              <a:pPr/>
              <a:t>10-12-2015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F6D9E7-5D85-46B3-9FE3-0B42CC8A0E3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enford%27s_law" TargetMode="External"/><Relationship Id="rId3" Type="http://schemas.openxmlformats.org/officeDocument/2006/relationships/hyperlink" Target="https://en.wikipedia.org/wiki/Apache_Hadoop" TargetMode="External"/><Relationship Id="rId7" Type="http://schemas.openxmlformats.org/officeDocument/2006/relationships/hyperlink" Target="http://www.rdatamining.com/examples/association-rules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statistics.com/2013/08/k-means-clustering-from-r-in-action" TargetMode="External"/><Relationship Id="rId5" Type="http://schemas.openxmlformats.org/officeDocument/2006/relationships/hyperlink" Target="https://cwiki.apache.org/confluence/display/PIG/PigTutorial" TargetMode="External"/><Relationship Id="rId4" Type="http://schemas.openxmlformats.org/officeDocument/2006/relationships/hyperlink" Target="https://en.wikipedia.org/wiki/Python_(programming_language)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684" y="1268760"/>
            <a:ext cx="6408712" cy="630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3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BASED LEARNING</a:t>
            </a:r>
            <a:endParaRPr lang="en-IN" sz="3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684" y="2248426"/>
            <a:ext cx="57966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Income based Data Analysis on US Census</a:t>
            </a:r>
            <a:endParaRPr lang="en-IN" sz="23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393305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Krishna </a:t>
            </a:r>
            <a:r>
              <a:rPr lang="en-IN" dirty="0" err="1" smtClean="0"/>
              <a:t>Chaitanya</a:t>
            </a:r>
            <a:endParaRPr lang="en-IN" dirty="0" smtClean="0"/>
          </a:p>
          <a:p>
            <a:r>
              <a:rPr lang="en-IN" dirty="0" smtClean="0"/>
              <a:t>Meghana B S</a:t>
            </a:r>
          </a:p>
          <a:p>
            <a:r>
              <a:rPr lang="en-IN" dirty="0" err="1" smtClean="0"/>
              <a:t>Nirupam</a:t>
            </a:r>
            <a:r>
              <a:rPr lang="en-IN" dirty="0" smtClean="0"/>
              <a:t> K N</a:t>
            </a:r>
          </a:p>
          <a:p>
            <a:r>
              <a:rPr lang="en-IN" dirty="0" err="1" smtClean="0"/>
              <a:t>Sharath</a:t>
            </a:r>
            <a:r>
              <a:rPr lang="en-IN" dirty="0" smtClean="0"/>
              <a:t>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6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1)WITH NULL TUPLES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chiru@chiru-Inspiron-N5110:~$ vi lat.py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chiru@chiru-Inspiron-N5110:~$ python lat.py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1.599688 seconds process time</a:t>
            </a:r>
          </a:p>
          <a:p>
            <a:pPr>
              <a:buNone/>
            </a:pPr>
            <a:r>
              <a:rPr lang="en-IN" sz="2000" dirty="0" smtClean="0"/>
              <a:t> 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2)WITHOUT NULL TUPLES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chiru@chiru-Inspiron-N5110:~$ vi lat.py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chiru@chiru-Inspiron-N5110:~$ python lat.py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1.366611 seconds process time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38200" y="914400"/>
            <a:ext cx="22685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Education Salary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eghana\Downloads\_occp_sex_given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640960" cy="50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0" y="838200"/>
            <a:ext cx="42354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Gender Distribution in workforce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497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eghana\Desktop\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010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1219200"/>
            <a:ext cx="42354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Gender Distribution in workforce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eghana\Downloads\english_withn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5317455" cy="531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eghana\Downloads\english_withoutn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5317455" cy="531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685800"/>
            <a:ext cx="25506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English Proficiency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6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eghana\Downloads\_benford_given_data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4446"/>
            <a:ext cx="7722095" cy="51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eghana\Downloads\benford_with_null_values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8" y="1284544"/>
            <a:ext cx="7721946" cy="514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Meghana\Downloads\benford_final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3" y="1284446"/>
            <a:ext cx="7751291" cy="51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685800"/>
            <a:ext cx="18261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Benford’s</a:t>
            </a:r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1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eghana\Desktop\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257601" cy="52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" y="685800"/>
            <a:ext cx="19111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Benford’s</a:t>
            </a:r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Law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018" y="651164"/>
            <a:ext cx="57118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Heat map of Children without Internet Access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85800" y="16764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65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1124744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 of k means clustering using two income parameters (FINCP HINCP ) with 6 clusters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5800" y="685800"/>
            <a:ext cx="12202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K-means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01" y="1771075"/>
            <a:ext cx="5248275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0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1124744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 of k means clustering using two income parameters (FINCP HINCP ) with 6 </a:t>
            </a:r>
            <a:r>
              <a:rPr lang="en-US" dirty="0" smtClean="0"/>
              <a:t>clusters along with cluster points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5800" y="685800"/>
            <a:ext cx="12202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K-means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09812"/>
            <a:ext cx="6961583" cy="3709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1124744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prediction is performe</a:t>
            </a:r>
            <a:r>
              <a:rPr lang="en-IN" dirty="0" smtClean="0"/>
              <a:t>d as to which category a person might belong taking into account number of vehicles, state, and so 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5800" y="685800"/>
            <a:ext cx="28648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Naïve Bayes Classifier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961584" cy="447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Project Goals</a:t>
            </a:r>
            <a:endParaRPr lang="en-IN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828" y="1412776"/>
            <a:ext cx="7272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To provide a </a:t>
            </a:r>
            <a:r>
              <a:rPr lang="en-IN" dirty="0"/>
              <a:t>clear </a:t>
            </a:r>
            <a:r>
              <a:rPr lang="en-IN" dirty="0" smtClean="0"/>
              <a:t>insight into </a:t>
            </a:r>
            <a:r>
              <a:rPr lang="en-IN" dirty="0"/>
              <a:t>the income ranges, standard of living and the economic status of the </a:t>
            </a:r>
            <a:r>
              <a:rPr lang="en-IN" dirty="0" smtClean="0"/>
              <a:t>population</a:t>
            </a:r>
            <a:r>
              <a:rPr lang="en-IN" dirty="0"/>
              <a:t> </a:t>
            </a:r>
            <a:r>
              <a:rPr lang="en-IN" dirty="0" smtClean="0"/>
              <a:t>using Statistical analysis. The carpooling scenario is also pondered and aims to suggest carpooling taking into account the present people exercising carpooling.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To bring out the following: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/>
              <a:t>The percentage distribution of men and women in the </a:t>
            </a:r>
            <a:r>
              <a:rPr lang="en-IN" dirty="0" smtClean="0"/>
              <a:t>workforce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/>
              <a:t>Average salary a person can expect based on his education </a:t>
            </a:r>
            <a:r>
              <a:rPr lang="en-IN" dirty="0" smtClean="0"/>
              <a:t>level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/>
              <a:t>Classes of income for the entire population</a:t>
            </a:r>
            <a:endParaRPr lang="en-I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/>
              <a:t>Proficiency in English </a:t>
            </a:r>
            <a:r>
              <a:rPr lang="en-IN" dirty="0" smtClean="0"/>
              <a:t>of the population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Economic classes hierarchy in the society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/>
              <a:t>Extent to which carpooling can be done in each state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19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1124744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Comparison between the real cluster categories and the ones predicted by Naïve Bayes Classifier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5800" y="685800"/>
            <a:ext cx="286488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Naïve Bayes Classifier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62212"/>
            <a:ext cx="6553200" cy="3252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640" y="1124744"/>
            <a:ext cx="66967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cap="small" dirty="0"/>
              <a:t> </a:t>
            </a:r>
            <a:endParaRPr lang="en-IN" sz="1600" b="1" cap="small" dirty="0"/>
          </a:p>
          <a:p>
            <a:pPr marL="342900" lvl="0" indent="-342900" fontAlgn="base">
              <a:buFont typeface="+mj-lt"/>
              <a:buAutoNum type="arabicPeriod"/>
            </a:pPr>
            <a:endParaRPr lang="en-IN" sz="1600" dirty="0" smtClean="0"/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 smtClean="0"/>
              <a:t>Estimates </a:t>
            </a:r>
            <a:r>
              <a:rPr lang="en-IN" sz="1600" dirty="0"/>
              <a:t>of income for small places: An application of James-Stein Procedures to Census data </a:t>
            </a:r>
            <a:endParaRPr lang="en-IN" sz="1600" dirty="0" smtClean="0"/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>
                <a:hlinkClick r:id="rId2"/>
              </a:rPr>
              <a:t>https://www.kaggle.com</a:t>
            </a:r>
            <a:r>
              <a:rPr lang="en-IN" sz="1600" dirty="0" smtClean="0">
                <a:hlinkClick r:id="rId2"/>
              </a:rPr>
              <a:t>/</a:t>
            </a:r>
            <a:r>
              <a:rPr lang="en-IN" sz="1600" dirty="0" smtClean="0"/>
              <a:t> : US Census Data</a:t>
            </a:r>
            <a:endParaRPr lang="en-IN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u="sng" dirty="0" smtClean="0">
                <a:hlinkClick r:id="rId3"/>
              </a:rPr>
              <a:t>https</a:t>
            </a:r>
            <a:r>
              <a:rPr lang="en-IN" sz="1600" u="sng" dirty="0">
                <a:hlinkClick r:id="rId3"/>
              </a:rPr>
              <a:t>://en.wikipedia.org/wiki/Apache_Hadoop</a:t>
            </a:r>
            <a:r>
              <a:rPr lang="en-IN" sz="1600" dirty="0"/>
              <a:t>: Hadoop </a:t>
            </a:r>
            <a:endParaRPr lang="en-IN" sz="1600" dirty="0" smtClean="0"/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dirty="0" smtClean="0"/>
              <a:t>Inequality </a:t>
            </a:r>
            <a:r>
              <a:rPr lang="en-IN" sz="1600" dirty="0"/>
              <a:t>in income and mortality in the United States – Paper published on Analysis of mortality and potential </a:t>
            </a:r>
            <a:r>
              <a:rPr lang="en-IN" sz="1600" dirty="0" smtClean="0"/>
              <a:t>pathways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u="sng" dirty="0" smtClean="0">
                <a:hlinkClick r:id="rId4"/>
              </a:rPr>
              <a:t>https</a:t>
            </a:r>
            <a:r>
              <a:rPr lang="en-IN" sz="1600" u="sng" dirty="0">
                <a:hlinkClick r:id="rId4"/>
              </a:rPr>
              <a:t>://en.wikipedia.org/wiki/Python_(programming_language)</a:t>
            </a:r>
            <a:r>
              <a:rPr lang="en-IN" sz="1600" dirty="0"/>
              <a:t> : Python Wikipedia </a:t>
            </a:r>
            <a:endParaRPr lang="en-IN" sz="1600" dirty="0" smtClean="0"/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u="sng" dirty="0" smtClean="0">
                <a:hlinkClick r:id="rId5"/>
              </a:rPr>
              <a:t>https</a:t>
            </a:r>
            <a:r>
              <a:rPr lang="en-IN" sz="1600" u="sng" dirty="0">
                <a:hlinkClick r:id="rId5"/>
              </a:rPr>
              <a:t>://cwiki.apache.org/confluence/display/PIG/PigTutorial</a:t>
            </a:r>
            <a:r>
              <a:rPr lang="en-IN" sz="1600" dirty="0"/>
              <a:t>: Pig </a:t>
            </a:r>
            <a:r>
              <a:rPr lang="en-IN" sz="1600" dirty="0" smtClean="0"/>
              <a:t>tutorials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u="sng" dirty="0" smtClean="0">
                <a:hlinkClick r:id="rId6"/>
              </a:rPr>
              <a:t>http</a:t>
            </a:r>
            <a:r>
              <a:rPr lang="en-IN" sz="1600" u="sng" dirty="0">
                <a:hlinkClick r:id="rId6"/>
              </a:rPr>
              <a:t>://www.r-statistics.com/2013/08/k-means-clustering-from-r-in-action</a:t>
            </a:r>
            <a:r>
              <a:rPr lang="en-IN" sz="1600" dirty="0"/>
              <a:t> : webpage on k-means clustering using R </a:t>
            </a:r>
            <a:endParaRPr lang="en-IN" sz="1600" dirty="0" smtClean="0"/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u="sng" dirty="0" smtClean="0">
                <a:hlinkClick r:id="rId7"/>
              </a:rPr>
              <a:t>http</a:t>
            </a:r>
            <a:r>
              <a:rPr lang="en-IN" sz="1600" u="sng" dirty="0">
                <a:hlinkClick r:id="rId7"/>
              </a:rPr>
              <a:t>://www.rdatamining.com/examples/association-rules</a:t>
            </a:r>
            <a:r>
              <a:rPr lang="en-IN" sz="1600" dirty="0"/>
              <a:t> : webpage on Naïve Bayes Classifier using </a:t>
            </a:r>
            <a:r>
              <a:rPr lang="en-IN" sz="1600" dirty="0" smtClean="0"/>
              <a:t>R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IN" sz="1600" u="sng" dirty="0" smtClean="0">
                <a:hlinkClick r:id="rId8"/>
              </a:rPr>
              <a:t>https</a:t>
            </a:r>
            <a:r>
              <a:rPr lang="en-IN" sz="1600" u="sng" dirty="0">
                <a:hlinkClick r:id="rId8"/>
              </a:rPr>
              <a:t>://en.wikipedia.org/wiki/Benford%27s_law</a:t>
            </a:r>
            <a:r>
              <a:rPr lang="en-IN" sz="1600" dirty="0"/>
              <a:t> : </a:t>
            </a:r>
            <a:r>
              <a:rPr lang="en-IN" sz="1600" dirty="0" err="1"/>
              <a:t>Benford’s</a:t>
            </a:r>
            <a:r>
              <a:rPr lang="en-IN" sz="1600" dirty="0"/>
              <a:t> law Wikipedia page </a:t>
            </a:r>
          </a:p>
          <a:p>
            <a:r>
              <a:rPr lang="en-US" sz="1600" b="1" dirty="0"/>
              <a:t> </a:t>
            </a:r>
            <a:endParaRPr lang="en-IN" sz="1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Bibliography</a:t>
            </a:r>
            <a:endParaRPr lang="en-IN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7479" y="914400"/>
            <a:ext cx="741100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“A large income is the best </a:t>
            </a:r>
          </a:p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recipe I ever heard of ”</a:t>
            </a:r>
          </a:p>
          <a:p>
            <a:pPr algn="ctr"/>
            <a:endParaRPr lang="en-US" sz="4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-Jane Austen , English novelist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Content Placeholder 3" descr="gf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6880" y="3451324"/>
            <a:ext cx="6172200" cy="3154363"/>
          </a:xfrm>
        </p:spPr>
      </p:pic>
    </p:spTree>
    <p:extLst>
      <p:ext uri="{BB962C8B-B14F-4D97-AF65-F5344CB8AC3E}">
        <p14:creationId xmlns:p14="http://schemas.microsoft.com/office/powerpoint/2010/main" val="34170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Datasets</a:t>
            </a:r>
            <a:endParaRPr lang="en-IN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412776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US Census Data with 3.5 million Data points</a:t>
            </a:r>
            <a:r>
              <a:rPr lang="en-IN" dirty="0" smtClean="0"/>
              <a:t>.</a:t>
            </a:r>
          </a:p>
          <a:p>
            <a:endParaRPr lang="en-IN" b="0" dirty="0" smtClean="0"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Size </a:t>
            </a:r>
            <a:r>
              <a:rPr lang="en-IN" dirty="0"/>
              <a:t>- </a:t>
            </a:r>
            <a:r>
              <a:rPr lang="en-IN" dirty="0" smtClean="0"/>
              <a:t>4.5GB</a:t>
            </a:r>
          </a:p>
          <a:p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Information </a:t>
            </a:r>
            <a:r>
              <a:rPr lang="en-IN" dirty="0"/>
              <a:t>of approximately 3.5 million </a:t>
            </a:r>
            <a:r>
              <a:rPr lang="en-IN" dirty="0" smtClean="0"/>
              <a:t>households.</a:t>
            </a:r>
          </a:p>
          <a:p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Information about who </a:t>
            </a:r>
            <a:r>
              <a:rPr lang="en-IN" dirty="0"/>
              <a:t>they are and how they live including ancestry, education, work, transportation, internet use, and </a:t>
            </a:r>
            <a:r>
              <a:rPr lang="en-IN" dirty="0" smtClean="0"/>
              <a:t>residency.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3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Description about SRS</a:t>
            </a:r>
            <a:endParaRPr lang="en-IN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993" y="1484784"/>
            <a:ext cx="73073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SRS is a document describing the entire project with respect to the requirements. It helps in better understanding of the project by specifying the functional requirements, software system attributes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It minimizes the time and effort required to analyse the data as the requirement are specified.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lvl="2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0993" y="3573016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Functional </a:t>
            </a:r>
            <a:r>
              <a:rPr lang="en-IN" dirty="0" smtClean="0"/>
              <a:t>Requirements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/>
              <a:t>Gender distribution in </a:t>
            </a:r>
            <a:r>
              <a:rPr lang="en-IN" dirty="0" smtClean="0"/>
              <a:t>occupation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/>
              <a:t>Education -  Salary </a:t>
            </a:r>
            <a:r>
              <a:rPr lang="en-IN" dirty="0" smtClean="0"/>
              <a:t>Relationship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/>
              <a:t>English </a:t>
            </a:r>
            <a:r>
              <a:rPr lang="en-IN" dirty="0" smtClean="0"/>
              <a:t>proficiency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/>
              <a:t>Classification into economic </a:t>
            </a:r>
            <a:r>
              <a:rPr lang="en-IN" dirty="0" smtClean="0"/>
              <a:t>classes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/>
              <a:t>Composition of Carpool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9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Description about SRS</a:t>
            </a:r>
            <a:endParaRPr lang="en-IN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993" y="3573016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Software Requirements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Java1.7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err="1" smtClean="0"/>
              <a:t>Hadoop</a:t>
            </a:r>
            <a:r>
              <a:rPr lang="en-IN" smtClean="0"/>
              <a:t> 2.6.x</a:t>
            </a:r>
            <a:endParaRPr lang="en-IN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Python 2.7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R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62000" y="1371600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Hardware Requirements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64 Bit Processor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4 GB RAM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40 GB ROM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I3 processor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9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143000"/>
            <a:ext cx="344517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Software System </a:t>
            </a:r>
            <a:r>
              <a:rPr lang="en-IN" dirty="0" smtClean="0"/>
              <a:t>Attributes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Reliability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Availability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Security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Portability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Maintainability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Performance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352800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Performance </a:t>
            </a:r>
            <a:r>
              <a:rPr lang="en-IN" dirty="0" smtClean="0"/>
              <a:t>Requirements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/>
              <a:t>Computer should not be shut down in between and </a:t>
            </a:r>
            <a:r>
              <a:rPr lang="en-IN" dirty="0" err="1"/>
              <a:t>hadoop</a:t>
            </a:r>
            <a:r>
              <a:rPr lang="en-IN" dirty="0"/>
              <a:t> should not be stopped</a:t>
            </a:r>
            <a:r>
              <a:rPr lang="en-IN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IN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/>
              <a:t>The given data should be normalized and should contain all the data correctly</a:t>
            </a:r>
            <a:r>
              <a:rPr lang="en-IN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IN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IN" dirty="0" smtClean="0"/>
              <a:t>Minimization of time complexity for</a:t>
            </a:r>
          </a:p>
          <a:p>
            <a:r>
              <a:rPr lang="en-IN" dirty="0" smtClean="0"/>
              <a:t>		1. Given </a:t>
            </a:r>
            <a:r>
              <a:rPr lang="en-IN" dirty="0"/>
              <a:t>datasets</a:t>
            </a:r>
            <a:endParaRPr lang="en-IN" b="0" dirty="0" smtClean="0">
              <a:effectLst/>
            </a:endParaRPr>
          </a:p>
          <a:p>
            <a:r>
              <a:rPr lang="en-IN" dirty="0" smtClean="0"/>
              <a:t>		2. </a:t>
            </a:r>
            <a:r>
              <a:rPr lang="en-IN" dirty="0"/>
              <a:t>Required attributes with null tuples</a:t>
            </a:r>
            <a:endParaRPr lang="en-IN" b="0" dirty="0" smtClean="0">
              <a:effectLst/>
            </a:endParaRPr>
          </a:p>
          <a:p>
            <a:r>
              <a:rPr lang="en-IN" dirty="0" smtClean="0"/>
              <a:t>		3. </a:t>
            </a:r>
            <a:r>
              <a:rPr lang="en-IN" dirty="0"/>
              <a:t>Required attributed without null tuples</a:t>
            </a:r>
            <a:endParaRPr lang="en-IN" b="0" dirty="0" smtClean="0">
              <a:effectLst/>
            </a:endParaRPr>
          </a:p>
          <a:p>
            <a:r>
              <a:rPr lang="en-IN" dirty="0" smtClean="0"/>
              <a:t>		4. </a:t>
            </a:r>
            <a:r>
              <a:rPr lang="en-IN" dirty="0"/>
              <a:t>After code optimization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Description about SRS</a:t>
            </a:r>
            <a:endParaRPr lang="en-IN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Design</a:t>
            </a:r>
            <a:endParaRPr lang="en-IN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7" name="Picture 1" descr="I:\Flow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6934200" cy="518159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944791" y="762000"/>
            <a:ext cx="3254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u="sng" dirty="0" smtClean="0"/>
              <a:t>FLOW DIAGRAM 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83462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772399" cy="53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944791" y="533400"/>
            <a:ext cx="3989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u="sng" dirty="0" smtClean="0"/>
              <a:t>SYSTEM ARCHITECTURE </a:t>
            </a:r>
            <a:endParaRPr lang="en-US" b="1" u="sng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Implementation</a:t>
            </a:r>
            <a:endParaRPr lang="en-IN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Meghana\Downloads\Salary_with_n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52411"/>
            <a:ext cx="6393904" cy="47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ghana\Downloads\Salary_withoutn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687364"/>
            <a:ext cx="6321896" cy="47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1219200"/>
            <a:ext cx="22685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Education Salary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273</TotalTime>
  <Words>447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</dc:creator>
  <cp:lastModifiedBy>ravi</cp:lastModifiedBy>
  <cp:revision>30</cp:revision>
  <dcterms:created xsi:type="dcterms:W3CDTF">2015-11-03T22:53:41Z</dcterms:created>
  <dcterms:modified xsi:type="dcterms:W3CDTF">2015-12-10T18:30:47Z</dcterms:modified>
</cp:coreProperties>
</file>