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70" r:id="rId5"/>
    <p:sldId id="271" r:id="rId6"/>
    <p:sldId id="272" r:id="rId7"/>
    <p:sldId id="273" r:id="rId8"/>
    <p:sldId id="275" r:id="rId9"/>
    <p:sldId id="276" r:id="rId10"/>
    <p:sldId id="277" r:id="rId11"/>
    <p:sldId id="278" r:id="rId12"/>
    <p:sldId id="281" r:id="rId13"/>
    <p:sldId id="283" r:id="rId14"/>
    <p:sldId id="284" r:id="rId15"/>
    <p:sldId id="282" r:id="rId16"/>
    <p:sldId id="285"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4" d="100"/>
          <a:sy n="74"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11/4/2015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11/4/2015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11/4/2015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11/4/2015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11/4/2015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11/4/2015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11/4/2015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gpio.i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561" y="1172454"/>
            <a:ext cx="8825658" cy="2677648"/>
          </a:xfrm>
        </p:spPr>
        <p:txBody>
          <a:bodyPr/>
          <a:lstStyle/>
          <a:p>
            <a:r>
              <a:rPr lang="en-GB" dirty="0" smtClean="0"/>
              <a:t>Intrusion Detector</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134" y="1906550"/>
            <a:ext cx="1926510" cy="2504463"/>
          </a:xfrm>
          <a:prstGeom prst="rect">
            <a:avLst/>
          </a:prstGeom>
        </p:spPr>
      </p:pic>
      <p:sp>
        <p:nvSpPr>
          <p:cNvPr id="3" name="TextBox 2"/>
          <p:cNvSpPr txBox="1"/>
          <p:nvPr/>
        </p:nvSpPr>
        <p:spPr>
          <a:xfrm>
            <a:off x="7250806" y="5074274"/>
            <a:ext cx="4378817" cy="1200329"/>
          </a:xfrm>
          <a:prstGeom prst="rect">
            <a:avLst/>
          </a:prstGeom>
          <a:noFill/>
        </p:spPr>
        <p:txBody>
          <a:bodyPr wrap="square" rtlCol="0">
            <a:spAutoFit/>
          </a:bodyPr>
          <a:lstStyle/>
          <a:p>
            <a:r>
              <a:rPr lang="en-GB" dirty="0" smtClean="0"/>
              <a:t>ABHILASH MUKESH   :1MS12CS001</a:t>
            </a:r>
          </a:p>
          <a:p>
            <a:r>
              <a:rPr lang="en-GB" dirty="0" smtClean="0"/>
              <a:t>MEETI BALIGA           :1MS12CS054</a:t>
            </a:r>
          </a:p>
          <a:p>
            <a:r>
              <a:rPr lang="en-GB" dirty="0" smtClean="0"/>
              <a:t>RAUNAK SHAH          :1MS12CS090</a:t>
            </a:r>
          </a:p>
          <a:p>
            <a:endParaRPr lang="en-GB" dirty="0"/>
          </a:p>
        </p:txBody>
      </p:sp>
    </p:spTree>
    <p:extLst>
      <p:ext uri="{BB962C8B-B14F-4D97-AF65-F5344CB8AC3E}">
        <p14:creationId xmlns:p14="http://schemas.microsoft.com/office/powerpoint/2010/main" val="1493486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154954" y="1330036"/>
            <a:ext cx="9568464" cy="468976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r>
              <a:rPr lang="en-US" b="1" dirty="0"/>
              <a:t>Software System Attributes</a:t>
            </a:r>
            <a:endParaRPr lang="en-GB" sz="1200" dirty="0"/>
          </a:p>
          <a:p>
            <a:pPr lvl="1"/>
            <a:r>
              <a:rPr lang="en-US" b="1" dirty="0"/>
              <a:t>Reliability</a:t>
            </a:r>
            <a:r>
              <a:rPr lang="en-US" dirty="0"/>
              <a:t> – The application’s reliability depends on the internet connections and the well-being of the server. It also depends on the performance of the sensors. Due to its simple design the project can be considered fairly reliable.</a:t>
            </a:r>
            <a:endParaRPr lang="en-GB" sz="1200" dirty="0"/>
          </a:p>
          <a:p>
            <a:pPr lvl="1"/>
            <a:r>
              <a:rPr lang="en-US" b="1" dirty="0"/>
              <a:t>Availability</a:t>
            </a:r>
            <a:r>
              <a:rPr lang="en-US" dirty="0"/>
              <a:t> – The service is available all time. </a:t>
            </a:r>
            <a:endParaRPr lang="en-GB" sz="1200" dirty="0"/>
          </a:p>
          <a:p>
            <a:pPr lvl="1"/>
            <a:r>
              <a:rPr lang="en-US" b="1" dirty="0"/>
              <a:t>Security</a:t>
            </a:r>
            <a:r>
              <a:rPr lang="en-US" dirty="0"/>
              <a:t> – Server crashes are the biggest security threat. Since google forms are used unwanted intrusion can be of concern. </a:t>
            </a:r>
            <a:endParaRPr lang="en-GB" sz="1200" dirty="0"/>
          </a:p>
          <a:p>
            <a:pPr lvl="1"/>
            <a:r>
              <a:rPr lang="en-US" b="1" dirty="0"/>
              <a:t>Portability</a:t>
            </a:r>
            <a:r>
              <a:rPr lang="en-US" dirty="0"/>
              <a:t> – The software is fairly portable. The hardware can be installed anywhere and data can be accessed from any part of the world.  </a:t>
            </a:r>
            <a:endParaRPr lang="en-GB" sz="1200" dirty="0"/>
          </a:p>
          <a:p>
            <a:pPr lvl="1"/>
            <a:r>
              <a:rPr lang="en-US" b="1" dirty="0"/>
              <a:t>Maintainability</a:t>
            </a:r>
            <a:r>
              <a:rPr lang="en-US" dirty="0"/>
              <a:t> – The hardware has minimum maintenance requirements as it does not have a complex design. However a database has to be maintained and checked for sufficient space regularly. </a:t>
            </a:r>
            <a:endParaRPr lang="en-GB" sz="1200" dirty="0"/>
          </a:p>
          <a:p>
            <a:pPr lvl="1"/>
            <a:r>
              <a:rPr lang="en-US" b="1" dirty="0"/>
              <a:t>Performance</a:t>
            </a:r>
            <a:r>
              <a:rPr lang="en-US" dirty="0"/>
              <a:t> – The performance directly depends on the sensors used for the project. Their performance can be highly increased by increasing their sensitivity.</a:t>
            </a:r>
            <a:endParaRPr lang="en-GB" sz="1200" dirty="0"/>
          </a:p>
        </p:txBody>
      </p:sp>
    </p:spTree>
    <p:extLst>
      <p:ext uri="{BB962C8B-B14F-4D97-AF65-F5344CB8AC3E}">
        <p14:creationId xmlns:p14="http://schemas.microsoft.com/office/powerpoint/2010/main" val="221081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154954" y="1475509"/>
            <a:ext cx="9568464" cy="5216236"/>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r>
              <a:rPr lang="en-US" b="1" dirty="0"/>
              <a:t>Performance Requirements</a:t>
            </a:r>
            <a:endParaRPr lang="en-GB" dirty="0"/>
          </a:p>
          <a:p>
            <a:pPr lvl="1"/>
            <a:r>
              <a:rPr lang="en-US" dirty="0"/>
              <a:t>The Raspberry pi should have continuous power supply.  </a:t>
            </a:r>
            <a:endParaRPr lang="en-GB" dirty="0"/>
          </a:p>
          <a:p>
            <a:pPr lvl="1"/>
            <a:r>
              <a:rPr lang="en-US" dirty="0"/>
              <a:t>The database should be regularly updated without lag.</a:t>
            </a:r>
            <a:endParaRPr lang="en-GB" dirty="0"/>
          </a:p>
          <a:p>
            <a:pPr lvl="1"/>
            <a:r>
              <a:rPr lang="en-US" dirty="0"/>
              <a:t>The sensor should not be sensitive to minor intrusions which can lead to incorrect output.</a:t>
            </a:r>
            <a:endParaRPr lang="en-GB" dirty="0"/>
          </a:p>
          <a:p>
            <a:pPr marL="0" indent="0">
              <a:buNone/>
            </a:pPr>
            <a:endParaRPr lang="en-GB" dirty="0"/>
          </a:p>
          <a:p>
            <a:pPr lvl="0"/>
            <a:r>
              <a:rPr lang="en-US" b="1" dirty="0"/>
              <a:t>Database Requirements</a:t>
            </a:r>
            <a:endParaRPr lang="en-GB" dirty="0"/>
          </a:p>
          <a:p>
            <a:pPr marL="400050" lvl="1" indent="0">
              <a:buNone/>
            </a:pPr>
            <a:r>
              <a:rPr lang="en-US" dirty="0" smtClean="0"/>
              <a:t>The </a:t>
            </a:r>
            <a:r>
              <a:rPr lang="en-US" dirty="0"/>
              <a:t>project uses MongoDB database along with google forms to store data</a:t>
            </a:r>
            <a:r>
              <a:rPr lang="en-US" dirty="0" smtClean="0"/>
              <a:t>. JDBC </a:t>
            </a:r>
            <a:r>
              <a:rPr lang="en-US" dirty="0"/>
              <a:t>is </a:t>
            </a:r>
            <a:r>
              <a:rPr lang="en-US" dirty="0" smtClean="0"/>
              <a:t>               used </a:t>
            </a:r>
            <a:r>
              <a:rPr lang="en-US" dirty="0"/>
              <a:t>to retrieve data from MongoDB and display on the web application.</a:t>
            </a:r>
            <a:endParaRPr lang="en-GB" dirty="0"/>
          </a:p>
          <a:p>
            <a:pPr marL="0" indent="0">
              <a:buNone/>
            </a:pPr>
            <a:r>
              <a:rPr lang="en-US" dirty="0"/>
              <a:t> </a:t>
            </a:r>
            <a:endParaRPr lang="en-GB" dirty="0"/>
          </a:p>
          <a:p>
            <a:pPr lvl="0"/>
            <a:r>
              <a:rPr lang="en-US" b="1" dirty="0"/>
              <a:t>Design Constraints</a:t>
            </a:r>
            <a:endParaRPr lang="en-GB" dirty="0"/>
          </a:p>
          <a:p>
            <a:pPr lvl="1"/>
            <a:r>
              <a:rPr lang="en-US" dirty="0"/>
              <a:t>The intrusion detector works only when the raspberry pi is supplied with continuous power</a:t>
            </a:r>
            <a:endParaRPr lang="en-GB" dirty="0"/>
          </a:p>
          <a:p>
            <a:pPr lvl="1"/>
            <a:r>
              <a:rPr lang="en-US" dirty="0"/>
              <a:t>Intrusion on the rarer side of the sensor cannot be detected.</a:t>
            </a:r>
            <a:endParaRPr lang="en-GB" dirty="0"/>
          </a:p>
          <a:p>
            <a:pPr marL="0" indent="0">
              <a:buNone/>
            </a:pPr>
            <a:r>
              <a:rPr lang="en-US" dirty="0"/>
              <a:t> </a:t>
            </a:r>
            <a:endParaRPr lang="en-GB" dirty="0"/>
          </a:p>
          <a:p>
            <a:pPr marL="0" indent="0">
              <a:buNone/>
            </a:pPr>
            <a:r>
              <a:rPr lang="en-US" dirty="0"/>
              <a:t> </a:t>
            </a:r>
            <a:endParaRPr lang="en-GB" dirty="0"/>
          </a:p>
          <a:p>
            <a:pPr marL="0" indent="0">
              <a:buNone/>
            </a:pPr>
            <a:r>
              <a:rPr lang="en-US" dirty="0"/>
              <a:t> </a:t>
            </a:r>
            <a:endParaRPr lang="en-GB" dirty="0"/>
          </a:p>
        </p:txBody>
      </p:sp>
    </p:spTree>
    <p:extLst>
      <p:ext uri="{BB962C8B-B14F-4D97-AF65-F5344CB8AC3E}">
        <p14:creationId xmlns:p14="http://schemas.microsoft.com/office/powerpoint/2010/main" val="285872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656978"/>
            <a:ext cx="8824913" cy="3679427"/>
          </a:xfrm>
        </p:spPr>
      </p:pic>
    </p:spTree>
    <p:extLst>
      <p:ext uri="{BB962C8B-B14F-4D97-AF65-F5344CB8AC3E}">
        <p14:creationId xmlns:p14="http://schemas.microsoft.com/office/powerpoint/2010/main" val="105059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657" y="1944710"/>
            <a:ext cx="6588706" cy="3447061"/>
          </a:xfrm>
          <a:prstGeom prst="rect">
            <a:avLst/>
          </a:prstGeom>
        </p:spPr>
      </p:pic>
    </p:spTree>
    <p:extLst>
      <p:ext uri="{BB962C8B-B14F-4D97-AF65-F5344CB8AC3E}">
        <p14:creationId xmlns:p14="http://schemas.microsoft.com/office/powerpoint/2010/main" val="276712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612" y="543561"/>
            <a:ext cx="9710671" cy="6340197"/>
          </a:xfrm>
          <a:prstGeom prst="rect">
            <a:avLst/>
          </a:prstGeom>
          <a:noFill/>
        </p:spPr>
        <p:txBody>
          <a:bodyPr wrap="square" rtlCol="0">
            <a:spAutoFit/>
          </a:bodyPr>
          <a:lstStyle/>
          <a:p>
            <a:r>
              <a:rPr lang="en-GB" sz="1400" dirty="0" smtClean="0"/>
              <a:t>Code:</a:t>
            </a:r>
          </a:p>
          <a:p>
            <a:endParaRPr lang="en-GB" sz="1400" dirty="0"/>
          </a:p>
          <a:p>
            <a:r>
              <a:rPr lang="en-GB" sz="1400" dirty="0"/>
              <a:t>import </a:t>
            </a:r>
            <a:r>
              <a:rPr lang="en-GB" sz="1400" dirty="0" err="1"/>
              <a:t>RPi.GPIO</a:t>
            </a:r>
            <a:r>
              <a:rPr lang="en-GB" sz="1400" dirty="0"/>
              <a:t> as GPIO</a:t>
            </a:r>
          </a:p>
          <a:p>
            <a:r>
              <a:rPr lang="en-GB" sz="1400" dirty="0"/>
              <a:t>import time</a:t>
            </a:r>
          </a:p>
          <a:p>
            <a:r>
              <a:rPr lang="en-GB" sz="1400" dirty="0"/>
              <a:t>from </a:t>
            </a:r>
            <a:r>
              <a:rPr lang="en-GB" sz="1400" dirty="0" err="1"/>
              <a:t>urllib.request</a:t>
            </a:r>
            <a:r>
              <a:rPr lang="en-GB" sz="1400" dirty="0"/>
              <a:t> import </a:t>
            </a:r>
            <a:r>
              <a:rPr lang="en-GB" sz="1400" dirty="0" err="1"/>
              <a:t>urlopen</a:t>
            </a:r>
            <a:endParaRPr lang="en-GB" sz="1400" dirty="0"/>
          </a:p>
          <a:p>
            <a:r>
              <a:rPr lang="en-GB" sz="1400" dirty="0"/>
              <a:t>import sys</a:t>
            </a:r>
          </a:p>
          <a:p>
            <a:r>
              <a:rPr lang="en-GB" sz="1400" dirty="0"/>
              <a:t> </a:t>
            </a:r>
          </a:p>
          <a:p>
            <a:r>
              <a:rPr lang="en-GB" sz="1400" dirty="0"/>
              <a:t>sensor = 4</a:t>
            </a:r>
          </a:p>
          <a:p>
            <a:r>
              <a:rPr lang="en-GB" sz="1400" dirty="0"/>
              <a:t> </a:t>
            </a:r>
          </a:p>
          <a:p>
            <a:r>
              <a:rPr lang="en-GB" sz="1400" dirty="0"/>
              <a:t> </a:t>
            </a:r>
          </a:p>
          <a:p>
            <a:r>
              <a:rPr lang="en-GB" sz="1400" dirty="0" err="1"/>
              <a:t>GPIO.setmode</a:t>
            </a:r>
            <a:r>
              <a:rPr lang="en-GB" sz="1400" dirty="0"/>
              <a:t>(GPIO.BCM)</a:t>
            </a:r>
          </a:p>
          <a:p>
            <a:r>
              <a:rPr lang="en-GB" sz="1400" dirty="0" err="1"/>
              <a:t>GPIO.setup</a:t>
            </a:r>
            <a:r>
              <a:rPr lang="en-GB" sz="1400" dirty="0"/>
              <a:t>(sensor, </a:t>
            </a:r>
            <a:r>
              <a:rPr lang="en-GB" sz="1400" u="sng" dirty="0">
                <a:hlinkClick r:id="rId2"/>
              </a:rPr>
              <a:t>GPIO.IN</a:t>
            </a:r>
            <a:r>
              <a:rPr lang="en-GB" sz="1400" dirty="0"/>
              <a:t>, GPIO.PUD_DOWN)</a:t>
            </a:r>
          </a:p>
          <a:p>
            <a:r>
              <a:rPr lang="en-GB" sz="1400" dirty="0"/>
              <a:t> </a:t>
            </a:r>
          </a:p>
          <a:p>
            <a:r>
              <a:rPr lang="en-GB" sz="1400" dirty="0" err="1"/>
              <a:t>previous_state</a:t>
            </a:r>
            <a:r>
              <a:rPr lang="en-GB" sz="1400" dirty="0"/>
              <a:t> = False</a:t>
            </a:r>
          </a:p>
          <a:p>
            <a:r>
              <a:rPr lang="en-GB" sz="1400" dirty="0" err="1"/>
              <a:t>current_state</a:t>
            </a:r>
            <a:r>
              <a:rPr lang="en-GB" sz="1400" dirty="0"/>
              <a:t> = False</a:t>
            </a:r>
          </a:p>
          <a:p>
            <a:r>
              <a:rPr lang="en-GB" sz="1400" dirty="0"/>
              <a:t> </a:t>
            </a:r>
          </a:p>
          <a:p>
            <a:r>
              <a:rPr lang="en-GB" sz="1400" dirty="0"/>
              <a:t>while True:</a:t>
            </a:r>
          </a:p>
          <a:p>
            <a:r>
              <a:rPr lang="en-GB" sz="1400" dirty="0"/>
              <a:t>    </a:t>
            </a:r>
            <a:r>
              <a:rPr lang="en-GB" sz="1400" dirty="0" err="1"/>
              <a:t>time.sleep</a:t>
            </a:r>
            <a:r>
              <a:rPr lang="en-GB" sz="1400" dirty="0"/>
              <a:t>(0.001)</a:t>
            </a:r>
          </a:p>
          <a:p>
            <a:r>
              <a:rPr lang="en-GB" sz="1400" dirty="0"/>
              <a:t>    </a:t>
            </a:r>
            <a:r>
              <a:rPr lang="en-GB" sz="1400" dirty="0" err="1"/>
              <a:t>previous_state</a:t>
            </a:r>
            <a:r>
              <a:rPr lang="en-GB" sz="1400" dirty="0"/>
              <a:t> = </a:t>
            </a:r>
            <a:r>
              <a:rPr lang="en-GB" sz="1400" dirty="0" err="1"/>
              <a:t>current_state</a:t>
            </a:r>
            <a:endParaRPr lang="en-GB" sz="1400" dirty="0"/>
          </a:p>
          <a:p>
            <a:r>
              <a:rPr lang="en-GB" sz="1400" dirty="0"/>
              <a:t>    </a:t>
            </a:r>
            <a:r>
              <a:rPr lang="en-GB" sz="1400" dirty="0" err="1"/>
              <a:t>current_state</a:t>
            </a:r>
            <a:r>
              <a:rPr lang="en-GB" sz="1400" dirty="0"/>
              <a:t> = </a:t>
            </a:r>
            <a:r>
              <a:rPr lang="en-GB" sz="1400" dirty="0" err="1"/>
              <a:t>GPIO.input</a:t>
            </a:r>
            <a:r>
              <a:rPr lang="en-GB" sz="1400" dirty="0"/>
              <a:t>(sensor)</a:t>
            </a:r>
          </a:p>
          <a:p>
            <a:r>
              <a:rPr lang="en-GB" sz="1400" dirty="0"/>
              <a:t>    if </a:t>
            </a:r>
            <a:r>
              <a:rPr lang="en-GB" sz="1400" dirty="0" err="1"/>
              <a:t>current_state</a:t>
            </a:r>
            <a:r>
              <a:rPr lang="en-GB" sz="1400" dirty="0"/>
              <a:t> != </a:t>
            </a:r>
            <a:r>
              <a:rPr lang="en-GB" sz="1400" dirty="0" err="1"/>
              <a:t>previous_state</a:t>
            </a:r>
            <a:r>
              <a:rPr lang="en-GB" sz="1400" dirty="0"/>
              <a:t>:</a:t>
            </a:r>
          </a:p>
          <a:p>
            <a:r>
              <a:rPr lang="en-GB" sz="1400" dirty="0"/>
              <a:t>        </a:t>
            </a:r>
            <a:r>
              <a:rPr lang="en-GB" sz="1400" dirty="0" err="1"/>
              <a:t>new_state</a:t>
            </a:r>
            <a:r>
              <a:rPr lang="en-GB" sz="1400" dirty="0"/>
              <a:t> = "HIGH" if </a:t>
            </a:r>
            <a:r>
              <a:rPr lang="en-GB" sz="1400" dirty="0" err="1"/>
              <a:t>current_state</a:t>
            </a:r>
            <a:r>
              <a:rPr lang="en-GB" sz="1400" dirty="0"/>
              <a:t> else "LOW"</a:t>
            </a:r>
          </a:p>
          <a:p>
            <a:r>
              <a:rPr lang="en-GB" sz="1400" dirty="0"/>
              <a:t>        if </a:t>
            </a:r>
            <a:r>
              <a:rPr lang="en-GB" sz="1400" dirty="0" err="1"/>
              <a:t>new_state</a:t>
            </a:r>
            <a:r>
              <a:rPr lang="en-GB" sz="1400" dirty="0"/>
              <a:t>== "HIGH":</a:t>
            </a:r>
          </a:p>
          <a:p>
            <a:r>
              <a:rPr lang="en-GB" sz="1400" dirty="0"/>
              <a:t>                        </a:t>
            </a:r>
            <a:r>
              <a:rPr lang="en-GB" sz="1400" dirty="0" err="1"/>
              <a:t>localtime</a:t>
            </a:r>
            <a:r>
              <a:rPr lang="en-GB" sz="1400" dirty="0"/>
              <a:t>=</a:t>
            </a:r>
            <a:r>
              <a:rPr lang="en-GB" sz="1400" dirty="0" err="1"/>
              <a:t>time.asctime</a:t>
            </a:r>
            <a:r>
              <a:rPr lang="en-GB" sz="1400" dirty="0"/>
              <a:t>(</a:t>
            </a:r>
            <a:r>
              <a:rPr lang="en-GB" sz="1400" dirty="0" err="1"/>
              <a:t>time.localtime</a:t>
            </a:r>
            <a:r>
              <a:rPr lang="en-GB" sz="1400" dirty="0"/>
              <a:t>(</a:t>
            </a:r>
            <a:r>
              <a:rPr lang="en-GB" sz="1400" dirty="0" err="1"/>
              <a:t>time.time</a:t>
            </a:r>
            <a:r>
              <a:rPr lang="en-GB" sz="1400" dirty="0"/>
              <a:t>()))</a:t>
            </a:r>
          </a:p>
          <a:p>
            <a:r>
              <a:rPr lang="en-GB" sz="1400" dirty="0"/>
              <a:t>                        print ("intrusion detected at local time",</a:t>
            </a:r>
            <a:r>
              <a:rPr lang="en-GB" sz="1400" dirty="0" err="1"/>
              <a:t>localtime</a:t>
            </a:r>
            <a:r>
              <a:rPr lang="en-GB" sz="1400" dirty="0"/>
              <a:t>)</a:t>
            </a:r>
          </a:p>
          <a:p>
            <a:r>
              <a:rPr lang="en-GB" sz="1400" dirty="0"/>
              <a:t>                        </a:t>
            </a:r>
            <a:r>
              <a:rPr lang="en-GB" sz="1400" dirty="0" err="1"/>
              <a:t>urlopen</a:t>
            </a:r>
            <a:r>
              <a:rPr lang="en-GB" sz="1400" dirty="0"/>
              <a:t>("</a:t>
            </a:r>
            <a:r>
              <a:rPr lang="en-GB" sz="1400" u="sng" dirty="0"/>
              <a:t>https://docs.google.com/forms/d/1OvMU9v4GYL6BMX_9V2JxwwiXgupvT2pR-HueGl-j2ZU/formResponse?ifq&amp;entry.1963731240=</a:t>
            </a:r>
            <a:r>
              <a:rPr lang="en-GB" sz="1400" u="sng" dirty="0" err="1"/>
              <a:t>yes&amp;submit</a:t>
            </a:r>
            <a:r>
              <a:rPr lang="en-GB" sz="1400" u="sng" dirty="0"/>
              <a:t>=Submit</a:t>
            </a:r>
            <a:r>
              <a:rPr lang="en-GB" sz="1400" dirty="0" smtClean="0"/>
              <a:t>")</a:t>
            </a:r>
          </a:p>
          <a:p>
            <a:endParaRPr lang="en-GB" sz="1400" dirty="0"/>
          </a:p>
        </p:txBody>
      </p:sp>
    </p:spTree>
    <p:extLst>
      <p:ext uri="{BB962C8B-B14F-4D97-AF65-F5344CB8AC3E}">
        <p14:creationId xmlns:p14="http://schemas.microsoft.com/office/powerpoint/2010/main" val="102309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8" y="1972435"/>
            <a:ext cx="10547796" cy="3938968"/>
          </a:xfrm>
          <a:prstGeom prst="rect">
            <a:avLst/>
          </a:prstGeom>
        </p:spPr>
      </p:pic>
      <p:sp>
        <p:nvSpPr>
          <p:cNvPr id="3" name="TextBox 2"/>
          <p:cNvSpPr txBox="1"/>
          <p:nvPr/>
        </p:nvSpPr>
        <p:spPr>
          <a:xfrm>
            <a:off x="605308" y="1017431"/>
            <a:ext cx="6645499" cy="369332"/>
          </a:xfrm>
          <a:prstGeom prst="rect">
            <a:avLst/>
          </a:prstGeom>
          <a:noFill/>
        </p:spPr>
        <p:txBody>
          <a:bodyPr wrap="square" rtlCol="0">
            <a:spAutoFit/>
          </a:bodyPr>
          <a:lstStyle/>
          <a:p>
            <a:r>
              <a:rPr lang="en-GB" b="1" dirty="0" smtClean="0"/>
              <a:t>Sequence Diagram:</a:t>
            </a:r>
            <a:endParaRPr lang="en-GB" b="1" dirty="0"/>
          </a:p>
        </p:txBody>
      </p:sp>
    </p:spTree>
    <p:extLst>
      <p:ext uri="{BB962C8B-B14F-4D97-AF65-F5344CB8AC3E}">
        <p14:creationId xmlns:p14="http://schemas.microsoft.com/office/powerpoint/2010/main" val="248153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78" y="1685187"/>
            <a:ext cx="7362825" cy="4981575"/>
          </a:xfrm>
          <a:prstGeom prst="rect">
            <a:avLst/>
          </a:prstGeom>
        </p:spPr>
      </p:pic>
      <p:sp>
        <p:nvSpPr>
          <p:cNvPr id="3" name="TextBox 2"/>
          <p:cNvSpPr txBox="1"/>
          <p:nvPr/>
        </p:nvSpPr>
        <p:spPr>
          <a:xfrm>
            <a:off x="1081825" y="811369"/>
            <a:ext cx="5061398" cy="646331"/>
          </a:xfrm>
          <a:prstGeom prst="rect">
            <a:avLst/>
          </a:prstGeom>
          <a:noFill/>
        </p:spPr>
        <p:txBody>
          <a:bodyPr wrap="square" rtlCol="0">
            <a:spAutoFit/>
          </a:bodyPr>
          <a:lstStyle/>
          <a:p>
            <a:r>
              <a:rPr lang="en-GB" b="1" dirty="0" smtClean="0"/>
              <a:t>Data Flow Diagram</a:t>
            </a:r>
          </a:p>
          <a:p>
            <a:endParaRPr lang="en-GB" dirty="0"/>
          </a:p>
        </p:txBody>
      </p:sp>
    </p:spTree>
    <p:extLst>
      <p:ext uri="{BB962C8B-B14F-4D97-AF65-F5344CB8AC3E}">
        <p14:creationId xmlns:p14="http://schemas.microsoft.com/office/powerpoint/2010/main" val="37303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a:t>r</a:t>
            </a:r>
            <a:r>
              <a:rPr lang="en-GB" dirty="0" smtClean="0"/>
              <a:t>aspberrypi.org</a:t>
            </a:r>
          </a:p>
          <a:p>
            <a:r>
              <a:rPr lang="en-GB" dirty="0"/>
              <a:t>l</a:t>
            </a:r>
            <a:r>
              <a:rPr lang="en-GB" dirty="0" smtClean="0"/>
              <a:t>earnpython.org</a:t>
            </a:r>
          </a:p>
          <a:p>
            <a:r>
              <a:rPr lang="en-GB" dirty="0" smtClean="0"/>
              <a:t>shakeuplearning.com</a:t>
            </a:r>
          </a:p>
          <a:p>
            <a:r>
              <a:rPr lang="en-GB" dirty="0" smtClean="0"/>
              <a:t>tutorialspoint.com/python/</a:t>
            </a:r>
            <a:endParaRPr lang="en-GB" dirty="0"/>
          </a:p>
          <a:p>
            <a:r>
              <a:rPr lang="en-GB" dirty="0" smtClean="0"/>
              <a:t>github.com/</a:t>
            </a:r>
            <a:r>
              <a:rPr lang="en-GB" dirty="0" err="1" smtClean="0"/>
              <a:t>InitialState</a:t>
            </a:r>
            <a:r>
              <a:rPr lang="en-GB" dirty="0" smtClean="0"/>
              <a:t>/piot-101</a:t>
            </a:r>
            <a:endParaRPr lang="en-GB" dirty="0"/>
          </a:p>
        </p:txBody>
      </p:sp>
    </p:spTree>
    <p:extLst>
      <p:ext uri="{BB962C8B-B14F-4D97-AF65-F5344CB8AC3E}">
        <p14:creationId xmlns:p14="http://schemas.microsoft.com/office/powerpoint/2010/main" val="52696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221" y="2807594"/>
            <a:ext cx="8461420" cy="584775"/>
          </a:xfrm>
          <a:prstGeom prst="rect">
            <a:avLst/>
          </a:prstGeom>
          <a:noFill/>
        </p:spPr>
        <p:txBody>
          <a:bodyPr wrap="square" rtlCol="0">
            <a:spAutoFit/>
          </a:bodyPr>
          <a:lstStyle/>
          <a:p>
            <a:pPr algn="ctr"/>
            <a:r>
              <a:rPr lang="en-GB" sz="3200" dirty="0" smtClean="0"/>
              <a:t>THANK YOU</a:t>
            </a:r>
            <a:endParaRPr lang="en-GB" sz="3200" dirty="0"/>
          </a:p>
        </p:txBody>
      </p:sp>
    </p:spTree>
    <p:extLst>
      <p:ext uri="{BB962C8B-B14F-4D97-AF65-F5344CB8AC3E}">
        <p14:creationId xmlns:p14="http://schemas.microsoft.com/office/powerpoint/2010/main" val="148926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goals</a:t>
            </a:r>
            <a:endParaRPr lang="en-GB" dirty="0"/>
          </a:p>
        </p:txBody>
      </p:sp>
      <p:sp>
        <p:nvSpPr>
          <p:cNvPr id="3" name="Content Placeholder 2"/>
          <p:cNvSpPr>
            <a:spLocks noGrp="1"/>
          </p:cNvSpPr>
          <p:nvPr>
            <p:ph idx="1"/>
          </p:nvPr>
        </p:nvSpPr>
        <p:spPr>
          <a:xfrm>
            <a:off x="1154954" y="2603500"/>
            <a:ext cx="7061767" cy="3416300"/>
          </a:xfrm>
        </p:spPr>
        <p:txBody>
          <a:bodyPr/>
          <a:lstStyle/>
          <a:p>
            <a:pPr marL="0" indent="0">
              <a:buNone/>
            </a:pPr>
            <a:endParaRPr lang="en-GB" dirty="0" smtClean="0"/>
          </a:p>
          <a:p>
            <a:pPr marL="0" indent="0">
              <a:buNone/>
            </a:pPr>
            <a:endParaRPr lang="en-GB" dirty="0" smtClean="0"/>
          </a:p>
          <a:p>
            <a:endParaRPr lang="en-GB" dirty="0"/>
          </a:p>
        </p:txBody>
      </p:sp>
      <p:sp>
        <p:nvSpPr>
          <p:cNvPr id="4" name="TextBox 3"/>
          <p:cNvSpPr txBox="1"/>
          <p:nvPr/>
        </p:nvSpPr>
        <p:spPr>
          <a:xfrm>
            <a:off x="1712890" y="3245476"/>
            <a:ext cx="8203477" cy="1938992"/>
          </a:xfrm>
          <a:prstGeom prst="rect">
            <a:avLst/>
          </a:prstGeom>
          <a:noFill/>
        </p:spPr>
        <p:txBody>
          <a:bodyPr wrap="square" rtlCol="0">
            <a:spAutoFit/>
          </a:bodyPr>
          <a:lstStyle/>
          <a:p>
            <a:r>
              <a:rPr lang="en-GB" sz="2000" dirty="0" smtClean="0"/>
              <a:t>The goal of the project is to increase sense of security in household environments.</a:t>
            </a:r>
          </a:p>
          <a:p>
            <a:endParaRPr lang="en-GB" sz="2000" dirty="0" smtClean="0"/>
          </a:p>
          <a:p>
            <a:r>
              <a:rPr lang="en-GB" sz="2000" dirty="0" smtClean="0"/>
              <a:t>The project aims at creating a portable and efficient intrusion detector that notifies the user of any human interference around the sensor’s field of view. </a:t>
            </a:r>
            <a:endParaRPr lang="en-GB" sz="2000" dirty="0"/>
          </a:p>
        </p:txBody>
      </p:sp>
    </p:spTree>
    <p:extLst>
      <p:ext uri="{BB962C8B-B14F-4D97-AF65-F5344CB8AC3E}">
        <p14:creationId xmlns:p14="http://schemas.microsoft.com/office/powerpoint/2010/main" val="2963944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Description of sensors</a:t>
            </a:r>
            <a:endParaRPr lang="en-US" dirty="0"/>
          </a:p>
        </p:txBody>
      </p:sp>
      <p:sp>
        <p:nvSpPr>
          <p:cNvPr id="3" name="Content Placeholder 2"/>
          <p:cNvSpPr>
            <a:spLocks noGrp="1"/>
          </p:cNvSpPr>
          <p:nvPr>
            <p:ph idx="1"/>
          </p:nvPr>
        </p:nvSpPr>
        <p:spPr>
          <a:xfrm>
            <a:off x="1154955" y="2603500"/>
            <a:ext cx="5567818" cy="3416300"/>
          </a:xfrm>
        </p:spPr>
        <p:txBody>
          <a:bodyPr/>
          <a:lstStyle/>
          <a:p>
            <a:pPr marL="0" indent="0">
              <a:buNone/>
            </a:pPr>
            <a:r>
              <a:rPr lang="en-GB" sz="2000" b="1" dirty="0">
                <a:solidFill>
                  <a:schemeClr val="tx1"/>
                </a:solidFill>
              </a:rPr>
              <a:t>1.Passive Infrared Motion Sensor (PIR sensor) </a:t>
            </a:r>
            <a:endParaRPr lang="en-GB" sz="2000" b="1" dirty="0" smtClean="0">
              <a:solidFill>
                <a:schemeClr val="tx1"/>
              </a:solidFill>
            </a:endParaRPr>
          </a:p>
          <a:p>
            <a:pPr marL="0" indent="0">
              <a:buNone/>
            </a:pPr>
            <a:endParaRPr lang="en-GB" sz="2000" b="1" dirty="0">
              <a:solidFill>
                <a:schemeClr val="tx1"/>
              </a:solidFill>
            </a:endParaRPr>
          </a:p>
          <a:p>
            <a:r>
              <a:rPr lang="en-GB" dirty="0">
                <a:solidFill>
                  <a:schemeClr val="tx1"/>
                </a:solidFill>
              </a:rPr>
              <a:t>An electronic sensor that measures infrared (IR) light radiating from objects in its field of view. </a:t>
            </a:r>
          </a:p>
          <a:p>
            <a:r>
              <a:rPr lang="en-GB" dirty="0">
                <a:solidFill>
                  <a:schemeClr val="tx1"/>
                </a:solidFill>
              </a:rPr>
              <a:t>A PIR-based motion detector is used to sense movement of people, animals, or other objects moving around within approximately 10m from the sensor.</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141" y="2511380"/>
            <a:ext cx="4018208" cy="3508420"/>
          </a:xfrm>
          <a:prstGeom prst="rect">
            <a:avLst/>
          </a:prstGeom>
        </p:spPr>
      </p:pic>
    </p:spTree>
    <p:extLst>
      <p:ext uri="{BB962C8B-B14F-4D97-AF65-F5344CB8AC3E}">
        <p14:creationId xmlns:p14="http://schemas.microsoft.com/office/powerpoint/2010/main" val="3802640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6449" y="1159099"/>
            <a:ext cx="8422783" cy="3780522"/>
          </a:xfrm>
          <a:prstGeom prst="rect">
            <a:avLst/>
          </a:prstGeom>
        </p:spPr>
        <p:txBody>
          <a:bodyPr wrap="square">
            <a:spAutoFit/>
          </a:bodyPr>
          <a:lstStyle/>
          <a:p>
            <a:pPr lvl="0">
              <a:spcBef>
                <a:spcPts val="1000"/>
              </a:spcBef>
              <a:buClr>
                <a:srgbClr val="B31166"/>
              </a:buClr>
              <a:buSzPct val="80000"/>
            </a:pPr>
            <a:r>
              <a:rPr lang="en-GB" b="1" dirty="0" smtClean="0">
                <a:solidFill>
                  <a:prstClr val="black"/>
                </a:solidFill>
              </a:rPr>
              <a:t>Operating principle:</a:t>
            </a:r>
          </a:p>
          <a:p>
            <a:pPr lvl="0">
              <a:spcBef>
                <a:spcPts val="1000"/>
              </a:spcBef>
              <a:buClr>
                <a:srgbClr val="B31166"/>
              </a:buClr>
              <a:buSzPct val="80000"/>
            </a:pPr>
            <a:endParaRPr lang="en-GB" dirty="0" smtClean="0">
              <a:solidFill>
                <a:prstClr val="black"/>
              </a:solidFill>
            </a:endParaRPr>
          </a:p>
          <a:p>
            <a:pPr marL="342900" lvl="0" indent="-342900">
              <a:spcBef>
                <a:spcPts val="1000"/>
              </a:spcBef>
              <a:buClr>
                <a:srgbClr val="B31166"/>
              </a:buClr>
              <a:buSzPct val="80000"/>
              <a:buFont typeface="Wingdings 3" charset="2"/>
              <a:buChar char=""/>
            </a:pPr>
            <a:r>
              <a:rPr lang="en-GB" dirty="0" smtClean="0">
                <a:solidFill>
                  <a:prstClr val="black"/>
                </a:solidFill>
              </a:rPr>
              <a:t>All </a:t>
            </a:r>
            <a:r>
              <a:rPr lang="en-GB" dirty="0">
                <a:solidFill>
                  <a:prstClr val="black"/>
                </a:solidFill>
              </a:rPr>
              <a:t>objects with a temperature above absolute zero emit heat energy in the form of radiation.</a:t>
            </a:r>
          </a:p>
          <a:p>
            <a:pPr marL="342900" lvl="0" indent="-342900">
              <a:spcBef>
                <a:spcPts val="1000"/>
              </a:spcBef>
              <a:buClr>
                <a:srgbClr val="B31166"/>
              </a:buClr>
              <a:buSzPct val="80000"/>
              <a:buFont typeface="Wingdings 3" charset="2"/>
              <a:buChar char=""/>
            </a:pPr>
            <a:r>
              <a:rPr lang="en-GB" dirty="0">
                <a:solidFill>
                  <a:prstClr val="black"/>
                </a:solidFill>
              </a:rPr>
              <a:t>This radiation is invisible to the human eye because </a:t>
            </a:r>
            <a:r>
              <a:rPr lang="en-GB" dirty="0" smtClean="0">
                <a:solidFill>
                  <a:prstClr val="black"/>
                </a:solidFill>
              </a:rPr>
              <a:t>it </a:t>
            </a:r>
            <a:r>
              <a:rPr lang="en-GB" dirty="0">
                <a:solidFill>
                  <a:prstClr val="black"/>
                </a:solidFill>
              </a:rPr>
              <a:t>radiates at infrared wavelengths, but it can be detected by electronic devices designed for such a purpose.</a:t>
            </a:r>
          </a:p>
          <a:p>
            <a:pPr marL="342900" lvl="0" indent="-342900">
              <a:spcBef>
                <a:spcPts val="1000"/>
              </a:spcBef>
              <a:buClr>
                <a:srgbClr val="B31166"/>
              </a:buClr>
              <a:buSzPct val="80000"/>
              <a:buFont typeface="Wingdings 3" charset="2"/>
              <a:buChar char=""/>
            </a:pPr>
            <a:r>
              <a:rPr lang="en-GB" dirty="0">
                <a:solidFill>
                  <a:prstClr val="black"/>
                </a:solidFill>
              </a:rPr>
              <a:t>The term </a:t>
            </a:r>
            <a:r>
              <a:rPr lang="en-GB" i="1" dirty="0">
                <a:solidFill>
                  <a:prstClr val="black"/>
                </a:solidFill>
              </a:rPr>
              <a:t>passive</a:t>
            </a:r>
            <a:r>
              <a:rPr lang="en-GB" dirty="0">
                <a:solidFill>
                  <a:prstClr val="black"/>
                </a:solidFill>
              </a:rPr>
              <a:t> in this instance refers to the fact that PIR devices do not generate or radiate any energy for detection purposes. They work entirely by detecting the energy given off by other objects.</a:t>
            </a:r>
          </a:p>
          <a:p>
            <a:pPr marL="342900" lvl="0" indent="-342900">
              <a:spcBef>
                <a:spcPts val="1000"/>
              </a:spcBef>
              <a:buClr>
                <a:srgbClr val="B31166"/>
              </a:buClr>
              <a:buSzPct val="80000"/>
              <a:buFont typeface="Wingdings 3" charset="2"/>
              <a:buChar char=""/>
            </a:pPr>
            <a:endParaRPr lang="en-US" dirty="0">
              <a:solidFill>
                <a:prstClr val="black"/>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173" y="1287888"/>
            <a:ext cx="2505410" cy="2781234"/>
          </a:xfrm>
          <a:prstGeom prst="rect">
            <a:avLst/>
          </a:prstGeom>
        </p:spPr>
      </p:pic>
    </p:spTree>
    <p:extLst>
      <p:ext uri="{BB962C8B-B14F-4D97-AF65-F5344CB8AC3E}">
        <p14:creationId xmlns:p14="http://schemas.microsoft.com/office/powerpoint/2010/main" val="1575619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62885" y="1645276"/>
            <a:ext cx="7160655" cy="34163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GB" sz="2000" b="1" dirty="0">
                <a:solidFill>
                  <a:schemeClr val="tx1"/>
                </a:solidFill>
              </a:rPr>
              <a:t>2</a:t>
            </a:r>
            <a:r>
              <a:rPr lang="en-GB" sz="2000" b="1" dirty="0" smtClean="0">
                <a:solidFill>
                  <a:schemeClr val="tx1"/>
                </a:solidFill>
              </a:rPr>
              <a:t>.Photo Resistor</a:t>
            </a:r>
          </a:p>
          <a:p>
            <a:pPr marL="0" indent="0">
              <a:buFont typeface="Wingdings 3" charset="2"/>
              <a:buNone/>
            </a:pPr>
            <a:endParaRPr lang="en-GB" sz="2000" b="1" dirty="0" smtClean="0">
              <a:solidFill>
                <a:schemeClr val="tx1"/>
              </a:solidFill>
            </a:endParaRPr>
          </a:p>
          <a:p>
            <a:r>
              <a:rPr lang="en-US" dirty="0"/>
              <a:t>A </a:t>
            </a:r>
            <a:r>
              <a:rPr lang="en-US" b="1" dirty="0"/>
              <a:t>photoresistor</a:t>
            </a:r>
            <a:r>
              <a:rPr lang="en-US" dirty="0"/>
              <a:t> or light-dependent resistor (LDR) or photocell is a light-controlled variable resistor. </a:t>
            </a:r>
            <a:endParaRPr lang="en-US" dirty="0" smtClean="0"/>
          </a:p>
          <a:p>
            <a:r>
              <a:rPr lang="en-US" dirty="0" smtClean="0"/>
              <a:t>The </a:t>
            </a:r>
            <a:r>
              <a:rPr lang="en-US" dirty="0"/>
              <a:t>resistance of a </a:t>
            </a:r>
            <a:r>
              <a:rPr lang="en-US" b="1" dirty="0"/>
              <a:t>photoresistor</a:t>
            </a:r>
            <a:r>
              <a:rPr lang="en-US" dirty="0"/>
              <a:t> decreases with increasing incident light intensity; in other words, it exhibits photoconductivity.</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40" y="1645276"/>
            <a:ext cx="3335629" cy="4572000"/>
          </a:xfrm>
          <a:prstGeom prst="rect">
            <a:avLst/>
          </a:prstGeom>
        </p:spPr>
      </p:pic>
    </p:spTree>
    <p:extLst>
      <p:ext uri="{BB962C8B-B14F-4D97-AF65-F5344CB8AC3E}">
        <p14:creationId xmlns:p14="http://schemas.microsoft.com/office/powerpoint/2010/main" val="512916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6449" y="1159099"/>
            <a:ext cx="8422783" cy="3652282"/>
          </a:xfrm>
          <a:prstGeom prst="rect">
            <a:avLst/>
          </a:prstGeom>
        </p:spPr>
        <p:txBody>
          <a:bodyPr wrap="square">
            <a:spAutoFit/>
          </a:bodyPr>
          <a:lstStyle/>
          <a:p>
            <a:pPr lvl="0">
              <a:spcBef>
                <a:spcPts val="1000"/>
              </a:spcBef>
              <a:buClr>
                <a:srgbClr val="B31166"/>
              </a:buClr>
              <a:buSzPct val="80000"/>
            </a:pPr>
            <a:r>
              <a:rPr lang="en-GB" b="1" dirty="0" smtClean="0">
                <a:solidFill>
                  <a:prstClr val="black"/>
                </a:solidFill>
              </a:rPr>
              <a:t>Operating principle:</a:t>
            </a:r>
          </a:p>
          <a:p>
            <a:pPr lvl="0">
              <a:spcBef>
                <a:spcPts val="1000"/>
              </a:spcBef>
              <a:buClr>
                <a:srgbClr val="B31166"/>
              </a:buClr>
              <a:buSzPct val="80000"/>
            </a:pPr>
            <a:endParaRPr lang="en-GB" dirty="0" smtClean="0">
              <a:solidFill>
                <a:prstClr val="black"/>
              </a:solidFill>
            </a:endParaRPr>
          </a:p>
          <a:p>
            <a:pPr marL="342900" lvl="0" indent="-342900">
              <a:spcBef>
                <a:spcPts val="1000"/>
              </a:spcBef>
              <a:buClr>
                <a:srgbClr val="B31166"/>
              </a:buClr>
              <a:buSzPct val="80000"/>
              <a:buFont typeface="Wingdings 3" charset="2"/>
              <a:buChar char=""/>
            </a:pPr>
            <a:r>
              <a:rPr lang="en-US" dirty="0">
                <a:solidFill>
                  <a:prstClr val="black"/>
                </a:solidFill>
              </a:rPr>
              <a:t>A photoresistor is made of a high resistance semiconductor. If light falling on the device is of high enough frequency, photons absorbed by the semiconductor give bound electrons enough energy to jump into the conduction band. </a:t>
            </a:r>
            <a:endParaRPr lang="en-US" dirty="0" smtClean="0">
              <a:solidFill>
                <a:prstClr val="black"/>
              </a:solidFill>
            </a:endParaRPr>
          </a:p>
          <a:p>
            <a:pPr marL="342900" lvl="0" indent="-342900">
              <a:spcBef>
                <a:spcPts val="1000"/>
              </a:spcBef>
              <a:buClr>
                <a:srgbClr val="B31166"/>
              </a:buClr>
              <a:buSzPct val="80000"/>
              <a:buFont typeface="Wingdings 3" charset="2"/>
              <a:buChar char=""/>
            </a:pPr>
            <a:r>
              <a:rPr lang="en-US" dirty="0" smtClean="0">
                <a:solidFill>
                  <a:prstClr val="black"/>
                </a:solidFill>
              </a:rPr>
              <a:t>The </a:t>
            </a:r>
            <a:r>
              <a:rPr lang="en-US" dirty="0">
                <a:solidFill>
                  <a:prstClr val="black"/>
                </a:solidFill>
              </a:rPr>
              <a:t>resulting free electron (and its hole partner) conduct electricity, thereby lowering resistance. </a:t>
            </a:r>
            <a:r>
              <a:rPr lang="en-US" dirty="0" smtClean="0">
                <a:solidFill>
                  <a:prstClr val="black"/>
                </a:solidFill>
              </a:rPr>
              <a:t>20mm-Photocell-Ldr</a:t>
            </a:r>
          </a:p>
          <a:p>
            <a:pPr marL="342900" lvl="0" indent="-342900">
              <a:spcBef>
                <a:spcPts val="1000"/>
              </a:spcBef>
              <a:buClr>
                <a:srgbClr val="B31166"/>
              </a:buClr>
              <a:buSzPct val="80000"/>
              <a:buFont typeface="Wingdings 3" charset="2"/>
              <a:buChar char=""/>
            </a:pPr>
            <a:r>
              <a:rPr lang="en-US" dirty="0" smtClean="0"/>
              <a:t>A </a:t>
            </a:r>
            <a:r>
              <a:rPr lang="en-US" dirty="0"/>
              <a:t>single photoresistor might be useless since you will need the digital signal according to the brightness. </a:t>
            </a:r>
            <a:r>
              <a:rPr lang="en-US" dirty="0" smtClean="0"/>
              <a:t>The light sensor module </a:t>
            </a:r>
            <a:r>
              <a:rPr lang="en-US" dirty="0"/>
              <a:t>is designed for that purpose.</a:t>
            </a:r>
            <a:endParaRPr lang="en-US"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972" y="1622738"/>
            <a:ext cx="2189408" cy="4218904"/>
          </a:xfrm>
          <a:prstGeom prst="rect">
            <a:avLst/>
          </a:prstGeom>
        </p:spPr>
      </p:pic>
    </p:spTree>
    <p:extLst>
      <p:ext uri="{BB962C8B-B14F-4D97-AF65-F5344CB8AC3E}">
        <p14:creationId xmlns:p14="http://schemas.microsoft.com/office/powerpoint/2010/main" val="3687935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of the project</a:t>
            </a:r>
            <a:endParaRPr lang="en-US" dirty="0"/>
          </a:p>
        </p:txBody>
      </p:sp>
      <p:sp>
        <p:nvSpPr>
          <p:cNvPr id="3" name="Content Placeholder 2"/>
          <p:cNvSpPr>
            <a:spLocks noGrp="1"/>
          </p:cNvSpPr>
          <p:nvPr>
            <p:ph idx="1"/>
          </p:nvPr>
        </p:nvSpPr>
        <p:spPr>
          <a:xfrm>
            <a:off x="1154954" y="2603500"/>
            <a:ext cx="8825659" cy="2161683"/>
          </a:xfrm>
        </p:spPr>
        <p:txBody>
          <a:bodyPr/>
          <a:lstStyle/>
          <a:p>
            <a:pPr marL="0" indent="0">
              <a:buNone/>
            </a:pPr>
            <a:r>
              <a:rPr lang="en-US" dirty="0" smtClean="0"/>
              <a:t>The project is now able to detect intrusion from the surroundings and transmit raw data to the raspberry pi. </a:t>
            </a:r>
          </a:p>
          <a:p>
            <a:pPr marL="0" indent="0">
              <a:buNone/>
            </a:pPr>
            <a:r>
              <a:rPr lang="en-US" dirty="0" smtClean="0"/>
              <a:t/>
            </a:r>
            <a:br>
              <a:rPr lang="en-US" dirty="0" smtClean="0"/>
            </a:br>
            <a:r>
              <a:rPr lang="en-US" dirty="0" smtClean="0"/>
              <a:t>The raspberry pi is able to process the raw data received. It is able to save the crucial details about time of detection into google forms using python.</a:t>
            </a:r>
            <a:endParaRPr lang="en-US" dirty="0"/>
          </a:p>
        </p:txBody>
      </p:sp>
    </p:spTree>
    <p:extLst>
      <p:ext uri="{BB962C8B-B14F-4D97-AF65-F5344CB8AC3E}">
        <p14:creationId xmlns:p14="http://schemas.microsoft.com/office/powerpoint/2010/main" val="3395625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96395"/>
            <a:ext cx="8761413" cy="706964"/>
          </a:xfrm>
        </p:spPr>
        <p:txBody>
          <a:bodyPr/>
          <a:lstStyle/>
          <a:p>
            <a:r>
              <a:rPr lang="en-US" dirty="0"/>
              <a:t>Software Requirement Specification </a:t>
            </a:r>
            <a:r>
              <a:rPr lang="en-GB" sz="2400" dirty="0"/>
              <a:t/>
            </a:r>
            <a:br>
              <a:rPr lang="en-GB" sz="2400" dirty="0"/>
            </a:br>
            <a:endParaRPr lang="en-US" dirty="0"/>
          </a:p>
        </p:txBody>
      </p:sp>
      <p:sp>
        <p:nvSpPr>
          <p:cNvPr id="3" name="Content Placeholder 2"/>
          <p:cNvSpPr>
            <a:spLocks noGrp="1"/>
          </p:cNvSpPr>
          <p:nvPr>
            <p:ph idx="1"/>
          </p:nvPr>
        </p:nvSpPr>
        <p:spPr>
          <a:xfrm>
            <a:off x="1142075" y="2603500"/>
            <a:ext cx="8825659" cy="3416300"/>
          </a:xfrm>
        </p:spPr>
        <p:txBody>
          <a:bodyPr>
            <a:normAutofit fontScale="92500" lnSpcReduction="20000"/>
          </a:bodyPr>
          <a:lstStyle/>
          <a:p>
            <a:pPr lvl="0"/>
            <a:r>
              <a:rPr lang="en-US" b="1" dirty="0" smtClean="0"/>
              <a:t>External </a:t>
            </a:r>
            <a:r>
              <a:rPr lang="en-US" b="1" dirty="0"/>
              <a:t>Interface Requirements</a:t>
            </a:r>
            <a:endParaRPr lang="en-GB" sz="1200" dirty="0"/>
          </a:p>
          <a:p>
            <a:pPr lvl="1"/>
            <a:r>
              <a:rPr lang="en-US" b="1" dirty="0"/>
              <a:t>User Interfaces</a:t>
            </a:r>
            <a:r>
              <a:rPr lang="en-US" dirty="0"/>
              <a:t>: A web application is created to communicate details of the intrusion and light intensity of the environment to the user. The web application is updated every few minutes for a better user experience.</a:t>
            </a:r>
            <a:endParaRPr lang="en-GB" sz="1200" dirty="0"/>
          </a:p>
          <a:p>
            <a:pPr lvl="1"/>
            <a:r>
              <a:rPr lang="en-US" b="1" dirty="0"/>
              <a:t>Hardware Interfaces</a:t>
            </a:r>
            <a:r>
              <a:rPr lang="en-US" dirty="0"/>
              <a:t>: Raspberry pi Model-2 with Raspbian OS installed, acts as the hardware interface along with the passive infrared sensor and the photo resistor module.</a:t>
            </a:r>
            <a:endParaRPr lang="en-GB" sz="1200" dirty="0"/>
          </a:p>
          <a:p>
            <a:pPr lvl="1"/>
            <a:r>
              <a:rPr lang="en-US" b="1" dirty="0"/>
              <a:t>Software Interfaces</a:t>
            </a:r>
            <a:r>
              <a:rPr lang="en-US" dirty="0"/>
              <a:t>: The software is executed by running the python program on the terminal of the Raspberry pi. Raspbian Operating System runs on the raspberry pi.</a:t>
            </a:r>
            <a:endParaRPr lang="en-GB" sz="1200" dirty="0"/>
          </a:p>
          <a:p>
            <a:pPr lvl="1"/>
            <a:r>
              <a:rPr lang="en-US" b="1" dirty="0"/>
              <a:t>Communication Interfaces: </a:t>
            </a:r>
            <a:r>
              <a:rPr lang="en-US" dirty="0"/>
              <a:t>The PIR communicates with the raspberry pi on intrusion </a:t>
            </a:r>
            <a:r>
              <a:rPr lang="en-US" dirty="0" smtClean="0"/>
              <a:t>detection. The </a:t>
            </a:r>
            <a:r>
              <a:rPr lang="en-US" dirty="0"/>
              <a:t>raspberry pi via the internet saves the details of intrusion into a google form.</a:t>
            </a:r>
            <a:endParaRPr lang="en-GB" sz="1200" dirty="0"/>
          </a:p>
          <a:p>
            <a:pPr marL="0" indent="0">
              <a:buNone/>
            </a:pPr>
            <a:r>
              <a:rPr lang="en-US" dirty="0"/>
              <a:t> </a:t>
            </a:r>
            <a:endParaRPr lang="en-GB" sz="1200" dirty="0"/>
          </a:p>
          <a:p>
            <a:endParaRPr lang="en-US" dirty="0"/>
          </a:p>
        </p:txBody>
      </p:sp>
    </p:spTree>
    <p:extLst>
      <p:ext uri="{BB962C8B-B14F-4D97-AF65-F5344CB8AC3E}">
        <p14:creationId xmlns:p14="http://schemas.microsoft.com/office/powerpoint/2010/main" val="150202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059873" y="1496291"/>
            <a:ext cx="9829799" cy="452350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r>
              <a:rPr lang="en-US" b="1" dirty="0"/>
              <a:t>Functional </a:t>
            </a:r>
            <a:r>
              <a:rPr lang="en-US" b="1" dirty="0" smtClean="0"/>
              <a:t>Requirements</a:t>
            </a:r>
            <a:endParaRPr lang="en-US" dirty="0"/>
          </a:p>
          <a:p>
            <a:pPr marL="0" lvl="0" indent="0">
              <a:buNone/>
            </a:pPr>
            <a:r>
              <a:rPr lang="en-US" dirty="0" smtClean="0"/>
              <a:t>The </a:t>
            </a:r>
            <a:r>
              <a:rPr lang="en-US" dirty="0"/>
              <a:t>project must be capable of performing the following tasks</a:t>
            </a:r>
            <a:r>
              <a:rPr lang="en-US" dirty="0" smtClean="0"/>
              <a:t>: </a:t>
            </a:r>
          </a:p>
          <a:p>
            <a:pPr marL="0" lvl="0" indent="0">
              <a:buNone/>
            </a:pPr>
            <a:endParaRPr lang="en-US" dirty="0"/>
          </a:p>
          <a:p>
            <a:pPr lvl="1"/>
            <a:r>
              <a:rPr lang="en-US" dirty="0" smtClean="0"/>
              <a:t> Detect </a:t>
            </a:r>
            <a:r>
              <a:rPr lang="en-US" dirty="0"/>
              <a:t>intrusion from its surroundings</a:t>
            </a:r>
            <a:endParaRPr lang="en-GB" dirty="0"/>
          </a:p>
          <a:p>
            <a:pPr lvl="1"/>
            <a:r>
              <a:rPr lang="en-US" dirty="0"/>
              <a:t>Detect change in light intensity</a:t>
            </a:r>
            <a:endParaRPr lang="en-GB" dirty="0"/>
          </a:p>
          <a:p>
            <a:pPr lvl="1"/>
            <a:r>
              <a:rPr lang="en-US" dirty="0"/>
              <a:t>Process received raw data</a:t>
            </a:r>
            <a:endParaRPr lang="en-GB" dirty="0"/>
          </a:p>
          <a:p>
            <a:pPr lvl="1"/>
            <a:r>
              <a:rPr lang="en-US" dirty="0"/>
              <a:t>Save data into google forms</a:t>
            </a:r>
            <a:endParaRPr lang="en-GB" dirty="0"/>
          </a:p>
          <a:p>
            <a:pPr lvl="1"/>
            <a:r>
              <a:rPr lang="en-US" dirty="0"/>
              <a:t>Retrieve data from google forms and save to database</a:t>
            </a:r>
            <a:endParaRPr lang="en-GB" dirty="0"/>
          </a:p>
          <a:p>
            <a:pPr lvl="1"/>
            <a:r>
              <a:rPr lang="en-US" dirty="0"/>
              <a:t>Receive data from database and display it on the web application.</a:t>
            </a:r>
            <a:endParaRPr lang="en-GB" dirty="0"/>
          </a:p>
          <a:p>
            <a:endParaRPr lang="en-GB" dirty="0"/>
          </a:p>
        </p:txBody>
      </p:sp>
    </p:spTree>
    <p:extLst>
      <p:ext uri="{BB962C8B-B14F-4D97-AF65-F5344CB8AC3E}">
        <p14:creationId xmlns:p14="http://schemas.microsoft.com/office/powerpoint/2010/main" val="2779610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356</TotalTime>
  <Words>786</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Intrusion Detector</vt:lpstr>
      <vt:lpstr>Project goals</vt:lpstr>
      <vt:lpstr>Description of sensors</vt:lpstr>
      <vt:lpstr>PowerPoint Presentation</vt:lpstr>
      <vt:lpstr>PowerPoint Presentation</vt:lpstr>
      <vt:lpstr>PowerPoint Presentation</vt:lpstr>
      <vt:lpstr>Progress of the project</vt:lpstr>
      <vt:lpstr>Software Requirement Specification  </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Detector</dc:title>
  <dc:creator>Anil Kumar Baliga</dc:creator>
  <cp:lastModifiedBy>Anil Kumar Baliga</cp:lastModifiedBy>
  <cp:revision>36</cp:revision>
  <dcterms:created xsi:type="dcterms:W3CDTF">2015-09-23T04:59:10Z</dcterms:created>
  <dcterms:modified xsi:type="dcterms:W3CDTF">2015-11-04T07:03:37Z</dcterms:modified>
</cp:coreProperties>
</file>