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6" r:id="rId5"/>
    <p:sldId id="267" r:id="rId6"/>
    <p:sldId id="268" r:id="rId7"/>
    <p:sldId id="269" r:id="rId8"/>
    <p:sldId id="271" r:id="rId9"/>
    <p:sldId id="273" r:id="rId10"/>
    <p:sldId id="275" r:id="rId11"/>
    <p:sldId id="277" r:id="rId12"/>
    <p:sldId id="279" r:id="rId13"/>
    <p:sldId id="278" r:id="rId14"/>
    <p:sldId id="280" r:id="rId15"/>
    <p:sldId id="281" r:id="rId16"/>
    <p:sldId id="283" r:id="rId17"/>
    <p:sldId id="282" r:id="rId18"/>
    <p:sldId id="284" r:id="rId19"/>
    <p:sldId id="285" r:id="rId20"/>
    <p:sldId id="286" r:id="rId21"/>
    <p:sldId id="287" r:id="rId22"/>
    <p:sldId id="288" r:id="rId23"/>
    <p:sldId id="289" r:id="rId24"/>
    <p:sldId id="290" r:id="rId25"/>
    <p:sldId id="291" r:id="rId26"/>
    <p:sldId id="295" r:id="rId27"/>
    <p:sldId id="292" r:id="rId28"/>
    <p:sldId id="293" r:id="rId29"/>
    <p:sldId id="296" r:id="rId30"/>
    <p:sldId id="297" r:id="rId31"/>
    <p:sldId id="299" r:id="rId32"/>
    <p:sldId id="2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varScale="1">
        <p:scale>
          <a:sx n="88" d="100"/>
          <a:sy n="88" d="100"/>
        </p:scale>
        <p:origin x="-11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12/11/2015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12/11/2015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12/11/2015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1470025"/>
          </a:xfrm>
        </p:spPr>
        <p:txBody>
          <a:bodyPr>
            <a:normAutofit fontScale="90000"/>
          </a:bodyPr>
          <a:lstStyle/>
          <a:p>
            <a:r>
              <a:rPr lang="en-US" dirty="0" smtClean="0"/>
              <a:t>LANDSLIDE DETECTION SYSTEM</a:t>
            </a:r>
            <a:br>
              <a:rPr lang="en-US" dirty="0" smtClean="0"/>
            </a:br>
            <a:endParaRPr lang="en-US" dirty="0"/>
          </a:p>
        </p:txBody>
      </p:sp>
      <p:sp>
        <p:nvSpPr>
          <p:cNvPr id="3" name="Subtitle 2"/>
          <p:cNvSpPr>
            <a:spLocks noGrp="1"/>
          </p:cNvSpPr>
          <p:nvPr>
            <p:ph type="subTitle" idx="1"/>
          </p:nvPr>
        </p:nvSpPr>
        <p:spPr>
          <a:xfrm>
            <a:off x="457200" y="2209800"/>
            <a:ext cx="7239000" cy="3581400"/>
          </a:xfrm>
        </p:spPr>
        <p:txBody>
          <a:bodyPr>
            <a:normAutofit/>
          </a:bodyPr>
          <a:lstStyle/>
          <a:p>
            <a:r>
              <a:rPr lang="en-US" dirty="0" smtClean="0"/>
              <a:t>A PROJECT ON IOT </a:t>
            </a:r>
          </a:p>
          <a:p>
            <a:r>
              <a:rPr lang="en-US" dirty="0" smtClean="0"/>
              <a:t>BY</a:t>
            </a:r>
          </a:p>
          <a:p>
            <a:pPr algn="l"/>
            <a:r>
              <a:rPr lang="en-US" dirty="0" smtClean="0"/>
              <a:t>VISHAL KUMAR SAH   1MS12CS133</a:t>
            </a:r>
          </a:p>
          <a:p>
            <a:pPr algn="l"/>
            <a:r>
              <a:rPr lang="en-US" dirty="0" smtClean="0"/>
              <a:t>SUPRATIK SHARMA    1MS12CS118</a:t>
            </a:r>
          </a:p>
          <a:p>
            <a:pPr algn="l"/>
            <a:r>
              <a:rPr lang="en-US" dirty="0" smtClean="0"/>
              <a:t>RAKESH ROSHAN        1MS12CS088</a:t>
            </a:r>
          </a:p>
          <a:p>
            <a:pPr algn="l"/>
            <a:r>
              <a:rPr lang="en-US" dirty="0" smtClean="0"/>
              <a:t>SUMEET SEN                1MS12CS116</a:t>
            </a:r>
          </a:p>
          <a:p>
            <a:pPr algn="l"/>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2400" dirty="0" smtClean="0"/>
              <a:t>Hardware Interfaces</a:t>
            </a:r>
          </a:p>
          <a:p>
            <a:pPr lvl="1"/>
            <a:endParaRPr lang="en-US" sz="1600" dirty="0" smtClean="0"/>
          </a:p>
          <a:p>
            <a:r>
              <a:rPr lang="en-US" sz="1800" dirty="0" smtClean="0"/>
              <a:t>Raspberry pi makes use of </a:t>
            </a:r>
            <a:r>
              <a:rPr lang="en-US" sz="1800" dirty="0" err="1" smtClean="0"/>
              <a:t>Raspian</a:t>
            </a:r>
            <a:r>
              <a:rPr lang="en-US" sz="1800" dirty="0" smtClean="0"/>
              <a:t> OS. A python code is written to collect various data from the sensors and upload it to the cloud</a:t>
            </a:r>
            <a:r>
              <a:rPr lang="en-US" sz="1700" dirty="0" smtClean="0"/>
              <a:t>. </a:t>
            </a:r>
          </a:p>
          <a:p>
            <a:r>
              <a:rPr lang="en-US" sz="1800" dirty="0" smtClean="0"/>
              <a:t>The digital output generated by these sensors are uploaded into the cloud using a python code. The cloud platform used here is </a:t>
            </a:r>
            <a:r>
              <a:rPr lang="en-US" sz="1800" b="1" dirty="0" smtClean="0"/>
              <a:t>‘CARRIOTS’</a:t>
            </a:r>
            <a:r>
              <a:rPr lang="en-US" sz="1800" dirty="0" smtClean="0"/>
              <a:t> Deliver button is used to increment count of vaccinated children.</a:t>
            </a:r>
            <a:endParaRPr lang="en-US" sz="1700" dirty="0" smtClean="0"/>
          </a:p>
          <a:p>
            <a:r>
              <a:rPr lang="en-US" sz="1800" dirty="0" smtClean="0"/>
              <a:t>The physical GPS is managed by the GPS application in the mobile phone and the hardware connection to the database server is managed by the underlying operating system on the mobile phone and the web server</a:t>
            </a:r>
            <a:endParaRPr lang="en-US" sz="1700" dirty="0" smtClean="0">
              <a:solidFill>
                <a:schemeClr val="accent2">
                  <a:lumMod val="75000"/>
                </a:schemeClr>
              </a:solidFill>
            </a:endParaRPr>
          </a:p>
          <a:p>
            <a:pPr>
              <a:buNone/>
            </a:pPr>
            <a:endParaRPr lang="en-US" sz="1800" b="1" dirty="0" smtClean="0">
              <a:solidFill>
                <a:schemeClr val="accent2">
                  <a:lumMod val="50000"/>
                </a:schemeClr>
              </a:solidFill>
            </a:endParaRP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2400" dirty="0" smtClean="0"/>
              <a:t>Software Interfaces</a:t>
            </a:r>
          </a:p>
          <a:p>
            <a:pPr lvl="1"/>
            <a:endParaRPr lang="en-US" sz="1600" dirty="0" smtClean="0"/>
          </a:p>
          <a:p>
            <a:r>
              <a:rPr lang="en-US" sz="1800" b="1" dirty="0" err="1" smtClean="0"/>
              <a:t>Yousup</a:t>
            </a:r>
            <a:r>
              <a:rPr lang="en-US" sz="1800" dirty="0" smtClean="0"/>
              <a:t> API is installed in the </a:t>
            </a:r>
            <a:r>
              <a:rPr lang="en-US" sz="1800" dirty="0" err="1" smtClean="0"/>
              <a:t>Raspian</a:t>
            </a:r>
            <a:r>
              <a:rPr lang="en-US" sz="1800" dirty="0" smtClean="0"/>
              <a:t> OS which is used to send </a:t>
            </a:r>
            <a:r>
              <a:rPr lang="en-US" sz="1800" dirty="0" err="1" smtClean="0"/>
              <a:t>whatsapp</a:t>
            </a:r>
            <a:r>
              <a:rPr lang="en-US" sz="1800" dirty="0" smtClean="0"/>
              <a:t> message to the volunteers when abnormal conditions are found in vaccination box.</a:t>
            </a:r>
          </a:p>
          <a:p>
            <a:r>
              <a:rPr lang="en-US" sz="1800" dirty="0" smtClean="0"/>
              <a:t>The physical location of volunteers is tracked continuously by using maps to ensure that they cover all the assigned areas. </a:t>
            </a:r>
          </a:p>
          <a:p>
            <a:r>
              <a:rPr lang="en-US" sz="1800" dirty="0" smtClean="0"/>
              <a:t>The communication between the database and the web portal consists of operation concerning both reading and modifying the data, while the communication between the database and the mobile application consists of only reading operations.   </a:t>
            </a:r>
          </a:p>
          <a:p>
            <a:pPr>
              <a:buNone/>
            </a:pPr>
            <a:endParaRPr lang="en-US" sz="1800" b="1" dirty="0" smtClean="0">
              <a:solidFill>
                <a:schemeClr val="accent2">
                  <a:lumMod val="50000"/>
                </a:schemeClr>
              </a:solidFill>
            </a:endParaRP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2400" dirty="0" smtClean="0"/>
              <a:t>Communication Interfaces</a:t>
            </a:r>
          </a:p>
          <a:p>
            <a:pPr lvl="1"/>
            <a:endParaRPr lang="en-US" sz="1600" dirty="0" smtClean="0"/>
          </a:p>
          <a:p>
            <a:r>
              <a:rPr lang="en-US" sz="1800" dirty="0" smtClean="0"/>
              <a:t>The communication between the different parts of the system is important since they depend on each other.</a:t>
            </a:r>
          </a:p>
          <a:p>
            <a:endParaRPr lang="en-US" sz="1800" dirty="0" smtClean="0"/>
          </a:p>
          <a:p>
            <a:r>
              <a:rPr lang="en-US" sz="1800" dirty="0" smtClean="0"/>
              <a:t>Internet connection and a web browser are required in order to access the data from the cloud and analyze it. </a:t>
            </a:r>
          </a:p>
          <a:p>
            <a:pPr>
              <a:buNone/>
            </a:pPr>
            <a:r>
              <a:rPr lang="en-US" sz="1800" dirty="0" smtClean="0"/>
              <a:t> </a:t>
            </a:r>
          </a:p>
          <a:p>
            <a:pPr>
              <a:buNone/>
            </a:pPr>
            <a:endParaRPr lang="en-US" sz="1800" b="1" dirty="0" smtClean="0">
              <a:solidFill>
                <a:schemeClr val="accent2">
                  <a:lumMod val="50000"/>
                </a:schemeClr>
              </a:solidFill>
            </a:endParaRP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800" dirty="0" smtClean="0">
                <a:solidFill>
                  <a:schemeClr val="accent2">
                    <a:lumMod val="75000"/>
                  </a:schemeClr>
                </a:solidFill>
              </a:rPr>
              <a:t>2</a:t>
            </a:r>
            <a:r>
              <a:rPr lang="en-US" sz="1800" dirty="0" smtClean="0">
                <a:solidFill>
                  <a:schemeClr val="accent2">
                    <a:lumMod val="75000"/>
                  </a:schemeClr>
                </a:solidFill>
              </a:rPr>
              <a:t>.</a:t>
            </a:r>
            <a:r>
              <a:rPr lang="en-US" sz="1800" dirty="0" smtClean="0"/>
              <a:t> </a:t>
            </a:r>
            <a:r>
              <a:rPr lang="en-US" sz="1800" dirty="0" smtClean="0">
                <a:solidFill>
                  <a:schemeClr val="accent2">
                    <a:lumMod val="75000"/>
                  </a:schemeClr>
                </a:solidFill>
              </a:rPr>
              <a:t>Functional Requirements</a:t>
            </a:r>
          </a:p>
          <a:p>
            <a:pPr lvl="0">
              <a:buNone/>
            </a:pPr>
            <a:endParaRPr lang="en-US" sz="1800" dirty="0" smtClean="0">
              <a:solidFill>
                <a:schemeClr val="accent2">
                  <a:lumMod val="75000"/>
                </a:schemeClr>
              </a:solidFill>
            </a:endParaRPr>
          </a:p>
          <a:p>
            <a:pPr lvl="1"/>
            <a:r>
              <a:rPr lang="en-US" sz="1800" b="1" dirty="0" smtClean="0"/>
              <a:t>Functional Requirement 1.1:</a:t>
            </a:r>
          </a:p>
          <a:p>
            <a:pPr lvl="1"/>
            <a:endParaRPr lang="en-US" sz="1600" dirty="0" smtClean="0"/>
          </a:p>
          <a:p>
            <a:r>
              <a:rPr lang="en-US" sz="1800" dirty="0" smtClean="0"/>
              <a:t>ID: FR1 </a:t>
            </a:r>
          </a:p>
          <a:p>
            <a:r>
              <a:rPr lang="en-US" sz="1800" dirty="0" smtClean="0"/>
              <a:t>TITLE: Download mobile application </a:t>
            </a:r>
          </a:p>
          <a:p>
            <a:r>
              <a:rPr lang="en-US" sz="1800" dirty="0" smtClean="0"/>
              <a:t>DESC: A user should be able to download the mobile application through either an application store or similar service on the mobile phone. The application should be free to download. </a:t>
            </a:r>
          </a:p>
          <a:p>
            <a:r>
              <a:rPr lang="en-US" sz="1800" dirty="0" smtClean="0"/>
              <a:t>DEP: None</a:t>
            </a:r>
          </a:p>
          <a:p>
            <a:pPr>
              <a:buNone/>
            </a:pPr>
            <a:endParaRPr lang="en-US" sz="1800" b="1" dirty="0" smtClean="0">
              <a:solidFill>
                <a:schemeClr val="accent2">
                  <a:lumMod val="50000"/>
                </a:schemeClr>
              </a:solidFill>
            </a:endParaRP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1800" b="1" dirty="0" smtClean="0"/>
              <a:t>Functional Requirement 1.2:</a:t>
            </a:r>
          </a:p>
          <a:p>
            <a:pPr lvl="1"/>
            <a:endParaRPr lang="en-US" sz="1600" dirty="0" smtClean="0"/>
          </a:p>
          <a:p>
            <a:r>
              <a:rPr lang="en-US" sz="1800" dirty="0" smtClean="0"/>
              <a:t>ID: FR2 </a:t>
            </a:r>
          </a:p>
          <a:p>
            <a:r>
              <a:rPr lang="en-US" sz="1800" dirty="0" smtClean="0"/>
              <a:t>TITLE: User log-in - Mobile application</a:t>
            </a:r>
          </a:p>
          <a:p>
            <a:r>
              <a:rPr lang="en-US" sz="1800" dirty="0" smtClean="0"/>
              <a:t>DESC: The user should be able to log in to the mobile application. The log-in information will be stored on the phone and in the future the user should be logged in automatically. If the user logs in as administrator, he gets full access to volunteer’s location and activities</a:t>
            </a:r>
          </a:p>
          <a:p>
            <a:r>
              <a:rPr lang="en-US" sz="1800" dirty="0" smtClean="0"/>
              <a:t>DEP: FR1</a:t>
            </a: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1800" b="1" dirty="0" smtClean="0"/>
              <a:t>Functional Requirement 1.3:</a:t>
            </a:r>
          </a:p>
          <a:p>
            <a:pPr lvl="1"/>
            <a:endParaRPr lang="en-US" sz="1600" dirty="0" smtClean="0"/>
          </a:p>
          <a:p>
            <a:r>
              <a:rPr lang="en-US" sz="1800" dirty="0" smtClean="0"/>
              <a:t>ID: FR3</a:t>
            </a:r>
          </a:p>
          <a:p>
            <a:r>
              <a:rPr lang="en-US" sz="1800" dirty="0" smtClean="0"/>
              <a:t>TITLE: Get the sensor reading</a:t>
            </a:r>
          </a:p>
          <a:p>
            <a:r>
              <a:rPr lang="en-US" sz="1800" dirty="0" smtClean="0"/>
              <a:t>DESC: The various data readings such as temperature (in Kelvin), light intensity (in luminous) and equilibrium (angle of rotation) inside the vaccine box are obtained using python code.  </a:t>
            </a:r>
          </a:p>
          <a:p>
            <a:r>
              <a:rPr lang="en-US" sz="1800" dirty="0" smtClean="0"/>
              <a:t>DEP: NONE </a:t>
            </a: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5" name="Rectangle 4"/>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1800" b="1" dirty="0" smtClean="0"/>
              <a:t>Functional Requirement </a:t>
            </a:r>
            <a:r>
              <a:rPr lang="en-US" sz="1800" b="1" dirty="0" smtClean="0"/>
              <a:t>1.4:</a:t>
            </a:r>
            <a:endParaRPr lang="en-US" sz="1800" b="1" dirty="0" smtClean="0"/>
          </a:p>
          <a:p>
            <a:pPr lvl="1"/>
            <a:endParaRPr lang="en-US" sz="1600" dirty="0" smtClean="0"/>
          </a:p>
          <a:p>
            <a:r>
              <a:rPr lang="en-US" sz="1800" dirty="0" smtClean="0"/>
              <a:t>ID: FR4</a:t>
            </a:r>
          </a:p>
          <a:p>
            <a:r>
              <a:rPr lang="en-US" sz="1800" dirty="0" smtClean="0"/>
              <a:t>TITLE: Upload the sensor reading to cloud</a:t>
            </a:r>
          </a:p>
          <a:p>
            <a:r>
              <a:rPr lang="en-US" sz="1800" dirty="0" smtClean="0"/>
              <a:t>DESC: Sensor data reading are uploaded to cloud using python code. The cloud platform used is ‘CARRIOTS’.</a:t>
            </a:r>
          </a:p>
          <a:p>
            <a:r>
              <a:rPr lang="en-US" sz="1800" dirty="0" smtClean="0"/>
              <a:t>DEP: FR3</a:t>
            </a:r>
            <a:endParaRPr lang="en-US" sz="1800" dirty="0"/>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1800" b="1" dirty="0" smtClean="0"/>
              <a:t>Functional Requirement </a:t>
            </a:r>
            <a:r>
              <a:rPr lang="en-US" sz="1800" b="1" dirty="0" smtClean="0"/>
              <a:t>1.5:</a:t>
            </a:r>
            <a:endParaRPr lang="en-US" sz="1800" b="1" dirty="0" smtClean="0"/>
          </a:p>
          <a:p>
            <a:pPr lvl="1"/>
            <a:endParaRPr lang="en-US" sz="1600" dirty="0" smtClean="0"/>
          </a:p>
          <a:p>
            <a:r>
              <a:rPr lang="en-US" sz="1800" dirty="0" smtClean="0"/>
              <a:t>ID: FR5</a:t>
            </a:r>
          </a:p>
          <a:p>
            <a:r>
              <a:rPr lang="en-US" sz="1800" dirty="0" smtClean="0"/>
              <a:t>TITLE: Check for abnormal conditions</a:t>
            </a:r>
          </a:p>
          <a:p>
            <a:r>
              <a:rPr lang="en-US" sz="1800" dirty="0" smtClean="0"/>
              <a:t>DESC: If temperature is not within range specified by WHO or if there is light exposure or if there is too much of shaking, the manager as well as volunteer are notified so that they can take appropriate actions to preserve the vaccines.</a:t>
            </a:r>
          </a:p>
          <a:p>
            <a:r>
              <a:rPr lang="en-US" sz="1800" dirty="0" smtClean="0"/>
              <a:t>DEP: FR4</a:t>
            </a: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1800" b="1" dirty="0" smtClean="0"/>
              <a:t>Functional Requirement </a:t>
            </a:r>
            <a:r>
              <a:rPr lang="en-US" sz="1800" b="1" dirty="0" smtClean="0"/>
              <a:t>1.6:</a:t>
            </a:r>
            <a:endParaRPr lang="en-US" sz="1800" b="1" dirty="0" smtClean="0"/>
          </a:p>
          <a:p>
            <a:pPr lvl="1"/>
            <a:endParaRPr lang="en-US" sz="1600" dirty="0" smtClean="0"/>
          </a:p>
          <a:p>
            <a:r>
              <a:rPr lang="en-US" sz="1800" dirty="0" smtClean="0"/>
              <a:t>ID: FR6</a:t>
            </a:r>
          </a:p>
          <a:p>
            <a:r>
              <a:rPr lang="en-US" sz="1800" dirty="0" smtClean="0"/>
              <a:t>TITLE: Send GPS coordinates to cloud</a:t>
            </a:r>
          </a:p>
          <a:p>
            <a:r>
              <a:rPr lang="en-US" sz="1800" dirty="0" smtClean="0"/>
              <a:t>DESC: The volunteer’s mobile continuously sends GPS coordinates like longitude and latitude to cloud.</a:t>
            </a:r>
          </a:p>
          <a:p>
            <a:r>
              <a:rPr lang="en-US" sz="1800" dirty="0" smtClean="0"/>
              <a:t>DEP: FR2  </a:t>
            </a: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r>
              <a:rPr lang="en-US" sz="1800" b="1" dirty="0" smtClean="0"/>
              <a:t>Functional Requirement </a:t>
            </a:r>
            <a:r>
              <a:rPr lang="en-US" sz="1800" b="1" dirty="0" smtClean="0"/>
              <a:t>1.7:</a:t>
            </a:r>
            <a:endParaRPr lang="en-US" sz="1800" b="1" dirty="0" smtClean="0"/>
          </a:p>
          <a:p>
            <a:pPr lvl="1"/>
            <a:endParaRPr lang="en-US" sz="1600" dirty="0" smtClean="0"/>
          </a:p>
          <a:p>
            <a:r>
              <a:rPr lang="en-US" sz="1800" dirty="0" smtClean="0"/>
              <a:t>ID: FR7</a:t>
            </a:r>
          </a:p>
          <a:p>
            <a:r>
              <a:rPr lang="en-US" sz="1800" dirty="0" smtClean="0"/>
              <a:t>TITLE: Track the volunteer</a:t>
            </a:r>
          </a:p>
          <a:p>
            <a:r>
              <a:rPr lang="en-US" sz="1800" dirty="0" smtClean="0"/>
              <a:t>DESC: The manager side application receives the GPS coordinates from cloud and traces it to ensure that volunteers covers all the assigned areas.</a:t>
            </a:r>
          </a:p>
          <a:p>
            <a:r>
              <a:rPr lang="en-US" sz="1800" dirty="0" smtClean="0"/>
              <a:t>DEP: FR1, FR6</a:t>
            </a: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Abstract</a:t>
            </a:r>
          </a:p>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Description about Sensors (IOT)</a:t>
            </a:r>
          </a:p>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Description about the SRS</a:t>
            </a:r>
          </a:p>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Description about the Design Architecture with Class Diagram and Sequence Diagram</a:t>
            </a:r>
          </a:p>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Project Goals </a:t>
            </a:r>
          </a:p>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Implementation details</a:t>
            </a:r>
          </a:p>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Results</a:t>
            </a:r>
          </a:p>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Conclusion and Future work</a:t>
            </a:r>
          </a:p>
          <a:p>
            <a:pPr lvl="0"/>
            <a:r>
              <a:rPr lang="en-IN"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Bibliography</a:t>
            </a:r>
          </a:p>
          <a:p>
            <a:endParaRPr lang="en-US" dirty="0"/>
          </a:p>
        </p:txBody>
      </p:sp>
      <p:sp>
        <p:nvSpPr>
          <p:cNvPr id="3" name="Title 2"/>
          <p:cNvSpPr>
            <a:spLocks noGrp="1"/>
          </p:cNvSpPr>
          <p:nvPr>
            <p:ph type="title"/>
          </p:nvPr>
        </p:nvSpPr>
        <p:spPr/>
        <p:txBody>
          <a:bodyPr/>
          <a:lstStyle/>
          <a:p>
            <a:r>
              <a:rPr lang="en-IN" dirty="0" smtClean="0">
                <a:gradFill>
                  <a:gsLst>
                    <a:gs pos="0">
                      <a:srgbClr val="000000"/>
                    </a:gs>
                    <a:gs pos="39999">
                      <a:srgbClr val="0A128C"/>
                    </a:gs>
                    <a:gs pos="70000">
                      <a:srgbClr val="181CC7"/>
                    </a:gs>
                    <a:gs pos="88000">
                      <a:srgbClr val="7005D4"/>
                    </a:gs>
                    <a:gs pos="100000">
                      <a:srgbClr val="8C3D91"/>
                    </a:gs>
                  </a:gsLst>
                  <a:lin ang="5400000" scaled="0"/>
                </a:gradFill>
              </a:rPr>
              <a:t>                   INDEX</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buNone/>
            </a:pPr>
            <a:r>
              <a:rPr lang="en-US" sz="1800" dirty="0" smtClean="0">
                <a:solidFill>
                  <a:schemeClr val="accent2">
                    <a:lumMod val="75000"/>
                  </a:schemeClr>
                </a:solidFill>
              </a:rPr>
              <a:t>3</a:t>
            </a:r>
            <a:r>
              <a:rPr lang="en-US" sz="1800" dirty="0" smtClean="0">
                <a:solidFill>
                  <a:schemeClr val="accent2">
                    <a:lumMod val="75000"/>
                  </a:schemeClr>
                </a:solidFill>
              </a:rPr>
              <a:t>. </a:t>
            </a:r>
            <a:r>
              <a:rPr lang="en-US" sz="1800" dirty="0" smtClean="0">
                <a:solidFill>
                  <a:schemeClr val="accent2">
                    <a:lumMod val="75000"/>
                  </a:schemeClr>
                </a:solidFill>
              </a:rPr>
              <a:t>Software System Attributes</a:t>
            </a:r>
          </a:p>
          <a:p>
            <a:pPr lvl="1">
              <a:buNone/>
            </a:pPr>
            <a:endParaRPr lang="en-US" sz="1500" dirty="0" smtClean="0">
              <a:solidFill>
                <a:schemeClr val="accent2">
                  <a:lumMod val="75000"/>
                </a:schemeClr>
              </a:solidFill>
            </a:endParaRPr>
          </a:p>
          <a:p>
            <a:pPr lvl="1">
              <a:buNone/>
            </a:pPr>
            <a:r>
              <a:rPr lang="en-US" sz="1500" dirty="0" smtClean="0"/>
              <a:t> </a:t>
            </a:r>
            <a:r>
              <a:rPr lang="en-US" sz="1500" b="1" dirty="0" smtClean="0"/>
              <a:t>Reliability</a:t>
            </a:r>
          </a:p>
          <a:p>
            <a:r>
              <a:rPr lang="en-US" sz="1500" dirty="0" smtClean="0"/>
              <a:t>The reliability that the system gives precise sensor reading. The cloud platform used should be reliable, secure and fast. There should be proper internet connectivity to cloud</a:t>
            </a:r>
            <a:r>
              <a:rPr lang="en-US" sz="1500" dirty="0" smtClean="0"/>
              <a:t>.</a:t>
            </a:r>
          </a:p>
          <a:p>
            <a:endParaRPr lang="en-US" sz="1500" dirty="0" smtClean="0"/>
          </a:p>
          <a:p>
            <a:pPr lvl="1">
              <a:buNone/>
            </a:pPr>
            <a:r>
              <a:rPr lang="en-US" sz="1500" b="1" dirty="0" smtClean="0"/>
              <a:t>Availability</a:t>
            </a:r>
          </a:p>
          <a:p>
            <a:r>
              <a:rPr lang="en-US" sz="1500" dirty="0" smtClean="0"/>
              <a:t>The system should be available all the time during vaccination program. </a:t>
            </a:r>
          </a:p>
          <a:p>
            <a:pPr lvl="1">
              <a:buNone/>
            </a:pPr>
            <a:r>
              <a:rPr lang="en-US" sz="1500" dirty="0" smtClean="0"/>
              <a:t> </a:t>
            </a:r>
            <a:endParaRPr lang="en-US" sz="1500" dirty="0" smtClean="0"/>
          </a:p>
          <a:p>
            <a:pPr lvl="1">
              <a:buNone/>
            </a:pPr>
            <a:r>
              <a:rPr lang="en-US" sz="1500" b="1" dirty="0" smtClean="0"/>
              <a:t>Security</a:t>
            </a:r>
            <a:endParaRPr lang="en-US" sz="1500" b="1" dirty="0" smtClean="0"/>
          </a:p>
          <a:p>
            <a:r>
              <a:rPr lang="en-US" sz="1500" dirty="0" smtClean="0"/>
              <a:t>The system should be secure enough to prevent the external attacker from entering malicious data which may affect the </a:t>
            </a:r>
            <a:endParaRPr lang="en-US" sz="1500" dirty="0" smtClean="0"/>
          </a:p>
          <a:p>
            <a:pPr lvl="1">
              <a:buNone/>
            </a:pPr>
            <a:endParaRPr lang="en-US" sz="1400" b="1" dirty="0" smtClean="0"/>
          </a:p>
          <a:p>
            <a:pPr lvl="1">
              <a:buNone/>
            </a:pPr>
            <a:r>
              <a:rPr lang="en-US" sz="1400" b="1" dirty="0" smtClean="0"/>
              <a:t>Portability</a:t>
            </a:r>
            <a:endParaRPr lang="en-US" sz="1400" b="1" dirty="0" smtClean="0"/>
          </a:p>
          <a:p>
            <a:r>
              <a:rPr lang="en-US" sz="1600" dirty="0" smtClean="0"/>
              <a:t>The system is portable across different operating system.</a:t>
            </a:r>
          </a:p>
          <a:p>
            <a:pPr lvl="1">
              <a:buNone/>
            </a:pPr>
            <a:endParaRPr lang="en-US" sz="1600" b="1" dirty="0" smtClean="0"/>
          </a:p>
          <a:p>
            <a:pPr lvl="1">
              <a:buNone/>
            </a:pPr>
            <a:r>
              <a:rPr lang="en-US" sz="1600" b="1" dirty="0" smtClean="0"/>
              <a:t>Maintainability</a:t>
            </a:r>
            <a:endParaRPr lang="en-US" sz="1600" b="1" dirty="0" smtClean="0"/>
          </a:p>
          <a:p>
            <a:r>
              <a:rPr lang="en-US" sz="1600" dirty="0" smtClean="0"/>
              <a:t>The code written is modular, simple and easy to read. Hence the maintenance required is less. The application need not be updated frequently. </a:t>
            </a:r>
          </a:p>
          <a:p>
            <a:endParaRPr lang="en-US" sz="1500" b="1" dirty="0" smtClean="0">
              <a:solidFill>
                <a:schemeClr val="accent2">
                  <a:lumMod val="50000"/>
                </a:schemeClr>
              </a:solidFill>
            </a:endParaRPr>
          </a:p>
          <a:p>
            <a:pPr>
              <a:buNone/>
            </a:pPr>
            <a:endParaRPr lang="en-US" sz="15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r>
              <a:rPr lang="en-US" sz="1800" dirty="0" smtClean="0">
                <a:solidFill>
                  <a:schemeClr val="accent2">
                    <a:lumMod val="75000"/>
                  </a:schemeClr>
                </a:solidFill>
              </a:rPr>
              <a:t>4</a:t>
            </a:r>
            <a:r>
              <a:rPr lang="en-US" sz="1800" dirty="0" smtClean="0">
                <a:solidFill>
                  <a:schemeClr val="accent2">
                    <a:lumMod val="75000"/>
                  </a:schemeClr>
                </a:solidFill>
              </a:rPr>
              <a:t>. Performance Requirements</a:t>
            </a:r>
            <a:endParaRPr lang="en-US" sz="1800" dirty="0" smtClean="0">
              <a:solidFill>
                <a:schemeClr val="accent2">
                  <a:lumMod val="75000"/>
                </a:schemeClr>
              </a:solidFill>
            </a:endParaRPr>
          </a:p>
          <a:p>
            <a:pPr lvl="1">
              <a:buNone/>
            </a:pPr>
            <a:endParaRPr lang="en-US" sz="1500" dirty="0" smtClean="0">
              <a:solidFill>
                <a:schemeClr val="accent2">
                  <a:lumMod val="75000"/>
                </a:schemeClr>
              </a:solidFill>
            </a:endParaRPr>
          </a:p>
          <a:p>
            <a:pPr lvl="1">
              <a:buNone/>
            </a:pPr>
            <a:r>
              <a:rPr lang="en-US" sz="1500" dirty="0" smtClean="0"/>
              <a:t> </a:t>
            </a:r>
            <a:endParaRPr lang="en-US" sz="1500" b="1" dirty="0" smtClean="0">
              <a:solidFill>
                <a:schemeClr val="accent2">
                  <a:lumMod val="50000"/>
                </a:schemeClr>
              </a:solidFill>
            </a:endParaRPr>
          </a:p>
          <a:p>
            <a:r>
              <a:rPr lang="en-US" sz="1600" dirty="0" smtClean="0"/>
              <a:t>The performance of the system depends upon the reliability and efficiency of sensors </a:t>
            </a:r>
            <a:r>
              <a:rPr lang="en-US" sz="1600" dirty="0" err="1" smtClean="0"/>
              <a:t>ie</a:t>
            </a:r>
            <a:r>
              <a:rPr lang="en-US" sz="1600" dirty="0" smtClean="0"/>
              <a:t> how fast the sensors produce readings.</a:t>
            </a:r>
          </a:p>
          <a:p>
            <a:r>
              <a:rPr lang="en-US" sz="1600" dirty="0" smtClean="0"/>
              <a:t>It also depends upon cloud platform we choose </a:t>
            </a:r>
            <a:r>
              <a:rPr lang="en-US" sz="1600" dirty="0" err="1" smtClean="0"/>
              <a:t>ie</a:t>
            </a:r>
            <a:r>
              <a:rPr lang="en-US" sz="1600" dirty="0" smtClean="0"/>
              <a:t> higher the capacity of the cloud, higher the performance. Also we require high speed internet for instant uploading of data values. </a:t>
            </a:r>
          </a:p>
          <a:p>
            <a:pPr>
              <a:buNone/>
            </a:pPr>
            <a:r>
              <a:rPr lang="en-US" sz="1600" dirty="0" smtClean="0"/>
              <a:t> </a:t>
            </a:r>
          </a:p>
          <a:p>
            <a:pPr>
              <a:buNone/>
            </a:pPr>
            <a:endParaRPr lang="en-US" sz="15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800" dirty="0" smtClean="0">
                <a:solidFill>
                  <a:schemeClr val="accent2">
                    <a:lumMod val="75000"/>
                  </a:schemeClr>
                </a:solidFill>
              </a:rPr>
              <a:t>5</a:t>
            </a:r>
            <a:r>
              <a:rPr lang="en-US" sz="1800" dirty="0" smtClean="0">
                <a:solidFill>
                  <a:schemeClr val="accent2">
                    <a:lumMod val="75000"/>
                  </a:schemeClr>
                </a:solidFill>
              </a:rPr>
              <a:t>. </a:t>
            </a:r>
            <a:r>
              <a:rPr lang="en-US" sz="1800" dirty="0" smtClean="0">
                <a:solidFill>
                  <a:schemeClr val="accent2">
                    <a:lumMod val="75000"/>
                  </a:schemeClr>
                </a:solidFill>
              </a:rPr>
              <a:t>Database Requirement</a:t>
            </a:r>
          </a:p>
          <a:p>
            <a:pPr lvl="1">
              <a:buNone/>
            </a:pPr>
            <a:r>
              <a:rPr lang="en-US" sz="1500" dirty="0" smtClean="0"/>
              <a:t> </a:t>
            </a:r>
            <a:endParaRPr lang="en-US" sz="1500" b="1" dirty="0" smtClean="0">
              <a:solidFill>
                <a:schemeClr val="accent2">
                  <a:lumMod val="50000"/>
                </a:schemeClr>
              </a:solidFill>
            </a:endParaRPr>
          </a:p>
          <a:p>
            <a:pPr>
              <a:buNone/>
            </a:pPr>
            <a:r>
              <a:rPr lang="en-US" sz="1600" dirty="0" smtClean="0"/>
              <a:t>   </a:t>
            </a:r>
          </a:p>
          <a:p>
            <a:pPr>
              <a:buNone/>
            </a:pPr>
            <a:r>
              <a:rPr lang="en-US" sz="1600" dirty="0" smtClean="0"/>
              <a:t> The </a:t>
            </a:r>
            <a:r>
              <a:rPr lang="en-US" sz="1600" dirty="0" smtClean="0"/>
              <a:t>database should be able to store large number of readings. The </a:t>
            </a:r>
            <a:r>
              <a:rPr lang="en-US" sz="1600" dirty="0" smtClean="0"/>
              <a:t>database should </a:t>
            </a:r>
            <a:r>
              <a:rPr lang="en-US" sz="1600" dirty="0" smtClean="0"/>
              <a:t>not crash when the number of hits is high. The database should be flexible and querying should be fast.</a:t>
            </a:r>
          </a:p>
          <a:p>
            <a:pPr>
              <a:buNone/>
            </a:pPr>
            <a:r>
              <a:rPr lang="en-US" sz="1600" dirty="0" smtClean="0"/>
              <a:t> </a:t>
            </a:r>
          </a:p>
          <a:p>
            <a:pPr>
              <a:buNone/>
            </a:pPr>
            <a:endParaRPr lang="en-US" sz="15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5" name="Rectangle 4"/>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SEQUENCE DIAGRAM</a:t>
            </a:r>
            <a:endParaRPr lang="en-US"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1828800" y="1447800"/>
            <a:ext cx="5267344" cy="4525962"/>
          </a:xfrm>
          <a:prstGeom prst="rect">
            <a:avLst/>
          </a:prstGeom>
          <a:noFill/>
          <a:ln w="9525">
            <a:noFill/>
            <a:miter lim="800000"/>
            <a:headEnd/>
            <a:tailEnd/>
          </a:ln>
        </p:spPr>
      </p:pic>
      <p:sp>
        <p:nvSpPr>
          <p:cNvPr id="6" name="Rectangle 5"/>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CLASS DIAGRAM</a:t>
            </a:r>
            <a:endParaRPr lang="en-US" dirty="0"/>
          </a:p>
        </p:txBody>
      </p:sp>
      <p:pic>
        <p:nvPicPr>
          <p:cNvPr id="36866" name="Picture 2"/>
          <p:cNvPicPr>
            <a:picLocks noGrp="1" noChangeAspect="1" noChangeArrowheads="1"/>
          </p:cNvPicPr>
          <p:nvPr>
            <p:ph idx="1"/>
          </p:nvPr>
        </p:nvPicPr>
        <p:blipFill>
          <a:blip r:embed="rId2" cstate="print"/>
          <a:srcRect/>
          <a:stretch>
            <a:fillRect/>
          </a:stretch>
        </p:blipFill>
        <p:spPr bwMode="auto">
          <a:xfrm>
            <a:off x="1868971" y="1447800"/>
            <a:ext cx="5186983" cy="4525963"/>
          </a:xfrm>
          <a:prstGeom prst="rect">
            <a:avLst/>
          </a:prstGeom>
          <a:noFill/>
          <a:ln w="9525">
            <a:noFill/>
            <a:miter lim="800000"/>
            <a:headEnd/>
            <a:tailEnd/>
          </a:ln>
        </p:spPr>
      </p:pic>
      <p:sp>
        <p:nvSpPr>
          <p:cNvPr id="6" name="Rectangle 5"/>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endParaRPr lang="en-US" sz="1600" dirty="0" smtClean="0"/>
          </a:p>
          <a:p>
            <a:r>
              <a:rPr lang="en-US" sz="1800" dirty="0" smtClean="0"/>
              <a:t>This project can be implemented at a larger scale by analyzing the data sets during the rainy or monsoon months of the year actively to detect landslides.</a:t>
            </a:r>
          </a:p>
          <a:p>
            <a:r>
              <a:rPr lang="en-US" sz="1800" dirty="0" smtClean="0"/>
              <a:t>If the sets represent a probable set where a possibility of landslide is imminent, a warning can be sent immediately to the nearby location, thus preventing the public from using the danger zone areas.</a:t>
            </a:r>
          </a:p>
          <a:p>
            <a:r>
              <a:rPr lang="en-US" sz="1800" dirty="0" smtClean="0"/>
              <a:t>A lot of lives can be saved by early </a:t>
            </a:r>
            <a:r>
              <a:rPr lang="en-US" sz="1800" dirty="0" smtClean="0"/>
              <a:t>warnings of landslides.</a:t>
            </a:r>
            <a:endParaRPr lang="en-US" sz="1800" dirty="0"/>
          </a:p>
        </p:txBody>
      </p:sp>
      <p:sp>
        <p:nvSpPr>
          <p:cNvPr id="3" name="Title 2"/>
          <p:cNvSpPr>
            <a:spLocks noGrp="1"/>
          </p:cNvSpPr>
          <p:nvPr>
            <p:ph type="title"/>
          </p:nvPr>
        </p:nvSpPr>
        <p:spPr/>
        <p:txBody>
          <a:bodyPr/>
          <a:lstStyle/>
          <a:p>
            <a:r>
              <a:rPr lang="en-IN" smtClean="0"/>
              <a:t>Goals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Details</a:t>
            </a:r>
            <a:endParaRPr lang="en-IN" dirty="0"/>
          </a:p>
        </p:txBody>
      </p:sp>
      <p:sp>
        <p:nvSpPr>
          <p:cNvPr id="3" name="Content Placeholder 2"/>
          <p:cNvSpPr>
            <a:spLocks noGrp="1"/>
          </p:cNvSpPr>
          <p:nvPr>
            <p:ph idx="1"/>
          </p:nvPr>
        </p:nvSpPr>
        <p:spPr>
          <a:xfrm>
            <a:off x="395536" y="1556792"/>
            <a:ext cx="3096344" cy="4321696"/>
          </a:xfrm>
        </p:spPr>
        <p:txBody>
          <a:bodyPr>
            <a:normAutofit fontScale="92500" lnSpcReduction="20000"/>
          </a:bodyPr>
          <a:lstStyle/>
          <a:p>
            <a:r>
              <a:rPr lang="en-US" dirty="0" smtClean="0"/>
              <a:t>Client Module - Raspberry Pi</a:t>
            </a:r>
            <a:endParaRPr lang="en-IN" b="1" dirty="0" smtClean="0"/>
          </a:p>
          <a:p>
            <a:pPr algn="just">
              <a:lnSpc>
                <a:spcPct val="115000"/>
              </a:lnSpc>
              <a:buNone/>
            </a:pPr>
            <a:r>
              <a:rPr lang="en-IN" sz="1800" dirty="0" smtClean="0"/>
              <a:t>	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a:t>
            </a:r>
            <a:endParaRPr lang="en-IN" sz="1800" b="1" dirty="0" smtClean="0"/>
          </a:p>
          <a:p>
            <a:pPr algn="just">
              <a:lnSpc>
                <a:spcPct val="115000"/>
              </a:lnSpc>
              <a:spcAft>
                <a:spcPts val="0"/>
              </a:spcAft>
              <a:buNone/>
            </a:pPr>
            <a:endParaRPr lang="en-IN" sz="1800" dirty="0" smtClean="0">
              <a:latin typeface="Times New Roman"/>
              <a:ea typeface="Times New Roman"/>
            </a:endParaRPr>
          </a:p>
          <a:p>
            <a:pPr>
              <a:buNone/>
            </a:pPr>
            <a:endParaRPr lang="en-IN" dirty="0" smtClean="0"/>
          </a:p>
          <a:p>
            <a:pPr lvl="1">
              <a:buNone/>
            </a:pPr>
            <a:endParaRPr lang="en-IN" b="1" dirty="0" smtClean="0"/>
          </a:p>
          <a:p>
            <a:pPr lvl="1"/>
            <a:endParaRPr lang="en-IN" dirty="0" smtClean="0"/>
          </a:p>
          <a:p>
            <a:pPr lvl="2"/>
            <a:endParaRPr lang="en-IN" dirty="0" smtClean="0"/>
          </a:p>
          <a:p>
            <a:endParaRPr lang="en-IN" dirty="0" smtClean="0"/>
          </a:p>
          <a:p>
            <a:pPr lvl="1"/>
            <a:endParaRPr lang="en-IN" dirty="0" smtClean="0"/>
          </a:p>
          <a:p>
            <a:endParaRPr lang="en-IN" dirty="0" smtClean="0"/>
          </a:p>
          <a:p>
            <a:pPr lvl="5"/>
            <a:endParaRPr lang="en-IN" dirty="0" smtClean="0"/>
          </a:p>
        </p:txBody>
      </p:sp>
      <p:pic>
        <p:nvPicPr>
          <p:cNvPr id="4" name="Picture 3" descr="Raspberry_Pi_B+_top.jpg"/>
          <p:cNvPicPr/>
          <p:nvPr/>
        </p:nvPicPr>
        <p:blipFill>
          <a:blip r:embed="rId2" cstate="print"/>
          <a:stretch>
            <a:fillRect/>
          </a:stretch>
        </p:blipFill>
        <p:spPr>
          <a:xfrm>
            <a:off x="4067944" y="1988840"/>
            <a:ext cx="4752528" cy="3384376"/>
          </a:xfrm>
          <a:prstGeom prst="rect">
            <a:avLst/>
          </a:prstGeom>
        </p:spPr>
      </p:pic>
      <p:sp>
        <p:nvSpPr>
          <p:cNvPr id="5" name="Rectangle 4"/>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US" sz="1800" dirty="0" smtClean="0">
              <a:solidFill>
                <a:schemeClr val="accent2">
                  <a:lumMod val="75000"/>
                </a:schemeClr>
              </a:solidFill>
            </a:endParaRPr>
          </a:p>
          <a:p>
            <a:pPr lvl="1"/>
            <a:endParaRPr lang="en-US" sz="1600" dirty="0" smtClean="0"/>
          </a:p>
          <a:p>
            <a:pPr algn="just">
              <a:buNone/>
            </a:pPr>
            <a:r>
              <a:rPr lang="en-US" sz="1800" dirty="0" smtClean="0"/>
              <a:t>   using three </a:t>
            </a:r>
            <a:r>
              <a:rPr lang="en-US" sz="1800" dirty="0" smtClean="0"/>
              <a:t>sensors </a:t>
            </a:r>
            <a:r>
              <a:rPr lang="en-US" sz="1800" dirty="0" err="1" smtClean="0"/>
              <a:t>ie</a:t>
            </a:r>
            <a:r>
              <a:rPr lang="en-US" sz="1800" dirty="0" smtClean="0"/>
              <a:t>. Vibration sensor , </a:t>
            </a:r>
            <a:r>
              <a:rPr lang="en-US" sz="1800" dirty="0" smtClean="0"/>
              <a:t>temperature </a:t>
            </a:r>
            <a:r>
              <a:rPr lang="en-US" sz="1800" dirty="0" smtClean="0"/>
              <a:t>sensor and moisture sensor and the data from each of the three sensors is uploaded to the cloud in real time via raspberry pi soc.</a:t>
            </a:r>
          </a:p>
          <a:p>
            <a:pPr algn="just">
              <a:buNone/>
            </a:pPr>
            <a:r>
              <a:rPr lang="en-US" sz="1800" dirty="0" smtClean="0"/>
              <a:t>    The sensors are interfaced with the soc where the analog signal collected by the sensors is converted into digitally interpretable data. This digital data is the output from the sensors which act as an input for the raspberry pi board.</a:t>
            </a:r>
            <a:endParaRPr lang="en-US" sz="1800" dirty="0" smtClean="0"/>
          </a:p>
        </p:txBody>
      </p:sp>
      <p:sp>
        <p:nvSpPr>
          <p:cNvPr id="3" name="Title 2"/>
          <p:cNvSpPr>
            <a:spLocks noGrp="1"/>
          </p:cNvSpPr>
          <p:nvPr>
            <p:ph type="title"/>
          </p:nvPr>
        </p:nvSpPr>
        <p:spPr/>
        <p:txBody>
          <a:bodyPr/>
          <a:lstStyle/>
          <a:p>
            <a:r>
              <a:rPr lang="en-IN" dirty="0" smtClean="0"/>
              <a:t>Implementation Details</a:t>
            </a:r>
            <a:endParaRPr lang="en-US" dirty="0"/>
          </a:p>
        </p:txBody>
      </p:sp>
      <p:pic>
        <p:nvPicPr>
          <p:cNvPr id="5" name="Picture 5" descr="vib4CiL"/>
          <p:cNvPicPr>
            <a:picLocks noChangeAspect="1" noChangeArrowheads="1"/>
          </p:cNvPicPr>
          <p:nvPr/>
        </p:nvPicPr>
        <p:blipFill>
          <a:blip r:embed="rId2" cstate="print"/>
          <a:srcRect/>
          <a:stretch>
            <a:fillRect/>
          </a:stretch>
        </p:blipFill>
        <p:spPr bwMode="auto">
          <a:xfrm>
            <a:off x="990600" y="4343400"/>
            <a:ext cx="2971800" cy="1295400"/>
          </a:xfrm>
          <a:prstGeom prst="rect">
            <a:avLst/>
          </a:prstGeom>
          <a:noFill/>
          <a:ln w="9525">
            <a:noFill/>
            <a:miter lim="800000"/>
            <a:headEnd/>
            <a:tailEnd/>
          </a:ln>
        </p:spPr>
      </p:pic>
      <p:pic>
        <p:nvPicPr>
          <p:cNvPr id="6" name="Picture 5" descr="415rYnd8rAL"/>
          <p:cNvPicPr>
            <a:picLocks noChangeAspect="1" noChangeArrowheads="1"/>
          </p:cNvPicPr>
          <p:nvPr/>
        </p:nvPicPr>
        <p:blipFill>
          <a:blip r:embed="rId3" cstate="print"/>
          <a:srcRect/>
          <a:stretch>
            <a:fillRect/>
          </a:stretch>
        </p:blipFill>
        <p:spPr bwMode="auto">
          <a:xfrm>
            <a:off x="5105400" y="4267200"/>
            <a:ext cx="2819400" cy="1295400"/>
          </a:xfrm>
          <a:prstGeom prst="rect">
            <a:avLst/>
          </a:prstGeom>
          <a:noFill/>
          <a:ln w="9525">
            <a:noFill/>
            <a:miter lim="800000"/>
            <a:headEnd/>
            <a:tailEnd/>
          </a:ln>
        </p:spPr>
      </p:pic>
      <p:sp>
        <p:nvSpPr>
          <p:cNvPr id="7" name="Rectangle 6"/>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Implementation </a:t>
            </a:r>
            <a:r>
              <a:rPr lang="en-IN" dirty="0" smtClean="0"/>
              <a:t>Details</a:t>
            </a:r>
            <a:br>
              <a:rPr lang="en-IN" dirty="0" smtClean="0"/>
            </a:br>
            <a:r>
              <a:rPr lang="en-IN" sz="2000" dirty="0" smtClean="0">
                <a:solidFill>
                  <a:schemeClr val="accent2">
                    <a:lumMod val="75000"/>
                  </a:schemeClr>
                </a:solidFill>
              </a:rPr>
              <a:t>FLOWCHART:</a:t>
            </a:r>
            <a:endParaRPr lang="en-US" sz="2000" dirty="0">
              <a:solidFill>
                <a:schemeClr val="accent2">
                  <a:lumMod val="75000"/>
                </a:schemeClr>
              </a:solidFill>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1066800" y="1524000"/>
            <a:ext cx="6477000" cy="4483100"/>
          </a:xfrm>
          <a:prstGeom prst="rect">
            <a:avLst/>
          </a:prstGeom>
          <a:noFill/>
          <a:ln w="9525">
            <a:noFill/>
            <a:miter lim="800000"/>
            <a:headEnd/>
            <a:tailEnd/>
          </a:ln>
        </p:spPr>
      </p:pic>
      <p:sp>
        <p:nvSpPr>
          <p:cNvPr id="5" name="Rectangle 4"/>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a:xfrm>
            <a:off x="395536" y="1484785"/>
            <a:ext cx="8229600" cy="4001616"/>
          </a:xfrm>
        </p:spPr>
        <p:txBody>
          <a:bodyPr/>
          <a:lstStyle/>
          <a:p>
            <a:r>
              <a:rPr lang="en-IN" dirty="0" smtClean="0"/>
              <a:t>Python Code </a:t>
            </a:r>
            <a:endParaRPr lang="en-IN" dirty="0"/>
          </a:p>
        </p:txBody>
      </p:sp>
      <p:pic>
        <p:nvPicPr>
          <p:cNvPr id="4" name="Picture 3" descr="C:\SPARSH\New folder (3)\7th Sem\PBL\pbl\5.png"/>
          <p:cNvPicPr/>
          <p:nvPr/>
        </p:nvPicPr>
        <p:blipFill>
          <a:blip r:embed="rId2" cstate="print"/>
          <a:srcRect/>
          <a:stretch>
            <a:fillRect/>
          </a:stretch>
        </p:blipFill>
        <p:spPr bwMode="auto">
          <a:xfrm>
            <a:off x="899592" y="2204864"/>
            <a:ext cx="7272808" cy="3281536"/>
          </a:xfrm>
          <a:prstGeom prst="rect">
            <a:avLst/>
          </a:prstGeom>
          <a:noFill/>
          <a:ln w="9525">
            <a:noFill/>
            <a:miter lim="800000"/>
            <a:headEnd/>
            <a:tailEnd/>
          </a:ln>
        </p:spPr>
      </p:pic>
      <p:sp>
        <p:nvSpPr>
          <p:cNvPr id="5" name="Rectangle 4"/>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smtClean="0"/>
              <a:t>     This is an IOT project to detect landslides by monitoring various sensor’s data real time and uploading the data on cloud in order to alert people in case of any ongoing landslide situation or a probable landslide situation in landslide prone areas. This is a microcontroller based (using Raspberry pi soc) project which is interfaced with various sensors like vibration sensor, moisture sensor, pressure sensor and the soc is configured to connect to an existing cloud framework provided by a free and open source cloud infrastructure NIMBUS .</a:t>
            </a:r>
            <a:endParaRPr lang="en-US" sz="2400" dirty="0"/>
          </a:p>
        </p:txBody>
      </p:sp>
      <p:sp>
        <p:nvSpPr>
          <p:cNvPr id="2" name="Title 1"/>
          <p:cNvSpPr>
            <a:spLocks noGrp="1"/>
          </p:cNvSpPr>
          <p:nvPr>
            <p:ph type="title"/>
          </p:nvPr>
        </p:nvSpPr>
        <p:spPr/>
        <p:txBody>
          <a:bodyPr/>
          <a:lstStyle/>
          <a:p>
            <a:r>
              <a:rPr lang="en-US" dirty="0" smtClean="0"/>
              <a:t>ABSTRACT</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pic>
        <p:nvPicPr>
          <p:cNvPr id="38914" name="Picture 2"/>
          <p:cNvPicPr>
            <a:picLocks noGrp="1" noChangeAspect="1" noChangeArrowheads="1"/>
          </p:cNvPicPr>
          <p:nvPr>
            <p:ph idx="1"/>
          </p:nvPr>
        </p:nvPicPr>
        <p:blipFill>
          <a:blip r:embed="rId2" cstate="print"/>
          <a:srcRect/>
          <a:stretch>
            <a:fillRect/>
          </a:stretch>
        </p:blipFill>
        <p:spPr bwMode="auto">
          <a:xfrm>
            <a:off x="1464218" y="1481138"/>
            <a:ext cx="6215564" cy="4525962"/>
          </a:xfrm>
          <a:prstGeom prst="rect">
            <a:avLst/>
          </a:prstGeom>
          <a:noFill/>
          <a:ln w="9525">
            <a:noFill/>
            <a:miter lim="800000"/>
            <a:headEnd/>
            <a:tailEnd/>
          </a:ln>
        </p:spPr>
      </p:pic>
      <p:sp>
        <p:nvSpPr>
          <p:cNvPr id="5" name="Rectangle 4"/>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5" name="Rectangle 4"/>
          <p:cNvSpPr/>
          <p:nvPr/>
        </p:nvSpPr>
        <p:spPr>
          <a:xfrm>
            <a:off x="755576" y="1700808"/>
            <a:ext cx="7931224" cy="3970318"/>
          </a:xfrm>
          <a:prstGeom prst="rect">
            <a:avLst/>
          </a:prstGeom>
        </p:spPr>
        <p:txBody>
          <a:bodyPr wrap="square">
            <a:spAutoFit/>
          </a:bodyPr>
          <a:lstStyle/>
          <a:p>
            <a:r>
              <a:rPr lang="en-IN" dirty="0">
                <a:solidFill>
                  <a:prstClr val="black"/>
                </a:solidFill>
              </a:rPr>
              <a:t>The report concludes in outlining four central areas where the best efforts must be put into in order to reach a reality of </a:t>
            </a:r>
            <a:r>
              <a:rPr lang="en-IN" dirty="0" smtClean="0">
                <a:solidFill>
                  <a:prstClr val="black"/>
                </a:solidFill>
              </a:rPr>
              <a:t>“</a:t>
            </a:r>
            <a:r>
              <a:rPr lang="en-IN" dirty="0" smtClean="0">
                <a:solidFill>
                  <a:prstClr val="black"/>
                </a:solidFill>
              </a:rPr>
              <a:t>Land Slide Detection</a:t>
            </a:r>
            <a:r>
              <a:rPr lang="en-IN" dirty="0" smtClean="0">
                <a:solidFill>
                  <a:prstClr val="black"/>
                </a:solidFill>
              </a:rPr>
              <a:t>”: </a:t>
            </a:r>
            <a:endParaRPr lang="en-IN" dirty="0">
              <a:solidFill>
                <a:prstClr val="black"/>
              </a:solidFill>
            </a:endParaRPr>
          </a:p>
          <a:p>
            <a:endParaRPr lang="en-IN" dirty="0">
              <a:solidFill>
                <a:prstClr val="black"/>
              </a:solidFill>
            </a:endParaRPr>
          </a:p>
          <a:p>
            <a:pPr>
              <a:buFont typeface="Wingdings" pitchFamily="2" charset="2"/>
              <a:buChar char="Ø"/>
            </a:pPr>
            <a:r>
              <a:rPr lang="en-IN" dirty="0">
                <a:solidFill>
                  <a:prstClr val="black"/>
                </a:solidFill>
              </a:rPr>
              <a:t> Increased use of sensors </a:t>
            </a:r>
            <a:r>
              <a:rPr lang="en-IN" dirty="0" smtClean="0">
                <a:solidFill>
                  <a:prstClr val="black"/>
                </a:solidFill>
              </a:rPr>
              <a:t> </a:t>
            </a:r>
            <a:r>
              <a:rPr lang="en-IN" dirty="0">
                <a:solidFill>
                  <a:prstClr val="black"/>
                </a:solidFill>
              </a:rPr>
              <a:t>to increase awareness to the happenings in the field and the </a:t>
            </a:r>
            <a:r>
              <a:rPr lang="en-IN" dirty="0" smtClean="0">
                <a:solidFill>
                  <a:prstClr val="black"/>
                </a:solidFill>
              </a:rPr>
              <a:t>Landslide Detection</a:t>
            </a:r>
            <a:r>
              <a:rPr lang="en-IN" dirty="0" smtClean="0">
                <a:solidFill>
                  <a:prstClr val="black"/>
                </a:solidFill>
              </a:rPr>
              <a:t> disaster. </a:t>
            </a:r>
            <a:endParaRPr lang="en-IN" dirty="0">
              <a:solidFill>
                <a:prstClr val="black"/>
              </a:solidFill>
            </a:endParaRPr>
          </a:p>
          <a:p>
            <a:endParaRPr lang="en-IN" dirty="0">
              <a:solidFill>
                <a:prstClr val="black"/>
              </a:solidFill>
            </a:endParaRPr>
          </a:p>
          <a:p>
            <a:pPr>
              <a:buFont typeface="Wingdings" pitchFamily="2" charset="2"/>
              <a:buChar char="Ø"/>
            </a:pPr>
            <a:r>
              <a:rPr lang="en-IN" dirty="0">
                <a:solidFill>
                  <a:prstClr val="black"/>
                </a:solidFill>
              </a:rPr>
              <a:t> Gathering more data and analyzing it in advance to manage more efficiently at the time of the event. </a:t>
            </a:r>
          </a:p>
          <a:p>
            <a:endParaRPr lang="en-IN" dirty="0">
              <a:solidFill>
                <a:prstClr val="black"/>
              </a:solidFill>
            </a:endParaRPr>
          </a:p>
          <a:p>
            <a:pPr>
              <a:buFont typeface="Wingdings" pitchFamily="2" charset="2"/>
              <a:buChar char="Ø"/>
            </a:pPr>
            <a:r>
              <a:rPr lang="en-IN" dirty="0">
                <a:solidFill>
                  <a:prstClr val="black"/>
                </a:solidFill>
              </a:rPr>
              <a:t> Sharing mutual knowledge between different information systems.</a:t>
            </a:r>
          </a:p>
          <a:p>
            <a:r>
              <a:rPr lang="en-IN" dirty="0">
                <a:solidFill>
                  <a:prstClr val="black"/>
                </a:solidFill>
              </a:rPr>
              <a:t> </a:t>
            </a:r>
          </a:p>
          <a:p>
            <a:pPr>
              <a:buFont typeface="Wingdings" pitchFamily="2" charset="2"/>
              <a:buChar char="Ø"/>
            </a:pPr>
            <a:r>
              <a:rPr lang="en-IN" dirty="0">
                <a:solidFill>
                  <a:prstClr val="black"/>
                </a:solidFill>
              </a:rPr>
              <a:t> Developing smart systems that help </a:t>
            </a:r>
            <a:r>
              <a:rPr lang="en-IN" dirty="0" smtClean="0">
                <a:solidFill>
                  <a:prstClr val="black"/>
                </a:solidFill>
              </a:rPr>
              <a:t>to lessen the causalities in the Landslide  </a:t>
            </a:r>
            <a:r>
              <a:rPr lang="en-IN" dirty="0" smtClean="0">
                <a:solidFill>
                  <a:prstClr val="black"/>
                </a:solidFill>
              </a:rPr>
              <a:t>.</a:t>
            </a:r>
            <a:endParaRPr lang="en-IN" dirty="0">
              <a:solidFill>
                <a:prstClr val="black"/>
              </a:solidFill>
            </a:endParaRPr>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lvl="0">
              <a:buNone/>
            </a:pPr>
            <a:endParaRPr lang="en-US" sz="1800" dirty="0" smtClean="0">
              <a:solidFill>
                <a:schemeClr val="accent2">
                  <a:lumMod val="75000"/>
                </a:schemeClr>
              </a:solidFill>
            </a:endParaRPr>
          </a:p>
          <a:p>
            <a:pPr lvl="1"/>
            <a:endParaRPr lang="en-US" sz="1600" dirty="0" smtClean="0"/>
          </a:p>
          <a:p>
            <a:pPr>
              <a:buNone/>
            </a:pPr>
            <a:r>
              <a:rPr lang="en-US" sz="1800" dirty="0" smtClean="0"/>
              <a:t>[1]https://www.nedcc.org/free-resources/preservation-leaflets/3.-emergency-  management/3.2-an-introduction-to-fire-detection,-alarm,-and-automatic-fire-sprinklers</a:t>
            </a:r>
            <a:endParaRPr lang="en-IN" sz="1800" dirty="0" smtClean="0"/>
          </a:p>
          <a:p>
            <a:pPr>
              <a:buNone/>
            </a:pPr>
            <a:r>
              <a:rPr lang="en-US" sz="1800" dirty="0" smtClean="0"/>
              <a:t> </a:t>
            </a:r>
            <a:endParaRPr lang="en-IN" sz="1800" dirty="0" smtClean="0"/>
          </a:p>
          <a:p>
            <a:pPr>
              <a:buNone/>
            </a:pPr>
            <a:r>
              <a:rPr lang="en-US" sz="1800" dirty="0" smtClean="0"/>
              <a:t>[2] http://ubidots.com/</a:t>
            </a:r>
            <a:endParaRPr lang="en-IN" sz="1800" dirty="0" smtClean="0"/>
          </a:p>
          <a:p>
            <a:pPr>
              <a:buNone/>
            </a:pPr>
            <a:r>
              <a:rPr lang="en-US" sz="1800" dirty="0" smtClean="0"/>
              <a:t> </a:t>
            </a:r>
            <a:endParaRPr lang="en-IN" sz="1800" dirty="0" smtClean="0"/>
          </a:p>
          <a:p>
            <a:pPr>
              <a:buNone/>
            </a:pPr>
            <a:r>
              <a:rPr lang="en-US" sz="1800" dirty="0" smtClean="0"/>
              <a:t>[3]http://www.govtech.com/fs/New-Era-in-Firefighting-Leverages-the-Internet-of-Things.html</a:t>
            </a:r>
            <a:endParaRPr lang="en-IN" sz="1800" dirty="0" smtClean="0"/>
          </a:p>
          <a:p>
            <a:pPr>
              <a:buNone/>
            </a:pPr>
            <a:r>
              <a:rPr lang="en-US" sz="1800" dirty="0" smtClean="0"/>
              <a:t> </a:t>
            </a:r>
            <a:endParaRPr lang="en-IN" sz="1800" dirty="0" smtClean="0"/>
          </a:p>
          <a:p>
            <a:pPr>
              <a:buNone/>
            </a:pPr>
            <a:r>
              <a:rPr lang="en-US" sz="1800" dirty="0" smtClean="0"/>
              <a:t>[4]http://www.forbes.com/sites/federicoguerrini/2015/06/29/firefighters-and-the-internet-of-things/</a:t>
            </a:r>
            <a:endParaRPr lang="en-IN" sz="1800" dirty="0" smtClean="0"/>
          </a:p>
          <a:p>
            <a:pPr>
              <a:buNone/>
            </a:pPr>
            <a:r>
              <a:rPr lang="en-US" sz="1800" dirty="0" smtClean="0"/>
              <a:t> </a:t>
            </a:r>
            <a:endParaRPr lang="en-IN" sz="1800" dirty="0" smtClean="0"/>
          </a:p>
          <a:p>
            <a:pPr>
              <a:buNone/>
            </a:pPr>
            <a:r>
              <a:rPr lang="en-US" sz="1800" dirty="0" smtClean="0"/>
              <a:t>[5]http://www.jbrehm.com/blog/2015/6/11/smart-fire-fighting-merging-iot-and-big-data-for-fire-safety</a:t>
            </a:r>
            <a:endParaRPr lang="en-IN" sz="1800" dirty="0" smtClean="0"/>
          </a:p>
          <a:p>
            <a:pPr>
              <a:buNone/>
            </a:pPr>
            <a:r>
              <a:rPr lang="en-US" sz="1800" dirty="0" smtClean="0"/>
              <a:t> </a:t>
            </a:r>
            <a:endParaRPr lang="en-IN" sz="1800" dirty="0" smtClean="0"/>
          </a:p>
          <a:p>
            <a:pPr>
              <a:buNone/>
            </a:pPr>
            <a:r>
              <a:rPr lang="en-US" sz="1800" dirty="0" smtClean="0"/>
              <a:t>[6] http://www.criticallink.com/2015/07/firefighting-and-the-iot/</a:t>
            </a:r>
            <a:endParaRPr lang="en-IN" sz="1800" dirty="0" smtClean="0"/>
          </a:p>
          <a:p>
            <a:pPr>
              <a:buNone/>
            </a:pPr>
            <a:r>
              <a:rPr lang="en-US" sz="1800" dirty="0" smtClean="0"/>
              <a:t> </a:t>
            </a:r>
            <a:endParaRPr lang="en-IN" sz="1800" dirty="0" smtClean="0"/>
          </a:p>
          <a:p>
            <a:pPr>
              <a:buNone/>
            </a:pPr>
            <a:r>
              <a:rPr lang="en-US" sz="1800" dirty="0" smtClean="0"/>
              <a:t>[7] http://www.nist.gov/el/fire_research/201506_smart_fire_roadmap.cfm</a:t>
            </a:r>
            <a:endParaRPr lang="en-IN" sz="1800" dirty="0" smtClean="0"/>
          </a:p>
          <a:p>
            <a:pPr>
              <a:buNone/>
            </a:pPr>
            <a:r>
              <a:rPr lang="en-US" sz="1800" dirty="0" smtClean="0"/>
              <a:t> </a:t>
            </a:r>
            <a:endParaRPr lang="en-IN" sz="1800" dirty="0" smtClean="0"/>
          </a:p>
          <a:p>
            <a:pPr>
              <a:buNone/>
            </a:pPr>
            <a:r>
              <a:rPr lang="en-US" sz="1800" dirty="0" smtClean="0"/>
              <a:t>[8] IEEE Journals and papers -  http://ieeexplore.ieee.org/</a:t>
            </a:r>
            <a:endParaRPr lang="en-IN" sz="1800" dirty="0" smtClean="0"/>
          </a:p>
          <a:p>
            <a:pPr>
              <a:buNone/>
            </a:pPr>
            <a:r>
              <a:rPr lang="en-US" sz="1800" dirty="0" smtClean="0"/>
              <a:t> </a:t>
            </a:r>
            <a:endParaRPr lang="en-IN" sz="1800" dirty="0" smtClean="0"/>
          </a:p>
          <a:p>
            <a:pPr>
              <a:buNone/>
            </a:pPr>
            <a:r>
              <a:rPr lang="en-US" sz="1800" dirty="0" smtClean="0"/>
              <a:t>[9] http://blog.ubidots.com/topic/raspberry-pi</a:t>
            </a:r>
            <a:endParaRPr lang="en-IN" sz="1800" dirty="0" smtClean="0"/>
          </a:p>
          <a:p>
            <a:pPr>
              <a:buNone/>
            </a:pPr>
            <a:endParaRPr lang="en-US" sz="1800" dirty="0" smtClean="0"/>
          </a:p>
        </p:txBody>
      </p:sp>
      <p:sp>
        <p:nvSpPr>
          <p:cNvPr id="3" name="Title 2"/>
          <p:cNvSpPr>
            <a:spLocks noGrp="1"/>
          </p:cNvSpPr>
          <p:nvPr>
            <p:ph type="title"/>
          </p:nvPr>
        </p:nvSpPr>
        <p:spPr/>
        <p:txBody>
          <a:bodyPr/>
          <a:lstStyle/>
          <a:p>
            <a:r>
              <a:rPr lang="en-IN" dirty="0" err="1" smtClean="0"/>
              <a:t>Bibliograpgy</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ABOUT SENSORS</a:t>
            </a:r>
            <a:endParaRPr lang="en-IN" dirty="0"/>
          </a:p>
        </p:txBody>
      </p:sp>
      <p:sp>
        <p:nvSpPr>
          <p:cNvPr id="3" name="Content Placeholder 2"/>
          <p:cNvSpPr>
            <a:spLocks noGrp="1"/>
          </p:cNvSpPr>
          <p:nvPr>
            <p:ph idx="1"/>
          </p:nvPr>
        </p:nvSpPr>
        <p:spPr>
          <a:xfrm>
            <a:off x="190500" y="1600200"/>
            <a:ext cx="8953500" cy="4525963"/>
          </a:xfrm>
        </p:spPr>
        <p:txBody>
          <a:bodyPr/>
          <a:lstStyle/>
          <a:p>
            <a:pPr>
              <a:buNone/>
            </a:pPr>
            <a:r>
              <a:rPr lang="en-IN" dirty="0" smtClean="0"/>
              <a:t>	There are two sensors which are used in the project. </a:t>
            </a:r>
          </a:p>
          <a:p>
            <a:pPr lvl="2">
              <a:buNone/>
            </a:pPr>
            <a:endParaRPr lang="en-IN" dirty="0" smtClean="0"/>
          </a:p>
        </p:txBody>
      </p:sp>
      <p:sp>
        <p:nvSpPr>
          <p:cNvPr id="5" name="Rectangle 4"/>
          <p:cNvSpPr/>
          <p:nvPr/>
        </p:nvSpPr>
        <p:spPr>
          <a:xfrm>
            <a:off x="3707904" y="3111351"/>
            <a:ext cx="5472608" cy="738664"/>
          </a:xfrm>
          <a:prstGeom prst="rect">
            <a:avLst/>
          </a:prstGeom>
        </p:spPr>
        <p:txBody>
          <a:bodyPr wrap="square">
            <a:spAutoFit/>
          </a:bodyPr>
          <a:lstStyle/>
          <a:p>
            <a:pPr lvl="2">
              <a:buFont typeface="Arial" pitchFamily="34" charset="0"/>
              <a:buChar char="•"/>
            </a:pPr>
            <a:r>
              <a:rPr lang="en-IN" sz="2400" dirty="0">
                <a:solidFill>
                  <a:prstClr val="black"/>
                </a:solidFill>
              </a:rPr>
              <a:t> </a:t>
            </a:r>
            <a:r>
              <a:rPr lang="en-IN" b="1" dirty="0">
                <a:solidFill>
                  <a:prstClr val="black"/>
                </a:solidFill>
              </a:rPr>
              <a:t>Temperature </a:t>
            </a:r>
            <a:r>
              <a:rPr lang="en-IN" b="1" dirty="0" smtClean="0">
                <a:solidFill>
                  <a:prstClr val="black"/>
                </a:solidFill>
              </a:rPr>
              <a:t>/Humidity Sensor </a:t>
            </a:r>
            <a:r>
              <a:rPr lang="en-IN" b="1" dirty="0">
                <a:solidFill>
                  <a:prstClr val="black"/>
                </a:solidFill>
              </a:rPr>
              <a:t>– </a:t>
            </a:r>
            <a:r>
              <a:rPr lang="en-US" b="1" u="sng" dirty="0" smtClean="0"/>
              <a:t> </a:t>
            </a:r>
            <a:r>
              <a:rPr lang="en-US" b="1" dirty="0" smtClean="0"/>
              <a:t>DHT11 </a:t>
            </a:r>
            <a:endParaRPr lang="en-IN" b="1" dirty="0">
              <a:solidFill>
                <a:prstClr val="black"/>
              </a:solidFill>
            </a:endParaRPr>
          </a:p>
        </p:txBody>
      </p:sp>
      <p:sp>
        <p:nvSpPr>
          <p:cNvPr id="6" name="Rectangle 5"/>
          <p:cNvSpPr/>
          <p:nvPr/>
        </p:nvSpPr>
        <p:spPr>
          <a:xfrm>
            <a:off x="611560" y="3140968"/>
            <a:ext cx="3395481" cy="738664"/>
          </a:xfrm>
          <a:prstGeom prst="rect">
            <a:avLst/>
          </a:prstGeom>
        </p:spPr>
        <p:txBody>
          <a:bodyPr wrap="none">
            <a:spAutoFit/>
          </a:bodyPr>
          <a:lstStyle/>
          <a:p>
            <a:pPr>
              <a:buFont typeface="Arial" pitchFamily="34" charset="0"/>
              <a:buChar char="•"/>
            </a:pPr>
            <a:r>
              <a:rPr lang="en-IN" sz="2400" dirty="0">
                <a:solidFill>
                  <a:prstClr val="black"/>
                </a:solidFill>
              </a:rPr>
              <a:t> </a:t>
            </a:r>
            <a:r>
              <a:rPr lang="en-IN" b="1" dirty="0" smtClean="0">
                <a:solidFill>
                  <a:prstClr val="black"/>
                </a:solidFill>
              </a:rPr>
              <a:t>Vibration </a:t>
            </a:r>
            <a:r>
              <a:rPr lang="en-IN" b="1" dirty="0">
                <a:solidFill>
                  <a:prstClr val="black"/>
                </a:solidFill>
              </a:rPr>
              <a:t>Sensor – </a:t>
            </a:r>
            <a:r>
              <a:rPr lang="en-US" b="1" dirty="0" smtClean="0"/>
              <a:t>SW-420</a:t>
            </a:r>
            <a:endParaRPr lang="en-US" dirty="0" smtClean="0"/>
          </a:p>
          <a:p>
            <a:pPr>
              <a:buFont typeface="Arial" pitchFamily="34" charset="0"/>
              <a:buChar char="•"/>
            </a:pPr>
            <a:endParaRPr lang="en-IN" b="1" dirty="0">
              <a:solidFill>
                <a:prstClr val="black"/>
              </a:solidFill>
            </a:endParaRPr>
          </a:p>
        </p:txBody>
      </p:sp>
      <p:sp>
        <p:nvSpPr>
          <p:cNvPr id="8" name="Rectangle 7"/>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8" name="Picture 4" descr="415rYnd8rAL"/>
          <p:cNvPicPr>
            <a:picLocks noChangeAspect="1" noChangeArrowheads="1"/>
          </p:cNvPicPr>
          <p:nvPr/>
        </p:nvPicPr>
        <p:blipFill>
          <a:blip r:embed="rId2" cstate="print"/>
          <a:srcRect/>
          <a:stretch>
            <a:fillRect/>
          </a:stretch>
        </p:blipFill>
        <p:spPr bwMode="auto">
          <a:xfrm>
            <a:off x="4953000" y="4038600"/>
            <a:ext cx="3124200" cy="1789113"/>
          </a:xfrm>
          <a:prstGeom prst="rect">
            <a:avLst/>
          </a:prstGeom>
          <a:noFill/>
          <a:ln w="9525">
            <a:noFill/>
            <a:miter lim="800000"/>
            <a:headEnd/>
            <a:tailEnd/>
          </a:ln>
        </p:spPr>
      </p:pic>
      <p:pic>
        <p:nvPicPr>
          <p:cNvPr id="1029" name="Picture 5" descr="vib4CiL"/>
          <p:cNvPicPr>
            <a:picLocks noChangeAspect="1" noChangeArrowheads="1"/>
          </p:cNvPicPr>
          <p:nvPr/>
        </p:nvPicPr>
        <p:blipFill>
          <a:blip r:embed="rId3" cstate="print"/>
          <a:srcRect/>
          <a:stretch>
            <a:fillRect/>
          </a:stretch>
        </p:blipFill>
        <p:spPr bwMode="auto">
          <a:xfrm>
            <a:off x="838200" y="4038600"/>
            <a:ext cx="2743200" cy="166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r>
              <a:rPr lang="en-US" sz="1600" dirty="0" smtClean="0">
                <a:solidFill>
                  <a:schemeClr val="accent2">
                    <a:lumMod val="75000"/>
                  </a:schemeClr>
                </a:solidFill>
              </a:rPr>
              <a:t>     </a:t>
            </a:r>
          </a:p>
          <a:p>
            <a:pPr lvl="0">
              <a:buNone/>
            </a:pPr>
            <a:r>
              <a:rPr lang="en-US" sz="1800" b="1" dirty="0" smtClean="0">
                <a:solidFill>
                  <a:schemeClr val="accent2">
                    <a:lumMod val="75000"/>
                  </a:schemeClr>
                </a:solidFill>
              </a:rPr>
              <a:t>VIBRATION SENSOR (SW-420)</a:t>
            </a:r>
          </a:p>
          <a:p>
            <a:pPr lvl="0">
              <a:buNone/>
            </a:pPr>
            <a:endParaRPr lang="en-US" sz="1600" b="1" dirty="0" smtClean="0">
              <a:solidFill>
                <a:schemeClr val="accent2">
                  <a:lumMod val="75000"/>
                </a:schemeClr>
              </a:solidFill>
            </a:endParaRPr>
          </a:p>
          <a:p>
            <a:pPr lvl="0"/>
            <a:r>
              <a:rPr lang="en-US" sz="1600" dirty="0" smtClean="0"/>
              <a:t>The use of the company's production of SW-420 normally closed type vibration sensors. comparator output signal clean wave well, driving ability, 15mA</a:t>
            </a:r>
          </a:p>
          <a:p>
            <a:pPr lvl="0"/>
            <a:r>
              <a:rPr lang="en-US" sz="1600" dirty="0" smtClean="0"/>
              <a:t>rated voltage and 3.3V-5V output: digital switching output (0 and 1) a bolt-hole for easy installation</a:t>
            </a:r>
          </a:p>
          <a:p>
            <a:pPr lvl="0"/>
            <a:r>
              <a:rPr lang="en-US" sz="1600" dirty="0" smtClean="0"/>
              <a:t>Small Board PCB dimensions: 3.2cm x 1.4cm. using wide LM393 voltage comparator</a:t>
            </a:r>
          </a:p>
          <a:p>
            <a:pPr lvl="0"/>
            <a:r>
              <a:rPr lang="en-US" sz="1600" dirty="0" smtClean="0"/>
              <a:t>Module description: the product when it is not shock, vibrate switch is closed on-State, output </a:t>
            </a:r>
            <a:r>
              <a:rPr lang="en-US" sz="1600" dirty="0" err="1" smtClean="0"/>
              <a:t>output</a:t>
            </a:r>
            <a:r>
              <a:rPr lang="en-US" sz="1600" dirty="0" smtClean="0"/>
              <a:t> low level, the green indicator light is on; When vibration, vibration switches disconnected moments, output </a:t>
            </a:r>
            <a:r>
              <a:rPr lang="en-US" sz="1600" dirty="0" err="1" smtClean="0"/>
              <a:t>output</a:t>
            </a:r>
            <a:r>
              <a:rPr lang="en-US" sz="1600" dirty="0" smtClean="0"/>
              <a:t> line, the Green led is not lit; the output can be directly connected to the microcontroller, by single-chip computer to detect high or low level, to detect whether there is vibration, alarm function</a:t>
            </a:r>
          </a:p>
          <a:p>
            <a:endParaRPr lang="en-US" dirty="0"/>
          </a:p>
        </p:txBody>
      </p:sp>
      <p:sp>
        <p:nvSpPr>
          <p:cNvPr id="3" name="Title 2"/>
          <p:cNvSpPr>
            <a:spLocks noGrp="1"/>
          </p:cNvSpPr>
          <p:nvPr>
            <p:ph type="title"/>
          </p:nvPr>
        </p:nvSpPr>
        <p:spPr/>
        <p:txBody>
          <a:bodyPr/>
          <a:lstStyle/>
          <a:p>
            <a:r>
              <a:rPr lang="en-IN" dirty="0" smtClean="0"/>
              <a:t>DESCRIPTION ABOUT SENSORS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endParaRPr lang="en-US" sz="1800" b="1" dirty="0" smtClean="0">
              <a:solidFill>
                <a:schemeClr val="accent2">
                  <a:lumMod val="75000"/>
                </a:schemeClr>
              </a:solidFill>
            </a:endParaRPr>
          </a:p>
          <a:p>
            <a:pPr lvl="0">
              <a:buNone/>
            </a:pPr>
            <a:r>
              <a:rPr lang="en-US" sz="1800" b="1" dirty="0" smtClean="0">
                <a:solidFill>
                  <a:schemeClr val="accent2">
                    <a:lumMod val="75000"/>
                  </a:schemeClr>
                </a:solidFill>
              </a:rPr>
              <a:t>VIBRATION SENSOR (SW-420)</a:t>
            </a:r>
          </a:p>
          <a:p>
            <a:pPr lvl="0">
              <a:buNone/>
            </a:pPr>
            <a:r>
              <a:rPr lang="en-US" sz="1400" b="1" dirty="0" smtClean="0">
                <a:solidFill>
                  <a:schemeClr val="accent4">
                    <a:lumMod val="75000"/>
                  </a:schemeClr>
                </a:solidFill>
              </a:rPr>
              <a:t>USES:</a:t>
            </a:r>
          </a:p>
          <a:p>
            <a:pPr lvl="0">
              <a:buNone/>
            </a:pPr>
            <a:r>
              <a:rPr lang="en-US" sz="1600" dirty="0" smtClean="0"/>
              <a:t>    For a variety of shocks triggering, theft alarm, smart car, an earthquake alarm, motorcycle alarm. This module when compared with normally open shock sensor module, shock triggered much longer can drive relay module</a:t>
            </a:r>
          </a:p>
          <a:p>
            <a:endParaRPr lang="en-US" dirty="0"/>
          </a:p>
        </p:txBody>
      </p:sp>
      <p:sp>
        <p:nvSpPr>
          <p:cNvPr id="3" name="Title 2"/>
          <p:cNvSpPr>
            <a:spLocks noGrp="1"/>
          </p:cNvSpPr>
          <p:nvPr>
            <p:ph type="title"/>
          </p:nvPr>
        </p:nvSpPr>
        <p:spPr/>
        <p:txBody>
          <a:bodyPr/>
          <a:lstStyle/>
          <a:p>
            <a:r>
              <a:rPr lang="en-IN" dirty="0" smtClean="0"/>
              <a:t>DESCRIPTION ABOUT SENSORS</a:t>
            </a:r>
            <a:endParaRPr lang="en-US" dirty="0"/>
          </a:p>
        </p:txBody>
      </p:sp>
      <p:pic>
        <p:nvPicPr>
          <p:cNvPr id="4" name="Picture 5" descr="vib4CiL"/>
          <p:cNvPicPr>
            <a:picLocks noChangeAspect="1" noChangeArrowheads="1"/>
          </p:cNvPicPr>
          <p:nvPr/>
        </p:nvPicPr>
        <p:blipFill>
          <a:blip r:embed="rId2" cstate="print"/>
          <a:srcRect/>
          <a:stretch>
            <a:fillRect/>
          </a:stretch>
        </p:blipFill>
        <p:spPr bwMode="auto">
          <a:xfrm>
            <a:off x="838200" y="3581400"/>
            <a:ext cx="7086600" cy="2438400"/>
          </a:xfrm>
          <a:prstGeom prst="rect">
            <a:avLst/>
          </a:prstGeom>
          <a:noFill/>
          <a:ln w="9525">
            <a:noFill/>
            <a:miter lim="800000"/>
            <a:headEnd/>
            <a:tailEnd/>
          </a:ln>
        </p:spPr>
      </p:pic>
      <p:sp>
        <p:nvSpPr>
          <p:cNvPr id="5" name="Rectangle 4"/>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1800" b="1" dirty="0" smtClean="0">
                <a:solidFill>
                  <a:schemeClr val="accent2">
                    <a:lumMod val="50000"/>
                  </a:schemeClr>
                </a:solidFill>
              </a:rPr>
              <a:t>Temperature /Humidity Sensor – </a:t>
            </a:r>
            <a:r>
              <a:rPr lang="en-US" sz="1800" b="1" u="sng" dirty="0" smtClean="0">
                <a:solidFill>
                  <a:schemeClr val="accent2">
                    <a:lumMod val="50000"/>
                  </a:schemeClr>
                </a:solidFill>
              </a:rPr>
              <a:t> </a:t>
            </a:r>
            <a:r>
              <a:rPr lang="en-US" sz="1800" b="1" dirty="0" smtClean="0">
                <a:solidFill>
                  <a:schemeClr val="accent2">
                    <a:lumMod val="50000"/>
                  </a:schemeClr>
                </a:solidFill>
              </a:rPr>
              <a:t>DHT11 </a:t>
            </a:r>
          </a:p>
          <a:p>
            <a:r>
              <a:rPr lang="en-US" sz="1800" b="1" dirty="0" smtClean="0">
                <a:solidFill>
                  <a:schemeClr val="accent2">
                    <a:lumMod val="50000"/>
                  </a:schemeClr>
                </a:solidFill>
              </a:rPr>
              <a:t> </a:t>
            </a:r>
            <a:r>
              <a:rPr lang="en-US" sz="1600" dirty="0" smtClean="0"/>
              <a:t>This DHT11 Temperature &amp; Humidity Sensor features a temperature &amp; humidity sensor complex with a calibrated digital signal output. By using the exclusive digital-signal-acquisition technique and temperature &amp; humidity sensing technology, it ensures high reliability and excellent long-term stability.</a:t>
            </a:r>
          </a:p>
          <a:p>
            <a:r>
              <a:rPr lang="en-US" sz="1600" dirty="0" smtClean="0"/>
              <a:t>This sensor includes a resistive-type humidity measurement component and an NTC temperature measurement component, and connects to a high-performance 8-bit microcontroller, offering excellent quality, fast response, anti-interference ability and cost-effectiveness. </a:t>
            </a:r>
          </a:p>
          <a:p>
            <a:r>
              <a:rPr lang="en-US" sz="1600" dirty="0" smtClean="0"/>
              <a:t>Digital Output Single Wire Output Stable &amp; long term accuracy Full range temperature compensated Relative humidity and temperature measurement Calibrated digital signal outstanding long-term stability pins packaged and fully interchangeable DHT11 output calibrated digital signal</a:t>
            </a:r>
            <a:endParaRPr lang="en-US" sz="1600" dirty="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SENSORS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1800" b="1" dirty="0" smtClean="0">
                <a:solidFill>
                  <a:schemeClr val="accent2">
                    <a:lumMod val="50000"/>
                  </a:schemeClr>
                </a:solidFill>
              </a:rPr>
              <a:t>Temperature /Humidity Sensor – </a:t>
            </a:r>
            <a:r>
              <a:rPr lang="en-US" sz="1800" b="1" u="sng" dirty="0" smtClean="0">
                <a:solidFill>
                  <a:schemeClr val="accent2">
                    <a:lumMod val="50000"/>
                  </a:schemeClr>
                </a:solidFill>
              </a:rPr>
              <a:t> </a:t>
            </a:r>
            <a:r>
              <a:rPr lang="en-US" sz="1800" b="1" dirty="0" smtClean="0">
                <a:solidFill>
                  <a:schemeClr val="accent2">
                    <a:lumMod val="50000"/>
                  </a:schemeClr>
                </a:solidFill>
              </a:rPr>
              <a:t>DHT11 </a:t>
            </a:r>
          </a:p>
          <a:p>
            <a:pPr>
              <a:buNone/>
            </a:pPr>
            <a:endParaRPr lang="en-US" sz="1800" b="1" dirty="0" smtClean="0">
              <a:solidFill>
                <a:schemeClr val="accent2">
                  <a:lumMod val="50000"/>
                </a:schemeClr>
              </a:solidFill>
            </a:endParaRPr>
          </a:p>
          <a:p>
            <a:r>
              <a:rPr lang="en-US" sz="1800" dirty="0" smtClean="0"/>
              <a:t>It utilizes exclusive digital-signal-collecting-technique and humidity sensing technology, assuring its reliability and stability. </a:t>
            </a:r>
          </a:p>
          <a:p>
            <a:r>
              <a:rPr lang="en-US" sz="1800" dirty="0" smtClean="0"/>
              <a:t>Its sensing elements are connected with 8-bit single-chip computer. Each DHT11 element is strictly calibrated in the laboratory that is extremely accurate on humidity calibration</a:t>
            </a: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SENSORS</a:t>
            </a:r>
            <a:endParaRPr lang="en-US" dirty="0"/>
          </a:p>
        </p:txBody>
      </p:sp>
      <p:pic>
        <p:nvPicPr>
          <p:cNvPr id="5" name="Picture 4" descr="415rYnd8rAL"/>
          <p:cNvPicPr>
            <a:picLocks noChangeAspect="1" noChangeArrowheads="1"/>
          </p:cNvPicPr>
          <p:nvPr/>
        </p:nvPicPr>
        <p:blipFill>
          <a:blip r:embed="rId2" cstate="print"/>
          <a:srcRect/>
          <a:stretch>
            <a:fillRect/>
          </a:stretch>
        </p:blipFill>
        <p:spPr bwMode="auto">
          <a:xfrm>
            <a:off x="1752600" y="3733800"/>
            <a:ext cx="5638800" cy="1905000"/>
          </a:xfrm>
          <a:prstGeom prst="rect">
            <a:avLst/>
          </a:prstGeom>
          <a:noFill/>
          <a:ln w="9525">
            <a:noFill/>
            <a:miter lim="800000"/>
            <a:headEnd/>
            <a:tailEnd/>
          </a:ln>
        </p:spPr>
      </p:pic>
      <p:sp>
        <p:nvSpPr>
          <p:cNvPr id="6" name="Rectangle 5"/>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r>
              <a:rPr lang="en-US" sz="1800" dirty="0" smtClean="0">
                <a:solidFill>
                  <a:schemeClr val="accent2">
                    <a:lumMod val="75000"/>
                  </a:schemeClr>
                </a:solidFill>
              </a:rPr>
              <a:t>1.External Interface Requirements</a:t>
            </a:r>
          </a:p>
          <a:p>
            <a:pPr lvl="1"/>
            <a:r>
              <a:rPr lang="en-US" sz="2400" dirty="0" smtClean="0"/>
              <a:t>User Interfaces</a:t>
            </a:r>
            <a:endParaRPr lang="en-US" sz="1600" dirty="0" smtClean="0"/>
          </a:p>
          <a:p>
            <a:r>
              <a:rPr lang="en-US" sz="1700" dirty="0" smtClean="0"/>
              <a:t>First page would be login page. This page will allow the user to login as manager or volunteer. </a:t>
            </a:r>
          </a:p>
          <a:p>
            <a:r>
              <a:rPr lang="en-US" sz="1700" dirty="0" smtClean="0"/>
              <a:t>The volunteer side mobile application will consist of three buttons start, end and delivered. On pressing the start button, the information about the location of the volunteer is continuously uploaded to the cloud and this uploading will stop on pressing the stop button.</a:t>
            </a:r>
          </a:p>
          <a:p>
            <a:r>
              <a:rPr lang="en-US" sz="1800" dirty="0" smtClean="0"/>
              <a:t>Deliver button is used to increment count of vaccinated children.</a:t>
            </a:r>
            <a:endParaRPr lang="en-US" sz="1700" dirty="0" smtClean="0"/>
          </a:p>
          <a:p>
            <a:r>
              <a:rPr lang="en-US" sz="1800" dirty="0" smtClean="0"/>
              <a:t>The manager side mobile application will have track and buttons. Track button is used to monitor the location of volunteer.</a:t>
            </a:r>
          </a:p>
          <a:p>
            <a:endParaRPr lang="en-US" sz="1700" dirty="0" smtClean="0">
              <a:solidFill>
                <a:schemeClr val="accent2">
                  <a:lumMod val="75000"/>
                </a:schemeClr>
              </a:solidFill>
            </a:endParaRPr>
          </a:p>
          <a:p>
            <a:pPr>
              <a:buNone/>
            </a:pPr>
            <a:endParaRPr lang="en-US" sz="1800" b="1" dirty="0" smtClean="0">
              <a:solidFill>
                <a:schemeClr val="accent2">
                  <a:lumMod val="50000"/>
                </a:schemeClr>
              </a:solidFill>
            </a:endParaRPr>
          </a:p>
          <a:p>
            <a:pPr>
              <a:buNone/>
            </a:pPr>
            <a:endParaRPr lang="en-US" sz="1800" b="1" dirty="0" smtClean="0">
              <a:solidFill>
                <a:schemeClr val="accent2">
                  <a:lumMod val="50000"/>
                </a:schemeClr>
              </a:solidFill>
            </a:endParaRPr>
          </a:p>
        </p:txBody>
      </p:sp>
      <p:sp>
        <p:nvSpPr>
          <p:cNvPr id="3" name="Title 2"/>
          <p:cNvSpPr>
            <a:spLocks noGrp="1"/>
          </p:cNvSpPr>
          <p:nvPr>
            <p:ph type="title"/>
          </p:nvPr>
        </p:nvSpPr>
        <p:spPr/>
        <p:txBody>
          <a:bodyPr/>
          <a:lstStyle/>
          <a:p>
            <a:r>
              <a:rPr lang="en-IN" dirty="0" smtClean="0"/>
              <a:t>DESCRIPTION ABOUT SRS</a:t>
            </a:r>
            <a:endParaRPr lang="en-US" dirty="0"/>
          </a:p>
        </p:txBody>
      </p:sp>
      <p:sp>
        <p:nvSpPr>
          <p:cNvPr id="4" name="Rectangle 3"/>
          <p:cNvSpPr/>
          <p:nvPr/>
        </p:nvSpPr>
        <p:spPr>
          <a:xfrm>
            <a:off x="179512" y="188640"/>
            <a:ext cx="8712968" cy="6408712"/>
          </a:xfrm>
          <a:prstGeom prst="rect">
            <a:avLst/>
          </a:prstGeom>
          <a:noFill/>
          <a:ln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228</TotalTime>
  <Words>1753</Words>
  <Application>Microsoft Office PowerPoint</Application>
  <PresentationFormat>On-screen Show (4:3)</PresentationFormat>
  <Paragraphs>220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LANDSLIDE DETECTION SYSTEM </vt:lpstr>
      <vt:lpstr>                   INDEX</vt:lpstr>
      <vt:lpstr>ABSTRACT</vt:lpstr>
      <vt:lpstr>DESCRIPTION ABOUT SENSORS</vt:lpstr>
      <vt:lpstr>DESCRIPTION ABOUT SENSORS</vt:lpstr>
      <vt:lpstr>DESCRIPTION ABOUT SENSORS</vt:lpstr>
      <vt:lpstr>DESCRIPTION ABOUT SENSORS</vt:lpstr>
      <vt:lpstr>DESCRIPTION ABOUT SENSORS</vt:lpstr>
      <vt:lpstr>DESCRIPTION ABOUT SRS</vt:lpstr>
      <vt:lpstr>DESCRIPTION ABOUT SRS</vt:lpstr>
      <vt:lpstr>DESCRIPTION ABOUT SRS</vt:lpstr>
      <vt:lpstr>DESCRIPTION ABOUT SRS</vt:lpstr>
      <vt:lpstr>DESCRIPTION ABOUT SRS</vt:lpstr>
      <vt:lpstr>DESCRIPTION ABOUT SRS</vt:lpstr>
      <vt:lpstr>DESCRIPTION ABOUT SRS</vt:lpstr>
      <vt:lpstr>DESCRIPTION ABOUT SRS</vt:lpstr>
      <vt:lpstr>DESCRIPTION ABOUT SRS</vt:lpstr>
      <vt:lpstr>DESCRIPTION ABOUT SRS</vt:lpstr>
      <vt:lpstr>DESCRIPTION ABOUT SRS</vt:lpstr>
      <vt:lpstr>DESCRIPTION ABOUT SRS</vt:lpstr>
      <vt:lpstr>DESCRIPTION ABOUT SRS</vt:lpstr>
      <vt:lpstr>DESCRIPTION ABOUT SRS</vt:lpstr>
      <vt:lpstr>      SEQUENCE DIAGRAM</vt:lpstr>
      <vt:lpstr>          CLASS DIAGRAM</vt:lpstr>
      <vt:lpstr>Goals</vt:lpstr>
      <vt:lpstr>Implementation Details</vt:lpstr>
      <vt:lpstr>Implementation Details</vt:lpstr>
      <vt:lpstr>Implementation Details FLOWCHART:</vt:lpstr>
      <vt:lpstr>RESULTS</vt:lpstr>
      <vt:lpstr>RESULTS</vt:lpstr>
      <vt:lpstr>Conclusion</vt:lpstr>
      <vt:lpstr>Bibliograpgy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LANDSLIDE DETECTION SYSTEM </dc:title>
  <dc:creator>vishal sah</dc:creator>
  <cp:lastModifiedBy>admin</cp:lastModifiedBy>
  <cp:revision>39</cp:revision>
  <dcterms:created xsi:type="dcterms:W3CDTF">2006-08-16T00:00:00Z</dcterms:created>
  <dcterms:modified xsi:type="dcterms:W3CDTF">2015-12-11T07:33:44Z</dcterms:modified>
</cp:coreProperties>
</file>