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4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5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5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54" name="" descr=""/>
          <p:cNvPicPr/>
          <p:nvPr/>
        </p:nvPicPr>
        <p:blipFill>
          <a:blip r:embed="rId2"/>
          <a:stretch>
            <a:fillRect/>
          </a:stretch>
        </p:blipFill>
        <p:spPr>
          <a:xfrm>
            <a:off x="3602880" y="1604520"/>
            <a:ext cx="4984920" cy="3977280"/>
          </a:xfrm>
          <a:prstGeom prst="rect">
            <a:avLst/>
          </a:prstGeom>
          <a:ln>
            <a:noFill/>
          </a:ln>
        </p:spPr>
      </p:pic>
      <p:pic>
        <p:nvPicPr>
          <p:cNvPr id="5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7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7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8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8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9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9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0" name="" descr=""/>
          <p:cNvPicPr/>
          <p:nvPr/>
        </p:nvPicPr>
        <p:blipFill>
          <a:blip r:embed="rId2"/>
          <a:stretch>
            <a:fillRect/>
          </a:stretch>
        </p:blipFill>
        <p:spPr>
          <a:xfrm>
            <a:off x="3602880" y="1604520"/>
            <a:ext cx="4984920" cy="3977280"/>
          </a:xfrm>
          <a:prstGeom prst="rect">
            <a:avLst/>
          </a:prstGeom>
          <a:ln>
            <a:noFill/>
          </a:ln>
        </p:spPr>
      </p:pic>
      <p:pic>
        <p:nvPicPr>
          <p:cNvPr id="10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4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6" name="" descr=""/>
          <p:cNvPicPr/>
          <p:nvPr/>
        </p:nvPicPr>
        <p:blipFill>
          <a:blip r:embed="rId2"/>
          <a:stretch>
            <a:fillRect/>
          </a:stretch>
        </p:blipFill>
        <p:spPr>
          <a:xfrm>
            <a:off x="3602880" y="1604520"/>
            <a:ext cx="4984920" cy="3977280"/>
          </a:xfrm>
          <a:prstGeom prst="rect">
            <a:avLst/>
          </a:prstGeom>
          <a:ln>
            <a:noFill/>
          </a:ln>
        </p:spPr>
      </p:pic>
      <p:pic>
        <p:nvPicPr>
          <p:cNvPr id="14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1"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6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7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7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8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8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9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9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92" name="" descr=""/>
          <p:cNvPicPr/>
          <p:nvPr/>
        </p:nvPicPr>
        <p:blipFill>
          <a:blip r:embed="rId2"/>
          <a:stretch>
            <a:fillRect/>
          </a:stretch>
        </p:blipFill>
        <p:spPr>
          <a:xfrm>
            <a:off x="3602880" y="1604520"/>
            <a:ext cx="4984920" cy="3977280"/>
          </a:xfrm>
          <a:prstGeom prst="rect">
            <a:avLst/>
          </a:prstGeom>
          <a:ln>
            <a:noFill/>
          </a:ln>
        </p:spPr>
      </p:pic>
      <p:pic>
        <p:nvPicPr>
          <p:cNvPr id="193"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3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rgbClr val="bfbfbf"/>
            </a:solidFill>
            <a:round/>
          </a:ln>
        </p:spPr>
      </p:sp>
      <p:sp>
        <p:nvSpPr>
          <p:cNvPr id="1" name="Line 2"/>
          <p:cNvSpPr/>
          <p:nvPr/>
        </p:nvSpPr>
        <p:spPr>
          <a:xfrm flipH="1">
            <a:off x="7424640" y="3681360"/>
            <a:ext cx="4763880" cy="3176640"/>
          </a:xfrm>
          <a:prstGeom prst="line">
            <a:avLst/>
          </a:prstGeom>
          <a:ln w="9360">
            <a:solidFill>
              <a:srgbClr val="d9d9d9"/>
            </a:solidFill>
            <a:round/>
          </a:ln>
        </p:spPr>
      </p:sp>
      <p:sp>
        <p:nvSpPr>
          <p:cNvPr id="2" name="CustomShape 3"/>
          <p:cNvSpPr/>
          <p:nvPr/>
        </p:nvSpPr>
        <p:spPr>
          <a:xfrm>
            <a:off x="9182160" y="-7920"/>
            <a:ext cx="3005640" cy="6864840"/>
          </a:xfrm>
          <a:prstGeom prst="rect">
            <a:avLst/>
          </a:prstGeom>
          <a:solidFill>
            <a:srgbClr val="90c226"/>
          </a:solidFill>
          <a:ln w="12600">
            <a:noFill/>
          </a:ln>
        </p:spPr>
      </p:sp>
      <p:sp>
        <p:nvSpPr>
          <p:cNvPr id="3" name="CustomShape 4"/>
          <p:cNvSpPr/>
          <p:nvPr/>
        </p:nvSpPr>
        <p:spPr>
          <a:xfrm>
            <a:off x="9602640" y="-7920"/>
            <a:ext cx="2588040" cy="6864840"/>
          </a:xfrm>
          <a:prstGeom prst="rect">
            <a:avLst/>
          </a:prstGeom>
          <a:solidFill>
            <a:srgbClr val="90c226"/>
          </a:solidFill>
          <a:ln w="12600">
            <a:noFill/>
          </a:ln>
        </p:spPr>
      </p:sp>
      <p:sp>
        <p:nvSpPr>
          <p:cNvPr id="4" name="CustomShape 5"/>
          <p:cNvSpPr/>
          <p:nvPr/>
        </p:nvSpPr>
        <p:spPr>
          <a:xfrm>
            <a:off x="8933040" y="3048120"/>
            <a:ext cx="3258000" cy="3808800"/>
          </a:xfrm>
          <a:prstGeom prst="triangle">
            <a:avLst>
              <a:gd name="adj" fmla="val 100000"/>
            </a:avLst>
          </a:prstGeom>
          <a:solidFill>
            <a:srgbClr val="54a021"/>
          </a:solidFill>
          <a:ln w="12600">
            <a:noFill/>
          </a:ln>
        </p:spPr>
      </p:sp>
      <p:sp>
        <p:nvSpPr>
          <p:cNvPr id="5" name="CustomShape 6"/>
          <p:cNvSpPr/>
          <p:nvPr/>
        </p:nvSpPr>
        <p:spPr>
          <a:xfrm>
            <a:off x="9334440" y="-7920"/>
            <a:ext cx="2853360" cy="6864840"/>
          </a:xfrm>
          <a:prstGeom prst="rect">
            <a:avLst/>
          </a:prstGeom>
          <a:solidFill>
            <a:srgbClr val="3f7819"/>
          </a:solidFill>
          <a:ln w="12600">
            <a:noFill/>
          </a:ln>
        </p:spPr>
      </p:sp>
      <p:sp>
        <p:nvSpPr>
          <p:cNvPr id="6" name="CustomShape 7"/>
          <p:cNvSpPr/>
          <p:nvPr/>
        </p:nvSpPr>
        <p:spPr>
          <a:xfrm>
            <a:off x="10898280" y="-7920"/>
            <a:ext cx="1289520" cy="6864840"/>
          </a:xfrm>
          <a:prstGeom prst="rect">
            <a:avLst/>
          </a:prstGeom>
          <a:solidFill>
            <a:srgbClr val="c0e474"/>
          </a:solidFill>
          <a:ln w="12600">
            <a:noFill/>
          </a:ln>
        </p:spPr>
      </p:sp>
      <p:sp>
        <p:nvSpPr>
          <p:cNvPr id="7" name="CustomShape 8"/>
          <p:cNvSpPr/>
          <p:nvPr/>
        </p:nvSpPr>
        <p:spPr>
          <a:xfrm>
            <a:off x="10939320" y="-7920"/>
            <a:ext cx="1248120" cy="6864840"/>
          </a:xfrm>
          <a:prstGeom prst="rect">
            <a:avLst/>
          </a:prstGeom>
          <a:solidFill>
            <a:srgbClr val="90c226"/>
          </a:solidFill>
          <a:ln w="12600">
            <a:noFill/>
          </a:ln>
        </p:spPr>
      </p:sp>
      <p:sp>
        <p:nvSpPr>
          <p:cNvPr id="8" name="CustomShape 9"/>
          <p:cNvSpPr/>
          <p:nvPr/>
        </p:nvSpPr>
        <p:spPr>
          <a:xfrm>
            <a:off x="10371240" y="3589200"/>
            <a:ext cx="1816560" cy="3267720"/>
          </a:xfrm>
          <a:prstGeom prst="triangle">
            <a:avLst>
              <a:gd name="adj" fmla="val 100000"/>
            </a:avLst>
          </a:prstGeom>
          <a:solidFill>
            <a:srgbClr val="90c226"/>
          </a:solidFill>
          <a:ln w="12600">
            <a:noFill/>
          </a:ln>
        </p:spPr>
      </p:sp>
      <p:sp>
        <p:nvSpPr>
          <p:cNvPr id="9" name="CustomShape 10"/>
          <p:cNvSpPr/>
          <p:nvPr/>
        </p:nvSpPr>
        <p:spPr>
          <a:xfrm>
            <a:off x="0" y="4013280"/>
            <a:ext cx="448200" cy="2843640"/>
          </a:xfrm>
          <a:prstGeom prst="triangle">
            <a:avLst>
              <a:gd name="adj" fmla="val 0"/>
            </a:avLst>
          </a:prstGeom>
          <a:solidFill>
            <a:srgbClr val="90c226"/>
          </a:solidFill>
          <a:ln w="12600">
            <a:noFill/>
          </a:ln>
        </p:spPr>
      </p:sp>
      <p:sp>
        <p:nvSpPr>
          <p:cNvPr id="10" name="Line 11"/>
          <p:cNvSpPr/>
          <p:nvPr/>
        </p:nvSpPr>
        <p:spPr>
          <a:xfrm>
            <a:off x="9370800" y="0"/>
            <a:ext cx="1219320" cy="6858000"/>
          </a:xfrm>
          <a:prstGeom prst="line">
            <a:avLst/>
          </a:prstGeom>
          <a:ln w="9360">
            <a:solidFill>
              <a:srgbClr val="bfbfbf"/>
            </a:solidFill>
            <a:round/>
          </a:ln>
        </p:spPr>
      </p:sp>
      <p:sp>
        <p:nvSpPr>
          <p:cNvPr id="11" name="Line 12"/>
          <p:cNvSpPr/>
          <p:nvPr/>
        </p:nvSpPr>
        <p:spPr>
          <a:xfrm flipH="1">
            <a:off x="7424640" y="3681360"/>
            <a:ext cx="4763880" cy="3176640"/>
          </a:xfrm>
          <a:prstGeom prst="line">
            <a:avLst/>
          </a:prstGeom>
          <a:ln w="9360">
            <a:solidFill>
              <a:srgbClr val="d9d9d9"/>
            </a:solidFill>
            <a:round/>
          </a:ln>
        </p:spPr>
      </p:sp>
      <p:sp>
        <p:nvSpPr>
          <p:cNvPr id="12" name="CustomShape 13"/>
          <p:cNvSpPr/>
          <p:nvPr/>
        </p:nvSpPr>
        <p:spPr>
          <a:xfrm>
            <a:off x="9182160" y="-7920"/>
            <a:ext cx="3005640" cy="6864840"/>
          </a:xfrm>
          <a:prstGeom prst="rect">
            <a:avLst/>
          </a:prstGeom>
          <a:solidFill>
            <a:srgbClr val="90c226"/>
          </a:solidFill>
          <a:ln w="12600">
            <a:noFill/>
          </a:ln>
        </p:spPr>
      </p:sp>
      <p:sp>
        <p:nvSpPr>
          <p:cNvPr id="13" name="CustomShape 14"/>
          <p:cNvSpPr/>
          <p:nvPr/>
        </p:nvSpPr>
        <p:spPr>
          <a:xfrm>
            <a:off x="9602640" y="-7920"/>
            <a:ext cx="2588040" cy="6864840"/>
          </a:xfrm>
          <a:prstGeom prst="rect">
            <a:avLst/>
          </a:prstGeom>
          <a:solidFill>
            <a:srgbClr val="90c226"/>
          </a:solidFill>
          <a:ln w="12600">
            <a:noFill/>
          </a:ln>
        </p:spPr>
      </p:sp>
      <p:sp>
        <p:nvSpPr>
          <p:cNvPr id="14" name="CustomShape 15"/>
          <p:cNvSpPr/>
          <p:nvPr/>
        </p:nvSpPr>
        <p:spPr>
          <a:xfrm>
            <a:off x="8933040" y="3048120"/>
            <a:ext cx="3258000" cy="3808800"/>
          </a:xfrm>
          <a:prstGeom prst="triangle">
            <a:avLst>
              <a:gd name="adj" fmla="val 100000"/>
            </a:avLst>
          </a:prstGeom>
          <a:solidFill>
            <a:srgbClr val="54a021"/>
          </a:solidFill>
          <a:ln w="12600">
            <a:noFill/>
          </a:ln>
        </p:spPr>
      </p:sp>
      <p:sp>
        <p:nvSpPr>
          <p:cNvPr id="15" name="CustomShape 16"/>
          <p:cNvSpPr/>
          <p:nvPr/>
        </p:nvSpPr>
        <p:spPr>
          <a:xfrm>
            <a:off x="9334440" y="-7920"/>
            <a:ext cx="2853360" cy="6864840"/>
          </a:xfrm>
          <a:prstGeom prst="rect">
            <a:avLst/>
          </a:prstGeom>
          <a:solidFill>
            <a:srgbClr val="3f7819"/>
          </a:solidFill>
          <a:ln w="12600">
            <a:noFill/>
          </a:ln>
        </p:spPr>
      </p:sp>
      <p:sp>
        <p:nvSpPr>
          <p:cNvPr id="16" name="CustomShape 17"/>
          <p:cNvSpPr/>
          <p:nvPr/>
        </p:nvSpPr>
        <p:spPr>
          <a:xfrm>
            <a:off x="10898280" y="-7920"/>
            <a:ext cx="1289520" cy="6864840"/>
          </a:xfrm>
          <a:prstGeom prst="rect">
            <a:avLst/>
          </a:prstGeom>
          <a:solidFill>
            <a:srgbClr val="c0e474"/>
          </a:solidFill>
          <a:ln w="12600">
            <a:noFill/>
          </a:ln>
        </p:spPr>
      </p:sp>
      <p:sp>
        <p:nvSpPr>
          <p:cNvPr id="17" name="CustomShape 18"/>
          <p:cNvSpPr/>
          <p:nvPr/>
        </p:nvSpPr>
        <p:spPr>
          <a:xfrm>
            <a:off x="10939320" y="-7920"/>
            <a:ext cx="1248120" cy="6864840"/>
          </a:xfrm>
          <a:prstGeom prst="rect">
            <a:avLst/>
          </a:prstGeom>
          <a:solidFill>
            <a:srgbClr val="90c226"/>
          </a:solidFill>
          <a:ln w="12600">
            <a:noFill/>
          </a:ln>
        </p:spPr>
      </p:sp>
      <p:sp>
        <p:nvSpPr>
          <p:cNvPr id="18" name="CustomShape 19"/>
          <p:cNvSpPr/>
          <p:nvPr/>
        </p:nvSpPr>
        <p:spPr>
          <a:xfrm>
            <a:off x="10371240" y="3589200"/>
            <a:ext cx="1816560" cy="3267720"/>
          </a:xfrm>
          <a:prstGeom prst="triangle">
            <a:avLst>
              <a:gd name="adj" fmla="val 100000"/>
            </a:avLst>
          </a:prstGeom>
          <a:solidFill>
            <a:srgbClr val="90c226"/>
          </a:solidFill>
          <a:ln w="12600">
            <a:noFill/>
          </a:ln>
        </p:spPr>
      </p:sp>
      <p:sp>
        <p:nvSpPr>
          <p:cNvPr id="19" name="CustomShape 20"/>
          <p:cNvSpPr/>
          <p:nvPr/>
        </p:nvSpPr>
        <p:spPr>
          <a:xfrm rot="10800000">
            <a:off x="1080" y="1080"/>
            <a:ext cx="842040" cy="5664600"/>
          </a:xfrm>
          <a:prstGeom prst="triangle">
            <a:avLst>
              <a:gd name="adj" fmla="val 100000"/>
            </a:avLst>
          </a:prstGeom>
          <a:solidFill>
            <a:srgbClr val="90c226"/>
          </a:solidFill>
          <a:ln w="12600">
            <a:noFill/>
          </a:ln>
        </p:spPr>
      </p:sp>
      <p:sp>
        <p:nvSpPr>
          <p:cNvPr id="20" name="PlaceHolder 21"/>
          <p:cNvSpPr>
            <a:spLocks noGrp="1"/>
          </p:cNvSpPr>
          <p:nvPr>
            <p:ph type="title"/>
          </p:nvPr>
        </p:nvSpPr>
        <p:spPr>
          <a:xfrm>
            <a:off x="609480" y="273600"/>
            <a:ext cx="10972080" cy="1144800"/>
          </a:xfrm>
          <a:prstGeom prst="rect">
            <a:avLst/>
          </a:prstGeom>
        </p:spPr>
        <p:txBody>
          <a:bodyPr lIns="0" rIns="0" tIns="0" bIns="0" anchor="ctr"/>
          <a:p>
            <a:r>
              <a:rPr lang="en-IN">
                <a:latin typeface="Arial"/>
              </a:rPr>
              <a:t>Click to edit the title text format</a:t>
            </a:r>
            <a:endParaRPr/>
          </a:p>
        </p:txBody>
      </p:sp>
      <p:sp>
        <p:nvSpPr>
          <p:cNvPr id="21" name="PlaceHolder 22"/>
          <p:cNvSpPr>
            <a:spLocks noGrp="1"/>
          </p:cNvSpPr>
          <p:nvPr>
            <p:ph type="body"/>
          </p:nvPr>
        </p:nvSpPr>
        <p:spPr>
          <a:xfrm>
            <a:off x="609480" y="1604520"/>
            <a:ext cx="10972080" cy="39769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6" name="Line 1"/>
          <p:cNvSpPr/>
          <p:nvPr/>
        </p:nvSpPr>
        <p:spPr>
          <a:xfrm>
            <a:off x="9370800" y="0"/>
            <a:ext cx="1219320" cy="6858000"/>
          </a:xfrm>
          <a:prstGeom prst="line">
            <a:avLst/>
          </a:prstGeom>
          <a:ln w="9360">
            <a:solidFill>
              <a:srgbClr val="bfbfbf"/>
            </a:solidFill>
            <a:round/>
          </a:ln>
        </p:spPr>
      </p:sp>
      <p:sp>
        <p:nvSpPr>
          <p:cNvPr id="57" name="Line 2"/>
          <p:cNvSpPr/>
          <p:nvPr/>
        </p:nvSpPr>
        <p:spPr>
          <a:xfrm flipH="1">
            <a:off x="7424640" y="3681360"/>
            <a:ext cx="4763880" cy="3176640"/>
          </a:xfrm>
          <a:prstGeom prst="line">
            <a:avLst/>
          </a:prstGeom>
          <a:ln w="9360">
            <a:solidFill>
              <a:srgbClr val="d9d9d9"/>
            </a:solidFill>
            <a:round/>
          </a:ln>
        </p:spPr>
      </p:sp>
      <p:sp>
        <p:nvSpPr>
          <p:cNvPr id="58" name="CustomShape 3"/>
          <p:cNvSpPr/>
          <p:nvPr/>
        </p:nvSpPr>
        <p:spPr>
          <a:xfrm>
            <a:off x="9182160" y="-7920"/>
            <a:ext cx="3005640" cy="6864840"/>
          </a:xfrm>
          <a:prstGeom prst="rect">
            <a:avLst/>
          </a:prstGeom>
          <a:solidFill>
            <a:srgbClr val="90c226"/>
          </a:solidFill>
          <a:ln w="12600">
            <a:noFill/>
          </a:ln>
        </p:spPr>
      </p:sp>
      <p:sp>
        <p:nvSpPr>
          <p:cNvPr id="59" name="CustomShape 4"/>
          <p:cNvSpPr/>
          <p:nvPr/>
        </p:nvSpPr>
        <p:spPr>
          <a:xfrm>
            <a:off x="9602640" y="-7920"/>
            <a:ext cx="2588040" cy="6864840"/>
          </a:xfrm>
          <a:prstGeom prst="rect">
            <a:avLst/>
          </a:prstGeom>
          <a:solidFill>
            <a:srgbClr val="90c226"/>
          </a:solidFill>
          <a:ln w="12600">
            <a:noFill/>
          </a:ln>
        </p:spPr>
      </p:sp>
      <p:sp>
        <p:nvSpPr>
          <p:cNvPr id="60" name="CustomShape 5"/>
          <p:cNvSpPr/>
          <p:nvPr/>
        </p:nvSpPr>
        <p:spPr>
          <a:xfrm>
            <a:off x="8933040" y="3048120"/>
            <a:ext cx="3258000" cy="3808800"/>
          </a:xfrm>
          <a:prstGeom prst="triangle">
            <a:avLst>
              <a:gd name="adj" fmla="val 100000"/>
            </a:avLst>
          </a:prstGeom>
          <a:solidFill>
            <a:srgbClr val="54a021"/>
          </a:solidFill>
          <a:ln w="12600">
            <a:noFill/>
          </a:ln>
        </p:spPr>
      </p:sp>
      <p:sp>
        <p:nvSpPr>
          <p:cNvPr id="61" name="CustomShape 6"/>
          <p:cNvSpPr/>
          <p:nvPr/>
        </p:nvSpPr>
        <p:spPr>
          <a:xfrm>
            <a:off x="9334440" y="-7920"/>
            <a:ext cx="2853360" cy="6864840"/>
          </a:xfrm>
          <a:prstGeom prst="rect">
            <a:avLst/>
          </a:prstGeom>
          <a:solidFill>
            <a:srgbClr val="3f7819"/>
          </a:solidFill>
          <a:ln w="12600">
            <a:noFill/>
          </a:ln>
        </p:spPr>
      </p:sp>
      <p:sp>
        <p:nvSpPr>
          <p:cNvPr id="62" name="CustomShape 7"/>
          <p:cNvSpPr/>
          <p:nvPr/>
        </p:nvSpPr>
        <p:spPr>
          <a:xfrm>
            <a:off x="10898280" y="-7920"/>
            <a:ext cx="1289520" cy="6864840"/>
          </a:xfrm>
          <a:prstGeom prst="rect">
            <a:avLst/>
          </a:prstGeom>
          <a:solidFill>
            <a:srgbClr val="c0e474"/>
          </a:solidFill>
          <a:ln w="12600">
            <a:noFill/>
          </a:ln>
        </p:spPr>
      </p:sp>
      <p:sp>
        <p:nvSpPr>
          <p:cNvPr id="63" name="CustomShape 8"/>
          <p:cNvSpPr/>
          <p:nvPr/>
        </p:nvSpPr>
        <p:spPr>
          <a:xfrm>
            <a:off x="10939320" y="-7920"/>
            <a:ext cx="1248120" cy="6864840"/>
          </a:xfrm>
          <a:prstGeom prst="rect">
            <a:avLst/>
          </a:prstGeom>
          <a:solidFill>
            <a:srgbClr val="90c226"/>
          </a:solidFill>
          <a:ln w="12600">
            <a:noFill/>
          </a:ln>
        </p:spPr>
      </p:sp>
      <p:sp>
        <p:nvSpPr>
          <p:cNvPr id="64" name="CustomShape 9"/>
          <p:cNvSpPr/>
          <p:nvPr/>
        </p:nvSpPr>
        <p:spPr>
          <a:xfrm>
            <a:off x="10371240" y="3589200"/>
            <a:ext cx="1816560" cy="3267720"/>
          </a:xfrm>
          <a:prstGeom prst="triangle">
            <a:avLst>
              <a:gd name="adj" fmla="val 100000"/>
            </a:avLst>
          </a:prstGeom>
          <a:solidFill>
            <a:srgbClr val="90c226"/>
          </a:solidFill>
          <a:ln w="12600">
            <a:noFill/>
          </a:ln>
        </p:spPr>
      </p:sp>
      <p:sp>
        <p:nvSpPr>
          <p:cNvPr id="65" name="CustomShape 10"/>
          <p:cNvSpPr/>
          <p:nvPr/>
        </p:nvSpPr>
        <p:spPr>
          <a:xfrm>
            <a:off x="0" y="4013280"/>
            <a:ext cx="448200" cy="2843640"/>
          </a:xfrm>
          <a:prstGeom prst="triangle">
            <a:avLst>
              <a:gd name="adj" fmla="val 0"/>
            </a:avLst>
          </a:prstGeom>
          <a:solidFill>
            <a:srgbClr val="90c226"/>
          </a:solidFill>
          <a:ln w="12600">
            <a:noFill/>
          </a:ln>
        </p:spPr>
      </p:sp>
      <p:sp>
        <p:nvSpPr>
          <p:cNvPr id="66" name="PlaceHolder 11"/>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67" name="PlaceHolder 1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2" name="Line 1"/>
          <p:cNvSpPr/>
          <p:nvPr/>
        </p:nvSpPr>
        <p:spPr>
          <a:xfrm>
            <a:off x="9370800" y="0"/>
            <a:ext cx="1219320" cy="6858000"/>
          </a:xfrm>
          <a:prstGeom prst="line">
            <a:avLst/>
          </a:prstGeom>
          <a:ln w="9360">
            <a:solidFill>
              <a:srgbClr val="bfbfbf"/>
            </a:solidFill>
            <a:round/>
          </a:ln>
        </p:spPr>
      </p:sp>
      <p:sp>
        <p:nvSpPr>
          <p:cNvPr id="103" name="Line 2"/>
          <p:cNvSpPr/>
          <p:nvPr/>
        </p:nvSpPr>
        <p:spPr>
          <a:xfrm flipH="1">
            <a:off x="7424640" y="3681360"/>
            <a:ext cx="4763880" cy="3176640"/>
          </a:xfrm>
          <a:prstGeom prst="line">
            <a:avLst/>
          </a:prstGeom>
          <a:ln w="9360">
            <a:solidFill>
              <a:srgbClr val="d9d9d9"/>
            </a:solidFill>
            <a:round/>
          </a:ln>
        </p:spPr>
      </p:sp>
      <p:sp>
        <p:nvSpPr>
          <p:cNvPr id="104" name="CustomShape 3"/>
          <p:cNvSpPr/>
          <p:nvPr/>
        </p:nvSpPr>
        <p:spPr>
          <a:xfrm>
            <a:off x="9182160" y="-7920"/>
            <a:ext cx="3005640" cy="6864840"/>
          </a:xfrm>
          <a:prstGeom prst="rect">
            <a:avLst/>
          </a:prstGeom>
          <a:solidFill>
            <a:srgbClr val="90c226"/>
          </a:solidFill>
          <a:ln w="12600">
            <a:noFill/>
          </a:ln>
        </p:spPr>
      </p:sp>
      <p:sp>
        <p:nvSpPr>
          <p:cNvPr id="105" name="CustomShape 4"/>
          <p:cNvSpPr/>
          <p:nvPr/>
        </p:nvSpPr>
        <p:spPr>
          <a:xfrm>
            <a:off x="9602640" y="-7920"/>
            <a:ext cx="2588040" cy="6864840"/>
          </a:xfrm>
          <a:prstGeom prst="rect">
            <a:avLst/>
          </a:prstGeom>
          <a:solidFill>
            <a:srgbClr val="90c226"/>
          </a:solidFill>
          <a:ln w="12600">
            <a:noFill/>
          </a:ln>
        </p:spPr>
      </p:sp>
      <p:sp>
        <p:nvSpPr>
          <p:cNvPr id="106" name="CustomShape 5"/>
          <p:cNvSpPr/>
          <p:nvPr/>
        </p:nvSpPr>
        <p:spPr>
          <a:xfrm>
            <a:off x="8933040" y="3048120"/>
            <a:ext cx="3258000" cy="3808800"/>
          </a:xfrm>
          <a:prstGeom prst="triangle">
            <a:avLst>
              <a:gd name="adj" fmla="val 100000"/>
            </a:avLst>
          </a:prstGeom>
          <a:solidFill>
            <a:srgbClr val="54a021"/>
          </a:solidFill>
          <a:ln w="12600">
            <a:noFill/>
          </a:ln>
        </p:spPr>
      </p:sp>
      <p:sp>
        <p:nvSpPr>
          <p:cNvPr id="107" name="CustomShape 6"/>
          <p:cNvSpPr/>
          <p:nvPr/>
        </p:nvSpPr>
        <p:spPr>
          <a:xfrm>
            <a:off x="9334440" y="-7920"/>
            <a:ext cx="2853360" cy="6864840"/>
          </a:xfrm>
          <a:prstGeom prst="rect">
            <a:avLst/>
          </a:prstGeom>
          <a:solidFill>
            <a:srgbClr val="3f7819"/>
          </a:solidFill>
          <a:ln w="12600">
            <a:noFill/>
          </a:ln>
        </p:spPr>
      </p:sp>
      <p:sp>
        <p:nvSpPr>
          <p:cNvPr id="108" name="CustomShape 7"/>
          <p:cNvSpPr/>
          <p:nvPr/>
        </p:nvSpPr>
        <p:spPr>
          <a:xfrm>
            <a:off x="10898280" y="-7920"/>
            <a:ext cx="1289520" cy="6864840"/>
          </a:xfrm>
          <a:prstGeom prst="rect">
            <a:avLst/>
          </a:prstGeom>
          <a:solidFill>
            <a:srgbClr val="c0e474"/>
          </a:solidFill>
          <a:ln w="12600">
            <a:noFill/>
          </a:ln>
        </p:spPr>
      </p:sp>
      <p:sp>
        <p:nvSpPr>
          <p:cNvPr id="109" name="CustomShape 8"/>
          <p:cNvSpPr/>
          <p:nvPr/>
        </p:nvSpPr>
        <p:spPr>
          <a:xfrm>
            <a:off x="10939320" y="-7920"/>
            <a:ext cx="1248120" cy="6864840"/>
          </a:xfrm>
          <a:prstGeom prst="rect">
            <a:avLst/>
          </a:prstGeom>
          <a:solidFill>
            <a:srgbClr val="90c226"/>
          </a:solidFill>
          <a:ln w="12600">
            <a:noFill/>
          </a:ln>
        </p:spPr>
      </p:sp>
      <p:sp>
        <p:nvSpPr>
          <p:cNvPr id="110" name="CustomShape 9"/>
          <p:cNvSpPr/>
          <p:nvPr/>
        </p:nvSpPr>
        <p:spPr>
          <a:xfrm>
            <a:off x="10371240" y="3589200"/>
            <a:ext cx="1816560" cy="3267720"/>
          </a:xfrm>
          <a:prstGeom prst="triangle">
            <a:avLst>
              <a:gd name="adj" fmla="val 100000"/>
            </a:avLst>
          </a:prstGeom>
          <a:solidFill>
            <a:srgbClr val="90c226"/>
          </a:solidFill>
          <a:ln w="12600">
            <a:noFill/>
          </a:ln>
        </p:spPr>
      </p:sp>
      <p:sp>
        <p:nvSpPr>
          <p:cNvPr id="111" name="CustomShape 10"/>
          <p:cNvSpPr/>
          <p:nvPr/>
        </p:nvSpPr>
        <p:spPr>
          <a:xfrm>
            <a:off x="0" y="4013280"/>
            <a:ext cx="448200" cy="2843640"/>
          </a:xfrm>
          <a:prstGeom prst="triangle">
            <a:avLst>
              <a:gd name="adj" fmla="val 0"/>
            </a:avLst>
          </a:prstGeom>
          <a:solidFill>
            <a:srgbClr val="90c226"/>
          </a:solidFill>
          <a:ln w="12600">
            <a:noFill/>
          </a:ln>
        </p:spPr>
      </p:sp>
      <p:sp>
        <p:nvSpPr>
          <p:cNvPr id="112" name="PlaceHolder 11"/>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113" name="PlaceHolder 1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8" name="Line 1"/>
          <p:cNvSpPr/>
          <p:nvPr/>
        </p:nvSpPr>
        <p:spPr>
          <a:xfrm>
            <a:off x="9370800" y="0"/>
            <a:ext cx="1219320" cy="6858000"/>
          </a:xfrm>
          <a:prstGeom prst="line">
            <a:avLst/>
          </a:prstGeom>
          <a:ln w="9360">
            <a:solidFill>
              <a:srgbClr val="bfbfbf"/>
            </a:solidFill>
            <a:round/>
          </a:ln>
        </p:spPr>
      </p:sp>
      <p:sp>
        <p:nvSpPr>
          <p:cNvPr id="149" name="Line 2"/>
          <p:cNvSpPr/>
          <p:nvPr/>
        </p:nvSpPr>
        <p:spPr>
          <a:xfrm flipH="1">
            <a:off x="7424640" y="3681360"/>
            <a:ext cx="4763880" cy="3176640"/>
          </a:xfrm>
          <a:prstGeom prst="line">
            <a:avLst/>
          </a:prstGeom>
          <a:ln w="9360">
            <a:solidFill>
              <a:srgbClr val="d9d9d9"/>
            </a:solidFill>
            <a:round/>
          </a:ln>
        </p:spPr>
      </p:sp>
      <p:sp>
        <p:nvSpPr>
          <p:cNvPr id="150" name="CustomShape 3"/>
          <p:cNvSpPr/>
          <p:nvPr/>
        </p:nvSpPr>
        <p:spPr>
          <a:xfrm>
            <a:off x="9182160" y="-7920"/>
            <a:ext cx="3005640" cy="6864840"/>
          </a:xfrm>
          <a:prstGeom prst="rect">
            <a:avLst/>
          </a:prstGeom>
          <a:solidFill>
            <a:srgbClr val="90c226"/>
          </a:solidFill>
          <a:ln w="12600">
            <a:noFill/>
          </a:ln>
        </p:spPr>
      </p:sp>
      <p:sp>
        <p:nvSpPr>
          <p:cNvPr id="151" name="CustomShape 4"/>
          <p:cNvSpPr/>
          <p:nvPr/>
        </p:nvSpPr>
        <p:spPr>
          <a:xfrm>
            <a:off x="9602640" y="-7920"/>
            <a:ext cx="2588040" cy="6864840"/>
          </a:xfrm>
          <a:prstGeom prst="rect">
            <a:avLst/>
          </a:prstGeom>
          <a:solidFill>
            <a:srgbClr val="90c226"/>
          </a:solidFill>
          <a:ln w="12600">
            <a:noFill/>
          </a:ln>
        </p:spPr>
      </p:sp>
      <p:sp>
        <p:nvSpPr>
          <p:cNvPr id="152" name="CustomShape 5"/>
          <p:cNvSpPr/>
          <p:nvPr/>
        </p:nvSpPr>
        <p:spPr>
          <a:xfrm>
            <a:off x="8933040" y="3048120"/>
            <a:ext cx="3258000" cy="3808800"/>
          </a:xfrm>
          <a:prstGeom prst="triangle">
            <a:avLst>
              <a:gd name="adj" fmla="val 100000"/>
            </a:avLst>
          </a:prstGeom>
          <a:solidFill>
            <a:srgbClr val="54a021"/>
          </a:solidFill>
          <a:ln w="12600">
            <a:noFill/>
          </a:ln>
        </p:spPr>
      </p:sp>
      <p:sp>
        <p:nvSpPr>
          <p:cNvPr id="153" name="CustomShape 6"/>
          <p:cNvSpPr/>
          <p:nvPr/>
        </p:nvSpPr>
        <p:spPr>
          <a:xfrm>
            <a:off x="9334440" y="-7920"/>
            <a:ext cx="2853360" cy="6864840"/>
          </a:xfrm>
          <a:prstGeom prst="rect">
            <a:avLst/>
          </a:prstGeom>
          <a:solidFill>
            <a:srgbClr val="3f7819"/>
          </a:solidFill>
          <a:ln w="12600">
            <a:noFill/>
          </a:ln>
        </p:spPr>
      </p:sp>
      <p:sp>
        <p:nvSpPr>
          <p:cNvPr id="154" name="CustomShape 7"/>
          <p:cNvSpPr/>
          <p:nvPr/>
        </p:nvSpPr>
        <p:spPr>
          <a:xfrm>
            <a:off x="10898280" y="-7920"/>
            <a:ext cx="1289520" cy="6864840"/>
          </a:xfrm>
          <a:prstGeom prst="rect">
            <a:avLst/>
          </a:prstGeom>
          <a:solidFill>
            <a:srgbClr val="c0e474"/>
          </a:solidFill>
          <a:ln w="12600">
            <a:noFill/>
          </a:ln>
        </p:spPr>
      </p:sp>
      <p:sp>
        <p:nvSpPr>
          <p:cNvPr id="155" name="CustomShape 8"/>
          <p:cNvSpPr/>
          <p:nvPr/>
        </p:nvSpPr>
        <p:spPr>
          <a:xfrm>
            <a:off x="10939320" y="-7920"/>
            <a:ext cx="1248120" cy="6864840"/>
          </a:xfrm>
          <a:prstGeom prst="rect">
            <a:avLst/>
          </a:prstGeom>
          <a:solidFill>
            <a:srgbClr val="90c226"/>
          </a:solidFill>
          <a:ln w="12600">
            <a:noFill/>
          </a:ln>
        </p:spPr>
      </p:sp>
      <p:sp>
        <p:nvSpPr>
          <p:cNvPr id="156" name="CustomShape 9"/>
          <p:cNvSpPr/>
          <p:nvPr/>
        </p:nvSpPr>
        <p:spPr>
          <a:xfrm>
            <a:off x="10371240" y="3589200"/>
            <a:ext cx="1816560" cy="3267720"/>
          </a:xfrm>
          <a:prstGeom prst="triangle">
            <a:avLst>
              <a:gd name="adj" fmla="val 100000"/>
            </a:avLst>
          </a:prstGeom>
          <a:solidFill>
            <a:srgbClr val="90c226"/>
          </a:solidFill>
          <a:ln w="12600">
            <a:noFill/>
          </a:ln>
        </p:spPr>
      </p:sp>
      <p:sp>
        <p:nvSpPr>
          <p:cNvPr id="157" name="CustomShape 10"/>
          <p:cNvSpPr/>
          <p:nvPr/>
        </p:nvSpPr>
        <p:spPr>
          <a:xfrm>
            <a:off x="0" y="4013280"/>
            <a:ext cx="448200" cy="2843640"/>
          </a:xfrm>
          <a:prstGeom prst="triangle">
            <a:avLst>
              <a:gd name="adj" fmla="val 0"/>
            </a:avLst>
          </a:prstGeom>
          <a:solidFill>
            <a:srgbClr val="90c226"/>
          </a:solidFill>
          <a:ln w="12600">
            <a:noFill/>
          </a:ln>
        </p:spPr>
      </p:sp>
      <p:sp>
        <p:nvSpPr>
          <p:cNvPr id="158" name="PlaceHolder 11"/>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159" name="PlaceHolder 1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1628640" y="3040200"/>
            <a:ext cx="7766640" cy="1645200"/>
          </a:xfrm>
          <a:prstGeom prst="rect">
            <a:avLst/>
          </a:prstGeom>
          <a:noFill/>
          <a:ln>
            <a:noFill/>
          </a:ln>
        </p:spPr>
        <p:txBody>
          <a:bodyPr lIns="90000" rIns="90000" tIns="45000" bIns="45000" anchor="b"/>
          <a:p>
            <a:r>
              <a:rPr lang="en-IN" sz="5400">
                <a:solidFill>
                  <a:srgbClr val="000000"/>
                </a:solidFill>
                <a:latin typeface="Trebuchet MS"/>
              </a:rPr>
              <a:t> </a:t>
            </a:r>
            <a:endParaRPr/>
          </a:p>
          <a:p>
            <a:endParaRPr/>
          </a:p>
          <a:p>
            <a:endParaRPr/>
          </a:p>
          <a:p>
            <a:r>
              <a:rPr lang="en-IN" sz="5400">
                <a:solidFill>
                  <a:srgbClr val="000000"/>
                </a:solidFill>
                <a:latin typeface="Trebuchet MS"/>
              </a:rPr>
              <a:t>Data Analytics </a:t>
            </a:r>
            <a:endParaRPr/>
          </a:p>
          <a:p>
            <a:r>
              <a:rPr lang="en-IN" sz="5400">
                <a:solidFill>
                  <a:srgbClr val="000000"/>
                </a:solidFill>
                <a:latin typeface="Trebuchet MS"/>
              </a:rPr>
              <a:t>on </a:t>
            </a:r>
            <a:endParaRPr/>
          </a:p>
          <a:p>
            <a:r>
              <a:rPr lang="en-IN" sz="5400">
                <a:solidFill>
                  <a:srgbClr val="000000"/>
                </a:solidFill>
                <a:latin typeface="Trebuchet MS"/>
              </a:rPr>
              <a:t>Medicare Payments </a:t>
            </a:r>
            <a:endParaRPr/>
          </a:p>
          <a:p>
            <a:pPr algn="ctr">
              <a:lnSpc>
                <a:spcPct val="100000"/>
              </a:lnSpc>
            </a:pPr>
            <a:r>
              <a:rPr lang="en-IN" sz="5400">
                <a:solidFill>
                  <a:srgbClr val="000000"/>
                </a:solidFill>
                <a:latin typeface="Trebuchet MS"/>
              </a:rPr>
              <a:t>in the U.S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677880" y="609480"/>
            <a:ext cx="8595360" cy="1319760"/>
          </a:xfrm>
          <a:prstGeom prst="rect">
            <a:avLst/>
          </a:prstGeom>
          <a:noFill/>
          <a:ln>
            <a:noFill/>
          </a:ln>
        </p:spPr>
        <p:txBody>
          <a:bodyPr lIns="90000" rIns="90000" tIns="45000" bIns="45000"/>
          <a:p>
            <a:r>
              <a:rPr lang="en-IN" sz="3600" u="sng">
                <a:solidFill>
                  <a:srgbClr val="000000"/>
                </a:solidFill>
                <a:latin typeface="Trebuchet MS"/>
              </a:rPr>
              <a:t>LIST OF ATTRIBUTES</a:t>
            </a:r>
            <a:endParaRPr/>
          </a:p>
          <a:p>
            <a:pPr algn="ctr">
              <a:lnSpc>
                <a:spcPct val="100000"/>
              </a:lnSpc>
            </a:pPr>
            <a:r>
              <a:rPr lang="en-IN" sz="3600" u="sng">
                <a:solidFill>
                  <a:srgbClr val="000000"/>
                </a:solidFill>
                <a:latin typeface="Trebuchet MS"/>
              </a:rPr>
              <a:t>(countwise.csv)</a:t>
            </a:r>
            <a:endParaRPr/>
          </a:p>
        </p:txBody>
      </p:sp>
      <p:sp>
        <p:nvSpPr>
          <p:cNvPr id="210" name="CustomShape 2"/>
          <p:cNvSpPr/>
          <p:nvPr/>
        </p:nvSpPr>
        <p:spPr>
          <a:xfrm>
            <a:off x="677880" y="1362240"/>
            <a:ext cx="8595360" cy="50630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r>
              <a:rPr lang="en-IN" sz="2000">
                <a:solidFill>
                  <a:srgbClr val="404040"/>
                </a:solidFill>
                <a:latin typeface="Trebuchet MS"/>
              </a:rPr>
              <a:t>• </a:t>
            </a:r>
            <a:r>
              <a:rPr lang="en-IN" sz="2000">
                <a:solidFill>
                  <a:srgbClr val="404040"/>
                </a:solidFill>
                <a:latin typeface="Trebuchet MS"/>
              </a:rPr>
              <a:t>DRG Definition - A statistical system for classifying any inpatient staY into groups for the purposes of payment. </a:t>
            </a:r>
            <a:endParaRPr/>
          </a:p>
          <a:p>
            <a:pPr>
              <a:lnSpc>
                <a:spcPct val="100000"/>
              </a:lnSpc>
            </a:pPr>
            <a:endParaRPr/>
          </a:p>
          <a:p>
            <a:pPr>
              <a:lnSpc>
                <a:spcPct val="100000"/>
              </a:lnSpc>
            </a:pPr>
            <a:r>
              <a:rPr lang="en-IN" sz="2000">
                <a:solidFill>
                  <a:srgbClr val="404040"/>
                </a:solidFill>
                <a:latin typeface="Trebuchet MS"/>
              </a:rPr>
              <a:t>• </a:t>
            </a:r>
            <a:r>
              <a:rPr lang="en-IN" sz="2000">
                <a:solidFill>
                  <a:srgbClr val="404040"/>
                </a:solidFill>
                <a:latin typeface="Trebuchet MS"/>
              </a:rPr>
              <a:t>Provider State - The state to which the Hospital is located in.</a:t>
            </a:r>
            <a:endParaRPr/>
          </a:p>
          <a:p>
            <a:pPr>
              <a:lnSpc>
                <a:spcPct val="100000"/>
              </a:lnSpc>
            </a:pPr>
            <a:endParaRPr/>
          </a:p>
          <a:p>
            <a:pPr>
              <a:lnSpc>
                <a:spcPct val="100000"/>
              </a:lnSpc>
            </a:pPr>
            <a:r>
              <a:rPr lang="en-IN" sz="2000">
                <a:solidFill>
                  <a:srgbClr val="404040"/>
                </a:solidFill>
                <a:latin typeface="Trebuchet MS"/>
              </a:rPr>
              <a:t>•</a:t>
            </a:r>
            <a:r>
              <a:rPr lang="en-IN" sz="2000">
                <a:solidFill>
                  <a:srgbClr val="404040"/>
                </a:solidFill>
                <a:latin typeface="Trebuchet MS"/>
              </a:rPr>
              <a:t>Total Discharges - The number of discharges billed by the provider for inpatient hospital services.   </a:t>
            </a:r>
            <a:endParaRPr/>
          </a:p>
          <a:p>
            <a:pPr>
              <a:lnSpc>
                <a:spcPct val="100000"/>
              </a:lnSpc>
            </a:pPr>
            <a:endParaRPr/>
          </a:p>
          <a:p>
            <a:pPr>
              <a:lnSpc>
                <a:spcPct val="100000"/>
              </a:lnSpc>
            </a:pPr>
            <a:r>
              <a:rPr lang="en-IN" sz="2000">
                <a:solidFill>
                  <a:srgbClr val="404040"/>
                </a:solidFill>
                <a:latin typeface="Trebuchet MS"/>
              </a:rPr>
              <a:t>Total Number of Records = 134816</a:t>
            </a:r>
            <a:endParaRPr/>
          </a:p>
          <a:p>
            <a:pPr>
              <a:lnSpc>
                <a:spcPct val="100000"/>
              </a:lnSpc>
            </a:pPr>
            <a:r>
              <a:rPr lang="en-IN" sz="2000">
                <a:solidFill>
                  <a:srgbClr val="404040"/>
                </a:solidFill>
                <a:latin typeface="Trebuchet MS"/>
              </a:rPr>
              <a:t>Total Number of Features=3</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677880" y="609480"/>
            <a:ext cx="8595360" cy="1319760"/>
          </a:xfrm>
          <a:prstGeom prst="rect">
            <a:avLst/>
          </a:prstGeom>
          <a:noFill/>
          <a:ln>
            <a:noFill/>
          </a:ln>
        </p:spPr>
        <p:txBody>
          <a:bodyPr lIns="0" rIns="0" tIns="0" bIns="0" anchor="ctr"/>
          <a:p>
            <a:r>
              <a:rPr lang="en-IN" sz="3600">
                <a:latin typeface="Arial"/>
              </a:rPr>
              <a:t>Description of SRS</a:t>
            </a:r>
            <a:endParaRPr/>
          </a:p>
        </p:txBody>
      </p:sp>
      <p:sp>
        <p:nvSpPr>
          <p:cNvPr id="212" name="CustomShape 2"/>
          <p:cNvSpPr/>
          <p:nvPr/>
        </p:nvSpPr>
        <p:spPr>
          <a:xfrm>
            <a:off x="677880" y="2160720"/>
            <a:ext cx="8595360" cy="3880440"/>
          </a:xfrm>
          <a:prstGeom prst="rect">
            <a:avLst/>
          </a:prstGeom>
          <a:noFill/>
          <a:ln>
            <a:noFill/>
          </a:ln>
        </p:spPr>
        <p:txBody>
          <a:bodyPr lIns="0" rIns="0" tIns="0" bIns="0"/>
          <a:p>
            <a:r>
              <a:rPr lang="en-IN">
                <a:latin typeface="Trebuchet MS"/>
              </a:rPr>
              <a:t>  </a:t>
            </a:r>
            <a:r>
              <a:rPr lang="en-IN">
                <a:latin typeface="Trebuchet MS"/>
              </a:rPr>
              <a:t>The project requirements are classified into the following subcategories- </a:t>
            </a:r>
            <a:endParaRPr/>
          </a:p>
          <a:p>
            <a:endParaRPr/>
          </a:p>
          <a:p>
            <a:pPr>
              <a:lnSpc>
                <a:spcPct val="100000"/>
              </a:lnSpc>
              <a:buSzPct val="45000"/>
              <a:buFont typeface="StarSymbol"/>
              <a:buChar char="l"/>
            </a:pPr>
            <a:r>
              <a:rPr lang="en-IN">
                <a:latin typeface="Trebuchet MS"/>
              </a:rPr>
              <a:t>External Interface Requirements – Specifies the hardware and software requirements to run the project such as Linux OS, Java environment etc.</a:t>
            </a:r>
            <a:endParaRPr/>
          </a:p>
          <a:p>
            <a:pPr>
              <a:lnSpc>
                <a:spcPct val="100000"/>
              </a:lnSpc>
              <a:buSzPct val="45000"/>
              <a:buFont typeface="StarSymbol"/>
              <a:buChar char="l"/>
            </a:pPr>
            <a:r>
              <a:rPr lang="en-IN">
                <a:latin typeface="Trebuchet MS"/>
              </a:rPr>
              <a:t>Functional Requirements – Used to define the specific behavior   or function of the various modules and components in the project. Here we explain how Map Reduce ,Octave and the other components constitute the given system.</a:t>
            </a:r>
            <a:endParaRPr/>
          </a:p>
          <a:p>
            <a:pPr>
              <a:lnSpc>
                <a:spcPct val="100000"/>
              </a:lnSpc>
              <a:buSzPct val="45000"/>
              <a:buFont typeface="StarSymbol"/>
              <a:buChar char="l"/>
            </a:pPr>
            <a:r>
              <a:rPr lang="en-IN">
                <a:latin typeface="Trebuchet MS"/>
              </a:rPr>
              <a:t>Software System Attributes- These define the potential attributes and qualities the software should posses such as reliability, availability, security etc. </a:t>
            </a:r>
            <a:endParaRPr/>
          </a:p>
          <a:p>
            <a:pPr>
              <a:lnSpc>
                <a:spcPct val="100000"/>
              </a:lnSpc>
              <a:buSzPct val="45000"/>
              <a:buFont typeface="StarSymbol"/>
              <a:buChar char="l"/>
            </a:pPr>
            <a:r>
              <a:rPr lang="en-IN">
                <a:latin typeface="Trebuchet MS"/>
              </a:rPr>
              <a:t>Performance Requirements – The ideal performance parameters which a system needs to satisfy such as robustness and efficiency.</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677880" y="609480"/>
            <a:ext cx="8595360" cy="1319760"/>
          </a:xfrm>
          <a:prstGeom prst="rect">
            <a:avLst/>
          </a:prstGeom>
          <a:noFill/>
          <a:ln>
            <a:noFill/>
          </a:ln>
        </p:spPr>
        <p:txBody>
          <a:bodyPr lIns="0" rIns="0" tIns="0" bIns="0" anchor="ctr"/>
          <a:p>
            <a:r>
              <a:rPr lang="en-IN" sz="3600">
                <a:latin typeface="Arial"/>
              </a:rPr>
              <a:t>Architecture Diagram</a:t>
            </a:r>
            <a:endParaRPr/>
          </a:p>
        </p:txBody>
      </p:sp>
      <p:pic>
        <p:nvPicPr>
          <p:cNvPr id="214" name="Content Placeholder 3" descr=""/>
          <p:cNvPicPr/>
          <p:nvPr/>
        </p:nvPicPr>
        <p:blipFill>
          <a:blip r:embed="rId1"/>
          <a:stretch>
            <a:fillRect/>
          </a:stretch>
        </p:blipFill>
        <p:spPr>
          <a:xfrm>
            <a:off x="1224000" y="1656000"/>
            <a:ext cx="7056000" cy="4968000"/>
          </a:xfrm>
          <a:prstGeom prst="rect">
            <a:avLst/>
          </a:prstGeom>
          <a:ln w="9360">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677880" y="609480"/>
            <a:ext cx="8595360" cy="1319760"/>
          </a:xfrm>
          <a:prstGeom prst="rect">
            <a:avLst/>
          </a:prstGeom>
          <a:noFill/>
          <a:ln>
            <a:noFill/>
          </a:ln>
        </p:spPr>
        <p:txBody>
          <a:bodyPr lIns="0" rIns="0" tIns="0" bIns="0" anchor="ctr"/>
          <a:p>
            <a:r>
              <a:rPr lang="en-IN" sz="3600">
                <a:latin typeface="Arial"/>
              </a:rPr>
              <a:t>Flow Diagram</a:t>
            </a:r>
            <a:endParaRPr/>
          </a:p>
        </p:txBody>
      </p:sp>
      <p:pic>
        <p:nvPicPr>
          <p:cNvPr id="216" name="" descr=""/>
          <p:cNvPicPr/>
          <p:nvPr/>
        </p:nvPicPr>
        <p:blipFill>
          <a:blip r:embed="rId1"/>
          <a:stretch>
            <a:fillRect/>
          </a:stretch>
        </p:blipFill>
        <p:spPr>
          <a:xfrm>
            <a:off x="2160000" y="1656000"/>
            <a:ext cx="5461920" cy="4968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638280" y="2720880"/>
            <a:ext cx="8596800" cy="1319760"/>
          </a:xfrm>
          <a:prstGeom prst="rect">
            <a:avLst/>
          </a:prstGeom>
          <a:noFill/>
          <a:ln>
            <a:noFill/>
          </a:ln>
        </p:spPr>
        <p:txBody>
          <a:bodyPr lIns="90000" rIns="90000" tIns="45000" bIns="45000"/>
          <a:p>
            <a:pPr algn="ctr">
              <a:lnSpc>
                <a:spcPct val="100000"/>
              </a:lnSpc>
            </a:pPr>
            <a:r>
              <a:rPr lang="en-IN" sz="5400">
                <a:solidFill>
                  <a:srgbClr val="000000"/>
                </a:solidFill>
                <a:latin typeface="Trebuchet MS"/>
              </a:rPr>
              <a:t>IMPLEMENTATION</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638280" y="2720880"/>
            <a:ext cx="8596800" cy="1319760"/>
          </a:xfrm>
          <a:prstGeom prst="rect">
            <a:avLst/>
          </a:prstGeom>
          <a:noFill/>
          <a:ln>
            <a:noFill/>
          </a:ln>
        </p:spPr>
        <p:txBody>
          <a:bodyPr lIns="90000" rIns="90000" tIns="45000" bIns="45000"/>
          <a:p>
            <a:pPr algn="ctr">
              <a:lnSpc>
                <a:spcPct val="100000"/>
              </a:lnSpc>
            </a:pPr>
            <a:r>
              <a:rPr lang="en-IN" sz="5400">
                <a:solidFill>
                  <a:srgbClr val="000000"/>
                </a:solidFill>
                <a:latin typeface="Trebuchet MS"/>
              </a:rPr>
              <a:t>RESULTS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677880" y="609480"/>
            <a:ext cx="8595360" cy="1319760"/>
          </a:xfrm>
          <a:prstGeom prst="rect">
            <a:avLst/>
          </a:prstGeom>
          <a:noFill/>
          <a:ln>
            <a:noFill/>
          </a:ln>
        </p:spPr>
        <p:txBody>
          <a:bodyPr lIns="0" rIns="0" tIns="0" bIns="0" anchor="ctr"/>
          <a:p>
            <a:r>
              <a:rPr lang="en-IN" sz="3600">
                <a:latin typeface="Arial"/>
              </a:rPr>
              <a:t>Future Scope</a:t>
            </a:r>
            <a:endParaRPr/>
          </a:p>
        </p:txBody>
      </p:sp>
      <p:sp>
        <p:nvSpPr>
          <p:cNvPr id="220" name="CustomShape 2"/>
          <p:cNvSpPr/>
          <p:nvPr/>
        </p:nvSpPr>
        <p:spPr>
          <a:xfrm>
            <a:off x="677880" y="2160720"/>
            <a:ext cx="8595360" cy="3880440"/>
          </a:xfrm>
          <a:prstGeom prst="rect">
            <a:avLst/>
          </a:prstGeom>
          <a:noFill/>
          <a:ln>
            <a:noFill/>
          </a:ln>
        </p:spPr>
        <p:txBody>
          <a:bodyPr lIns="0" rIns="0" tIns="0" bIns="0"/>
          <a:p>
            <a:r>
              <a:rPr lang="en-IN">
                <a:latin typeface="Trebuchet MS"/>
              </a:rPr>
              <a:t>The Future Scope of the project is:</a:t>
            </a:r>
            <a:endParaRPr/>
          </a:p>
          <a:p>
            <a:endParaRPr/>
          </a:p>
          <a:p>
            <a:pPr algn="just">
              <a:buSzPct val="45000"/>
              <a:buFont typeface="StarSymbol"/>
              <a:buChar char=""/>
            </a:pPr>
            <a:r>
              <a:rPr lang="en-IN">
                <a:solidFill>
                  <a:srgbClr val="000000"/>
                </a:solidFill>
                <a:latin typeface="Trebuchet MS"/>
                <a:ea typeface="Droid Sans Fallback"/>
              </a:rPr>
              <a:t>The future scope of this project is to include more data sets covering fiscal years post 2011; this will expand the analytical reach of the data as predictive algorithms can be applied. </a:t>
            </a:r>
            <a:endParaRPr/>
          </a:p>
          <a:p>
            <a:pPr algn="just">
              <a:buSzPct val="45000"/>
              <a:buFont typeface="StarSymbol"/>
              <a:buChar char=""/>
            </a:pPr>
            <a:endParaRPr/>
          </a:p>
          <a:p>
            <a:pPr algn="just">
              <a:buSzPct val="45000"/>
              <a:buFont typeface="StarSymbol"/>
              <a:buChar char=""/>
            </a:pPr>
            <a:r>
              <a:rPr lang="en-IN">
                <a:solidFill>
                  <a:srgbClr val="000000"/>
                </a:solidFill>
                <a:latin typeface="Trebuchet MS"/>
                <a:ea typeface="Droid Sans Fallback"/>
              </a:rPr>
              <a:t>Another major area for growth is to implement the analytical model in the Indian demographic to investigate central and state government health schemes such as CGHS, Rajiv</a:t>
            </a:r>
            <a:r>
              <a:rPr lang="en-IN">
                <a:solidFill>
                  <a:srgbClr val="000000"/>
                </a:solidFill>
                <a:latin typeface="Trebuchet MS"/>
                <a:ea typeface="Droid Sans Fallback"/>
              </a:rPr>
              <a:t> Arogya Bhagya respectiv</a:t>
            </a:r>
            <a:r>
              <a:rPr lang="en-IN" sz="1000">
                <a:solidFill>
                  <a:srgbClr val="000000"/>
                </a:solidFill>
                <a:latin typeface="Trebuchet MS"/>
                <a:ea typeface="Droid Sans Fallback"/>
              </a:rPr>
              <a:t>ely. </a:t>
            </a:r>
            <a:endParaRPr/>
          </a:p>
          <a:p>
            <a:pPr algn="just"/>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677880" y="609480"/>
            <a:ext cx="8595360" cy="1319760"/>
          </a:xfrm>
          <a:prstGeom prst="rect">
            <a:avLst/>
          </a:prstGeom>
          <a:noFill/>
          <a:ln>
            <a:noFill/>
          </a:ln>
        </p:spPr>
        <p:txBody>
          <a:bodyPr lIns="0" rIns="0" tIns="0" bIns="0" anchor="ctr"/>
          <a:p>
            <a:r>
              <a:rPr lang="en-IN" sz="3600">
                <a:latin typeface="Arial"/>
              </a:rPr>
              <a:t>Conclusion</a:t>
            </a:r>
            <a:endParaRPr/>
          </a:p>
        </p:txBody>
      </p:sp>
      <p:sp>
        <p:nvSpPr>
          <p:cNvPr id="222" name="CustomShape 2"/>
          <p:cNvSpPr/>
          <p:nvPr/>
        </p:nvSpPr>
        <p:spPr>
          <a:xfrm>
            <a:off x="677880" y="2160720"/>
            <a:ext cx="8595360" cy="3880440"/>
          </a:xfrm>
          <a:prstGeom prst="rect">
            <a:avLst/>
          </a:prstGeom>
          <a:noFill/>
          <a:ln>
            <a:noFill/>
          </a:ln>
        </p:spPr>
        <p:txBody>
          <a:bodyPr lIns="0" rIns="0" tIns="0" bIns="0"/>
          <a:p>
            <a:pPr algn="just"/>
            <a:r>
              <a:rPr lang="en-US">
                <a:solidFill>
                  <a:srgbClr val="000000"/>
                </a:solidFill>
                <a:latin typeface="Trebuchet MS"/>
                <a:ea typeface="Droid Sans Fallback"/>
              </a:rPr>
              <a:t>After successfully implementing the above project we arrive at a conclusion, data analytics on Medicare payments is a fruitful analytical endeavor. During the analysis we observed noticeable variations in the number of cases as well as average payment made by patients for a particular procedure across different states. These variations benefit policy makers and citizens and improve the quality of their decisions. The clustering of Hospitals in a particular state based on the number of discharges helps officials into classifying them as high, medium and low priority hospitals.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638280" y="2720880"/>
            <a:ext cx="8596800" cy="1319760"/>
          </a:xfrm>
          <a:prstGeom prst="rect">
            <a:avLst/>
          </a:prstGeom>
          <a:noFill/>
          <a:ln>
            <a:noFill/>
          </a:ln>
        </p:spPr>
        <p:txBody>
          <a:bodyPr lIns="90000" rIns="90000" tIns="45000" bIns="45000"/>
          <a:p>
            <a:pPr algn="ctr">
              <a:lnSpc>
                <a:spcPct val="100000"/>
              </a:lnSpc>
            </a:pPr>
            <a:r>
              <a:rPr lang="en-IN" sz="5400">
                <a:solidFill>
                  <a:srgbClr val="000000"/>
                </a:solidFill>
                <a:latin typeface="Trebuchet MS"/>
              </a:rPr>
              <a:t>THANK YOU</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677880" y="609480"/>
            <a:ext cx="8595360" cy="1319760"/>
          </a:xfrm>
          <a:prstGeom prst="rect">
            <a:avLst/>
          </a:prstGeom>
          <a:noFill/>
          <a:ln>
            <a:noFill/>
          </a:ln>
        </p:spPr>
        <p:txBody>
          <a:bodyPr lIns="90000" rIns="90000" tIns="45000" bIns="45000"/>
          <a:p>
            <a:pPr algn="ctr">
              <a:lnSpc>
                <a:spcPct val="100000"/>
              </a:lnSpc>
            </a:pPr>
            <a:r>
              <a:rPr lang="en-IN" sz="3600" u="sng">
                <a:solidFill>
                  <a:srgbClr val="000000"/>
                </a:solidFill>
                <a:latin typeface="Trebuchet MS"/>
              </a:rPr>
              <a:t>TEAM MEMEBERS</a:t>
            </a:r>
            <a:endParaRPr/>
          </a:p>
        </p:txBody>
      </p:sp>
      <p:sp>
        <p:nvSpPr>
          <p:cNvPr id="196" name="CustomShape 2"/>
          <p:cNvSpPr/>
          <p:nvPr/>
        </p:nvSpPr>
        <p:spPr>
          <a:xfrm>
            <a:off x="677880" y="2160720"/>
            <a:ext cx="8595360" cy="3880440"/>
          </a:xfrm>
          <a:prstGeom prst="rect">
            <a:avLst/>
          </a:prstGeom>
          <a:noFill/>
          <a:ln>
            <a:noFill/>
          </a:ln>
        </p:spPr>
        <p:txBody>
          <a:bodyPr lIns="90000" rIns="90000" tIns="45000" bIns="45000"/>
          <a:p>
            <a:pPr>
              <a:lnSpc>
                <a:spcPct val="100000"/>
              </a:lnSpc>
              <a:buSzPct val="80000"/>
              <a:buFont typeface="Wingdings 3" charset="2"/>
              <a:buChar char=""/>
            </a:pPr>
            <a:r>
              <a:rPr lang="en-IN" sz="2400">
                <a:solidFill>
                  <a:srgbClr val="404040"/>
                </a:solidFill>
                <a:latin typeface="Trebuchet MS"/>
              </a:rPr>
              <a:t>Sriram Anupindi 1MS12CS111</a:t>
            </a:r>
            <a:endParaRPr/>
          </a:p>
          <a:p>
            <a:pPr>
              <a:lnSpc>
                <a:spcPct val="100000"/>
              </a:lnSpc>
            </a:pPr>
            <a:endParaRPr/>
          </a:p>
          <a:p>
            <a:pPr>
              <a:lnSpc>
                <a:spcPct val="100000"/>
              </a:lnSpc>
              <a:buSzPct val="80000"/>
              <a:buFont typeface="Wingdings 3" charset="2"/>
              <a:buChar char=""/>
            </a:pPr>
            <a:r>
              <a:rPr lang="en-IN" sz="2400">
                <a:solidFill>
                  <a:srgbClr val="404040"/>
                </a:solidFill>
                <a:latin typeface="Trebuchet MS"/>
              </a:rPr>
              <a:t>Suhail T N  1MS12CS115</a:t>
            </a:r>
            <a:endParaRPr/>
          </a:p>
          <a:p>
            <a:pPr>
              <a:lnSpc>
                <a:spcPct val="100000"/>
              </a:lnSpc>
            </a:pPr>
            <a:endParaRPr/>
          </a:p>
          <a:p>
            <a:pPr>
              <a:lnSpc>
                <a:spcPct val="100000"/>
              </a:lnSpc>
              <a:buSzPct val="80000"/>
              <a:buFont typeface="Wingdings 3" charset="2"/>
              <a:buChar char=""/>
            </a:pPr>
            <a:r>
              <a:rPr lang="en-IN" sz="2400">
                <a:solidFill>
                  <a:srgbClr val="404040"/>
                </a:solidFill>
                <a:latin typeface="Trebuchet MS"/>
              </a:rPr>
              <a:t>Mayank  Sharma 1MS11CS062</a:t>
            </a:r>
            <a:endParaRPr/>
          </a:p>
          <a:p>
            <a:pPr>
              <a:lnSpc>
                <a:spcPct val="100000"/>
              </a:lnSpc>
            </a:pPr>
            <a:endParaRPr/>
          </a:p>
          <a:p>
            <a:pPr>
              <a:lnSpc>
                <a:spcPct val="100000"/>
              </a:lnSpc>
              <a:buSzPct val="80000"/>
              <a:buFont typeface="Wingdings 3" charset="2"/>
              <a:buChar char=""/>
            </a:pPr>
            <a:r>
              <a:rPr lang="en-IN" sz="2400">
                <a:solidFill>
                  <a:srgbClr val="404040"/>
                </a:solidFill>
                <a:latin typeface="Trebuchet MS"/>
                <a:ea typeface="Droid Sans Fallback"/>
              </a:rPr>
              <a:t>Ashresh 1MS11CS034</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677880" y="609480"/>
            <a:ext cx="8595360" cy="1319760"/>
          </a:xfrm>
          <a:prstGeom prst="rect">
            <a:avLst/>
          </a:prstGeom>
          <a:noFill/>
          <a:ln>
            <a:noFill/>
          </a:ln>
        </p:spPr>
        <p:txBody>
          <a:bodyPr lIns="90000" rIns="90000" tIns="45000" bIns="45000"/>
          <a:p>
            <a:pPr algn="ctr">
              <a:lnSpc>
                <a:spcPct val="100000"/>
              </a:lnSpc>
            </a:pPr>
            <a:r>
              <a:rPr lang="en-IN" sz="3600" u="sng">
                <a:solidFill>
                  <a:srgbClr val="000000"/>
                </a:solidFill>
                <a:latin typeface="Trebuchet MS"/>
              </a:rPr>
              <a:t>Project Goals</a:t>
            </a:r>
            <a:endParaRPr/>
          </a:p>
        </p:txBody>
      </p:sp>
      <p:sp>
        <p:nvSpPr>
          <p:cNvPr id="198" name="CustomShape 2"/>
          <p:cNvSpPr/>
          <p:nvPr/>
        </p:nvSpPr>
        <p:spPr>
          <a:xfrm>
            <a:off x="677880" y="2160720"/>
            <a:ext cx="8595360" cy="3880440"/>
          </a:xfrm>
          <a:prstGeom prst="rect">
            <a:avLst/>
          </a:prstGeom>
          <a:noFill/>
          <a:ln>
            <a:noFill/>
          </a:ln>
        </p:spPr>
        <p:txBody>
          <a:bodyPr lIns="90000" rIns="90000" tIns="45000" bIns="45000"/>
          <a:p>
            <a:pPr>
              <a:lnSpc>
                <a:spcPct val="100000"/>
              </a:lnSpc>
            </a:pPr>
            <a:r>
              <a:rPr lang="en-IN">
                <a:solidFill>
                  <a:srgbClr val="404040"/>
                </a:solidFill>
                <a:latin typeface="Trebuchet MS"/>
              </a:rPr>
              <a:t>The output of this project is an interactive web application which provides users with information with regard to inpatient procedures in the U.S. The web site will display the compressed data by using tables, graphs, histograms and popular visual representations. Through this project we wish to make law makers more aware of the rising health issues in a particular state , as well as educating the public with regard to the cost of the various popular procedures.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677880" y="609480"/>
            <a:ext cx="8595360" cy="1319760"/>
          </a:xfrm>
          <a:prstGeom prst="rect">
            <a:avLst/>
          </a:prstGeom>
          <a:noFill/>
          <a:ln>
            <a:noFill/>
          </a:ln>
        </p:spPr>
        <p:txBody>
          <a:bodyPr lIns="90000" rIns="90000" tIns="45000" bIns="45000"/>
          <a:p>
            <a:pPr algn="ctr">
              <a:lnSpc>
                <a:spcPct val="100000"/>
              </a:lnSpc>
            </a:pPr>
            <a:r>
              <a:rPr lang="en-IN" sz="3600" u="sng">
                <a:solidFill>
                  <a:srgbClr val="000000"/>
                </a:solidFill>
                <a:latin typeface="Trebuchet MS"/>
              </a:rPr>
              <a:t>PROBLEM DEFINITION</a:t>
            </a:r>
            <a:endParaRPr/>
          </a:p>
        </p:txBody>
      </p:sp>
      <p:sp>
        <p:nvSpPr>
          <p:cNvPr id="200" name="CustomShape 2"/>
          <p:cNvSpPr/>
          <p:nvPr/>
        </p:nvSpPr>
        <p:spPr>
          <a:xfrm>
            <a:off x="426960" y="1546200"/>
            <a:ext cx="11763720" cy="3976920"/>
          </a:xfrm>
          <a:prstGeom prst="rect">
            <a:avLst/>
          </a:prstGeom>
          <a:noFill/>
          <a:ln>
            <a:noFill/>
          </a:ln>
        </p:spPr>
        <p:txBody>
          <a:bodyPr lIns="90000" rIns="90000" tIns="0" bIns="0" anchor="ctr"/>
          <a:p>
            <a:pPr>
              <a:lnSpc>
                <a:spcPct val="100000"/>
              </a:lnSpc>
            </a:pPr>
            <a:r>
              <a:rPr lang="en-IN">
                <a:solidFill>
                  <a:srgbClr val="000000"/>
                </a:solidFill>
                <a:latin typeface="Trebuchet MS"/>
              </a:rPr>
              <a:t>To identify relationships between  the features of the data set pertaining to  the  provision of medical services (Hospitals) with regard to the100 most frequent discharges spread across a vast number of  geographical locations in the United States of America. </a:t>
            </a:r>
            <a:endParaRPr/>
          </a:p>
          <a:p>
            <a:pPr>
              <a:lnSpc>
                <a:spcPct val="100000"/>
              </a:lnSpc>
            </a:pPr>
            <a:r>
              <a:rPr lang="en-IN">
                <a:solidFill>
                  <a:srgbClr val="000000"/>
                </a:solidFill>
                <a:latin typeface="Trebuchet MS"/>
              </a:rPr>
              <a:t>The list of relationships which have been identified by us are:</a:t>
            </a:r>
            <a:endParaRPr/>
          </a:p>
          <a:p>
            <a:pPr>
              <a:lnSpc>
                <a:spcPct val="100000"/>
              </a:lnSpc>
              <a:buSzPct val="80000"/>
              <a:buFont typeface="Wingdings 3" charset="2"/>
              <a:buChar char=""/>
            </a:pPr>
            <a:r>
              <a:rPr lang="en-IN">
                <a:solidFill>
                  <a:srgbClr val="000000"/>
                </a:solidFill>
                <a:latin typeface="Trebuchet MS"/>
              </a:rPr>
              <a:t>State wise count of the no of cases for a particular procedure.</a:t>
            </a:r>
            <a:endParaRPr/>
          </a:p>
          <a:p>
            <a:pPr>
              <a:lnSpc>
                <a:spcPct val="100000"/>
              </a:lnSpc>
              <a:buSzPct val="80000"/>
              <a:buFont typeface="Wingdings 3" charset="2"/>
              <a:buChar char=""/>
            </a:pPr>
            <a:r>
              <a:rPr lang="en-IN">
                <a:solidFill>
                  <a:srgbClr val="000000"/>
                </a:solidFill>
                <a:latin typeface="Trebuchet MS"/>
              </a:rPr>
              <a:t>Average cost for a particular procedure across all hospitals in a particular state.</a:t>
            </a:r>
            <a:endParaRPr/>
          </a:p>
          <a:p>
            <a:pPr>
              <a:lnSpc>
                <a:spcPct val="100000"/>
              </a:lnSpc>
              <a:buSzPct val="80000"/>
              <a:buFont typeface="Wingdings 3" charset="2"/>
              <a:buChar char=""/>
            </a:pPr>
            <a:r>
              <a:rPr lang="en-IN">
                <a:solidFill>
                  <a:srgbClr val="000000"/>
                </a:solidFill>
                <a:latin typeface="Trebuchet MS"/>
              </a:rPr>
              <a:t>Classification of  hospitals as high, medium and low for a particular state based on the number of discharges.</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677880" y="609480"/>
            <a:ext cx="8595360" cy="6121440"/>
          </a:xfrm>
          <a:prstGeom prst="rect">
            <a:avLst/>
          </a:prstGeom>
          <a:noFill/>
          <a:ln>
            <a:noFill/>
          </a:ln>
        </p:spPr>
        <p:txBody>
          <a:bodyPr lIns="0" rIns="0" tIns="0" bIns="0" anchor="ctr"/>
          <a:p>
            <a:pPr algn="ctr">
              <a:lnSpc>
                <a:spcPct val="100000"/>
              </a:lnSpc>
            </a:pPr>
            <a:r>
              <a:rPr lang="en-IN" sz="6000">
                <a:latin typeface="Arial"/>
              </a:rPr>
              <a:t>Data Sets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677880" y="609480"/>
            <a:ext cx="8595360" cy="1319760"/>
          </a:xfrm>
          <a:prstGeom prst="rect">
            <a:avLst/>
          </a:prstGeom>
          <a:noFill/>
          <a:ln>
            <a:noFill/>
          </a:ln>
        </p:spPr>
        <p:txBody>
          <a:bodyPr lIns="90000" rIns="90000" tIns="45000" bIns="45000"/>
          <a:p>
            <a:pPr algn="ctr">
              <a:lnSpc>
                <a:spcPct val="100000"/>
              </a:lnSpc>
            </a:pPr>
            <a:r>
              <a:rPr lang="en-IN" sz="3600" u="sng">
                <a:solidFill>
                  <a:srgbClr val="000000"/>
                </a:solidFill>
                <a:latin typeface="Trebuchet MS"/>
              </a:rPr>
              <a:t>LIST OF ATTRIBUTES(Source.csv)</a:t>
            </a:r>
            <a:endParaRPr/>
          </a:p>
        </p:txBody>
      </p:sp>
      <p:sp>
        <p:nvSpPr>
          <p:cNvPr id="203" name="CustomShape 2"/>
          <p:cNvSpPr/>
          <p:nvPr/>
        </p:nvSpPr>
        <p:spPr>
          <a:xfrm>
            <a:off x="677880" y="1362240"/>
            <a:ext cx="8595360" cy="5063040"/>
          </a:xfrm>
          <a:prstGeom prst="rect">
            <a:avLst/>
          </a:prstGeom>
          <a:noFill/>
          <a:ln>
            <a:noFill/>
          </a:ln>
        </p:spPr>
        <p:txBody>
          <a:bodyPr lIns="90000" rIns="90000" tIns="45000" bIns="45000"/>
          <a:p>
            <a:pPr>
              <a:lnSpc>
                <a:spcPct val="100000"/>
              </a:lnSpc>
            </a:pPr>
            <a:r>
              <a:rPr lang="en-IN" sz="2000">
                <a:solidFill>
                  <a:srgbClr val="404040"/>
                </a:solidFill>
                <a:latin typeface="Trebuchet MS"/>
              </a:rPr>
              <a:t>• </a:t>
            </a:r>
            <a:r>
              <a:rPr lang="en-IN" sz="2000">
                <a:solidFill>
                  <a:srgbClr val="404040"/>
                </a:solidFill>
                <a:latin typeface="Trebuchet MS"/>
              </a:rPr>
              <a:t>DRG Definition - A statistical system for classifying any inpatient staY into groups for the purposes of payment. </a:t>
            </a:r>
            <a:endParaRPr/>
          </a:p>
          <a:p>
            <a:pPr>
              <a:lnSpc>
                <a:spcPct val="100000"/>
              </a:lnSpc>
            </a:pPr>
            <a:r>
              <a:rPr lang="en-IN" sz="2000">
                <a:solidFill>
                  <a:srgbClr val="404040"/>
                </a:solidFill>
                <a:latin typeface="Trebuchet MS"/>
              </a:rPr>
              <a:t>• </a:t>
            </a:r>
            <a:r>
              <a:rPr lang="en-IN" sz="2000">
                <a:solidFill>
                  <a:srgbClr val="404040"/>
                </a:solidFill>
                <a:latin typeface="Trebuchet MS"/>
              </a:rPr>
              <a:t>Provider Id - 5 digit number used to uniquely identify a particular         hospital.</a:t>
            </a:r>
            <a:endParaRPr/>
          </a:p>
          <a:p>
            <a:pPr>
              <a:lnSpc>
                <a:spcPct val="100000"/>
              </a:lnSpc>
            </a:pPr>
            <a:r>
              <a:rPr lang="en-IN" sz="2000">
                <a:solidFill>
                  <a:srgbClr val="404040"/>
                </a:solidFill>
                <a:latin typeface="Trebuchet MS"/>
              </a:rPr>
              <a:t>• </a:t>
            </a:r>
            <a:r>
              <a:rPr lang="en-IN" sz="2000">
                <a:solidFill>
                  <a:srgbClr val="404040"/>
                </a:solidFill>
                <a:latin typeface="Trebuchet MS"/>
              </a:rPr>
              <a:t>Provider Name- Name of the Hospital.</a:t>
            </a:r>
            <a:endParaRPr/>
          </a:p>
          <a:p>
            <a:pPr>
              <a:lnSpc>
                <a:spcPct val="100000"/>
              </a:lnSpc>
            </a:pPr>
            <a:r>
              <a:rPr lang="en-IN" sz="2000">
                <a:solidFill>
                  <a:srgbClr val="404040"/>
                </a:solidFill>
                <a:latin typeface="Trebuchet MS"/>
              </a:rPr>
              <a:t>• </a:t>
            </a:r>
            <a:r>
              <a:rPr lang="en-IN" sz="2000">
                <a:solidFill>
                  <a:srgbClr val="404040"/>
                </a:solidFill>
                <a:latin typeface="Trebuchet MS"/>
              </a:rPr>
              <a:t>Provider Street Address - The local address of the Hospital.</a:t>
            </a:r>
            <a:endParaRPr/>
          </a:p>
          <a:p>
            <a:pPr>
              <a:lnSpc>
                <a:spcPct val="100000"/>
              </a:lnSpc>
            </a:pPr>
            <a:r>
              <a:rPr lang="en-IN" sz="2000">
                <a:solidFill>
                  <a:srgbClr val="404040"/>
                </a:solidFill>
                <a:latin typeface="Trebuchet MS"/>
              </a:rPr>
              <a:t>• </a:t>
            </a:r>
            <a:r>
              <a:rPr lang="en-IN" sz="2000">
                <a:solidFill>
                  <a:srgbClr val="404040"/>
                </a:solidFill>
                <a:latin typeface="Trebuchet MS"/>
              </a:rPr>
              <a:t>Provider City - The city where the Hospital is located.</a:t>
            </a:r>
            <a:endParaRPr/>
          </a:p>
          <a:p>
            <a:pPr>
              <a:lnSpc>
                <a:spcPct val="100000"/>
              </a:lnSpc>
            </a:pPr>
            <a:r>
              <a:rPr lang="en-IN" sz="2000">
                <a:solidFill>
                  <a:srgbClr val="404040"/>
                </a:solidFill>
                <a:latin typeface="Trebuchet MS"/>
              </a:rPr>
              <a:t>• </a:t>
            </a:r>
            <a:r>
              <a:rPr lang="en-IN" sz="2000">
                <a:solidFill>
                  <a:srgbClr val="404040"/>
                </a:solidFill>
                <a:latin typeface="Trebuchet MS"/>
              </a:rPr>
              <a:t>Provider State - The state to which the Hospital is located in.</a:t>
            </a:r>
            <a:endParaRPr/>
          </a:p>
          <a:p>
            <a:pPr>
              <a:lnSpc>
                <a:spcPct val="100000"/>
              </a:lnSpc>
            </a:pPr>
            <a:r>
              <a:rPr lang="en-IN" sz="2000">
                <a:solidFill>
                  <a:srgbClr val="404040"/>
                </a:solidFill>
                <a:latin typeface="Trebuchet MS"/>
              </a:rPr>
              <a:t>• </a:t>
            </a:r>
            <a:r>
              <a:rPr lang="en-IN" sz="2000">
                <a:solidFill>
                  <a:srgbClr val="404040"/>
                </a:solidFill>
                <a:latin typeface="Trebuchet MS"/>
              </a:rPr>
              <a:t>Provider Zip Code - 5 digit region Code</a:t>
            </a:r>
            <a:endParaRPr/>
          </a:p>
          <a:p>
            <a:pPr>
              <a:lnSpc>
                <a:spcPct val="100000"/>
              </a:lnSpc>
            </a:pPr>
            <a:r>
              <a:rPr lang="en-IN" sz="2000">
                <a:solidFill>
                  <a:srgbClr val="404040"/>
                </a:solidFill>
                <a:latin typeface="Trebuchet MS"/>
              </a:rPr>
              <a:t>• </a:t>
            </a:r>
            <a:r>
              <a:rPr lang="en-IN" sz="2000">
                <a:solidFill>
                  <a:srgbClr val="404040"/>
                </a:solidFill>
                <a:latin typeface="Trebuchet MS"/>
              </a:rPr>
              <a:t>Hospital Referral Region Description - A Hospital Referral Region (HRR) is a regional health care market for specialized consultative care, where caring for the patient requires the services of a major referral center. </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677880" y="219240"/>
            <a:ext cx="8595360" cy="5821920"/>
          </a:xfrm>
          <a:prstGeom prst="rect">
            <a:avLst/>
          </a:prstGeom>
          <a:noFill/>
          <a:ln>
            <a:noFill/>
          </a:ln>
        </p:spPr>
        <p:txBody>
          <a:bodyPr lIns="90000" rIns="90000" tIns="45000" bIns="45000"/>
          <a:p>
            <a:pPr>
              <a:lnSpc>
                <a:spcPct val="100000"/>
              </a:lnSpc>
            </a:pPr>
            <a:r>
              <a:rPr lang="en-IN" sz="2000">
                <a:solidFill>
                  <a:srgbClr val="404040"/>
                </a:solidFill>
                <a:latin typeface="Trebuchet MS"/>
              </a:rPr>
              <a:t>• </a:t>
            </a:r>
            <a:r>
              <a:rPr lang="en-IN" sz="2000">
                <a:solidFill>
                  <a:srgbClr val="404040"/>
                </a:solidFill>
                <a:latin typeface="Trebuchet MS"/>
              </a:rPr>
              <a:t>Total Discharges - The number of discharges billed by the provider for inpatient hospital services.</a:t>
            </a:r>
            <a:endParaRPr/>
          </a:p>
          <a:p>
            <a:pPr>
              <a:lnSpc>
                <a:spcPct val="100000"/>
              </a:lnSpc>
            </a:pPr>
            <a:r>
              <a:rPr lang="en-IN" sz="2000">
                <a:solidFill>
                  <a:srgbClr val="404040"/>
                </a:solidFill>
                <a:latin typeface="Trebuchet MS"/>
              </a:rPr>
              <a:t>• </a:t>
            </a:r>
            <a:r>
              <a:rPr lang="en-IN" sz="2000">
                <a:solidFill>
                  <a:srgbClr val="404040"/>
                </a:solidFill>
                <a:latin typeface="Trebuchet MS"/>
              </a:rPr>
              <a:t>Average Covered Charges - The provider's average charge for services covered by Medicare for all discharges in the DRG</a:t>
            </a:r>
            <a:endParaRPr/>
          </a:p>
          <a:p>
            <a:pPr>
              <a:lnSpc>
                <a:spcPct val="100000"/>
              </a:lnSpc>
            </a:pPr>
            <a:r>
              <a:rPr lang="en-IN" sz="2000">
                <a:solidFill>
                  <a:srgbClr val="404040"/>
                </a:solidFill>
                <a:latin typeface="Trebuchet MS"/>
              </a:rPr>
              <a:t>• </a:t>
            </a:r>
            <a:r>
              <a:rPr lang="en-IN" sz="2000">
                <a:solidFill>
                  <a:srgbClr val="404040"/>
                </a:solidFill>
                <a:latin typeface="Trebuchet MS"/>
              </a:rPr>
              <a:t>Average Total Payments: The average total payments to all providers for the MS-DRG including the MSDRG amount, teaching, disproportionate share, capital, and outlier payments for all cases. </a:t>
            </a:r>
            <a:endParaRPr/>
          </a:p>
          <a:p>
            <a:pPr>
              <a:lnSpc>
                <a:spcPct val="100000"/>
              </a:lnSpc>
            </a:pPr>
            <a:r>
              <a:rPr lang="en-IN" sz="2000">
                <a:solidFill>
                  <a:srgbClr val="404040"/>
                </a:solidFill>
                <a:latin typeface="Trebuchet MS"/>
              </a:rPr>
              <a:t>• </a:t>
            </a:r>
            <a:r>
              <a:rPr lang="en-IN" sz="2000">
                <a:solidFill>
                  <a:srgbClr val="404040"/>
                </a:solidFill>
                <a:latin typeface="Trebuchet MS"/>
              </a:rPr>
              <a:t>Average Medicare Payments: The average amount that Medicare pays to the provider for Medicare's share of the MS-DRG. </a:t>
            </a:r>
            <a:endParaRPr/>
          </a:p>
          <a:p>
            <a:pPr>
              <a:lnSpc>
                <a:spcPct val="100000"/>
              </a:lnSpc>
            </a:pPr>
            <a:endParaRPr/>
          </a:p>
          <a:p>
            <a:pPr>
              <a:lnSpc>
                <a:spcPct val="100000"/>
              </a:lnSpc>
            </a:pPr>
            <a:endParaRPr/>
          </a:p>
          <a:p>
            <a:pPr>
              <a:lnSpc>
                <a:spcPct val="100000"/>
              </a:lnSpc>
            </a:pPr>
            <a:r>
              <a:rPr lang="en-IN" sz="2000">
                <a:solidFill>
                  <a:srgbClr val="404040"/>
                </a:solidFill>
                <a:latin typeface="Trebuchet MS"/>
              </a:rPr>
              <a:t>Total Number of Records =  163066</a:t>
            </a:r>
            <a:endParaRPr/>
          </a:p>
          <a:p>
            <a:pPr>
              <a:lnSpc>
                <a:spcPct val="100000"/>
              </a:lnSpc>
            </a:pPr>
            <a:r>
              <a:rPr lang="en-IN" sz="2000">
                <a:solidFill>
                  <a:srgbClr val="404040"/>
                </a:solidFill>
                <a:latin typeface="Trebuchet MS"/>
              </a:rPr>
              <a:t>Total Number of Features per Record =  12 </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77880" y="609480"/>
            <a:ext cx="8595360" cy="1319760"/>
          </a:xfrm>
          <a:prstGeom prst="rect">
            <a:avLst/>
          </a:prstGeom>
          <a:noFill/>
          <a:ln>
            <a:noFill/>
          </a:ln>
        </p:spPr>
        <p:txBody>
          <a:bodyPr lIns="90000" rIns="90000" tIns="45000" bIns="45000"/>
          <a:p>
            <a:pPr algn="ctr">
              <a:lnSpc>
                <a:spcPct val="100000"/>
              </a:lnSpc>
            </a:pPr>
            <a:r>
              <a:rPr lang="en-IN" sz="3600" u="sng">
                <a:solidFill>
                  <a:srgbClr val="000000"/>
                </a:solidFill>
                <a:latin typeface="Trebuchet MS"/>
              </a:rPr>
              <a:t>LIST OF ATTRIBUTES(Avg.csv)</a:t>
            </a:r>
            <a:endParaRPr/>
          </a:p>
        </p:txBody>
      </p:sp>
      <p:sp>
        <p:nvSpPr>
          <p:cNvPr id="206" name="CustomShape 2"/>
          <p:cNvSpPr/>
          <p:nvPr/>
        </p:nvSpPr>
        <p:spPr>
          <a:xfrm>
            <a:off x="677880" y="1362240"/>
            <a:ext cx="8595360" cy="5063040"/>
          </a:xfrm>
          <a:prstGeom prst="rect">
            <a:avLst/>
          </a:prstGeom>
          <a:noFill/>
          <a:ln>
            <a:noFill/>
          </a:ln>
        </p:spPr>
        <p:txBody>
          <a:bodyPr lIns="90000" rIns="90000" tIns="45000" bIns="45000"/>
          <a:p>
            <a:pPr>
              <a:lnSpc>
                <a:spcPct val="100000"/>
              </a:lnSpc>
            </a:pPr>
            <a:r>
              <a:rPr lang="en-IN" sz="2000">
                <a:solidFill>
                  <a:srgbClr val="404040"/>
                </a:solidFill>
                <a:latin typeface="Trebuchet MS"/>
              </a:rPr>
              <a:t>• </a:t>
            </a:r>
            <a:r>
              <a:rPr lang="en-IN" sz="2000">
                <a:solidFill>
                  <a:srgbClr val="404040"/>
                </a:solidFill>
                <a:latin typeface="Trebuchet MS"/>
              </a:rPr>
              <a:t>DRG Definition - A statistical system for classifying any inpatient staY into groups for the purposes of payment. </a:t>
            </a:r>
            <a:endParaRPr/>
          </a:p>
          <a:p>
            <a:pPr>
              <a:lnSpc>
                <a:spcPct val="100000"/>
              </a:lnSpc>
            </a:pPr>
            <a:endParaRPr/>
          </a:p>
          <a:p>
            <a:pPr>
              <a:lnSpc>
                <a:spcPct val="100000"/>
              </a:lnSpc>
            </a:pPr>
            <a:r>
              <a:rPr lang="en-IN" sz="2000">
                <a:solidFill>
                  <a:srgbClr val="404040"/>
                </a:solidFill>
                <a:latin typeface="Trebuchet MS"/>
              </a:rPr>
              <a:t>• </a:t>
            </a:r>
            <a:r>
              <a:rPr lang="en-IN" sz="2000">
                <a:solidFill>
                  <a:srgbClr val="404040"/>
                </a:solidFill>
                <a:latin typeface="Trebuchet MS"/>
              </a:rPr>
              <a:t>Provider State - The state to which the Hospital is located in.</a:t>
            </a:r>
            <a:endParaRPr/>
          </a:p>
          <a:p>
            <a:pPr>
              <a:lnSpc>
                <a:spcPct val="100000"/>
              </a:lnSpc>
            </a:pPr>
            <a:endParaRPr/>
          </a:p>
          <a:p>
            <a:pPr>
              <a:lnSpc>
                <a:spcPct val="100000"/>
              </a:lnSpc>
            </a:pPr>
            <a:r>
              <a:rPr lang="en-IN" sz="2000">
                <a:solidFill>
                  <a:srgbClr val="404040"/>
                </a:solidFill>
                <a:latin typeface="Trebuchet MS"/>
              </a:rPr>
              <a:t>• </a:t>
            </a:r>
            <a:r>
              <a:rPr lang="en-IN" sz="2000">
                <a:solidFill>
                  <a:srgbClr val="404040"/>
                </a:solidFill>
                <a:latin typeface="Trebuchet MS"/>
              </a:rPr>
              <a:t>Average Cost Paid by Patient- This is calculated as the    numerical difference between Average Total Payments and the Average Medicare Payments.    </a:t>
            </a:r>
            <a:endParaRPr/>
          </a:p>
          <a:p>
            <a:pPr>
              <a:lnSpc>
                <a:spcPct val="100000"/>
              </a:lnSpc>
            </a:pPr>
            <a:endParaRPr/>
          </a:p>
          <a:p>
            <a:pPr>
              <a:lnSpc>
                <a:spcPct val="100000"/>
              </a:lnSpc>
            </a:pPr>
            <a:r>
              <a:rPr lang="en-IN" sz="2000">
                <a:solidFill>
                  <a:srgbClr val="404040"/>
                </a:solidFill>
                <a:latin typeface="Trebuchet MS"/>
              </a:rPr>
              <a:t>Total Number of Records = 138924</a:t>
            </a:r>
            <a:endParaRPr/>
          </a:p>
          <a:p>
            <a:pPr>
              <a:lnSpc>
                <a:spcPct val="100000"/>
              </a:lnSpc>
            </a:pPr>
            <a:r>
              <a:rPr lang="en-IN" sz="2000">
                <a:solidFill>
                  <a:srgbClr val="404040"/>
                </a:solidFill>
                <a:latin typeface="Trebuchet MS"/>
              </a:rPr>
              <a:t>Total Number of Features=3</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677880" y="609480"/>
            <a:ext cx="8595360" cy="1319760"/>
          </a:xfrm>
          <a:prstGeom prst="rect">
            <a:avLst/>
          </a:prstGeom>
          <a:noFill/>
          <a:ln>
            <a:noFill/>
          </a:ln>
        </p:spPr>
        <p:txBody>
          <a:bodyPr lIns="90000" rIns="90000" tIns="45000" bIns="45000"/>
          <a:p>
            <a:r>
              <a:rPr lang="en-IN" sz="3600" u="sng">
                <a:solidFill>
                  <a:srgbClr val="000000"/>
                </a:solidFill>
                <a:latin typeface="Trebuchet MS"/>
              </a:rPr>
              <a:t>LIST OF ATTRIBUTES</a:t>
            </a:r>
            <a:endParaRPr/>
          </a:p>
          <a:p>
            <a:pPr algn="ctr">
              <a:lnSpc>
                <a:spcPct val="100000"/>
              </a:lnSpc>
            </a:pPr>
            <a:r>
              <a:rPr lang="en-IN" sz="3600" u="sng">
                <a:solidFill>
                  <a:srgbClr val="000000"/>
                </a:solidFill>
                <a:latin typeface="Trebuchet MS"/>
              </a:rPr>
              <a:t>(countwise.csv)</a:t>
            </a:r>
            <a:endParaRPr/>
          </a:p>
        </p:txBody>
      </p:sp>
      <p:sp>
        <p:nvSpPr>
          <p:cNvPr id="208" name="CustomShape 2"/>
          <p:cNvSpPr/>
          <p:nvPr/>
        </p:nvSpPr>
        <p:spPr>
          <a:xfrm>
            <a:off x="677880" y="1362240"/>
            <a:ext cx="8595360" cy="50630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r>
              <a:rPr lang="en-IN" sz="2000">
                <a:solidFill>
                  <a:srgbClr val="404040"/>
                </a:solidFill>
                <a:latin typeface="Trebuchet MS"/>
              </a:rPr>
              <a:t>• </a:t>
            </a:r>
            <a:r>
              <a:rPr lang="en-IN" sz="2000">
                <a:solidFill>
                  <a:srgbClr val="404040"/>
                </a:solidFill>
                <a:latin typeface="Trebuchet MS"/>
              </a:rPr>
              <a:t>DRG Definition - A statistical system for classifying any inpatient staY into groups for the purposes of payment. </a:t>
            </a:r>
            <a:endParaRPr/>
          </a:p>
          <a:p>
            <a:pPr>
              <a:lnSpc>
                <a:spcPct val="100000"/>
              </a:lnSpc>
            </a:pPr>
            <a:endParaRPr/>
          </a:p>
          <a:p>
            <a:pPr>
              <a:lnSpc>
                <a:spcPct val="100000"/>
              </a:lnSpc>
            </a:pPr>
            <a:r>
              <a:rPr lang="en-IN" sz="2000">
                <a:solidFill>
                  <a:srgbClr val="404040"/>
                </a:solidFill>
                <a:latin typeface="Trebuchet MS"/>
              </a:rPr>
              <a:t>• </a:t>
            </a:r>
            <a:r>
              <a:rPr lang="en-IN" sz="2000">
                <a:solidFill>
                  <a:srgbClr val="404040"/>
                </a:solidFill>
                <a:latin typeface="Trebuchet MS"/>
              </a:rPr>
              <a:t>Provider State - The state to which the Hospital is located in.</a:t>
            </a:r>
            <a:endParaRPr/>
          </a:p>
          <a:p>
            <a:pPr>
              <a:lnSpc>
                <a:spcPct val="100000"/>
              </a:lnSpc>
            </a:pPr>
            <a:endParaRPr/>
          </a:p>
          <a:p>
            <a:pPr>
              <a:lnSpc>
                <a:spcPct val="100000"/>
              </a:lnSpc>
            </a:pPr>
            <a:r>
              <a:rPr lang="en-IN" sz="2000">
                <a:solidFill>
                  <a:srgbClr val="404040"/>
                </a:solidFill>
                <a:latin typeface="Trebuchet MS"/>
              </a:rPr>
              <a:t>•</a:t>
            </a:r>
            <a:r>
              <a:rPr lang="en-IN" sz="2000">
                <a:solidFill>
                  <a:srgbClr val="404040"/>
                </a:solidFill>
                <a:latin typeface="Trebuchet MS"/>
              </a:rPr>
              <a:t>Total Discharges - The number of discharges billed by the provider for inpatient hospital services.   </a:t>
            </a:r>
            <a:endParaRPr/>
          </a:p>
          <a:p>
            <a:pPr>
              <a:lnSpc>
                <a:spcPct val="100000"/>
              </a:lnSpc>
            </a:pPr>
            <a:endParaRPr/>
          </a:p>
          <a:p>
            <a:pPr>
              <a:lnSpc>
                <a:spcPct val="100000"/>
              </a:lnSpc>
            </a:pPr>
            <a:r>
              <a:rPr lang="en-IN" sz="2000">
                <a:solidFill>
                  <a:srgbClr val="404040"/>
                </a:solidFill>
                <a:latin typeface="Trebuchet MS"/>
              </a:rPr>
              <a:t>Total Number of Records = 134816</a:t>
            </a:r>
            <a:endParaRPr/>
          </a:p>
          <a:p>
            <a:pPr>
              <a:lnSpc>
                <a:spcPct val="100000"/>
              </a:lnSpc>
            </a:pPr>
            <a:r>
              <a:rPr lang="en-IN" sz="2000">
                <a:solidFill>
                  <a:srgbClr val="404040"/>
                </a:solidFill>
                <a:latin typeface="Trebuchet MS"/>
              </a:rPr>
              <a:t>Total Number of Features=3</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