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71" r:id="rId4"/>
    <p:sldId id="258" r:id="rId5"/>
    <p:sldId id="265" r:id="rId6"/>
    <p:sldId id="267" r:id="rId7"/>
    <p:sldId id="268" r:id="rId8"/>
    <p:sldId id="269" r:id="rId9"/>
    <p:sldId id="262" r:id="rId10"/>
    <p:sldId id="259" r:id="rId11"/>
    <p:sldId id="260" r:id="rId12"/>
    <p:sldId id="261" r:id="rId13"/>
    <p:sldId id="270" r:id="rId14"/>
    <p:sldId id="274" r:id="rId15"/>
    <p:sldId id="275" r:id="rId16"/>
    <p:sldId id="277" r:id="rId17"/>
    <p:sldId id="280" r:id="rId18"/>
    <p:sldId id="276" r:id="rId19"/>
    <p:sldId id="278" r:id="rId20"/>
    <p:sldId id="284" r:id="rId21"/>
    <p:sldId id="266" r:id="rId22"/>
    <p:sldId id="285" r:id="rId23"/>
    <p:sldId id="286" r:id="rId24"/>
    <p:sldId id="287" r:id="rId25"/>
    <p:sldId id="281" r:id="rId26"/>
    <p:sldId id="282" r:id="rId27"/>
    <p:sldId id="283" r:id="rId28"/>
    <p:sldId id="26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60" autoAdjust="0"/>
    <p:restoredTop sz="94660"/>
  </p:normalViewPr>
  <p:slideViewPr>
    <p:cSldViewPr>
      <p:cViewPr>
        <p:scale>
          <a:sx n="70" d="100"/>
          <a:sy n="70" d="100"/>
        </p:scale>
        <p:origin x="-1374" y="-54"/>
      </p:cViewPr>
      <p:guideLst>
        <p:guide orient="horz" pos="2160"/>
        <p:guide pos="2880"/>
      </p:guideLst>
    </p:cSldViewPr>
  </p:slideViewPr>
  <p:notesTextViewPr>
    <p:cViewPr>
      <p:scale>
        <a:sx n="400" d="100"/>
        <a:sy n="4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E17EE66-75CF-41EA-ABC3-CC2C746994C6}" type="datetimeFigureOut">
              <a:rPr lang="en-US" smtClean="0"/>
              <a:pPr/>
              <a:t>12/11/2015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33B0D3D-A315-4AE7-9CB0-54688F98BA7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17EE66-75CF-41EA-ABC3-CC2C746994C6}"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B0D3D-A315-4AE7-9CB0-54688F98BA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17EE66-75CF-41EA-ABC3-CC2C746994C6}"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B0D3D-A315-4AE7-9CB0-54688F98BA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E17EE66-75CF-41EA-ABC3-CC2C746994C6}" type="datetimeFigureOut">
              <a:rPr lang="en-US" smtClean="0"/>
              <a:pPr/>
              <a:t>12/11/2015</a:t>
            </a:fld>
            <a:endParaRPr lang="en-US"/>
          </a:p>
        </p:txBody>
      </p:sp>
      <p:sp>
        <p:nvSpPr>
          <p:cNvPr id="9" name="Slide Number Placeholder 8"/>
          <p:cNvSpPr>
            <a:spLocks noGrp="1"/>
          </p:cNvSpPr>
          <p:nvPr>
            <p:ph type="sldNum" sz="quarter" idx="15"/>
          </p:nvPr>
        </p:nvSpPr>
        <p:spPr/>
        <p:txBody>
          <a:bodyPr rtlCol="0"/>
          <a:lstStyle/>
          <a:p>
            <a:fld id="{F33B0D3D-A315-4AE7-9CB0-54688F98BA7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E17EE66-75CF-41EA-ABC3-CC2C746994C6}" type="datetimeFigureOut">
              <a:rPr lang="en-US" smtClean="0"/>
              <a:pPr/>
              <a:t>12/11/2015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33B0D3D-A315-4AE7-9CB0-54688F98BA7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E17EE66-75CF-41EA-ABC3-CC2C746994C6}"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B0D3D-A315-4AE7-9CB0-54688F98BA7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E17EE66-75CF-41EA-ABC3-CC2C746994C6}"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3B0D3D-A315-4AE7-9CB0-54688F98BA7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E17EE66-75CF-41EA-ABC3-CC2C746994C6}" type="datetimeFigureOut">
              <a:rPr lang="en-US" smtClean="0"/>
              <a:pPr/>
              <a:t>12/11/2015</a:t>
            </a:fld>
            <a:endParaRPr lang="en-US"/>
          </a:p>
        </p:txBody>
      </p:sp>
      <p:sp>
        <p:nvSpPr>
          <p:cNvPr id="7" name="Slide Number Placeholder 6"/>
          <p:cNvSpPr>
            <a:spLocks noGrp="1"/>
          </p:cNvSpPr>
          <p:nvPr>
            <p:ph type="sldNum" sz="quarter" idx="11"/>
          </p:nvPr>
        </p:nvSpPr>
        <p:spPr/>
        <p:txBody>
          <a:bodyPr rtlCol="0"/>
          <a:lstStyle/>
          <a:p>
            <a:fld id="{F33B0D3D-A315-4AE7-9CB0-54688F98BA7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7EE66-75CF-41EA-ABC3-CC2C746994C6}"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3B0D3D-A315-4AE7-9CB0-54688F98BA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E17EE66-75CF-41EA-ABC3-CC2C746994C6}" type="datetimeFigureOut">
              <a:rPr lang="en-US" smtClean="0"/>
              <a:pPr/>
              <a:t>12/11/2015</a:t>
            </a:fld>
            <a:endParaRPr lang="en-US"/>
          </a:p>
        </p:txBody>
      </p:sp>
      <p:sp>
        <p:nvSpPr>
          <p:cNvPr id="22" name="Slide Number Placeholder 21"/>
          <p:cNvSpPr>
            <a:spLocks noGrp="1"/>
          </p:cNvSpPr>
          <p:nvPr>
            <p:ph type="sldNum" sz="quarter" idx="15"/>
          </p:nvPr>
        </p:nvSpPr>
        <p:spPr/>
        <p:txBody>
          <a:bodyPr rtlCol="0"/>
          <a:lstStyle/>
          <a:p>
            <a:fld id="{F33B0D3D-A315-4AE7-9CB0-54688F98BA7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E17EE66-75CF-41EA-ABC3-CC2C746994C6}" type="datetimeFigureOut">
              <a:rPr lang="en-US" smtClean="0"/>
              <a:pPr/>
              <a:t>12/11/2015</a:t>
            </a:fld>
            <a:endParaRPr lang="en-US"/>
          </a:p>
        </p:txBody>
      </p:sp>
      <p:sp>
        <p:nvSpPr>
          <p:cNvPr id="18" name="Slide Number Placeholder 17"/>
          <p:cNvSpPr>
            <a:spLocks noGrp="1"/>
          </p:cNvSpPr>
          <p:nvPr>
            <p:ph type="sldNum" sz="quarter" idx="11"/>
          </p:nvPr>
        </p:nvSpPr>
        <p:spPr/>
        <p:txBody>
          <a:bodyPr rtlCol="0"/>
          <a:lstStyle/>
          <a:p>
            <a:fld id="{F33B0D3D-A315-4AE7-9CB0-54688F98BA7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E17EE66-75CF-41EA-ABC3-CC2C746994C6}" type="datetimeFigureOut">
              <a:rPr lang="en-US" smtClean="0"/>
              <a:pPr/>
              <a:t>12/11/2015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33B0D3D-A315-4AE7-9CB0-54688F98BA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nist.gov/itl/cloud/upload/cloud-def-v15.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24000"/>
            <a:ext cx="6172200" cy="1894362"/>
          </a:xfrm>
        </p:spPr>
        <p:txBody>
          <a:bodyPr/>
          <a:lstStyle/>
          <a:p>
            <a:r>
              <a:rPr lang="en-US" dirty="0" smtClean="0"/>
              <a:t>SENTIMENT ANALYSIS FOR MOVIE REVIEWS</a:t>
            </a:r>
            <a:endParaRPr lang="en-US" dirty="0"/>
          </a:p>
        </p:txBody>
      </p:sp>
      <p:sp>
        <p:nvSpPr>
          <p:cNvPr id="3" name="Subtitle 2"/>
          <p:cNvSpPr>
            <a:spLocks noGrp="1"/>
          </p:cNvSpPr>
          <p:nvPr>
            <p:ph type="subTitle" idx="1"/>
          </p:nvPr>
        </p:nvSpPr>
        <p:spPr>
          <a:xfrm>
            <a:off x="2286000" y="4724400"/>
            <a:ext cx="6477000" cy="1752600"/>
          </a:xfrm>
        </p:spPr>
        <p:txBody>
          <a:bodyPr>
            <a:normAutofit lnSpcReduction="10000"/>
          </a:bodyPr>
          <a:lstStyle/>
          <a:p>
            <a:r>
              <a:rPr lang="en-US" dirty="0" smtClean="0"/>
              <a:t>By:</a:t>
            </a:r>
          </a:p>
          <a:p>
            <a:r>
              <a:rPr lang="en-US" dirty="0" smtClean="0"/>
              <a:t>Kush </a:t>
            </a:r>
            <a:r>
              <a:rPr lang="en-US" dirty="0" err="1" smtClean="0"/>
              <a:t>Bavishi</a:t>
            </a:r>
            <a:r>
              <a:rPr lang="en-US" dirty="0" smtClean="0"/>
              <a:t>			1ms12cs049</a:t>
            </a:r>
          </a:p>
          <a:p>
            <a:r>
              <a:rPr lang="en-US" dirty="0" err="1" smtClean="0"/>
              <a:t>Udhav</a:t>
            </a:r>
            <a:r>
              <a:rPr lang="en-US" dirty="0" smtClean="0"/>
              <a:t> </a:t>
            </a:r>
            <a:r>
              <a:rPr lang="en-US" dirty="0" err="1" smtClean="0"/>
              <a:t>Chandel</a:t>
            </a:r>
            <a:r>
              <a:rPr lang="en-US" dirty="0" smtClean="0"/>
              <a:t> 		1ms12cs123</a:t>
            </a:r>
          </a:p>
          <a:p>
            <a:r>
              <a:rPr lang="en-US" dirty="0" err="1" smtClean="0"/>
              <a:t>Devayani</a:t>
            </a:r>
            <a:r>
              <a:rPr lang="en-US" dirty="0" smtClean="0"/>
              <a:t> </a:t>
            </a:r>
            <a:r>
              <a:rPr lang="en-US" dirty="0" err="1" smtClean="0"/>
              <a:t>Urs</a:t>
            </a:r>
            <a:r>
              <a:rPr lang="en-US" dirty="0" smtClean="0"/>
              <a:t>     		1ms12cs064</a:t>
            </a:r>
          </a:p>
          <a:p>
            <a:r>
              <a:rPr lang="en-US" dirty="0" err="1" smtClean="0"/>
              <a:t>Pallavi</a:t>
            </a:r>
            <a:r>
              <a:rPr lang="en-US" dirty="0" smtClean="0"/>
              <a:t> </a:t>
            </a:r>
            <a:r>
              <a:rPr lang="en-US" dirty="0" err="1" smtClean="0"/>
              <a:t>Hemmige</a:t>
            </a:r>
            <a:r>
              <a:rPr lang="en-US" dirty="0" smtClean="0"/>
              <a:t>		1ms12cs071</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 Data set</a:t>
            </a:r>
            <a:endParaRPr lang="en-US" dirty="0"/>
          </a:p>
        </p:txBody>
      </p:sp>
      <p:pic>
        <p:nvPicPr>
          <p:cNvPr id="2050" name="Picture 2" descr="G:\train.bmp"/>
          <p:cNvPicPr>
            <a:picLocks noGrp="1" noChangeAspect="1" noChangeArrowheads="1"/>
          </p:cNvPicPr>
          <p:nvPr>
            <p:ph sz="quarter" idx="1"/>
          </p:nvPr>
        </p:nvPicPr>
        <p:blipFill>
          <a:blip r:embed="rId2" cstate="print"/>
          <a:srcRect/>
          <a:stretch>
            <a:fillRect/>
          </a:stretch>
        </p:blipFill>
        <p:spPr bwMode="auto">
          <a:xfrm>
            <a:off x="304800" y="1349636"/>
            <a:ext cx="8229600" cy="530084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 set</a:t>
            </a:r>
            <a:endParaRPr lang="en-US" dirty="0"/>
          </a:p>
        </p:txBody>
      </p:sp>
      <p:pic>
        <p:nvPicPr>
          <p:cNvPr id="1026" name="Picture 2" descr="G:\untitled.bmp"/>
          <p:cNvPicPr>
            <a:picLocks noGrp="1" noChangeAspect="1" noChangeArrowheads="1"/>
          </p:cNvPicPr>
          <p:nvPr>
            <p:ph sz="quarter" idx="1"/>
          </p:nvPr>
        </p:nvPicPr>
        <p:blipFill>
          <a:blip r:embed="rId2" cstate="print"/>
          <a:srcRect/>
          <a:stretch>
            <a:fillRect/>
          </a:stretch>
        </p:blipFill>
        <p:spPr bwMode="auto">
          <a:xfrm>
            <a:off x="152400" y="1524000"/>
            <a:ext cx="11963400" cy="4953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Naïve </a:t>
            </a:r>
            <a:r>
              <a:rPr lang="en-US" dirty="0" err="1" smtClean="0"/>
              <a:t>bayes</a:t>
            </a:r>
            <a:r>
              <a:rPr lang="en-US" dirty="0" smtClean="0"/>
              <a:t>: </a:t>
            </a:r>
            <a:r>
              <a:rPr lang="en-US" sz="1800" dirty="0" smtClean="0"/>
              <a:t>Popular</a:t>
            </a:r>
            <a:r>
              <a:rPr lang="en-US" dirty="0" smtClean="0"/>
              <a:t> </a:t>
            </a:r>
            <a:r>
              <a:rPr lang="en-US" sz="1800" dirty="0" smtClean="0"/>
              <a:t>method for text categorization, the problem of judging documents as belonging to one category or the other (such as spam or legitimate, sports or politics, etc.) with word frequencies as the features. Naive </a:t>
            </a:r>
            <a:r>
              <a:rPr lang="en-US" sz="1800" dirty="0" err="1" smtClean="0"/>
              <a:t>Bayes</a:t>
            </a:r>
            <a:r>
              <a:rPr lang="en-US" sz="1800" dirty="0" smtClean="0"/>
              <a:t> is a simple technique for constructing classifiers: models that assign class labels to problem instances, represented as vectors of feature values, where the class labels are drawn from some finite set. All naive </a:t>
            </a:r>
            <a:r>
              <a:rPr lang="en-US" sz="1800" dirty="0" err="1" smtClean="0"/>
              <a:t>Bayes</a:t>
            </a:r>
            <a:r>
              <a:rPr lang="en-US" sz="1800" dirty="0" smtClean="0"/>
              <a:t> classifiers assume that the value of a particular feature is independent of the value of any other feature, given the class variable</a:t>
            </a:r>
            <a:endParaRPr lang="en-IN" sz="1800" dirty="0" smtClean="0"/>
          </a:p>
          <a:p>
            <a:endParaRPr lang="en-US" sz="1800" dirty="0" smtClean="0"/>
          </a:p>
          <a:p>
            <a:pPr>
              <a:buNone/>
            </a:pPr>
            <a:endParaRPr lang="en-US" sz="1800" dirty="0" smtClean="0"/>
          </a:p>
          <a:p>
            <a:r>
              <a:rPr lang="en-US" dirty="0" smtClean="0"/>
              <a:t>Bag of words: </a:t>
            </a:r>
            <a:r>
              <a:rPr lang="en-US" sz="1800" dirty="0" smtClean="0"/>
              <a:t>The bag-of-words model is commonly used in methods of document classification, where the (frequency of) occurrence of each word is used as a feature for training a classifier.</a:t>
            </a:r>
          </a:p>
          <a:p>
            <a:endParaRPr lang="en-US" sz="1800" dirty="0" smtClean="0"/>
          </a:p>
          <a:p>
            <a:pPr>
              <a:buNone/>
            </a:pPr>
            <a:endParaRPr lang="en-US" sz="1800" dirty="0" smtClean="0"/>
          </a:p>
          <a:p>
            <a:r>
              <a:rPr lang="en-US" dirty="0" err="1" smtClean="0"/>
              <a:t>Ngram</a:t>
            </a:r>
            <a:r>
              <a:rPr lang="en-US" dirty="0" smtClean="0"/>
              <a:t>: </a:t>
            </a:r>
            <a:r>
              <a:rPr lang="en-US" sz="1800" b="1" i="1" dirty="0" smtClean="0"/>
              <a:t>n</a:t>
            </a:r>
            <a:r>
              <a:rPr lang="en-US" sz="1800" b="1" dirty="0" smtClean="0"/>
              <a:t>-gram</a:t>
            </a:r>
            <a:r>
              <a:rPr lang="en-US" sz="1800" dirty="0" smtClean="0"/>
              <a:t> is a contiguous sequence of </a:t>
            </a:r>
            <a:r>
              <a:rPr lang="en-US" sz="1800" i="1" dirty="0" smtClean="0"/>
              <a:t>n</a:t>
            </a:r>
            <a:r>
              <a:rPr lang="en-US" sz="1800" dirty="0" smtClean="0"/>
              <a:t> items from a given sequence of text or speech. The </a:t>
            </a:r>
            <a:r>
              <a:rPr lang="en-US" sz="1800" i="1" dirty="0" smtClean="0"/>
              <a:t>n</a:t>
            </a:r>
            <a:r>
              <a:rPr lang="en-US" sz="1800" dirty="0" smtClean="0"/>
              <a:t>-grams typically are collected from a text or speech.</a:t>
            </a:r>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1143000"/>
          </a:xfrm>
        </p:spPr>
        <p:txBody>
          <a:bodyPr/>
          <a:lstStyle/>
          <a:p>
            <a:r>
              <a:rPr lang="en-IN" dirty="0" smtClean="0"/>
              <a:t>Flow Diagram</a:t>
            </a:r>
            <a:endParaRPr lang="en-IN" dirty="0"/>
          </a:p>
        </p:txBody>
      </p:sp>
      <p:pic>
        <p:nvPicPr>
          <p:cNvPr id="4" name="Content Placeholder 3" descr="C:\Users\user\Desktop\movie sent flow diag-1.png"/>
          <p:cNvPicPr>
            <a:picLocks noGrp="1"/>
          </p:cNvPicPr>
          <p:nvPr>
            <p:ph sz="quarter" idx="1"/>
          </p:nvPr>
        </p:nvPicPr>
        <p:blipFill>
          <a:blip r:embed="rId2" cstate="print"/>
          <a:srcRect/>
          <a:stretch>
            <a:fillRect/>
          </a:stretch>
        </p:blipFill>
        <p:spPr bwMode="auto">
          <a:xfrm>
            <a:off x="1981200" y="1066800"/>
            <a:ext cx="6371962" cy="55369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SRS</a:t>
            </a:r>
            <a:endParaRPr lang="en-IN" dirty="0"/>
          </a:p>
        </p:txBody>
      </p:sp>
      <p:sp>
        <p:nvSpPr>
          <p:cNvPr id="3" name="Content Placeholder 2"/>
          <p:cNvSpPr>
            <a:spLocks noGrp="1"/>
          </p:cNvSpPr>
          <p:nvPr>
            <p:ph sz="quarter" idx="1"/>
          </p:nvPr>
        </p:nvSpPr>
        <p:spPr/>
        <p:txBody>
          <a:bodyPr>
            <a:normAutofit/>
          </a:bodyPr>
          <a:lstStyle/>
          <a:p>
            <a:r>
              <a:rPr lang="en-IN" dirty="0" smtClean="0"/>
              <a:t>A </a:t>
            </a:r>
            <a:r>
              <a:rPr lang="en-IN" b="1" dirty="0" smtClean="0"/>
              <a:t>software requirements specification</a:t>
            </a:r>
            <a:r>
              <a:rPr lang="en-IN" dirty="0" smtClean="0"/>
              <a:t> (</a:t>
            </a:r>
            <a:r>
              <a:rPr lang="en-IN" b="1" dirty="0" smtClean="0"/>
              <a:t>SRS</a:t>
            </a:r>
            <a:r>
              <a:rPr lang="en-IN" dirty="0" smtClean="0"/>
              <a:t>) is a description of a software system to be developed, laying out functional and non-functional requirements, and may include a set of use cases that describe interactions the users will have with the software.</a:t>
            </a:r>
          </a:p>
          <a:p>
            <a:endParaRPr lang="en-IN" sz="1600"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924800" cy="6245352"/>
          </a:xfrm>
        </p:spPr>
        <p:txBody>
          <a:bodyPr>
            <a:normAutofit fontScale="85000" lnSpcReduction="20000"/>
          </a:bodyPr>
          <a:lstStyle/>
          <a:p>
            <a:r>
              <a:rPr lang="en-IN" dirty="0" smtClean="0"/>
              <a:t>The contents of our SRS are:</a:t>
            </a:r>
          </a:p>
          <a:p>
            <a:pPr lvl="0"/>
            <a:r>
              <a:rPr lang="en-US" dirty="0" smtClean="0"/>
              <a:t>External Interface Requirements</a:t>
            </a:r>
            <a:endParaRPr lang="en-IN" sz="1600" dirty="0" smtClean="0"/>
          </a:p>
          <a:p>
            <a:pPr lvl="1"/>
            <a:r>
              <a:rPr lang="en-US" sz="2400" dirty="0" smtClean="0"/>
              <a:t>User Interfaces</a:t>
            </a:r>
            <a:endParaRPr lang="en-IN" sz="1600" dirty="0" smtClean="0"/>
          </a:p>
          <a:p>
            <a:pPr lvl="1"/>
            <a:r>
              <a:rPr lang="en-US" sz="2400" dirty="0" smtClean="0"/>
              <a:t>Hardware Interfaces</a:t>
            </a:r>
            <a:endParaRPr lang="en-IN" sz="1600" dirty="0" smtClean="0"/>
          </a:p>
          <a:p>
            <a:pPr lvl="1"/>
            <a:r>
              <a:rPr lang="en-US" sz="2400" dirty="0" smtClean="0"/>
              <a:t>Software Interfaces</a:t>
            </a:r>
            <a:endParaRPr lang="en-IN" sz="1600" dirty="0" smtClean="0"/>
          </a:p>
          <a:p>
            <a:pPr lvl="1"/>
            <a:r>
              <a:rPr lang="en-US" sz="2400" dirty="0" smtClean="0"/>
              <a:t>Communication Interfaces</a:t>
            </a:r>
            <a:endParaRPr lang="en-IN" sz="1600" dirty="0" smtClean="0"/>
          </a:p>
          <a:p>
            <a:pPr lvl="0"/>
            <a:r>
              <a:rPr lang="en-US" dirty="0" smtClean="0"/>
              <a:t>Functional Requirements</a:t>
            </a:r>
            <a:endParaRPr lang="en-IN" sz="1600" dirty="0" smtClean="0"/>
          </a:p>
          <a:p>
            <a:pPr lvl="1"/>
            <a:r>
              <a:rPr lang="en-US" sz="2400" dirty="0" smtClean="0"/>
              <a:t>Functional Requirement </a:t>
            </a:r>
            <a:endParaRPr lang="en-IN" sz="1600" dirty="0" smtClean="0"/>
          </a:p>
          <a:p>
            <a:pPr lvl="1">
              <a:buNone/>
            </a:pPr>
            <a:r>
              <a:rPr lang="en-IN" sz="1600" dirty="0" smtClean="0"/>
              <a:t> 	</a:t>
            </a:r>
            <a:r>
              <a:rPr lang="en-US" sz="2400" dirty="0" smtClean="0"/>
              <a:t>Functional Requirement </a:t>
            </a:r>
            <a:endParaRPr lang="en-IN" sz="1600" dirty="0" smtClean="0"/>
          </a:p>
          <a:p>
            <a:pPr lvl="0"/>
            <a:r>
              <a:rPr lang="en-US" dirty="0" smtClean="0"/>
              <a:t>Software System Attributes</a:t>
            </a:r>
            <a:endParaRPr lang="en-IN" sz="1600" dirty="0" smtClean="0"/>
          </a:p>
          <a:p>
            <a:pPr lvl="1"/>
            <a:r>
              <a:rPr lang="en-US" sz="2400" dirty="0" smtClean="0"/>
              <a:t>Reliability</a:t>
            </a:r>
            <a:endParaRPr lang="en-IN" sz="1600" dirty="0" smtClean="0"/>
          </a:p>
          <a:p>
            <a:pPr lvl="1"/>
            <a:r>
              <a:rPr lang="en-US" sz="2400" dirty="0" smtClean="0"/>
              <a:t>Availability</a:t>
            </a:r>
            <a:endParaRPr lang="en-IN" sz="1600" dirty="0" smtClean="0"/>
          </a:p>
          <a:p>
            <a:pPr lvl="1"/>
            <a:r>
              <a:rPr lang="en-US" sz="2400" dirty="0" smtClean="0"/>
              <a:t>Security</a:t>
            </a:r>
            <a:endParaRPr lang="en-IN" sz="1600" dirty="0" smtClean="0"/>
          </a:p>
          <a:p>
            <a:pPr lvl="1"/>
            <a:r>
              <a:rPr lang="en-US" sz="2400" dirty="0" smtClean="0"/>
              <a:t>Portability</a:t>
            </a:r>
            <a:endParaRPr lang="en-IN" sz="1600" dirty="0" smtClean="0"/>
          </a:p>
          <a:p>
            <a:pPr lvl="1"/>
            <a:r>
              <a:rPr lang="en-US" sz="2400" dirty="0" smtClean="0"/>
              <a:t>Maintainability</a:t>
            </a:r>
            <a:endParaRPr lang="en-IN" sz="1600" dirty="0" smtClean="0"/>
          </a:p>
          <a:p>
            <a:pPr lvl="1"/>
            <a:r>
              <a:rPr lang="en-US" sz="2400" dirty="0" smtClean="0"/>
              <a:t>Performance</a:t>
            </a:r>
            <a:endParaRPr lang="en-IN" sz="1600" dirty="0" smtClean="0"/>
          </a:p>
          <a:p>
            <a:pPr lvl="0"/>
            <a:r>
              <a:rPr lang="en-US" dirty="0" smtClean="0"/>
              <a:t>Performance Requirements</a:t>
            </a:r>
            <a:endParaRPr lang="en-IN" sz="1600" dirty="0" smtClean="0"/>
          </a:p>
          <a:p>
            <a:pPr lvl="0"/>
            <a:r>
              <a:rPr lang="en-US" dirty="0" smtClean="0"/>
              <a:t>Database Requirement</a:t>
            </a:r>
            <a:endParaRPr lang="en-IN" sz="1600" dirty="0" smtClean="0"/>
          </a:p>
          <a:p>
            <a:pPr lvl="0"/>
            <a:r>
              <a:rPr lang="en-US" dirty="0" smtClean="0"/>
              <a:t>Design Constraints</a:t>
            </a:r>
            <a:endParaRPr lang="en-IN" sz="1600" dirty="0" smtClean="0"/>
          </a:p>
          <a:p>
            <a:pPr lvl="0"/>
            <a:r>
              <a:rPr lang="en-US" dirty="0" smtClean="0"/>
              <a:t>Other Requirements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of the Design</a:t>
            </a:r>
            <a:endParaRPr lang="en-IN" dirty="0"/>
          </a:p>
        </p:txBody>
      </p:sp>
      <p:sp>
        <p:nvSpPr>
          <p:cNvPr id="3" name="Content Placeholder 2"/>
          <p:cNvSpPr>
            <a:spLocks noGrp="1"/>
          </p:cNvSpPr>
          <p:nvPr>
            <p:ph sz="quarter" idx="1"/>
          </p:nvPr>
        </p:nvSpPr>
        <p:spPr/>
        <p:txBody>
          <a:bodyPr/>
          <a:lstStyle/>
          <a:p>
            <a:r>
              <a:rPr lang="en-IN" dirty="0" smtClean="0"/>
              <a:t>Sequence Diagram</a:t>
            </a:r>
            <a:endParaRPr lang="en-IN" dirty="0"/>
          </a:p>
        </p:txBody>
      </p:sp>
      <p:pic>
        <p:nvPicPr>
          <p:cNvPr id="4" name="Picture 3" descr="C:\Users\user\Desktop\sequence diagram1.png"/>
          <p:cNvPicPr/>
          <p:nvPr/>
        </p:nvPicPr>
        <p:blipFill>
          <a:blip r:embed="rId2" cstate="print"/>
          <a:srcRect/>
          <a:stretch>
            <a:fillRect/>
          </a:stretch>
        </p:blipFill>
        <p:spPr bwMode="auto">
          <a:xfrm>
            <a:off x="1371600" y="2057400"/>
            <a:ext cx="67056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7467600" cy="5788152"/>
          </a:xfrm>
        </p:spPr>
        <p:txBody>
          <a:bodyPr/>
          <a:lstStyle/>
          <a:p>
            <a:r>
              <a:rPr lang="en-IN" dirty="0" smtClean="0"/>
              <a:t>For training data, we initially extract the fields we require.</a:t>
            </a:r>
          </a:p>
          <a:p>
            <a:r>
              <a:rPr lang="en-IN" dirty="0" smtClean="0"/>
              <a:t>Our next step is to store the values into the </a:t>
            </a:r>
            <a:r>
              <a:rPr lang="en-IN" dirty="0" err="1" smtClean="0"/>
              <a:t>MySQL</a:t>
            </a:r>
            <a:r>
              <a:rPr lang="en-IN" dirty="0" smtClean="0"/>
              <a:t> database.</a:t>
            </a:r>
          </a:p>
          <a:p>
            <a:r>
              <a:rPr lang="en-IN" dirty="0" smtClean="0"/>
              <a:t>We then extract the </a:t>
            </a:r>
            <a:r>
              <a:rPr lang="en-IN" dirty="0" err="1" smtClean="0"/>
              <a:t>the</a:t>
            </a:r>
            <a:r>
              <a:rPr lang="en-IN" dirty="0" smtClean="0"/>
              <a:t> fields of the test dataset.</a:t>
            </a:r>
          </a:p>
          <a:p>
            <a:r>
              <a:rPr lang="en-IN" dirty="0" smtClean="0"/>
              <a:t>Our next job is to run the machine learning concepts.</a:t>
            </a:r>
          </a:p>
          <a:p>
            <a:r>
              <a:rPr lang="en-IN" dirty="0" smtClean="0"/>
              <a:t>We finally provide an analysis of the different sentiment values and a final sentiment value for the dataset.</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8077200" cy="6473952"/>
          </a:xfrm>
        </p:spPr>
        <p:txBody>
          <a:bodyPr/>
          <a:lstStyle/>
          <a:p>
            <a:pPr>
              <a:buNone/>
            </a:pPr>
            <a:endParaRPr lang="en-IN" dirty="0" smtClean="0"/>
          </a:p>
          <a:p>
            <a:pPr>
              <a:buNone/>
            </a:pPr>
            <a:r>
              <a:rPr lang="en-IN" dirty="0" smtClean="0"/>
              <a:t>Class Diagram </a:t>
            </a:r>
            <a:endParaRPr lang="en-IN" dirty="0"/>
          </a:p>
        </p:txBody>
      </p:sp>
      <p:pic>
        <p:nvPicPr>
          <p:cNvPr id="25602" name="Picture 2"/>
          <p:cNvPicPr>
            <a:picLocks noChangeAspect="1" noChangeArrowheads="1"/>
          </p:cNvPicPr>
          <p:nvPr/>
        </p:nvPicPr>
        <p:blipFill>
          <a:blip r:embed="rId2" cstate="print"/>
          <a:srcRect/>
          <a:stretch>
            <a:fillRect/>
          </a:stretch>
        </p:blipFill>
        <p:spPr bwMode="auto">
          <a:xfrm>
            <a:off x="304800" y="1371599"/>
            <a:ext cx="8317061" cy="495300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473952"/>
          </a:xfrm>
        </p:spPr>
        <p:txBody>
          <a:bodyPr/>
          <a:lstStyle/>
          <a:p>
            <a:r>
              <a:rPr lang="en-IN" dirty="0" smtClean="0"/>
              <a:t>Extract Test: From the test dataset that we have obtained from rotten tomatoes, we extract the required the fields from the test data test.</a:t>
            </a:r>
          </a:p>
          <a:p>
            <a:r>
              <a:rPr lang="en-IN" dirty="0" smtClean="0"/>
              <a:t>Extract Train: From the train dataset that we have obtained from rotten tomatoes, we extract the required the fields from the train data test and we store it in the </a:t>
            </a:r>
            <a:r>
              <a:rPr lang="en-IN" dirty="0" err="1" smtClean="0"/>
              <a:t>MySQL</a:t>
            </a:r>
            <a:r>
              <a:rPr lang="en-IN" dirty="0" smtClean="0"/>
              <a:t> database.</a:t>
            </a:r>
          </a:p>
          <a:p>
            <a:r>
              <a:rPr lang="en-IN" dirty="0" smtClean="0"/>
              <a:t>Analyze: After the extraction of data we analyze the test data using the train data and obtain the sentiment values.</a:t>
            </a:r>
          </a:p>
          <a:p>
            <a:r>
              <a:rPr lang="en-IN" dirty="0" smtClean="0"/>
              <a:t> Reduce Test: This step is performed to eliminate redundancy in the data obtained, by using </a:t>
            </a:r>
            <a:r>
              <a:rPr lang="en-IN" dirty="0" err="1" smtClean="0"/>
              <a:t>MapReduce</a:t>
            </a:r>
            <a:r>
              <a:rPr lang="en-IN" dirty="0" smtClean="0"/>
              <a:t> algorithm on </a:t>
            </a:r>
            <a:r>
              <a:rPr lang="en-IN" dirty="0" err="1" smtClean="0"/>
              <a:t>Hadoop</a:t>
            </a:r>
            <a:r>
              <a:rPr lang="en-IN" dirty="0" smtClean="0"/>
              <a:t>.</a:t>
            </a:r>
          </a:p>
          <a:p>
            <a:r>
              <a:rPr lang="en-IN" dirty="0" smtClean="0"/>
              <a:t>Output: The result is the sentiment values obtained and it’s classification five categories.</a:t>
            </a:r>
          </a:p>
          <a:p>
            <a:endParaRPr lang="en-IN" dirty="0" smtClean="0"/>
          </a:p>
          <a:p>
            <a:endParaRPr lang="en-IN" dirty="0" smtClean="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dirty="0"/>
              <a:t>Sentiment analysis is becoming a popular area of research and social media analysis, especially around user reviews and tweets. It is a special case of text mining </a:t>
            </a:r>
            <a:r>
              <a:rPr lang="en-US" dirty="0" smtClean="0"/>
              <a:t>and </a:t>
            </a:r>
            <a:r>
              <a:rPr lang="en-US" dirty="0"/>
              <a:t>while it’s often not very accurate, it can still be </a:t>
            </a:r>
            <a:r>
              <a:rPr lang="en-US" dirty="0" smtClean="0"/>
              <a:t>useful. Here we </a:t>
            </a:r>
            <a:r>
              <a:rPr lang="en-US" dirty="0"/>
              <a:t>focus on </a:t>
            </a:r>
            <a:r>
              <a:rPr lang="en-US" dirty="0" smtClean="0"/>
              <a:t>5 possible sentiment</a:t>
            </a:r>
            <a:r>
              <a:rPr lang="en-US" dirty="0"/>
              <a:t> </a:t>
            </a:r>
            <a:r>
              <a:rPr lang="en-US" dirty="0" smtClean="0"/>
              <a:t>classifications which we will deal with later.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 details</a:t>
            </a:r>
            <a:endParaRPr lang="en-IN" dirty="0"/>
          </a:p>
        </p:txBody>
      </p:sp>
      <p:sp>
        <p:nvSpPr>
          <p:cNvPr id="3" name="Content Placeholder 2"/>
          <p:cNvSpPr>
            <a:spLocks noGrp="1"/>
          </p:cNvSpPr>
          <p:nvPr>
            <p:ph sz="quarter" idx="1"/>
          </p:nvPr>
        </p:nvSpPr>
        <p:spPr/>
        <p:txBody>
          <a:bodyPr>
            <a:normAutofit fontScale="85000" lnSpcReduction="20000"/>
          </a:bodyPr>
          <a:lstStyle/>
          <a:p>
            <a:pPr>
              <a:buNone/>
            </a:pPr>
            <a:r>
              <a:rPr lang="en-IN" dirty="0" smtClean="0"/>
              <a:t>The steps under the process of </a:t>
            </a:r>
            <a:r>
              <a:rPr lang="en-IN" dirty="0" err="1" smtClean="0"/>
              <a:t>implentation</a:t>
            </a:r>
            <a:r>
              <a:rPr lang="en-IN" dirty="0" smtClean="0"/>
              <a:t>:</a:t>
            </a:r>
          </a:p>
          <a:p>
            <a:pPr>
              <a:buNone/>
            </a:pPr>
            <a:endParaRPr lang="en-IN" dirty="0" smtClean="0"/>
          </a:p>
          <a:p>
            <a:r>
              <a:rPr lang="en-IN" i="1" dirty="0" smtClean="0"/>
              <a:t>Extract the phrases from the test data: </a:t>
            </a:r>
            <a:r>
              <a:rPr lang="en-IN" dirty="0" smtClean="0"/>
              <a:t>Our test data has several extra columns from which we are extracting the required data and writing it onto a file. N-Grams algorithm is used for this process.</a:t>
            </a:r>
          </a:p>
          <a:p>
            <a:r>
              <a:rPr lang="en-IN" i="1" dirty="0" smtClean="0"/>
              <a:t>Map-reduce operations performed on the test data: </a:t>
            </a:r>
            <a:r>
              <a:rPr lang="en-IN" dirty="0" smtClean="0"/>
              <a:t>Our test data will be reduced by implementing the map-reduce operation on phrases using </a:t>
            </a:r>
            <a:r>
              <a:rPr lang="en-IN" dirty="0" err="1" smtClean="0"/>
              <a:t>Hadoop</a:t>
            </a:r>
            <a:r>
              <a:rPr lang="en-IN" dirty="0" smtClean="0"/>
              <a:t> to give us the count of non-unique phrases.(phrase count)</a:t>
            </a:r>
          </a:p>
          <a:p>
            <a:r>
              <a:rPr lang="en-IN" i="1" dirty="0" smtClean="0"/>
              <a:t>Putting Train data into the database: </a:t>
            </a:r>
            <a:r>
              <a:rPr lang="en-IN" dirty="0" smtClean="0"/>
              <a:t>The data that is in the data set is transferred or put in to the </a:t>
            </a:r>
            <a:r>
              <a:rPr lang="en-IN" dirty="0" err="1" smtClean="0"/>
              <a:t>mySQL</a:t>
            </a:r>
            <a:r>
              <a:rPr lang="en-IN" dirty="0" smtClean="0"/>
              <a:t> database with the help of a java code or java program. </a:t>
            </a:r>
          </a:p>
          <a:p>
            <a:r>
              <a:rPr lang="en-IN" dirty="0" smtClean="0"/>
              <a:t> </a:t>
            </a:r>
            <a:r>
              <a:rPr lang="en-IN" i="1" dirty="0" smtClean="0"/>
              <a:t>Calculating the sentimental value: </a:t>
            </a:r>
            <a:r>
              <a:rPr lang="en-IN" dirty="0" smtClean="0"/>
              <a:t>Finally, the sentiment value is calculated for the particular movie review and hence the sentiment analysis is available to the user. This is done by using string matching algorithm.</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br>
              <a:rPr lang="en-US" dirty="0" smtClean="0"/>
            </a:br>
            <a:endParaRPr lang="en-US" dirty="0"/>
          </a:p>
        </p:txBody>
      </p:sp>
      <p:sp>
        <p:nvSpPr>
          <p:cNvPr id="3" name="Content Placeholder 2"/>
          <p:cNvSpPr>
            <a:spLocks noGrp="1"/>
          </p:cNvSpPr>
          <p:nvPr>
            <p:ph sz="quarter" idx="1"/>
          </p:nvPr>
        </p:nvSpPr>
        <p:spPr/>
        <p:txBody>
          <a:bodyPr/>
          <a:lstStyle/>
          <a:p>
            <a:pPr>
              <a:buNone/>
            </a:pPr>
            <a:r>
              <a:rPr lang="en-IN" dirty="0" smtClean="0"/>
              <a:t>The result is the sentiment values obtained and it’s</a:t>
            </a:r>
          </a:p>
          <a:p>
            <a:pPr>
              <a:buNone/>
            </a:pPr>
            <a:r>
              <a:rPr lang="en-IN" dirty="0" smtClean="0"/>
              <a:t>classification into five categories, where the five categories are:</a:t>
            </a:r>
          </a:p>
          <a:p>
            <a:pPr>
              <a:buNone/>
            </a:pPr>
            <a:r>
              <a:rPr lang="en-IN" dirty="0" smtClean="0"/>
              <a:t>				</a:t>
            </a:r>
            <a:r>
              <a:rPr lang="en-US" dirty="0" smtClean="0"/>
              <a:t> -negative</a:t>
            </a:r>
          </a:p>
          <a:p>
            <a:pPr>
              <a:buNone/>
            </a:pPr>
            <a:r>
              <a:rPr lang="en-US" dirty="0" smtClean="0"/>
              <a:t>				-somewhat negative</a:t>
            </a:r>
          </a:p>
          <a:p>
            <a:pPr>
              <a:buNone/>
            </a:pPr>
            <a:r>
              <a:rPr lang="en-US" dirty="0" smtClean="0"/>
              <a:t>				-neutral</a:t>
            </a:r>
          </a:p>
          <a:p>
            <a:pPr>
              <a:buNone/>
            </a:pPr>
            <a:r>
              <a:rPr lang="en-US" dirty="0" smtClean="0"/>
              <a:t>				-somewhat positive</a:t>
            </a:r>
          </a:p>
          <a:p>
            <a:pPr>
              <a:buNone/>
            </a:pPr>
            <a:r>
              <a:rPr lang="en-US" dirty="0" smtClean="0"/>
              <a:t>				-positive</a:t>
            </a:r>
            <a:endParaRPr lang="en-IN" dirty="0" smtClean="0"/>
          </a:p>
          <a:p>
            <a:pPr>
              <a:buNone/>
            </a:pPr>
            <a:endParaRPr lang="en-IN" dirty="0" smtClean="0"/>
          </a:p>
          <a:p>
            <a:pPr>
              <a:buNone/>
            </a:pPr>
            <a:endParaRPr lang="en-IN" dirty="0" smtClean="0"/>
          </a:p>
          <a:p>
            <a:pPr>
              <a:buNone/>
            </a:pPr>
            <a:endParaRPr lang="en-IN" dirty="0" smtClean="0"/>
          </a:p>
          <a:p>
            <a:pPr>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 </a:t>
            </a:r>
            <a:endParaRPr lang="en-IN" dirty="0"/>
          </a:p>
        </p:txBody>
      </p:sp>
      <p:pic>
        <p:nvPicPr>
          <p:cNvPr id="1026" name="Picture 2" descr="C:\Users\user\Downloads\Screenshot from 2015-12-11 07_26_28.png"/>
          <p:cNvPicPr>
            <a:picLocks noGrp="1" noChangeAspect="1" noChangeArrowheads="1"/>
          </p:cNvPicPr>
          <p:nvPr>
            <p:ph sz="quarter" idx="1"/>
          </p:nvPr>
        </p:nvPicPr>
        <p:blipFill>
          <a:blip r:embed="rId2"/>
          <a:srcRect/>
          <a:stretch>
            <a:fillRect/>
          </a:stretch>
        </p:blipFill>
        <p:spPr bwMode="auto">
          <a:xfrm>
            <a:off x="457200" y="1937775"/>
            <a:ext cx="7467600" cy="4198475"/>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 using SAP </a:t>
            </a:r>
            <a:r>
              <a:rPr lang="en-IN" dirty="0" err="1" smtClean="0"/>
              <a:t>Lumira</a:t>
            </a:r>
            <a:endParaRPr lang="en-IN" dirty="0"/>
          </a:p>
        </p:txBody>
      </p:sp>
      <p:pic>
        <p:nvPicPr>
          <p:cNvPr id="2050" name="Picture 2" descr="C:\Users\user\Desktop\lumirapics\+Ouc2SWSF9uAAAAAElFTkSuQmCC.png"/>
          <p:cNvPicPr>
            <a:picLocks noGrp="1" noChangeAspect="1" noChangeArrowheads="1"/>
          </p:cNvPicPr>
          <p:nvPr>
            <p:ph sz="quarter" idx="1"/>
          </p:nvPr>
        </p:nvPicPr>
        <p:blipFill>
          <a:blip r:embed="rId2"/>
          <a:srcRect/>
          <a:stretch>
            <a:fillRect/>
          </a:stretch>
        </p:blipFill>
        <p:spPr bwMode="auto">
          <a:xfrm>
            <a:off x="1670265" y="2133600"/>
            <a:ext cx="5492535" cy="414742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 using sap </a:t>
            </a:r>
            <a:r>
              <a:rPr lang="en-IN" dirty="0" err="1" smtClean="0"/>
              <a:t>lumira</a:t>
            </a:r>
            <a:endParaRPr lang="en-IN" dirty="0"/>
          </a:p>
        </p:txBody>
      </p:sp>
      <p:pic>
        <p:nvPicPr>
          <p:cNvPr id="3074" name="Picture 2" descr="C:\Users\user\Desktop\lumirapics\U8RwGgAAAABJRU5ErkJggg==.png"/>
          <p:cNvPicPr>
            <a:picLocks noGrp="1" noChangeAspect="1" noChangeArrowheads="1"/>
          </p:cNvPicPr>
          <p:nvPr>
            <p:ph sz="quarter" idx="1"/>
          </p:nvPr>
        </p:nvPicPr>
        <p:blipFill>
          <a:blip r:embed="rId2"/>
          <a:srcRect/>
          <a:stretch>
            <a:fillRect/>
          </a:stretch>
        </p:blipFill>
        <p:spPr bwMode="auto">
          <a:xfrm>
            <a:off x="1295400" y="1850539"/>
            <a:ext cx="6096000" cy="4603101"/>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sz="quarter" idx="1"/>
          </p:nvPr>
        </p:nvSpPr>
        <p:spPr/>
        <p:txBody>
          <a:bodyPr/>
          <a:lstStyle/>
          <a:p>
            <a:pPr>
              <a:buNone/>
            </a:pPr>
            <a:r>
              <a:rPr lang="en-IN" dirty="0" smtClean="0"/>
              <a:t>	Of course, by improving it, our approach would perform even better. The first improvement would be expanding the current training dataset. The next would be auto correcting the misspelt words. The same applies to using synonyms if words the model knows and understands as part of a class are not found inside the tweet content. An interesting area of the future work would also be profiling the users based on their opinions.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lstStyle/>
          <a:p>
            <a:r>
              <a:rPr lang="en-IN" dirty="0" smtClean="0"/>
              <a:t>Having applied all the above steps, we manually cross-checked the results for many reviews. We found that our Sentiment Analysis system was accurate in most of the cases. So the precision of the system stands pretty accurate. </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Bibliography</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lvl="0" fontAlgn="base"/>
            <a:r>
              <a:rPr lang="en-IN" dirty="0" smtClean="0"/>
              <a:t>http://www.cisco.com/web/offer/email/43468/5/Cloud_Computing_in_Higher_Education.pdf : Cloud Computing in Higher Education: A Guide to Evaluation and Adoption</a:t>
            </a:r>
          </a:p>
          <a:p>
            <a:pPr lvl="0" fontAlgn="base"/>
            <a:r>
              <a:rPr lang="en-IN" dirty="0" smtClean="0"/>
              <a:t>http://edcetera.rafter.com/5-ways-students-can-use-cloud-computing-to-amp-up-their-learning/</a:t>
            </a:r>
          </a:p>
          <a:p>
            <a:pPr lvl="0" fontAlgn="base"/>
            <a:r>
              <a:rPr lang="en-IN" dirty="0" err="1" smtClean="0"/>
              <a:t>Mell</a:t>
            </a:r>
            <a:r>
              <a:rPr lang="en-IN" dirty="0" smtClean="0"/>
              <a:t>, P., &amp; </a:t>
            </a:r>
            <a:r>
              <a:rPr lang="en-IN" dirty="0" err="1" smtClean="0"/>
              <a:t>Grance</a:t>
            </a:r>
            <a:r>
              <a:rPr lang="en-IN" dirty="0" smtClean="0"/>
              <a:t>, T. (2009, 7 10). The NIST Definition of Cloud Computing </a:t>
            </a:r>
            <a:r>
              <a:rPr lang="en-IN" u="sng" dirty="0" smtClean="0">
                <a:hlinkClick r:id="rId2"/>
              </a:rPr>
              <a:t>http://www.nist.gov/itl/cloud/upload/cloud-def-v15.pdf</a:t>
            </a:r>
            <a:endParaRPr lang="en-IN" dirty="0" smtClean="0"/>
          </a:p>
          <a:p>
            <a:pPr lvl="0" fontAlgn="base"/>
            <a:r>
              <a:rPr lang="en-IN" dirty="0" smtClean="0"/>
              <a:t>http://hortonworks.com/hadoop-tutorial/how-to-refine-and-visualize-sentiment-data/</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endParaRPr lang="en-US" sz="4000" dirty="0" smtClean="0"/>
          </a:p>
          <a:p>
            <a:pPr>
              <a:buNone/>
            </a:pPr>
            <a:endParaRPr lang="en-US" sz="4000" dirty="0" smtClean="0"/>
          </a:p>
          <a:p>
            <a:pPr>
              <a:buNone/>
            </a:pPr>
            <a:r>
              <a:rPr lang="en-US" sz="4000" dirty="0" smtClean="0"/>
              <a:t>			 THANK YOU</a:t>
            </a:r>
            <a:endParaRPr lang="en-US" sz="4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Goals</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The aims are:</a:t>
            </a:r>
          </a:p>
          <a:p>
            <a:r>
              <a:rPr lang="en-IN" dirty="0" smtClean="0"/>
              <a:t>To construct a database of reviews(words/phrases) on the keywords </a:t>
            </a:r>
          </a:p>
          <a:p>
            <a:r>
              <a:rPr lang="en-IN" dirty="0" smtClean="0"/>
              <a:t> Machine learning techniques which are based on a training set and will determine the sentimental value of the sentence/word/phrases.</a:t>
            </a:r>
          </a:p>
          <a:p>
            <a:r>
              <a:rPr lang="en-IN" dirty="0" smtClean="0"/>
              <a:t>  To provide a sentimental value after thorough analysis of the movie review data set which can help an individual choose a movie.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If a movie review has words such as “witty” and “funny” then it implies that the sentiment is</a:t>
            </a:r>
            <a:r>
              <a:rPr lang="en-US" dirty="0" smtClean="0">
                <a:solidFill>
                  <a:srgbClr val="FF0000"/>
                </a:solidFill>
              </a:rPr>
              <a:t> POSITIVE</a:t>
            </a:r>
          </a:p>
          <a:p>
            <a:r>
              <a:rPr lang="en-US" dirty="0" smtClean="0"/>
              <a:t>However if it has words like “neither funny nor witty” or “horrible” then it implies that the sentiment it </a:t>
            </a:r>
            <a:r>
              <a:rPr lang="en-US" dirty="0" smtClean="0">
                <a:solidFill>
                  <a:srgbClr val="FF0000"/>
                </a:solidFill>
              </a:rPr>
              <a:t>NEGATIVE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sz="quarter" idx="1"/>
          </p:nvPr>
        </p:nvSpPr>
        <p:spPr/>
        <p:txBody>
          <a:bodyPr/>
          <a:lstStyle/>
          <a:p>
            <a:pPr fontAlgn="base"/>
            <a:r>
              <a:rPr lang="en-US" dirty="0" smtClean="0"/>
              <a:t>Input data is called training data and has a known label or result such as spam/not-spam or a stock price at a time.</a:t>
            </a:r>
          </a:p>
          <a:p>
            <a:pPr fontAlgn="base"/>
            <a:r>
              <a:rPr lang="en-US" dirty="0" smtClean="0"/>
              <a:t>A model is prepared through a training process where it is required to make predictions and is corrected when those predictions are wrong. The training process continues until the model achieves a desired level of accuracy on the training data.</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Details of the Requirements in brief</a:t>
            </a:r>
            <a:endParaRPr lang="en-IN" dirty="0"/>
          </a:p>
        </p:txBody>
      </p:sp>
      <p:sp>
        <p:nvSpPr>
          <p:cNvPr id="3" name="Content Placeholder 2"/>
          <p:cNvSpPr>
            <a:spLocks noGrp="1"/>
          </p:cNvSpPr>
          <p:nvPr>
            <p:ph sz="quarter" idx="1"/>
          </p:nvPr>
        </p:nvSpPr>
        <p:spPr/>
        <p:txBody>
          <a:bodyPr/>
          <a:lstStyle/>
          <a:p>
            <a:pPr lvl="0"/>
            <a:r>
              <a:rPr lang="en-US" u="sng" dirty="0" err="1" smtClean="0"/>
              <a:t>Hadoop</a:t>
            </a:r>
            <a:r>
              <a:rPr lang="en-US" u="sng" dirty="0" smtClean="0"/>
              <a:t> framework </a:t>
            </a:r>
            <a:r>
              <a:rPr lang="en-US" dirty="0" smtClean="0"/>
              <a:t>:</a:t>
            </a:r>
            <a:r>
              <a:rPr lang="en-US" b="1" dirty="0" smtClean="0"/>
              <a:t> </a:t>
            </a:r>
            <a:r>
              <a:rPr lang="en-US" dirty="0" smtClean="0"/>
              <a:t>Apache </a:t>
            </a:r>
            <a:r>
              <a:rPr lang="en-US" dirty="0" err="1" smtClean="0"/>
              <a:t>Hadoop</a:t>
            </a:r>
            <a:r>
              <a:rPr lang="en-US" dirty="0" smtClean="0"/>
              <a:t> is an open-source software framework written in Java for distributed storage and distributed processing of very large data sets on computer clusters built from commodity hardware. All the modules in </a:t>
            </a:r>
            <a:r>
              <a:rPr lang="en-US" dirty="0" err="1" smtClean="0"/>
              <a:t>Hadoop</a:t>
            </a:r>
            <a:r>
              <a:rPr lang="en-US" dirty="0" smtClean="0"/>
              <a:t> are designed with a fundamental assumption that hardware failures (of individual machines, or racks of machines) are commonplace and thus should be automatically handled in software by the framework</a:t>
            </a: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457200" y="457200"/>
            <a:ext cx="7467600" cy="6016752"/>
          </a:xfrm>
        </p:spPr>
        <p:txBody>
          <a:bodyPr>
            <a:normAutofit lnSpcReduction="10000"/>
          </a:bodyPr>
          <a:lstStyle/>
          <a:p>
            <a:pPr lvl="0"/>
            <a:r>
              <a:rPr lang="en-US" u="sng" dirty="0" smtClean="0"/>
              <a:t>Java: (</a:t>
            </a:r>
            <a:r>
              <a:rPr lang="en-US" dirty="0" smtClean="0"/>
              <a:t>Sun Java 7): </a:t>
            </a:r>
            <a:r>
              <a:rPr lang="en-US" b="1" dirty="0" smtClean="0"/>
              <a:t>Java</a:t>
            </a:r>
            <a:r>
              <a:rPr lang="en-US" dirty="0" smtClean="0"/>
              <a:t> is a set of computer software and specifications developed by Sun Microsystems, later acquired by Oracle Corporation, that provides a system for developing application software and deploying it in a cross-platform computing environment.</a:t>
            </a:r>
            <a:endParaRPr lang="en-IN" dirty="0" smtClean="0"/>
          </a:p>
          <a:p>
            <a:pPr lvl="0"/>
            <a:r>
              <a:rPr lang="en-IN" u="sng" dirty="0" smtClean="0"/>
              <a:t>Data sets ( test &amp; train data sets):</a:t>
            </a:r>
            <a:r>
              <a:rPr lang="en-IN" b="1" dirty="0" smtClean="0"/>
              <a:t> </a:t>
            </a:r>
            <a:r>
              <a:rPr lang="en-IN" dirty="0" smtClean="0"/>
              <a:t>Test data is data which has been specifically identified for use in tests, typically of a computer program. Some data may be used in a confirmatory way, typically to verify that a given set of input to a given function produces some expected result. Training data is the data on which the machine learning programs learn to perform </a:t>
            </a:r>
            <a:r>
              <a:rPr lang="en-IN" dirty="0" err="1" smtClean="0"/>
              <a:t>correlational</a:t>
            </a:r>
            <a:r>
              <a:rPr lang="en-IN" dirty="0" smtClean="0"/>
              <a:t> tasks (classify, cluster, learn the attributes, et al).</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lnSpcReduction="10000"/>
          </a:bodyPr>
          <a:lstStyle/>
          <a:p>
            <a:pPr lvl="0"/>
            <a:r>
              <a:rPr lang="en-US" u="sng" dirty="0" err="1" smtClean="0"/>
              <a:t>MySQL</a:t>
            </a:r>
            <a:r>
              <a:rPr lang="en-US" dirty="0" smtClean="0"/>
              <a:t>: is an open-source relational database management system.</a:t>
            </a:r>
            <a:endParaRPr lang="en-IN" dirty="0" smtClean="0"/>
          </a:p>
          <a:p>
            <a:pPr lvl="0"/>
            <a:r>
              <a:rPr lang="en-US" u="sng" dirty="0" err="1" smtClean="0"/>
              <a:t>Xampp</a:t>
            </a:r>
            <a:r>
              <a:rPr lang="en-US" u="sng" dirty="0" smtClean="0"/>
              <a:t> server</a:t>
            </a:r>
            <a:r>
              <a:rPr lang="en-US" dirty="0" smtClean="0"/>
              <a:t>: is a free and open source cross-platform web server solution stack package developed by Apache Friends, consisting mainly of the Apache HTTP Server, </a:t>
            </a:r>
            <a:r>
              <a:rPr lang="en-US" dirty="0" err="1" smtClean="0"/>
              <a:t>MySQL</a:t>
            </a:r>
            <a:r>
              <a:rPr lang="en-US" dirty="0" smtClean="0"/>
              <a:t> database, and interpreters for scripts written in the PHP and Perl programming languages.</a:t>
            </a:r>
            <a:endParaRPr lang="en-IN" dirty="0" smtClean="0"/>
          </a:p>
          <a:p>
            <a:pPr lvl="0"/>
            <a:r>
              <a:rPr lang="en-US" u="sng" dirty="0" err="1" smtClean="0"/>
              <a:t>Ubuntu</a:t>
            </a:r>
            <a:r>
              <a:rPr lang="en-US" u="sng" dirty="0" smtClean="0"/>
              <a:t> Operating System:</a:t>
            </a:r>
            <a:r>
              <a:rPr lang="en-US" b="1" dirty="0" smtClean="0"/>
              <a:t> </a:t>
            </a:r>
            <a:r>
              <a:rPr lang="en-US" dirty="0" err="1" smtClean="0"/>
              <a:t>Ubuntu</a:t>
            </a:r>
            <a:r>
              <a:rPr lang="en-US" dirty="0" smtClean="0"/>
              <a:t> Linux operating system and distribution, with Unity as its default desktop environment for personal computers including smart phones in later versions.</a:t>
            </a:r>
            <a:endParaRPr lang="en-IN" dirty="0" smtClean="0"/>
          </a:p>
          <a:p>
            <a:r>
              <a:rPr lang="en-IN" u="sng" dirty="0" smtClean="0"/>
              <a:t>SAP </a:t>
            </a:r>
            <a:r>
              <a:rPr lang="en-IN" u="sng" dirty="0" err="1" smtClean="0"/>
              <a:t>Lumira</a:t>
            </a:r>
            <a:r>
              <a:rPr lang="en-IN" dirty="0" smtClean="0"/>
              <a:t>: </a:t>
            </a:r>
            <a:r>
              <a:rPr lang="en-US" dirty="0" smtClean="0"/>
              <a:t>SAP </a:t>
            </a:r>
            <a:r>
              <a:rPr lang="en-US" dirty="0" err="1" smtClean="0"/>
              <a:t>Lumira</a:t>
            </a:r>
            <a:r>
              <a:rPr lang="en-US" dirty="0" smtClean="0"/>
              <a:t> (formerly called SAP Visual Intelligence) is a self-service, data visualization application for business users. </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1143000"/>
          </a:xfrm>
        </p:spPr>
        <p:txBody>
          <a:bodyPr/>
          <a:lstStyle/>
          <a:p>
            <a:r>
              <a:rPr lang="en-US" dirty="0" smtClean="0"/>
              <a:t>Description of data set</a:t>
            </a:r>
            <a:endParaRPr lang="en-US" dirty="0"/>
          </a:p>
        </p:txBody>
      </p:sp>
      <p:sp>
        <p:nvSpPr>
          <p:cNvPr id="3" name="Content Placeholder 2"/>
          <p:cNvSpPr>
            <a:spLocks noGrp="1"/>
          </p:cNvSpPr>
          <p:nvPr>
            <p:ph sz="quarter" idx="1"/>
          </p:nvPr>
        </p:nvSpPr>
        <p:spPr/>
        <p:txBody>
          <a:bodyPr/>
          <a:lstStyle/>
          <a:p>
            <a:pPr>
              <a:buNone/>
            </a:pPr>
            <a:r>
              <a:rPr lang="en-US" dirty="0" smtClean="0"/>
              <a:t>ATTRIBUTES:</a:t>
            </a:r>
          </a:p>
          <a:p>
            <a:r>
              <a:rPr lang="en-US" dirty="0" smtClean="0"/>
              <a:t>Phrase ID</a:t>
            </a:r>
          </a:p>
          <a:p>
            <a:r>
              <a:rPr lang="en-US" dirty="0" smtClean="0"/>
              <a:t>Sentence Number</a:t>
            </a:r>
          </a:p>
          <a:p>
            <a:r>
              <a:rPr lang="en-US" dirty="0" smtClean="0"/>
              <a:t>Phrase</a:t>
            </a:r>
          </a:p>
          <a:p>
            <a:r>
              <a:rPr lang="en-US" dirty="0" smtClean="0"/>
              <a:t>Sentiment value: It has 5 values. They are:</a:t>
            </a:r>
          </a:p>
          <a:p>
            <a:pPr>
              <a:buNone/>
            </a:pPr>
            <a:r>
              <a:rPr lang="en-US" dirty="0" smtClean="0"/>
              <a:t>				-negative=0</a:t>
            </a:r>
          </a:p>
          <a:p>
            <a:pPr>
              <a:buNone/>
            </a:pPr>
            <a:r>
              <a:rPr lang="en-US" dirty="0" smtClean="0"/>
              <a:t>				-somewhat negative=1</a:t>
            </a:r>
          </a:p>
          <a:p>
            <a:pPr>
              <a:buNone/>
            </a:pPr>
            <a:r>
              <a:rPr lang="en-US" dirty="0" smtClean="0"/>
              <a:t>				-neutral=2</a:t>
            </a:r>
          </a:p>
          <a:p>
            <a:pPr>
              <a:buNone/>
            </a:pPr>
            <a:r>
              <a:rPr lang="en-US" dirty="0" smtClean="0"/>
              <a:t>				-somewhat positive=3</a:t>
            </a:r>
          </a:p>
          <a:p>
            <a:pPr>
              <a:buNone/>
            </a:pPr>
            <a:r>
              <a:rPr lang="en-US" dirty="0" smtClean="0"/>
              <a:t>				-positive=4</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2570</TotalTime>
  <Words>1031</Words>
  <Application>Microsoft Office PowerPoint</Application>
  <PresentationFormat>On-screen Show (4:3)</PresentationFormat>
  <Paragraphs>118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SENTIMENT ANALYSIS FOR MOVIE REVIEWS</vt:lpstr>
      <vt:lpstr>Introduction</vt:lpstr>
      <vt:lpstr>Project Goals</vt:lpstr>
      <vt:lpstr>Example:</vt:lpstr>
      <vt:lpstr>Supervised learning</vt:lpstr>
      <vt:lpstr>Details of the Requirements in brief</vt:lpstr>
      <vt:lpstr>Slide 7</vt:lpstr>
      <vt:lpstr>Slide 8</vt:lpstr>
      <vt:lpstr>Description of data set</vt:lpstr>
      <vt:lpstr>Train Data set</vt:lpstr>
      <vt:lpstr>Test Data set</vt:lpstr>
      <vt:lpstr>Algorithms used…</vt:lpstr>
      <vt:lpstr>Flow Diagram</vt:lpstr>
      <vt:lpstr>SRS</vt:lpstr>
      <vt:lpstr>Slide 15</vt:lpstr>
      <vt:lpstr>Description of the Design</vt:lpstr>
      <vt:lpstr>Slide 17</vt:lpstr>
      <vt:lpstr>Slide 18</vt:lpstr>
      <vt:lpstr>Slide 19</vt:lpstr>
      <vt:lpstr>Implementation details</vt:lpstr>
      <vt:lpstr>Result </vt:lpstr>
      <vt:lpstr>Output </vt:lpstr>
      <vt:lpstr>Visualization using SAP Lumira</vt:lpstr>
      <vt:lpstr>Visualization using sap lumira</vt:lpstr>
      <vt:lpstr>Future work</vt:lpstr>
      <vt:lpstr>conclusion</vt:lpstr>
      <vt:lpstr>Bibliography </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MOVIE REVIEWS</dc:title>
  <dc:creator>IFIM</dc:creator>
  <cp:lastModifiedBy>user</cp:lastModifiedBy>
  <cp:revision>100</cp:revision>
  <dcterms:created xsi:type="dcterms:W3CDTF">2015-09-23T07:30:11Z</dcterms:created>
  <dcterms:modified xsi:type="dcterms:W3CDTF">2015-12-11T03:40:44Z</dcterms:modified>
</cp:coreProperties>
</file>