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1" r:id="rId2"/>
    <p:sldId id="257" r:id="rId3"/>
    <p:sldId id="258" r:id="rId4"/>
    <p:sldId id="259" r:id="rId5"/>
    <p:sldId id="260" r:id="rId6"/>
    <p:sldId id="261" r:id="rId7"/>
    <p:sldId id="263" r:id="rId8"/>
    <p:sldId id="267" r:id="rId9"/>
    <p:sldId id="269" r:id="rId10"/>
    <p:sldId id="270" r:id="rId11"/>
    <p:sldId id="272" r:id="rId12"/>
    <p:sldId id="273" r:id="rId13"/>
    <p:sldId id="262" r:id="rId14"/>
    <p:sldId id="265" r:id="rId15"/>
    <p:sldId id="266" r:id="rId16"/>
    <p:sldId id="274" r:id="rId17"/>
    <p:sldId id="275" r:id="rId18"/>
    <p:sldId id="276" r:id="rId19"/>
    <p:sldId id="277" r:id="rId20"/>
    <p:sldId id="278" r:id="rId21"/>
    <p:sldId id="279"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FF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94789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9173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2653519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6702-BA9B-4770-AC80-6FB65C76EE43}"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xmlns="" val="256343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3633451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1393035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3336077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1164895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277198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42468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118597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256739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14507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43735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34086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417785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47982-3E47-49A1-802B-CD2C4FF13367}"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168847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747982-3E47-49A1-802B-CD2C4FF13367}" type="datetimeFigureOut">
              <a:rPr lang="en-US" smtClean="0"/>
              <a:pPr/>
              <a:t>12/11/2015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A0B6702-BA9B-4770-AC80-6FB65C76EE43}" type="slidenum">
              <a:rPr lang="en-US" smtClean="0"/>
              <a:pPr/>
              <a:t>‹#›</a:t>
            </a:fld>
            <a:endParaRPr lang="en-US"/>
          </a:p>
        </p:txBody>
      </p:sp>
    </p:spTree>
    <p:extLst>
      <p:ext uri="{BB962C8B-B14F-4D97-AF65-F5344CB8AC3E}">
        <p14:creationId xmlns:p14="http://schemas.microsoft.com/office/powerpoint/2010/main" xmlns="" val="9811321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2910" y="1071546"/>
            <a:ext cx="7715304" cy="3046988"/>
          </a:xfrm>
          <a:prstGeom prst="rect">
            <a:avLst/>
          </a:prstGeom>
        </p:spPr>
        <p:txBody>
          <a:bodyPr wrap="square">
            <a:spAutoFit/>
          </a:bodyPr>
          <a:lstStyle/>
          <a:p>
            <a:r>
              <a:rPr lang="en-US" sz="4800" dirty="0" smtClean="0"/>
              <a:t>PREDICTION OF MOVIE SUCCESS USING SENTIMENT ANALYSIS OF TWEETS</a:t>
            </a:r>
            <a:endParaRPr lang="en-US" sz="4800" dirty="0"/>
          </a:p>
        </p:txBody>
      </p:sp>
      <p:pic>
        <p:nvPicPr>
          <p:cNvPr id="6" name="Picture 5" descr="100713-gravity-social-media-623.jpg"/>
          <p:cNvPicPr>
            <a:picLocks noChangeAspect="1"/>
          </p:cNvPicPr>
          <p:nvPr/>
        </p:nvPicPr>
        <p:blipFill>
          <a:blip r:embed="rId2"/>
          <a:stretch>
            <a:fillRect/>
          </a:stretch>
        </p:blipFill>
        <p:spPr>
          <a:xfrm>
            <a:off x="3071802" y="3429000"/>
            <a:ext cx="5599124" cy="3214686"/>
          </a:xfrm>
          <a:prstGeom prst="rect">
            <a:avLst/>
          </a:prstGeom>
          <a:ln>
            <a:noFill/>
          </a:ln>
          <a:effectLst>
            <a:softEdge rad="112500"/>
          </a:effectLst>
        </p:spPr>
      </p:pic>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6715172" cy="642942"/>
          </a:xfrm>
        </p:spPr>
        <p:txBody>
          <a:bodyPr/>
          <a:lstStyle/>
          <a:p>
            <a:r>
              <a:rPr lang="en-US" dirty="0" smtClean="0">
                <a:solidFill>
                  <a:srgbClr val="66FF33"/>
                </a:solidFill>
              </a:rPr>
              <a:t>CONTD..</a:t>
            </a:r>
            <a:endParaRPr lang="en-IN" dirty="0">
              <a:solidFill>
                <a:srgbClr val="66FF33"/>
              </a:solidFill>
            </a:endParaRPr>
          </a:p>
        </p:txBody>
      </p:sp>
      <p:sp>
        <p:nvSpPr>
          <p:cNvPr id="4" name="Content Placeholder 3"/>
          <p:cNvSpPr>
            <a:spLocks noGrp="1"/>
          </p:cNvSpPr>
          <p:nvPr>
            <p:ph idx="1"/>
          </p:nvPr>
        </p:nvSpPr>
        <p:spPr>
          <a:xfrm>
            <a:off x="214282" y="1214422"/>
            <a:ext cx="8643998" cy="5643577"/>
          </a:xfrm>
        </p:spPr>
        <p:txBody>
          <a:bodyPr>
            <a:normAutofit fontScale="70000" lnSpcReduction="20000"/>
          </a:bodyPr>
          <a:lstStyle/>
          <a:p>
            <a:pPr>
              <a:buNone/>
            </a:pPr>
            <a:r>
              <a:rPr lang="en-US" sz="2400" b="1" dirty="0" smtClean="0"/>
              <a:t>scores = </a:t>
            </a:r>
            <a:r>
              <a:rPr lang="en-US" sz="2400" b="1" dirty="0" err="1" smtClean="0"/>
              <a:t>laply</a:t>
            </a:r>
            <a:r>
              <a:rPr lang="en-US" sz="2400" b="1" dirty="0" smtClean="0"/>
              <a:t>(sentences, function(sentence, </a:t>
            </a:r>
            <a:r>
              <a:rPr lang="en-US" sz="2400" b="1" dirty="0" err="1" smtClean="0"/>
              <a:t>pos.words</a:t>
            </a:r>
            <a:r>
              <a:rPr lang="en-US" sz="2400" b="1" dirty="0" smtClean="0"/>
              <a:t>, </a:t>
            </a:r>
            <a:r>
              <a:rPr lang="en-US" sz="2400" b="1" dirty="0" err="1" smtClean="0"/>
              <a:t>neg.words</a:t>
            </a:r>
            <a:r>
              <a:rPr lang="en-US" sz="2400" b="1" dirty="0" smtClean="0"/>
              <a:t>) {</a:t>
            </a:r>
          </a:p>
          <a:p>
            <a:pPr>
              <a:buNone/>
            </a:pPr>
            <a:r>
              <a:rPr lang="en-US" sz="2400" b="1" dirty="0" smtClean="0"/>
              <a:t>         </a:t>
            </a:r>
          </a:p>
          <a:p>
            <a:pPr>
              <a:buNone/>
            </a:pPr>
            <a:r>
              <a:rPr lang="en-US" sz="2400" b="1" dirty="0" smtClean="0"/>
              <a:t>         # clean up sentences with R's </a:t>
            </a:r>
            <a:r>
              <a:rPr lang="en-US" sz="2400" b="1" dirty="0" err="1" smtClean="0"/>
              <a:t>regex</a:t>
            </a:r>
            <a:r>
              <a:rPr lang="en-US" sz="2400" b="1" dirty="0" smtClean="0"/>
              <a:t>-driven global substitute, </a:t>
            </a:r>
            <a:r>
              <a:rPr lang="en-US" sz="2400" b="1" dirty="0" err="1" smtClean="0"/>
              <a:t>gsub</a:t>
            </a:r>
            <a:r>
              <a:rPr lang="en-US" sz="2400" b="1" dirty="0" smtClean="0"/>
              <a:t>():</a:t>
            </a:r>
          </a:p>
          <a:p>
            <a:pPr>
              <a:buNone/>
            </a:pPr>
            <a:r>
              <a:rPr lang="en-US" sz="2400" b="1" dirty="0" smtClean="0"/>
              <a:t>         </a:t>
            </a:r>
          </a:p>
          <a:p>
            <a:pPr>
              <a:buNone/>
            </a:pPr>
            <a:r>
              <a:rPr lang="en-US" sz="2400" b="1" dirty="0" smtClean="0"/>
              <a:t>         sentence = </a:t>
            </a:r>
            <a:r>
              <a:rPr lang="en-US" sz="2400" b="1" dirty="0" err="1" smtClean="0"/>
              <a:t>gsub</a:t>
            </a:r>
            <a:r>
              <a:rPr lang="en-US" sz="2400" b="1" dirty="0" smtClean="0"/>
              <a:t>('[[:</a:t>
            </a:r>
            <a:r>
              <a:rPr lang="en-US" sz="2400" b="1" dirty="0" err="1" smtClean="0"/>
              <a:t>punct</a:t>
            </a:r>
            <a:r>
              <a:rPr lang="en-US" sz="2400" b="1" dirty="0" smtClean="0"/>
              <a:t>:]]', '', sentence)</a:t>
            </a:r>
          </a:p>
          <a:p>
            <a:pPr>
              <a:buNone/>
            </a:pPr>
            <a:r>
              <a:rPr lang="en-US" sz="2400" b="1" dirty="0" smtClean="0"/>
              <a:t>         </a:t>
            </a:r>
          </a:p>
          <a:p>
            <a:pPr>
              <a:buNone/>
            </a:pPr>
            <a:r>
              <a:rPr lang="en-US" sz="2400" b="1" dirty="0" smtClean="0"/>
              <a:t>         sentence = </a:t>
            </a:r>
            <a:r>
              <a:rPr lang="en-US" sz="2400" b="1" dirty="0" err="1" smtClean="0"/>
              <a:t>gsub</a:t>
            </a:r>
            <a:r>
              <a:rPr lang="en-US" sz="2400" b="1" dirty="0" smtClean="0"/>
              <a:t>('[[:</a:t>
            </a:r>
            <a:r>
              <a:rPr lang="en-US" sz="2400" b="1" dirty="0" err="1" smtClean="0"/>
              <a:t>cntrl</a:t>
            </a:r>
            <a:r>
              <a:rPr lang="en-US" sz="2400" b="1" dirty="0" smtClean="0"/>
              <a:t>:]]', '', sentence)</a:t>
            </a:r>
          </a:p>
          <a:p>
            <a:pPr>
              <a:buNone/>
            </a:pPr>
            <a:r>
              <a:rPr lang="en-US" sz="2400" b="1" dirty="0" smtClean="0"/>
              <a:t>         </a:t>
            </a:r>
          </a:p>
          <a:p>
            <a:pPr>
              <a:buNone/>
            </a:pPr>
            <a:r>
              <a:rPr lang="en-US" sz="2400" b="1" dirty="0" smtClean="0"/>
              <a:t>         sentence = </a:t>
            </a:r>
            <a:r>
              <a:rPr lang="en-US" sz="2400" b="1" dirty="0" err="1" smtClean="0"/>
              <a:t>gsub</a:t>
            </a:r>
            <a:r>
              <a:rPr lang="en-US" sz="2400" b="1" dirty="0" smtClean="0"/>
              <a:t>('\\d+', '', sentence)</a:t>
            </a:r>
          </a:p>
          <a:p>
            <a:pPr>
              <a:buNone/>
            </a:pPr>
            <a:r>
              <a:rPr lang="en-US" sz="2400" b="1" dirty="0" smtClean="0"/>
              <a:t>         </a:t>
            </a:r>
          </a:p>
          <a:p>
            <a:pPr>
              <a:buNone/>
            </a:pPr>
            <a:r>
              <a:rPr lang="en-US" sz="2400" b="1" dirty="0" smtClean="0"/>
              <a:t>         # and convert to lower case:</a:t>
            </a:r>
          </a:p>
          <a:p>
            <a:pPr>
              <a:buNone/>
            </a:pPr>
            <a:r>
              <a:rPr lang="en-US" sz="2400" b="1" dirty="0" smtClean="0"/>
              <a:t>         </a:t>
            </a:r>
          </a:p>
          <a:p>
            <a:pPr>
              <a:buNone/>
            </a:pPr>
            <a:r>
              <a:rPr lang="en-US" sz="2400" b="1" dirty="0" smtClean="0"/>
              <a:t>         sentence = </a:t>
            </a:r>
            <a:r>
              <a:rPr lang="en-US" sz="2400" b="1" dirty="0" err="1" smtClean="0"/>
              <a:t>tolower</a:t>
            </a:r>
            <a:r>
              <a:rPr lang="en-US" sz="2400" b="1" dirty="0" smtClean="0"/>
              <a:t>(sentence)</a:t>
            </a:r>
          </a:p>
          <a:p>
            <a:pPr>
              <a:buNone/>
            </a:pPr>
            <a:r>
              <a:rPr lang="en-US" sz="2400" b="1" dirty="0" smtClean="0"/>
              <a:t>         </a:t>
            </a:r>
          </a:p>
          <a:p>
            <a:pPr>
              <a:buNone/>
            </a:pPr>
            <a:r>
              <a:rPr lang="en-US" sz="2400" b="1" dirty="0" smtClean="0"/>
              <a:t>         # split into words. </a:t>
            </a:r>
            <a:r>
              <a:rPr lang="en-US" sz="2400" b="1" dirty="0" err="1" smtClean="0"/>
              <a:t>str_split</a:t>
            </a:r>
            <a:r>
              <a:rPr lang="en-US" sz="2400" b="1" dirty="0" smtClean="0"/>
              <a:t> is in the </a:t>
            </a:r>
            <a:r>
              <a:rPr lang="en-US" sz="2400" b="1" dirty="0" err="1" smtClean="0"/>
              <a:t>stringr</a:t>
            </a:r>
            <a:r>
              <a:rPr lang="en-US" sz="2400" b="1" dirty="0" smtClean="0"/>
              <a:t> package</a:t>
            </a:r>
          </a:p>
          <a:p>
            <a:pPr>
              <a:buNone/>
            </a:pPr>
            <a:r>
              <a:rPr lang="en-US" sz="2400" b="1" dirty="0" smtClean="0"/>
              <a:t>        </a:t>
            </a:r>
          </a:p>
          <a:p>
            <a:endParaRPr lang="en-US" dirty="0"/>
          </a:p>
        </p:txBody>
      </p:sp>
    </p:spTree>
  </p:cSld>
  <p:clrMapOvr>
    <a:masterClrMapping/>
  </p:clrMapOvr>
  <p:transition spd="med">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7055380" cy="547390"/>
          </a:xfrm>
        </p:spPr>
        <p:txBody>
          <a:bodyPr/>
          <a:lstStyle/>
          <a:p>
            <a:r>
              <a:rPr lang="en-US" dirty="0" smtClean="0">
                <a:solidFill>
                  <a:srgbClr val="66FF33"/>
                </a:solidFill>
              </a:rPr>
              <a:t>CONTD…</a:t>
            </a:r>
            <a:endParaRPr lang="en-US" dirty="0">
              <a:solidFill>
                <a:srgbClr val="66FF33"/>
              </a:solidFill>
            </a:endParaRPr>
          </a:p>
        </p:txBody>
      </p:sp>
      <p:sp>
        <p:nvSpPr>
          <p:cNvPr id="3" name="Content Placeholder 2"/>
          <p:cNvSpPr>
            <a:spLocks noGrp="1"/>
          </p:cNvSpPr>
          <p:nvPr>
            <p:ph idx="1"/>
          </p:nvPr>
        </p:nvSpPr>
        <p:spPr>
          <a:xfrm>
            <a:off x="142844" y="1142984"/>
            <a:ext cx="8715436" cy="5429287"/>
          </a:xfrm>
        </p:spPr>
        <p:txBody>
          <a:bodyPr>
            <a:normAutofit fontScale="70000" lnSpcReduction="20000"/>
          </a:bodyPr>
          <a:lstStyle/>
          <a:p>
            <a:pPr>
              <a:buNone/>
            </a:pPr>
            <a:r>
              <a:rPr lang="en-US" sz="2400" b="1" dirty="0" err="1" smtClean="0"/>
              <a:t>word.list</a:t>
            </a:r>
            <a:r>
              <a:rPr lang="en-US" sz="2400" b="1" dirty="0" smtClean="0"/>
              <a:t> = </a:t>
            </a:r>
            <a:r>
              <a:rPr lang="en-US" sz="2400" b="1" dirty="0" err="1" smtClean="0"/>
              <a:t>str_split</a:t>
            </a:r>
            <a:r>
              <a:rPr lang="en-US" sz="2400" b="1" dirty="0" smtClean="0"/>
              <a:t>(sentence, '\\s+')</a:t>
            </a:r>
          </a:p>
          <a:p>
            <a:pPr>
              <a:buNone/>
            </a:pPr>
            <a:r>
              <a:rPr lang="en-US" sz="2400" b="1" dirty="0" smtClean="0"/>
              <a:t>         </a:t>
            </a:r>
          </a:p>
          <a:p>
            <a:pPr>
              <a:buNone/>
            </a:pPr>
            <a:r>
              <a:rPr lang="en-US" sz="2400" b="1" dirty="0" smtClean="0"/>
              <a:t>         # sometimes a list() is one level of hierarchy too much</a:t>
            </a:r>
          </a:p>
          <a:p>
            <a:pPr>
              <a:buNone/>
            </a:pPr>
            <a:r>
              <a:rPr lang="en-US" sz="2400" b="1" dirty="0" smtClean="0"/>
              <a:t>         </a:t>
            </a:r>
          </a:p>
          <a:p>
            <a:pPr>
              <a:buNone/>
            </a:pPr>
            <a:r>
              <a:rPr lang="en-US" sz="2400" b="1" dirty="0" smtClean="0"/>
              <a:t>         words = </a:t>
            </a:r>
            <a:r>
              <a:rPr lang="en-US" sz="2400" b="1" dirty="0" err="1" smtClean="0"/>
              <a:t>unlist</a:t>
            </a:r>
            <a:r>
              <a:rPr lang="en-US" sz="2400" b="1" dirty="0" smtClean="0"/>
              <a:t>(</a:t>
            </a:r>
            <a:r>
              <a:rPr lang="en-US" sz="2400" b="1" dirty="0" err="1" smtClean="0"/>
              <a:t>word.list</a:t>
            </a:r>
            <a:r>
              <a:rPr lang="en-US" sz="2400" b="1" dirty="0" smtClean="0"/>
              <a:t>)</a:t>
            </a:r>
          </a:p>
          <a:p>
            <a:pPr>
              <a:buNone/>
            </a:pPr>
            <a:r>
              <a:rPr lang="en-US" sz="2400" b="1" dirty="0" smtClean="0"/>
              <a:t>         </a:t>
            </a:r>
          </a:p>
          <a:p>
            <a:pPr>
              <a:buNone/>
            </a:pPr>
            <a:r>
              <a:rPr lang="en-US" sz="2400" b="1" dirty="0" smtClean="0"/>
              <a:t>         # compare our words to the dictionaries of positive &amp; negative terms</a:t>
            </a:r>
          </a:p>
          <a:p>
            <a:pPr>
              <a:buNone/>
            </a:pPr>
            <a:r>
              <a:rPr lang="en-US" sz="2400" b="1" dirty="0" smtClean="0"/>
              <a:t>         </a:t>
            </a:r>
          </a:p>
          <a:p>
            <a:pPr>
              <a:buNone/>
            </a:pPr>
            <a:r>
              <a:rPr lang="en-US" sz="2400" b="1" dirty="0" smtClean="0"/>
              <a:t>         </a:t>
            </a:r>
            <a:r>
              <a:rPr lang="en-US" sz="2400" b="1" dirty="0" err="1" smtClean="0"/>
              <a:t>pos.matches</a:t>
            </a:r>
            <a:r>
              <a:rPr lang="en-US" sz="2400" b="1" dirty="0" smtClean="0"/>
              <a:t> = match(words, </a:t>
            </a:r>
            <a:r>
              <a:rPr lang="en-US" sz="2400" b="1" dirty="0" err="1" smtClean="0"/>
              <a:t>pos.words</a:t>
            </a:r>
            <a:r>
              <a:rPr lang="en-US" sz="2400" b="1" dirty="0" smtClean="0"/>
              <a:t>)</a:t>
            </a:r>
          </a:p>
          <a:p>
            <a:pPr>
              <a:buNone/>
            </a:pPr>
            <a:r>
              <a:rPr lang="en-US" sz="2400" b="1" dirty="0" smtClean="0"/>
              <a:t>         </a:t>
            </a:r>
          </a:p>
          <a:p>
            <a:pPr>
              <a:buNone/>
            </a:pPr>
            <a:r>
              <a:rPr lang="en-US" sz="2400" b="1" dirty="0" smtClean="0"/>
              <a:t>         </a:t>
            </a:r>
            <a:r>
              <a:rPr lang="en-US" sz="2400" b="1" dirty="0" err="1" smtClean="0"/>
              <a:t>neg.matches</a:t>
            </a:r>
            <a:r>
              <a:rPr lang="en-US" sz="2400" b="1" dirty="0" smtClean="0"/>
              <a:t> = match(words, </a:t>
            </a:r>
            <a:r>
              <a:rPr lang="en-US" sz="2400" b="1" dirty="0" err="1" smtClean="0"/>
              <a:t>neg.words</a:t>
            </a:r>
            <a:r>
              <a:rPr lang="en-US" sz="2400" b="1" dirty="0" smtClean="0"/>
              <a:t>)</a:t>
            </a:r>
          </a:p>
          <a:p>
            <a:pPr>
              <a:buNone/>
            </a:pPr>
            <a:r>
              <a:rPr lang="en-US" sz="2400" b="1" dirty="0" smtClean="0"/>
              <a:t>         </a:t>
            </a:r>
          </a:p>
          <a:p>
            <a:pPr>
              <a:buNone/>
            </a:pPr>
            <a:r>
              <a:rPr lang="en-US" sz="2400" b="1" dirty="0" smtClean="0"/>
              <a:t>         # match() returns the position of the matched term or NA</a:t>
            </a:r>
          </a:p>
          <a:p>
            <a:pPr>
              <a:buNone/>
            </a:pPr>
            <a:r>
              <a:rPr lang="en-US" sz="2400" b="1" dirty="0" smtClean="0"/>
              <a:t>         </a:t>
            </a:r>
          </a:p>
          <a:p>
            <a:pPr>
              <a:buNone/>
            </a:pPr>
            <a:r>
              <a:rPr lang="en-US" sz="2400" b="1" dirty="0" smtClean="0"/>
              <a:t>         # we just want a TRUE/FALSE: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055380" cy="857256"/>
          </a:xfrm>
        </p:spPr>
        <p:txBody>
          <a:bodyPr/>
          <a:lstStyle/>
          <a:p>
            <a:r>
              <a:rPr lang="en-US" dirty="0" smtClean="0">
                <a:solidFill>
                  <a:srgbClr val="66FF33"/>
                </a:solidFill>
              </a:rPr>
              <a:t>CONTD…</a:t>
            </a:r>
            <a:endParaRPr lang="en-US" dirty="0">
              <a:solidFill>
                <a:srgbClr val="66FF33"/>
              </a:solidFill>
            </a:endParaRPr>
          </a:p>
        </p:txBody>
      </p:sp>
      <p:sp>
        <p:nvSpPr>
          <p:cNvPr id="3" name="Content Placeholder 2"/>
          <p:cNvSpPr>
            <a:spLocks noGrp="1"/>
          </p:cNvSpPr>
          <p:nvPr>
            <p:ph idx="1"/>
          </p:nvPr>
        </p:nvSpPr>
        <p:spPr>
          <a:xfrm>
            <a:off x="285720" y="1071546"/>
            <a:ext cx="8572560" cy="5500726"/>
          </a:xfrm>
        </p:spPr>
        <p:txBody>
          <a:bodyPr>
            <a:normAutofit fontScale="62500" lnSpcReduction="20000"/>
          </a:bodyPr>
          <a:lstStyle/>
          <a:p>
            <a:pPr>
              <a:buNone/>
            </a:pPr>
            <a:r>
              <a:rPr lang="en-US" sz="2600" b="1" dirty="0" err="1" smtClean="0"/>
              <a:t>pos.matches</a:t>
            </a:r>
            <a:r>
              <a:rPr lang="en-US" sz="2600" b="1" dirty="0" smtClean="0"/>
              <a:t> = !is.na(</a:t>
            </a:r>
            <a:r>
              <a:rPr lang="en-US" sz="2600" b="1" dirty="0" err="1" smtClean="0"/>
              <a:t>pos.matches</a:t>
            </a:r>
            <a:r>
              <a:rPr lang="en-US" sz="2600" b="1" dirty="0" smtClean="0"/>
              <a:t>)</a:t>
            </a:r>
          </a:p>
          <a:p>
            <a:pPr>
              <a:buNone/>
            </a:pPr>
            <a:r>
              <a:rPr lang="en-US" sz="2600" b="1" dirty="0" smtClean="0"/>
              <a:t>         </a:t>
            </a:r>
          </a:p>
          <a:p>
            <a:pPr>
              <a:buNone/>
            </a:pPr>
            <a:r>
              <a:rPr lang="en-US" sz="2600" b="1" dirty="0" smtClean="0"/>
              <a:t>         </a:t>
            </a:r>
            <a:r>
              <a:rPr lang="en-US" sz="2600" b="1" dirty="0" err="1" smtClean="0"/>
              <a:t>neg.matches</a:t>
            </a:r>
            <a:r>
              <a:rPr lang="en-US" sz="2600" b="1" dirty="0" smtClean="0"/>
              <a:t> = !is.na(</a:t>
            </a:r>
            <a:r>
              <a:rPr lang="en-US" sz="2600" b="1" dirty="0" err="1" smtClean="0"/>
              <a:t>neg.matches</a:t>
            </a:r>
            <a:r>
              <a:rPr lang="en-US" sz="2600" b="1" dirty="0" smtClean="0"/>
              <a:t>)</a:t>
            </a:r>
          </a:p>
          <a:p>
            <a:pPr>
              <a:buNone/>
            </a:pPr>
            <a:r>
              <a:rPr lang="en-US" sz="2600" b="1" dirty="0" smtClean="0"/>
              <a:t>         </a:t>
            </a:r>
          </a:p>
          <a:p>
            <a:pPr>
              <a:buNone/>
            </a:pPr>
            <a:r>
              <a:rPr lang="en-US" sz="2600" b="1" dirty="0" smtClean="0"/>
              <a:t>         # and conveniently enough, TRUE/FALSE will be treated as 1/0 by sum():</a:t>
            </a:r>
          </a:p>
          <a:p>
            <a:pPr>
              <a:buNone/>
            </a:pPr>
            <a:r>
              <a:rPr lang="en-US" sz="2600" b="1" dirty="0" smtClean="0"/>
              <a:t>         </a:t>
            </a:r>
          </a:p>
          <a:p>
            <a:pPr>
              <a:buNone/>
            </a:pPr>
            <a:r>
              <a:rPr lang="en-US" sz="2600" b="1" dirty="0" smtClean="0"/>
              <a:t>         score = sum(</a:t>
            </a:r>
            <a:r>
              <a:rPr lang="en-US" sz="2600" b="1" dirty="0" err="1" smtClean="0"/>
              <a:t>pos.matches</a:t>
            </a:r>
            <a:r>
              <a:rPr lang="en-US" sz="2600" b="1" dirty="0" smtClean="0"/>
              <a:t>) - sum(</a:t>
            </a:r>
            <a:r>
              <a:rPr lang="en-US" sz="2600" b="1" dirty="0" err="1" smtClean="0"/>
              <a:t>neg.matches</a:t>
            </a:r>
            <a:r>
              <a:rPr lang="en-US" sz="2600" b="1" dirty="0" smtClean="0"/>
              <a:t>)</a:t>
            </a:r>
          </a:p>
          <a:p>
            <a:pPr>
              <a:buNone/>
            </a:pPr>
            <a:r>
              <a:rPr lang="en-US" sz="2600" b="1" dirty="0" smtClean="0"/>
              <a:t>         </a:t>
            </a:r>
          </a:p>
          <a:p>
            <a:pPr>
              <a:buNone/>
            </a:pPr>
            <a:r>
              <a:rPr lang="en-US" sz="2600" b="1" dirty="0" smtClean="0"/>
              <a:t>         return(score)</a:t>
            </a:r>
          </a:p>
          <a:p>
            <a:pPr>
              <a:buNone/>
            </a:pPr>
            <a:r>
              <a:rPr lang="en-US" sz="2600" b="1" dirty="0" smtClean="0"/>
              <a:t>         </a:t>
            </a:r>
          </a:p>
          <a:p>
            <a:pPr>
              <a:buNone/>
            </a:pPr>
            <a:r>
              <a:rPr lang="en-US" sz="2600" b="1" dirty="0" smtClean="0"/>
              <a:t>     }, </a:t>
            </a:r>
            <a:r>
              <a:rPr lang="en-US" sz="2600" b="1" dirty="0" err="1" smtClean="0"/>
              <a:t>pos.words</a:t>
            </a:r>
            <a:r>
              <a:rPr lang="en-US" sz="2600" b="1" dirty="0" smtClean="0"/>
              <a:t>, </a:t>
            </a:r>
            <a:r>
              <a:rPr lang="en-US" sz="2600" b="1" dirty="0" err="1" smtClean="0"/>
              <a:t>neg.words</a:t>
            </a:r>
            <a:r>
              <a:rPr lang="en-US" sz="2600" b="1" dirty="0" smtClean="0"/>
              <a:t>, .progress=.progress )</a:t>
            </a:r>
          </a:p>
          <a:p>
            <a:pPr>
              <a:buNone/>
            </a:pPr>
            <a:r>
              <a:rPr lang="en-US" sz="2600" b="1" dirty="0" smtClean="0"/>
              <a:t>     </a:t>
            </a:r>
          </a:p>
          <a:p>
            <a:pPr>
              <a:buNone/>
            </a:pPr>
            <a:r>
              <a:rPr lang="en-US" sz="2600" b="1" dirty="0" smtClean="0"/>
              <a:t>     </a:t>
            </a:r>
            <a:r>
              <a:rPr lang="en-US" sz="2600" b="1" dirty="0" err="1" smtClean="0"/>
              <a:t>scores.df</a:t>
            </a:r>
            <a:r>
              <a:rPr lang="en-US" sz="2600" b="1" dirty="0" smtClean="0"/>
              <a:t> = </a:t>
            </a:r>
            <a:r>
              <a:rPr lang="en-US" sz="2600" b="1" dirty="0" err="1" smtClean="0"/>
              <a:t>data.frame</a:t>
            </a:r>
            <a:r>
              <a:rPr lang="en-US" sz="2600" b="1" dirty="0" smtClean="0"/>
              <a:t>(score=scores, text=sentences)</a:t>
            </a:r>
          </a:p>
          <a:p>
            <a:pPr>
              <a:buNone/>
            </a:pPr>
            <a:r>
              <a:rPr lang="en-US" sz="2600" b="1" dirty="0" smtClean="0"/>
              <a:t>     </a:t>
            </a:r>
          </a:p>
          <a:p>
            <a:pPr>
              <a:buNone/>
            </a:pPr>
            <a:r>
              <a:rPr lang="en-US" sz="2600" b="1" dirty="0" smtClean="0"/>
              <a:t>     return(</a:t>
            </a:r>
            <a:r>
              <a:rPr lang="en-US" sz="2600" b="1" dirty="0" err="1" smtClean="0"/>
              <a:t>scores.df</a:t>
            </a:r>
            <a:r>
              <a:rPr lang="en-US" sz="2600" b="1" dirty="0" smtClean="0"/>
              <a:t>)</a:t>
            </a:r>
          </a:p>
          <a:p>
            <a:pPr>
              <a:buNone/>
            </a:pPr>
            <a:r>
              <a:rPr lang="en-US" sz="2600" b="1" dirty="0" smtClean="0"/>
              <a:t>     </a:t>
            </a:r>
          </a:p>
          <a:p>
            <a:pPr>
              <a:buNone/>
            </a:pPr>
            <a:r>
              <a:rPr lang="en-US" sz="2600" b="1"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SRS</a:t>
            </a:r>
            <a:endParaRPr lang="en-US" dirty="0">
              <a:solidFill>
                <a:srgbClr val="66FF33"/>
              </a:solidFill>
            </a:endParaRPr>
          </a:p>
        </p:txBody>
      </p:sp>
      <p:sp>
        <p:nvSpPr>
          <p:cNvPr id="3" name="Content Placeholder 2"/>
          <p:cNvSpPr>
            <a:spLocks noGrp="1"/>
          </p:cNvSpPr>
          <p:nvPr>
            <p:ph idx="1"/>
          </p:nvPr>
        </p:nvSpPr>
        <p:spPr>
          <a:xfrm>
            <a:off x="285720" y="1000108"/>
            <a:ext cx="8429684" cy="5643601"/>
          </a:xfrm>
        </p:spPr>
        <p:txBody>
          <a:bodyPr>
            <a:normAutofit fontScale="92500" lnSpcReduction="10000"/>
          </a:bodyPr>
          <a:lstStyle/>
          <a:p>
            <a:endParaRPr lang="en-US" sz="2800" b="1" dirty="0" smtClean="0"/>
          </a:p>
          <a:p>
            <a:r>
              <a:rPr lang="en-US" sz="2800" b="1" dirty="0" smtClean="0"/>
              <a:t>Hardware </a:t>
            </a:r>
          </a:p>
          <a:p>
            <a:r>
              <a:rPr lang="en-US" sz="2800" b="1" dirty="0" smtClean="0"/>
              <a:t>The </a:t>
            </a:r>
            <a:r>
              <a:rPr lang="en-US" sz="2800" b="1" dirty="0"/>
              <a:t>application is intended to be a stand-alone, single-user system. The application will run on </a:t>
            </a:r>
            <a:r>
              <a:rPr lang="en-US" sz="2800" b="1" dirty="0" smtClean="0"/>
              <a:t>Ubuntu </a:t>
            </a:r>
            <a:r>
              <a:rPr lang="en-US" sz="2800" b="1" dirty="0"/>
              <a:t>operating system. </a:t>
            </a:r>
            <a:endParaRPr lang="en-US" sz="2800" b="1" dirty="0" smtClean="0"/>
          </a:p>
          <a:p>
            <a:r>
              <a:rPr lang="en-US" sz="2800" b="1" dirty="0"/>
              <a:t>Software Interfaces</a:t>
            </a:r>
          </a:p>
          <a:p>
            <a:r>
              <a:rPr lang="en-US" sz="2800" b="1" dirty="0"/>
              <a:t>Inputs</a:t>
            </a:r>
          </a:p>
          <a:p>
            <a:r>
              <a:rPr lang="en-US" sz="2800" b="1" dirty="0" smtClean="0"/>
              <a:t>User interface and twitter API</a:t>
            </a:r>
          </a:p>
          <a:p>
            <a:r>
              <a:rPr lang="en-US" sz="2800" b="1" dirty="0" smtClean="0"/>
              <a:t>Output: graph</a:t>
            </a:r>
          </a:p>
          <a:p>
            <a:r>
              <a:rPr lang="en-US" sz="2800" b="1" dirty="0" smtClean="0"/>
              <a:t>OS :Ubuntu</a:t>
            </a:r>
          </a:p>
          <a:p>
            <a:r>
              <a:rPr lang="en-US" sz="2800" b="1" dirty="0" smtClean="0"/>
              <a:t>User interfaces include :user input and output (topic mood graph)</a:t>
            </a:r>
          </a:p>
          <a:p>
            <a:endParaRPr lang="en-US" dirty="0"/>
          </a:p>
          <a:p>
            <a:endParaRPr lang="en-US" dirty="0"/>
          </a:p>
        </p:txBody>
      </p:sp>
    </p:spTree>
  </p:cSld>
  <p:clrMapOvr>
    <a:masterClrMapping/>
  </p:clrMapOvr>
  <p:transition spd="med">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SRS cont..</a:t>
            </a:r>
            <a:endParaRPr lang="en-US" dirty="0">
              <a:solidFill>
                <a:srgbClr val="66FF33"/>
              </a:solidFill>
            </a:endParaRPr>
          </a:p>
        </p:txBody>
      </p:sp>
      <p:sp>
        <p:nvSpPr>
          <p:cNvPr id="3" name="Content Placeholder 2"/>
          <p:cNvSpPr>
            <a:spLocks noGrp="1"/>
          </p:cNvSpPr>
          <p:nvPr>
            <p:ph idx="1"/>
          </p:nvPr>
        </p:nvSpPr>
        <p:spPr>
          <a:xfrm>
            <a:off x="0" y="1143000"/>
            <a:ext cx="9144000" cy="5714999"/>
          </a:xfrm>
        </p:spPr>
        <p:txBody>
          <a:bodyPr>
            <a:noAutofit/>
          </a:bodyPr>
          <a:lstStyle/>
          <a:p>
            <a:pPr>
              <a:buNone/>
            </a:pPr>
            <a:r>
              <a:rPr lang="en-US" sz="2400" b="1" dirty="0" smtClean="0"/>
              <a:t>Functional requirements include: </a:t>
            </a:r>
          </a:p>
          <a:p>
            <a:r>
              <a:rPr lang="en-US" sz="2400" b="1" dirty="0" smtClean="0"/>
              <a:t>Retrieving input ,real time processing , sentiment analysis and output.</a:t>
            </a:r>
          </a:p>
          <a:p>
            <a:pPr>
              <a:buNone/>
            </a:pPr>
            <a:r>
              <a:rPr lang="en-US" sz="2400" b="1" dirty="0"/>
              <a:t>Performance </a:t>
            </a:r>
            <a:r>
              <a:rPr lang="en-US" sz="2400" b="1" dirty="0" smtClean="0"/>
              <a:t>Requirements:</a:t>
            </a:r>
            <a:endParaRPr lang="en-US" sz="2400" b="1" dirty="0"/>
          </a:p>
          <a:p>
            <a:r>
              <a:rPr lang="en-US" sz="2400" b="1" dirty="0"/>
              <a:t>Real-Time</a:t>
            </a:r>
          </a:p>
          <a:p>
            <a:r>
              <a:rPr lang="en-US" sz="2400" b="1" dirty="0"/>
              <a:t>The software will provide up-to-date information, limited only by the rate of Twitter input. The gauge output should display the latest results at all times</a:t>
            </a:r>
          </a:p>
          <a:p>
            <a:r>
              <a:rPr lang="en-US" sz="2400" b="1" dirty="0"/>
              <a:t>Software System Attributes</a:t>
            </a:r>
          </a:p>
          <a:p>
            <a:pPr>
              <a:buNone/>
            </a:pPr>
            <a:r>
              <a:rPr lang="en-US" sz="2400" b="1" dirty="0" smtClean="0"/>
              <a:t>Reliability:</a:t>
            </a:r>
            <a:endParaRPr lang="en-US" sz="2400" b="1" dirty="0"/>
          </a:p>
          <a:p>
            <a:r>
              <a:rPr lang="en-US" sz="2400" b="1" dirty="0"/>
              <a:t>The software will meet all of the functional requirements without any unexpected behavior. </a:t>
            </a:r>
          </a:p>
        </p:txBody>
      </p:sp>
    </p:spTree>
    <p:extLst>
      <p:ext uri="{BB962C8B-B14F-4D97-AF65-F5344CB8AC3E}">
        <p14:creationId xmlns:p14="http://schemas.microsoft.com/office/powerpoint/2010/main" xmlns="" val="609418648"/>
      </p:ext>
    </p:extLst>
  </p:cSld>
  <p:clrMapOvr>
    <a:masterClrMapping/>
  </p:clrMapOvr>
  <p:transition spd="med">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SRS cont..</a:t>
            </a:r>
            <a:endParaRPr lang="en-US" dirty="0">
              <a:solidFill>
                <a:srgbClr val="66FF33"/>
              </a:solidFill>
            </a:endParaRPr>
          </a:p>
        </p:txBody>
      </p:sp>
      <p:sp>
        <p:nvSpPr>
          <p:cNvPr id="3" name="Content Placeholder 2"/>
          <p:cNvSpPr>
            <a:spLocks noGrp="1"/>
          </p:cNvSpPr>
          <p:nvPr>
            <p:ph idx="1"/>
          </p:nvPr>
        </p:nvSpPr>
        <p:spPr>
          <a:xfrm>
            <a:off x="0" y="1142984"/>
            <a:ext cx="9144000" cy="5486416"/>
          </a:xfrm>
        </p:spPr>
        <p:txBody>
          <a:bodyPr>
            <a:normAutofit lnSpcReduction="10000"/>
          </a:bodyPr>
          <a:lstStyle/>
          <a:p>
            <a:pPr>
              <a:buNone/>
            </a:pPr>
            <a:r>
              <a:rPr lang="en-US" sz="2400" b="1" dirty="0" smtClean="0"/>
              <a:t>Availability:</a:t>
            </a:r>
          </a:p>
          <a:p>
            <a:r>
              <a:rPr lang="en-US" sz="2400" b="1" dirty="0" smtClean="0"/>
              <a:t>The software will be available at all times on the OS, as long as the device is in proper working order. If those services are unavailable, the user should be alerted.</a:t>
            </a:r>
          </a:p>
          <a:p>
            <a:pPr>
              <a:buNone/>
            </a:pPr>
            <a:r>
              <a:rPr lang="en-US" sz="2400" b="1" dirty="0" smtClean="0"/>
              <a:t> Security:</a:t>
            </a:r>
          </a:p>
          <a:p>
            <a:r>
              <a:rPr lang="en-US" sz="2400" b="1" dirty="0" smtClean="0"/>
              <a:t>The software should never disclose any personal information of Twitter users, and should collect no personal information from its own users</a:t>
            </a:r>
          </a:p>
          <a:p>
            <a:pPr>
              <a:buNone/>
            </a:pPr>
            <a:r>
              <a:rPr lang="en-US" sz="2400" b="1" dirty="0" smtClean="0"/>
              <a:t>Maintainability:</a:t>
            </a:r>
          </a:p>
          <a:p>
            <a:r>
              <a:rPr lang="en-US" sz="2400" b="1" dirty="0" smtClean="0"/>
              <a:t>The software should be written clearly and concisely. The code will be well documented. Particular care will be taken to design the software modularly to ensure that maintenance is easy.</a:t>
            </a:r>
          </a:p>
          <a:p>
            <a:r>
              <a:rPr lang="en-US" sz="2400" b="1" dirty="0" smtClean="0"/>
              <a:t>Portable : works on Ubuntu</a:t>
            </a:r>
          </a:p>
          <a:p>
            <a:endParaRPr lang="en-US" dirty="0"/>
          </a:p>
        </p:txBody>
      </p:sp>
    </p:spTree>
    <p:extLst>
      <p:ext uri="{BB962C8B-B14F-4D97-AF65-F5344CB8AC3E}">
        <p14:creationId xmlns:p14="http://schemas.microsoft.com/office/powerpoint/2010/main" xmlns="" val="3975599090"/>
      </p:ext>
    </p:extLst>
  </p:cSld>
  <p:clrMapOvr>
    <a:masterClrMapping/>
  </p:clrMapOvr>
  <p:transition spd="med">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7055380" cy="928694"/>
          </a:xfrm>
        </p:spPr>
        <p:txBody>
          <a:bodyPr/>
          <a:lstStyle/>
          <a:p>
            <a:r>
              <a:rPr lang="en-US" dirty="0" smtClean="0">
                <a:solidFill>
                  <a:srgbClr val="66FF33"/>
                </a:solidFill>
              </a:rPr>
              <a:t>CLASS DIAGRAM</a:t>
            </a:r>
            <a:endParaRPr lang="en-US" dirty="0">
              <a:solidFill>
                <a:srgbClr val="66FF33"/>
              </a:solidFill>
            </a:endParaRPr>
          </a:p>
        </p:txBody>
      </p:sp>
      <p:pic>
        <p:nvPicPr>
          <p:cNvPr id="4" name="Content Placeholder 3"/>
          <p:cNvPicPr>
            <a:picLocks noGrp="1"/>
          </p:cNvPicPr>
          <p:nvPr>
            <p:ph idx="1"/>
          </p:nvPr>
        </p:nvPicPr>
        <p:blipFill>
          <a:blip r:embed="rId2"/>
          <a:srcRect/>
          <a:stretch>
            <a:fillRect/>
          </a:stretch>
        </p:blipFill>
        <p:spPr bwMode="auto">
          <a:xfrm>
            <a:off x="500035" y="1285860"/>
            <a:ext cx="7786742" cy="507209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055380" cy="904580"/>
          </a:xfrm>
        </p:spPr>
        <p:txBody>
          <a:bodyPr/>
          <a:lstStyle/>
          <a:p>
            <a:r>
              <a:rPr lang="en-US" dirty="0" smtClean="0">
                <a:solidFill>
                  <a:srgbClr val="66FF33"/>
                </a:solidFill>
              </a:rPr>
              <a:t>SEQUENCE DIAGRAM</a:t>
            </a:r>
            <a:endParaRPr lang="en-US" dirty="0">
              <a:solidFill>
                <a:srgbClr val="66FF33"/>
              </a:solidFill>
            </a:endParaRPr>
          </a:p>
        </p:txBody>
      </p:sp>
      <p:pic>
        <p:nvPicPr>
          <p:cNvPr id="4" name="Content Placeholder 3"/>
          <p:cNvPicPr>
            <a:picLocks noGrp="1"/>
          </p:cNvPicPr>
          <p:nvPr>
            <p:ph idx="1"/>
          </p:nvPr>
        </p:nvPicPr>
        <p:blipFill>
          <a:blip r:embed="rId2"/>
          <a:srcRect/>
          <a:stretch>
            <a:fillRect/>
          </a:stretch>
        </p:blipFill>
        <p:spPr bwMode="auto">
          <a:xfrm>
            <a:off x="214282" y="1142984"/>
            <a:ext cx="8715436" cy="542928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04580"/>
          </a:xfrm>
        </p:spPr>
        <p:txBody>
          <a:bodyPr/>
          <a:lstStyle/>
          <a:p>
            <a:r>
              <a:rPr lang="en-US" dirty="0" smtClean="0">
                <a:solidFill>
                  <a:srgbClr val="66FF33"/>
                </a:solidFill>
              </a:rPr>
              <a:t>IMPLEMENTATION</a:t>
            </a:r>
            <a:endParaRPr lang="en-US" dirty="0">
              <a:solidFill>
                <a:srgbClr val="66FF33"/>
              </a:solidFill>
            </a:endParaRPr>
          </a:p>
        </p:txBody>
      </p:sp>
      <p:sp>
        <p:nvSpPr>
          <p:cNvPr id="3" name="Content Placeholder 2"/>
          <p:cNvSpPr>
            <a:spLocks noGrp="1"/>
          </p:cNvSpPr>
          <p:nvPr>
            <p:ph idx="1"/>
          </p:nvPr>
        </p:nvSpPr>
        <p:spPr>
          <a:xfrm>
            <a:off x="357158" y="1428736"/>
            <a:ext cx="8358246" cy="5072098"/>
          </a:xfrm>
        </p:spPr>
        <p:txBody>
          <a:bodyPr/>
          <a:lstStyle/>
          <a:p>
            <a:r>
              <a:rPr lang="en-US" b="1" dirty="0" smtClean="0"/>
              <a:t>Installing all necessary packages</a:t>
            </a:r>
            <a:endParaRPr lang="en-US" b="1" dirty="0"/>
          </a:p>
        </p:txBody>
      </p:sp>
      <p:pic>
        <p:nvPicPr>
          <p:cNvPr id="5" name="Picture 4" descr="pbl1new.png"/>
          <p:cNvPicPr>
            <a:picLocks noChangeAspect="1"/>
          </p:cNvPicPr>
          <p:nvPr/>
        </p:nvPicPr>
        <p:blipFill>
          <a:blip r:embed="rId2"/>
          <a:stretch>
            <a:fillRect/>
          </a:stretch>
        </p:blipFill>
        <p:spPr>
          <a:xfrm>
            <a:off x="428596" y="1902997"/>
            <a:ext cx="8286808" cy="49550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0034" y="285728"/>
            <a:ext cx="7055380" cy="357190"/>
          </a:xfrm>
        </p:spPr>
        <p:txBody>
          <a:bodyPr/>
          <a:lstStyle/>
          <a:p>
            <a:r>
              <a:rPr lang="en-US" dirty="0" smtClean="0"/>
              <a:t>Authenticating Twitter API</a:t>
            </a:r>
            <a:endParaRPr lang="en-US" dirty="0"/>
          </a:p>
        </p:txBody>
      </p:sp>
      <p:pic>
        <p:nvPicPr>
          <p:cNvPr id="10" name="Content Placeholder 9" descr="pbl4new.png"/>
          <p:cNvPicPr>
            <a:picLocks noGrp="1" noChangeAspect="1"/>
          </p:cNvPicPr>
          <p:nvPr>
            <p:ph idx="1"/>
          </p:nvPr>
        </p:nvPicPr>
        <p:blipFill>
          <a:blip r:embed="rId2"/>
          <a:stretch>
            <a:fillRect/>
          </a:stretch>
        </p:blipFill>
        <p:spPr>
          <a:xfrm>
            <a:off x="428596" y="1142984"/>
            <a:ext cx="8286808" cy="542928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INTRODUCTION</a:t>
            </a:r>
            <a:endParaRPr lang="en-US" dirty="0">
              <a:solidFill>
                <a:srgbClr val="66FF33"/>
              </a:solidFill>
            </a:endParaRPr>
          </a:p>
        </p:txBody>
      </p:sp>
      <p:sp>
        <p:nvSpPr>
          <p:cNvPr id="3" name="Content Placeholder 2"/>
          <p:cNvSpPr>
            <a:spLocks noGrp="1"/>
          </p:cNvSpPr>
          <p:nvPr>
            <p:ph idx="1"/>
          </p:nvPr>
        </p:nvSpPr>
        <p:spPr>
          <a:xfrm>
            <a:off x="827700" y="2052925"/>
            <a:ext cx="7816266" cy="4519347"/>
          </a:xfrm>
        </p:spPr>
        <p:txBody>
          <a:bodyPr>
            <a:normAutofit fontScale="92500"/>
          </a:bodyPr>
          <a:lstStyle/>
          <a:p>
            <a:r>
              <a:rPr lang="en-US" sz="2600" b="1" dirty="0"/>
              <a:t>twitter.com is a </a:t>
            </a:r>
            <a:r>
              <a:rPr lang="en-US" sz="2600" b="1" dirty="0" smtClean="0"/>
              <a:t>popular </a:t>
            </a:r>
            <a:r>
              <a:rPr lang="en-US" sz="2600" b="1" dirty="0" err="1" smtClean="0"/>
              <a:t>microblogging</a:t>
            </a:r>
            <a:r>
              <a:rPr lang="en-US" sz="2600" b="1" dirty="0" smtClean="0"/>
              <a:t> website.</a:t>
            </a:r>
          </a:p>
          <a:p>
            <a:r>
              <a:rPr lang="en-US" sz="2600" b="1" dirty="0" smtClean="0"/>
              <a:t>Each </a:t>
            </a:r>
            <a:r>
              <a:rPr lang="en-US" sz="2600" b="1" dirty="0"/>
              <a:t>tweet is 140 characters in </a:t>
            </a:r>
            <a:r>
              <a:rPr lang="en-US" sz="2600" b="1" dirty="0" smtClean="0"/>
              <a:t>length , known as “tweets”. </a:t>
            </a:r>
          </a:p>
          <a:p>
            <a:r>
              <a:rPr lang="en-US" sz="2600" b="1" dirty="0" smtClean="0"/>
              <a:t>Tweets </a:t>
            </a:r>
            <a:r>
              <a:rPr lang="en-US" sz="2600" b="1" dirty="0"/>
              <a:t>contain rich information about people’s </a:t>
            </a:r>
            <a:r>
              <a:rPr lang="en-US" sz="2600" b="1" dirty="0" smtClean="0"/>
              <a:t>preferences. </a:t>
            </a:r>
          </a:p>
          <a:p>
            <a:r>
              <a:rPr lang="en-US" sz="2600" b="1" dirty="0" smtClean="0"/>
              <a:t>People </a:t>
            </a:r>
            <a:r>
              <a:rPr lang="en-US" sz="2600" b="1" dirty="0"/>
              <a:t>share their thoughts about movies using </a:t>
            </a:r>
            <a:r>
              <a:rPr lang="en-US" sz="2600" b="1" dirty="0" smtClean="0"/>
              <a:t>Twitter.</a:t>
            </a:r>
          </a:p>
          <a:p>
            <a:r>
              <a:rPr lang="en-US" sz="2600" b="1" dirty="0" smtClean="0"/>
              <a:t>The </a:t>
            </a:r>
            <a:r>
              <a:rPr lang="en-US" sz="2600" b="1" dirty="0"/>
              <a:t>challenge is to gather all </a:t>
            </a:r>
            <a:r>
              <a:rPr lang="en-US" sz="2600" b="1" dirty="0" smtClean="0"/>
              <a:t>the </a:t>
            </a:r>
            <a:r>
              <a:rPr lang="en-US" sz="2600" b="1" dirty="0"/>
              <a:t>relevant </a:t>
            </a:r>
            <a:r>
              <a:rPr lang="en-US" sz="2600" b="1" dirty="0" smtClean="0"/>
              <a:t>data , detect </a:t>
            </a:r>
            <a:r>
              <a:rPr lang="en-US" sz="2600" b="1" dirty="0"/>
              <a:t>and summarize the overall sentiment to predict the success of a movie.</a:t>
            </a:r>
            <a:endParaRPr lang="en-US" b="1" dirty="0"/>
          </a:p>
        </p:txBody>
      </p:sp>
      <p:pic>
        <p:nvPicPr>
          <p:cNvPr id="4" name="Picture 3" descr="twitter.png"/>
          <p:cNvPicPr>
            <a:picLocks noChangeAspect="1"/>
          </p:cNvPicPr>
          <p:nvPr/>
        </p:nvPicPr>
        <p:blipFill>
          <a:blip r:embed="rId2"/>
          <a:stretch>
            <a:fillRect/>
          </a:stretch>
        </p:blipFill>
        <p:spPr>
          <a:xfrm>
            <a:off x="5214942" y="214290"/>
            <a:ext cx="2381250" cy="18573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76018"/>
          </a:xfrm>
        </p:spPr>
        <p:txBody>
          <a:bodyPr/>
          <a:lstStyle/>
          <a:p>
            <a:r>
              <a:rPr lang="en-US" dirty="0" smtClean="0"/>
              <a:t>Tweets Extraction</a:t>
            </a:r>
            <a:endParaRPr lang="en-US" dirty="0"/>
          </a:p>
        </p:txBody>
      </p:sp>
      <p:pic>
        <p:nvPicPr>
          <p:cNvPr id="4" name="Content Placeholder 3" descr="pbl5new.png"/>
          <p:cNvPicPr>
            <a:picLocks noGrp="1" noChangeAspect="1"/>
          </p:cNvPicPr>
          <p:nvPr>
            <p:ph idx="1"/>
          </p:nvPr>
        </p:nvPicPr>
        <p:blipFill>
          <a:blip r:embed="rId2"/>
          <a:stretch>
            <a:fillRect/>
          </a:stretch>
        </p:blipFill>
        <p:spPr>
          <a:xfrm>
            <a:off x="214282" y="1214422"/>
            <a:ext cx="8643998" cy="5429264"/>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76018"/>
          </a:xfrm>
        </p:spPr>
        <p:txBody>
          <a:bodyPr/>
          <a:lstStyle/>
          <a:p>
            <a:r>
              <a:rPr lang="en-US" dirty="0" smtClean="0">
                <a:solidFill>
                  <a:srgbClr val="66FF33"/>
                </a:solidFill>
              </a:rPr>
              <a:t>RESULT</a:t>
            </a:r>
            <a:endParaRPr lang="en-US" dirty="0">
              <a:solidFill>
                <a:srgbClr val="66FF33"/>
              </a:solidFill>
            </a:endParaRPr>
          </a:p>
        </p:txBody>
      </p:sp>
      <p:pic>
        <p:nvPicPr>
          <p:cNvPr id="6" name="Content Placeholder 5" descr="resultnew.png"/>
          <p:cNvPicPr>
            <a:picLocks noGrp="1" noChangeAspect="1"/>
          </p:cNvPicPr>
          <p:nvPr>
            <p:ph idx="1"/>
          </p:nvPr>
        </p:nvPicPr>
        <p:blipFill>
          <a:blip r:embed="rId2"/>
          <a:stretch>
            <a:fillRect/>
          </a:stretch>
        </p:blipFill>
        <p:spPr>
          <a:xfrm>
            <a:off x="214282" y="1357298"/>
            <a:ext cx="8429684" cy="528641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CONCLUSION</a:t>
            </a:r>
            <a:endParaRPr lang="en-US" dirty="0">
              <a:solidFill>
                <a:srgbClr val="66FF33"/>
              </a:solidFill>
            </a:endParaRPr>
          </a:p>
        </p:txBody>
      </p:sp>
      <p:sp>
        <p:nvSpPr>
          <p:cNvPr id="3" name="Content Placeholder 2"/>
          <p:cNvSpPr>
            <a:spLocks noGrp="1"/>
          </p:cNvSpPr>
          <p:nvPr>
            <p:ph idx="1"/>
          </p:nvPr>
        </p:nvSpPr>
        <p:spPr/>
        <p:txBody>
          <a:bodyPr/>
          <a:lstStyle/>
          <a:p>
            <a:pPr algn="just">
              <a:buNone/>
            </a:pPr>
            <a:r>
              <a:rPr lang="en-US" dirty="0" smtClean="0"/>
              <a:t>   </a:t>
            </a:r>
            <a:endParaRPr lang="en-US" sz="2800" b="1" dirty="0" smtClean="0"/>
          </a:p>
          <a:p>
            <a:pPr algn="just">
              <a:buNone/>
            </a:pPr>
            <a:r>
              <a:rPr lang="en-US" dirty="0" smtClean="0"/>
              <a:t>     </a:t>
            </a:r>
            <a:r>
              <a:rPr lang="en-US" b="1" dirty="0" smtClean="0"/>
              <a:t>We did some preliminary study in using sentiment analysis to predict a movie’s box office success. The results show that the box office success can be predicted by analyzing sentiment of the movies with simple metrics and pretty good accuracy</a:t>
            </a:r>
            <a:r>
              <a:rPr lang="en-US" dirty="0" smtClean="0"/>
              <a:t>.</a:t>
            </a:r>
            <a:endParaRPr lang="en-US" dirty="0"/>
          </a:p>
          <a:p>
            <a:pPr algn="just">
              <a:buNone/>
            </a:pPr>
            <a:r>
              <a:rPr lang="en-US" sz="4000" dirty="0" smtClean="0"/>
              <a:t>              </a:t>
            </a:r>
            <a:r>
              <a:rPr lang="en-US" sz="4000" b="1" dirty="0" smtClean="0"/>
              <a:t>THANKYOU!!</a:t>
            </a:r>
          </a:p>
          <a:p>
            <a:pPr algn="just">
              <a:buNone/>
            </a:pPr>
            <a:r>
              <a:rPr lang="en-US" sz="4000" b="1" dirty="0" smtClean="0"/>
              <a:t>          </a:t>
            </a:r>
            <a:endParaRPr lang="en-US" sz="4000" b="1" dirty="0"/>
          </a:p>
        </p:txBody>
      </p:sp>
    </p:spTree>
  </p:cSld>
  <p:clrMapOvr>
    <a:masterClrMapping/>
  </p:clrMapOvr>
  <p:transition spd="med">
    <p:strip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PROBLEM STATEMENT</a:t>
            </a:r>
            <a:endParaRPr lang="en-US" dirty="0">
              <a:solidFill>
                <a:srgbClr val="66FF33"/>
              </a:solidFill>
            </a:endParaRPr>
          </a:p>
        </p:txBody>
      </p:sp>
      <p:sp>
        <p:nvSpPr>
          <p:cNvPr id="3" name="Content Placeholder 2"/>
          <p:cNvSpPr>
            <a:spLocks noGrp="1"/>
          </p:cNvSpPr>
          <p:nvPr>
            <p:ph idx="1"/>
          </p:nvPr>
        </p:nvSpPr>
        <p:spPr>
          <a:xfrm>
            <a:off x="827700" y="2052925"/>
            <a:ext cx="7959142" cy="4195481"/>
          </a:xfrm>
        </p:spPr>
        <p:txBody>
          <a:bodyPr/>
          <a:lstStyle/>
          <a:p>
            <a:r>
              <a:rPr lang="en-US" sz="2800" b="1" dirty="0" smtClean="0"/>
              <a:t>To provide a Sentiment analysis system for movies, review classification, that may be helpful to analyze the information in the form of the number of tweets where opinions are highly unstructured and are either positive or negative.</a:t>
            </a:r>
            <a:endParaRPr lang="en-IN" sz="2800" b="1" dirty="0" smtClean="0"/>
          </a:p>
          <a:p>
            <a:pPr>
              <a:buNone/>
            </a:pPr>
            <a:endParaRPr lang="en-IN" dirty="0"/>
          </a:p>
        </p:txBody>
      </p:sp>
      <p:pic>
        <p:nvPicPr>
          <p:cNvPr id="4" name="Picture 3" descr="iStock_000007651615XSmall.jpg"/>
          <p:cNvPicPr>
            <a:picLocks noChangeAspect="1"/>
          </p:cNvPicPr>
          <p:nvPr/>
        </p:nvPicPr>
        <p:blipFill>
          <a:blip r:embed="rId2"/>
          <a:stretch>
            <a:fillRect/>
          </a:stretch>
        </p:blipFill>
        <p:spPr>
          <a:xfrm>
            <a:off x="5929290" y="4286256"/>
            <a:ext cx="3214710" cy="2000264"/>
          </a:xfrm>
          <a:prstGeom prst="rect">
            <a:avLst/>
          </a:prstGeom>
          <a:ln>
            <a:noFill/>
          </a:ln>
          <a:effectLst>
            <a:softEdge rad="112500"/>
          </a:effectLst>
        </p:spPr>
      </p:pic>
    </p:spTree>
  </p:cSld>
  <p:clrMapOvr>
    <a:masterClrMapping/>
  </p:clrMapOvr>
  <p:transition spd="med">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PROJECT GOALS</a:t>
            </a:r>
            <a:endParaRPr lang="en-US" dirty="0">
              <a:solidFill>
                <a:srgbClr val="66FF33"/>
              </a:solidFill>
            </a:endParaRPr>
          </a:p>
        </p:txBody>
      </p:sp>
      <p:sp>
        <p:nvSpPr>
          <p:cNvPr id="3" name="Content Placeholder 2"/>
          <p:cNvSpPr>
            <a:spLocks noGrp="1"/>
          </p:cNvSpPr>
          <p:nvPr>
            <p:ph idx="1"/>
          </p:nvPr>
        </p:nvSpPr>
        <p:spPr>
          <a:xfrm>
            <a:off x="827700" y="2052925"/>
            <a:ext cx="7673390" cy="4195481"/>
          </a:xfrm>
        </p:spPr>
        <p:txBody>
          <a:bodyPr>
            <a:normAutofit lnSpcReduction="10000"/>
          </a:bodyPr>
          <a:lstStyle/>
          <a:p>
            <a:r>
              <a:rPr lang="en-US" sz="2800" b="1" dirty="0"/>
              <a:t>Data Collection: existing twitter data set </a:t>
            </a:r>
          </a:p>
          <a:p>
            <a:r>
              <a:rPr lang="en-US" sz="2800" b="1" dirty="0"/>
              <a:t>To implement an algorithm for </a:t>
            </a:r>
            <a:r>
              <a:rPr lang="en-US" sz="2800" b="1" dirty="0" smtClean="0"/>
              <a:t>automatic classification </a:t>
            </a:r>
            <a:r>
              <a:rPr lang="en-US" sz="2800" b="1" dirty="0"/>
              <a:t>of text into positive, negative or neutral</a:t>
            </a:r>
            <a:r>
              <a:rPr lang="en-US" sz="2800" b="1" dirty="0" smtClean="0"/>
              <a:t>.</a:t>
            </a:r>
          </a:p>
          <a:p>
            <a:r>
              <a:rPr lang="en-US" sz="2800" b="1" dirty="0"/>
              <a:t>Sentiment Analysis: train a classifier to classify the tweets as: positive, </a:t>
            </a:r>
            <a:r>
              <a:rPr lang="en-US" sz="2800" b="1" dirty="0" smtClean="0"/>
              <a:t>negative</a:t>
            </a:r>
            <a:r>
              <a:rPr lang="en-US" sz="2800" b="1" dirty="0"/>
              <a:t> </a:t>
            </a:r>
            <a:r>
              <a:rPr lang="en-US" sz="2800" b="1" dirty="0" smtClean="0"/>
              <a:t>and neutral.</a:t>
            </a:r>
          </a:p>
          <a:p>
            <a:r>
              <a:rPr lang="en-US" sz="2800" b="1" dirty="0" smtClean="0"/>
              <a:t>Graphical representation of the sentiment .</a:t>
            </a:r>
          </a:p>
          <a:p>
            <a:endParaRPr lang="en-US" dirty="0" smtClean="0"/>
          </a:p>
          <a:p>
            <a:endParaRPr lang="en-US" dirty="0" smtClean="0"/>
          </a:p>
          <a:p>
            <a:pPr>
              <a:buNone/>
            </a:pPr>
            <a:endParaRPr lang="en-US" dirty="0"/>
          </a:p>
          <a:p>
            <a:endParaRPr lang="en-US" dirty="0"/>
          </a:p>
        </p:txBody>
      </p:sp>
      <p:pic>
        <p:nvPicPr>
          <p:cNvPr id="4" name="Picture 3" descr="smart-goal-dart-target.png"/>
          <p:cNvPicPr>
            <a:picLocks noChangeAspect="1"/>
          </p:cNvPicPr>
          <p:nvPr/>
        </p:nvPicPr>
        <p:blipFill>
          <a:blip r:embed="rId2"/>
          <a:stretch>
            <a:fillRect/>
          </a:stretch>
        </p:blipFill>
        <p:spPr>
          <a:xfrm>
            <a:off x="5214942" y="285728"/>
            <a:ext cx="2143140" cy="1357322"/>
          </a:xfrm>
          <a:prstGeom prst="rect">
            <a:avLst/>
          </a:prstGeom>
        </p:spPr>
      </p:pic>
    </p:spTree>
  </p:cSld>
  <p:clrMapOvr>
    <a:masterClrMapping/>
  </p:clrMapOvr>
  <p:transition spd="med">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DATA SET</a:t>
            </a:r>
            <a:endParaRPr lang="en-US" dirty="0">
              <a:solidFill>
                <a:srgbClr val="66FF33"/>
              </a:solidFill>
            </a:endParaRPr>
          </a:p>
        </p:txBody>
      </p:sp>
      <p:sp>
        <p:nvSpPr>
          <p:cNvPr id="3" name="Content Placeholder 2"/>
          <p:cNvSpPr>
            <a:spLocks noGrp="1"/>
          </p:cNvSpPr>
          <p:nvPr>
            <p:ph idx="1"/>
          </p:nvPr>
        </p:nvSpPr>
        <p:spPr>
          <a:xfrm>
            <a:off x="500034" y="1428736"/>
            <a:ext cx="8001056" cy="5072098"/>
          </a:xfrm>
        </p:spPr>
        <p:txBody>
          <a:bodyPr>
            <a:noAutofit/>
          </a:bodyPr>
          <a:lstStyle/>
          <a:p>
            <a:r>
              <a:rPr lang="en-US" sz="2800" b="1" dirty="0"/>
              <a:t>Sentiment data is </a:t>
            </a:r>
            <a:r>
              <a:rPr lang="en-US" sz="2800" b="1" dirty="0">
                <a:solidFill>
                  <a:srgbClr val="FF0000"/>
                </a:solidFill>
              </a:rPr>
              <a:t>unstructured data </a:t>
            </a:r>
            <a:r>
              <a:rPr lang="en-US" sz="2800" b="1" dirty="0"/>
              <a:t>that represents opinions, emotions, and </a:t>
            </a:r>
            <a:r>
              <a:rPr lang="en-US" sz="2800" b="1" dirty="0" smtClean="0"/>
              <a:t>attitudes contained </a:t>
            </a:r>
            <a:r>
              <a:rPr lang="en-US" sz="2800" b="1" dirty="0"/>
              <a:t>in sources such as social media posts, blogs, online product reviews, </a:t>
            </a:r>
            <a:r>
              <a:rPr lang="en-US" sz="2800" b="1" dirty="0" smtClean="0"/>
              <a:t>and customer </a:t>
            </a:r>
            <a:r>
              <a:rPr lang="en-US" sz="2800" b="1" dirty="0"/>
              <a:t>support interactions</a:t>
            </a:r>
            <a:r>
              <a:rPr lang="en-US" sz="2800" b="1" dirty="0" smtClean="0"/>
              <a:t>.</a:t>
            </a:r>
          </a:p>
          <a:p>
            <a:r>
              <a:rPr lang="en-US" sz="2800" b="1" dirty="0" smtClean="0"/>
              <a:t>For this project  we are streaming twitter data using twitter API.</a:t>
            </a:r>
          </a:p>
          <a:p>
            <a:r>
              <a:rPr lang="en-US" sz="2800" b="1" dirty="0" smtClean="0"/>
              <a:t>We have created 2 data dictionaries one for positive data and another for </a:t>
            </a:r>
            <a:r>
              <a:rPr lang="en-US" sz="2800" b="1" dirty="0" err="1" smtClean="0"/>
              <a:t>negetive</a:t>
            </a:r>
            <a:r>
              <a:rPr lang="en-US" sz="2800" b="1" dirty="0" smtClean="0"/>
              <a:t> data.</a:t>
            </a:r>
          </a:p>
          <a:p>
            <a:endParaRPr lang="en-US" b="1" dirty="0" smtClean="0"/>
          </a:p>
        </p:txBody>
      </p:sp>
    </p:spTree>
  </p:cSld>
  <p:clrMapOvr>
    <a:masterClrMapping/>
  </p:clrMapOvr>
  <p:transition spd="med">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REQUIREMENTS</a:t>
            </a:r>
            <a:endParaRPr lang="en-US" dirty="0">
              <a:solidFill>
                <a:srgbClr val="66FF33"/>
              </a:solidFill>
            </a:endParaRPr>
          </a:p>
        </p:txBody>
      </p:sp>
      <p:sp>
        <p:nvSpPr>
          <p:cNvPr id="3" name="Content Placeholder 2"/>
          <p:cNvSpPr>
            <a:spLocks noGrp="1"/>
          </p:cNvSpPr>
          <p:nvPr>
            <p:ph idx="1"/>
          </p:nvPr>
        </p:nvSpPr>
        <p:spPr>
          <a:xfrm>
            <a:off x="642910" y="2214554"/>
            <a:ext cx="6711654" cy="4195481"/>
          </a:xfrm>
        </p:spPr>
        <p:txBody>
          <a:bodyPr>
            <a:normAutofit/>
          </a:bodyPr>
          <a:lstStyle/>
          <a:p>
            <a:r>
              <a:rPr lang="en-US" sz="2400" b="1" dirty="0" smtClean="0"/>
              <a:t> Windows Operating System </a:t>
            </a:r>
            <a:endParaRPr lang="en-IN" sz="2400" b="1" dirty="0" smtClean="0"/>
          </a:p>
          <a:p>
            <a:r>
              <a:rPr lang="en-US" sz="2400" b="1" dirty="0" smtClean="0"/>
              <a:t> Knowledge of R programming</a:t>
            </a:r>
          </a:p>
          <a:p>
            <a:pPr>
              <a:buNone/>
            </a:pPr>
            <a:r>
              <a:rPr lang="en-US" sz="2400" b="1" dirty="0" smtClean="0"/>
              <a:t>      language</a:t>
            </a:r>
            <a:endParaRPr lang="en-IN" sz="2400" b="1" dirty="0" smtClean="0"/>
          </a:p>
          <a:p>
            <a:r>
              <a:rPr lang="en-US" sz="2400" b="1" dirty="0" smtClean="0"/>
              <a:t>Twitter API</a:t>
            </a:r>
            <a:endParaRPr lang="en-IN" sz="2400" b="1" dirty="0" smtClean="0"/>
          </a:p>
          <a:p>
            <a:r>
              <a:rPr lang="en-US" sz="2400" b="1" dirty="0" smtClean="0"/>
              <a:t> </a:t>
            </a:r>
            <a:r>
              <a:rPr lang="en-US" sz="2400" b="1" dirty="0" err="1" smtClean="0"/>
              <a:t>Mdern</a:t>
            </a:r>
            <a:r>
              <a:rPr lang="en-US" sz="2400" b="1" dirty="0" smtClean="0"/>
              <a:t> Web Browser</a:t>
            </a:r>
            <a:endParaRPr lang="en-IN" sz="2400" b="1" dirty="0" smtClean="0"/>
          </a:p>
          <a:p>
            <a:r>
              <a:rPr lang="en-US" sz="2400" b="1" dirty="0" smtClean="0"/>
              <a:t>HTML, CSS, JavaScript</a:t>
            </a:r>
            <a:endParaRPr lang="en-IN" sz="2400" b="1" dirty="0" smtClean="0"/>
          </a:p>
        </p:txBody>
      </p:sp>
      <p:pic>
        <p:nvPicPr>
          <p:cNvPr id="4" name="Picture 3" descr="browsers.png"/>
          <p:cNvPicPr>
            <a:picLocks noChangeAspect="1"/>
          </p:cNvPicPr>
          <p:nvPr/>
        </p:nvPicPr>
        <p:blipFill>
          <a:blip r:embed="rId2"/>
          <a:stretch>
            <a:fillRect/>
          </a:stretch>
        </p:blipFill>
        <p:spPr>
          <a:xfrm>
            <a:off x="4857752" y="928670"/>
            <a:ext cx="3533775" cy="2686050"/>
          </a:xfrm>
          <a:prstGeom prst="rect">
            <a:avLst/>
          </a:prstGeom>
        </p:spPr>
      </p:pic>
    </p:spTree>
  </p:cSld>
  <p:clrMapOvr>
    <a:masterClrMapping/>
  </p:clrMapOvr>
  <p:transition spd="med">
    <p:plu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DESIGN</a:t>
            </a:r>
            <a:endParaRPr lang="en-US" dirty="0">
              <a:solidFill>
                <a:srgbClr val="66FF33"/>
              </a:solidFill>
            </a:endParaRPr>
          </a:p>
        </p:txBody>
      </p:sp>
      <p:sp>
        <p:nvSpPr>
          <p:cNvPr id="3" name="Content Placeholder 2"/>
          <p:cNvSpPr>
            <a:spLocks noGrp="1"/>
          </p:cNvSpPr>
          <p:nvPr>
            <p:ph idx="1"/>
          </p:nvPr>
        </p:nvSpPr>
        <p:spPr>
          <a:xfrm>
            <a:off x="827700" y="1142984"/>
            <a:ext cx="7959142" cy="5429287"/>
          </a:xfrm>
        </p:spPr>
        <p:txBody>
          <a:bodyPr>
            <a:normAutofit fontScale="92500"/>
          </a:bodyPr>
          <a:lstStyle/>
          <a:p>
            <a:r>
              <a:rPr lang="en-US" sz="3000" b="1" dirty="0" smtClean="0"/>
              <a:t>“Natural Language Processing”  for text mining.</a:t>
            </a:r>
          </a:p>
          <a:p>
            <a:r>
              <a:rPr lang="en-US" sz="3000" b="1" dirty="0" smtClean="0"/>
              <a:t>Text mining is one of the application of NLP. </a:t>
            </a:r>
          </a:p>
          <a:p>
            <a:r>
              <a:rPr lang="en-US" sz="3000" b="1" dirty="0" smtClean="0"/>
              <a:t>“tm” package of R is used for text mining.</a:t>
            </a:r>
          </a:p>
          <a:p>
            <a:r>
              <a:rPr lang="en-US" sz="3000" b="1" dirty="0" smtClean="0"/>
              <a:t>To Assign a numeric score to each tweet we’ll simply subtract the number of </a:t>
            </a:r>
            <a:r>
              <a:rPr lang="en-US" sz="3000" b="1" dirty="0" err="1" smtClean="0"/>
              <a:t>occurances</a:t>
            </a:r>
            <a:r>
              <a:rPr lang="en-US" sz="3000" b="1" dirty="0" smtClean="0"/>
              <a:t> of </a:t>
            </a:r>
            <a:r>
              <a:rPr lang="en-US" sz="3000" b="1" dirty="0" err="1" smtClean="0"/>
              <a:t>negetive</a:t>
            </a:r>
            <a:r>
              <a:rPr lang="en-US" sz="3000" b="1" dirty="0" smtClean="0"/>
              <a:t> words from number of positive.</a:t>
            </a:r>
          </a:p>
          <a:p>
            <a:r>
              <a:rPr lang="en-US" sz="3000" b="1" dirty="0" smtClean="0"/>
              <a:t> Large </a:t>
            </a:r>
            <a:r>
              <a:rPr lang="en-US" sz="3000" b="1" dirty="0" err="1" smtClean="0"/>
              <a:t>negetive</a:t>
            </a:r>
            <a:r>
              <a:rPr lang="en-US" sz="3000" b="1" dirty="0" smtClean="0"/>
              <a:t> score will correspond to more </a:t>
            </a:r>
            <a:r>
              <a:rPr lang="en-US" sz="3000" b="1" dirty="0" err="1" smtClean="0"/>
              <a:t>negetive</a:t>
            </a:r>
            <a:r>
              <a:rPr lang="en-US" sz="3000" b="1" dirty="0" smtClean="0"/>
              <a:t> expression.</a:t>
            </a:r>
            <a:endParaRPr lang="en-IN" sz="3000" b="1" dirty="0" smtClean="0"/>
          </a:p>
          <a:p>
            <a:endParaRPr lang="en-US" dirty="0" smtClean="0"/>
          </a:p>
          <a:p>
            <a:endParaRPr lang="en-US" dirty="0"/>
          </a:p>
        </p:txBody>
      </p:sp>
    </p:spTree>
  </p:cSld>
  <p:clrMapOvr>
    <a:masterClrMapping/>
  </p:clrMapOvr>
  <p:transition spd="med">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452718"/>
            <a:ext cx="6825742" cy="833142"/>
          </a:xfrm>
        </p:spPr>
        <p:txBody>
          <a:bodyPr/>
          <a:lstStyle/>
          <a:p>
            <a:r>
              <a:rPr lang="en-US" dirty="0" smtClean="0">
                <a:solidFill>
                  <a:srgbClr val="66FF33"/>
                </a:solidFill>
              </a:rPr>
              <a:t>CONTD..</a:t>
            </a:r>
            <a:r>
              <a:rPr lang="en-US" dirty="0" smtClean="0"/>
              <a:t/>
            </a:r>
            <a:br>
              <a:rPr lang="en-US" dirty="0" smtClean="0"/>
            </a:br>
            <a:endParaRPr lang="en-IN" dirty="0"/>
          </a:p>
        </p:txBody>
      </p:sp>
      <p:sp>
        <p:nvSpPr>
          <p:cNvPr id="5" name="Content Placeholder 4"/>
          <p:cNvSpPr>
            <a:spLocks noGrp="1"/>
          </p:cNvSpPr>
          <p:nvPr>
            <p:ph idx="1"/>
          </p:nvPr>
        </p:nvSpPr>
        <p:spPr/>
        <p:txBody>
          <a:bodyPr/>
          <a:lstStyle/>
          <a:p>
            <a:r>
              <a:rPr lang="en-US" sz="2400" b="1" dirty="0" smtClean="0"/>
              <a:t>Neutral(or balanced) tweets should net to zero.</a:t>
            </a:r>
          </a:p>
          <a:p>
            <a:r>
              <a:rPr lang="en-US" sz="2400" b="1" dirty="0" smtClean="0"/>
              <a:t>Very positive tweets should score larger</a:t>
            </a:r>
          </a:p>
          <a:p>
            <a:endParaRPr lang="en-US" dirty="0"/>
          </a:p>
        </p:txBody>
      </p:sp>
    </p:spTree>
  </p:cSld>
  <p:clrMapOvr>
    <a:masterClrMapping/>
  </p:clrMapOvr>
  <p:transition spd="med">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FF33"/>
                </a:solidFill>
              </a:rPr>
              <a:t>Code snippet</a:t>
            </a:r>
            <a:endParaRPr lang="en-IN" dirty="0">
              <a:solidFill>
                <a:srgbClr val="66FF33"/>
              </a:solidFill>
            </a:endParaRPr>
          </a:p>
        </p:txBody>
      </p:sp>
      <p:sp>
        <p:nvSpPr>
          <p:cNvPr id="6" name="Content Placeholder 5"/>
          <p:cNvSpPr>
            <a:spLocks noGrp="1"/>
          </p:cNvSpPr>
          <p:nvPr>
            <p:ph idx="1"/>
          </p:nvPr>
        </p:nvSpPr>
        <p:spPr>
          <a:xfrm>
            <a:off x="214282" y="1500174"/>
            <a:ext cx="8715404" cy="5072098"/>
          </a:xfrm>
        </p:spPr>
        <p:txBody>
          <a:bodyPr>
            <a:normAutofit fontScale="47500" lnSpcReduction="20000"/>
          </a:bodyPr>
          <a:lstStyle/>
          <a:p>
            <a:pPr>
              <a:buNone/>
            </a:pPr>
            <a:r>
              <a:rPr lang="en-US" sz="3600" b="1" dirty="0" err="1" smtClean="0"/>
              <a:t>score.sentiment</a:t>
            </a:r>
            <a:r>
              <a:rPr lang="en-US" sz="3600" b="1" dirty="0" smtClean="0"/>
              <a:t> = function(sentences, </a:t>
            </a:r>
            <a:r>
              <a:rPr lang="en-US" sz="3600" b="1" dirty="0" err="1" smtClean="0"/>
              <a:t>pos.words</a:t>
            </a:r>
            <a:r>
              <a:rPr lang="en-US" sz="3600" b="1" dirty="0" smtClean="0"/>
              <a:t>, </a:t>
            </a:r>
            <a:r>
              <a:rPr lang="en-US" sz="3600" b="1" dirty="0" err="1" smtClean="0"/>
              <a:t>neg.words</a:t>
            </a:r>
            <a:r>
              <a:rPr lang="en-US" sz="3600" b="1" dirty="0" smtClean="0"/>
              <a:t>, .progress='none')</a:t>
            </a:r>
          </a:p>
          <a:p>
            <a:pPr>
              <a:buNone/>
            </a:pPr>
            <a:r>
              <a:rPr lang="en-US" sz="3600" b="1" dirty="0" smtClean="0"/>
              <a:t>     </a:t>
            </a:r>
          </a:p>
          <a:p>
            <a:pPr>
              <a:buNone/>
            </a:pPr>
            <a:r>
              <a:rPr lang="en-US" sz="3600" b="1" dirty="0" smtClean="0"/>
              <a:t> {</a:t>
            </a:r>
          </a:p>
          <a:p>
            <a:pPr>
              <a:buNone/>
            </a:pPr>
            <a:r>
              <a:rPr lang="en-US" sz="3600" b="1" dirty="0" smtClean="0"/>
              <a:t>     </a:t>
            </a:r>
          </a:p>
          <a:p>
            <a:pPr>
              <a:buNone/>
            </a:pPr>
            <a:r>
              <a:rPr lang="en-US" sz="3600" b="1" dirty="0" smtClean="0"/>
              <a:t>     require(</a:t>
            </a:r>
            <a:r>
              <a:rPr lang="en-US" sz="3600" b="1" dirty="0" err="1" smtClean="0"/>
              <a:t>plyr</a:t>
            </a:r>
            <a:r>
              <a:rPr lang="en-US" sz="3600" b="1" dirty="0" smtClean="0"/>
              <a:t>)</a:t>
            </a:r>
          </a:p>
          <a:p>
            <a:pPr>
              <a:buNone/>
            </a:pPr>
            <a:r>
              <a:rPr lang="en-US" sz="3600" b="1" dirty="0" smtClean="0"/>
              <a:t>     </a:t>
            </a:r>
          </a:p>
          <a:p>
            <a:pPr>
              <a:buNone/>
            </a:pPr>
            <a:r>
              <a:rPr lang="en-US" sz="3600" b="1" dirty="0" smtClean="0"/>
              <a:t>     require(</a:t>
            </a:r>
            <a:r>
              <a:rPr lang="en-US" sz="3600" b="1" dirty="0" err="1" smtClean="0"/>
              <a:t>stringr</a:t>
            </a:r>
            <a:r>
              <a:rPr lang="en-US" sz="3600" b="1" dirty="0" smtClean="0"/>
              <a:t>)</a:t>
            </a:r>
          </a:p>
          <a:p>
            <a:pPr>
              <a:buNone/>
            </a:pPr>
            <a:r>
              <a:rPr lang="en-US" sz="3600" b="1" dirty="0" smtClean="0"/>
              <a:t>     </a:t>
            </a:r>
          </a:p>
          <a:p>
            <a:pPr>
              <a:buNone/>
            </a:pPr>
            <a:r>
              <a:rPr lang="en-US" sz="3600" b="1" dirty="0" smtClean="0"/>
              <a:t>     # we got a vector of sentences. </a:t>
            </a:r>
            <a:r>
              <a:rPr lang="en-US" sz="3600" b="1" dirty="0" err="1" smtClean="0"/>
              <a:t>plyr</a:t>
            </a:r>
            <a:r>
              <a:rPr lang="en-US" sz="3600" b="1" dirty="0" smtClean="0"/>
              <a:t> will handle a list</a:t>
            </a:r>
          </a:p>
          <a:p>
            <a:pPr>
              <a:buNone/>
            </a:pPr>
            <a:r>
              <a:rPr lang="en-US" sz="3600" b="1" dirty="0" smtClean="0"/>
              <a:t>     </a:t>
            </a:r>
          </a:p>
          <a:p>
            <a:pPr>
              <a:buNone/>
            </a:pPr>
            <a:r>
              <a:rPr lang="en-US" sz="3600" b="1" dirty="0" smtClean="0"/>
              <a:t>     # or a vector as an "l" for us</a:t>
            </a:r>
          </a:p>
          <a:p>
            <a:pPr>
              <a:buNone/>
            </a:pPr>
            <a:r>
              <a:rPr lang="en-US" sz="3600" b="1" dirty="0" smtClean="0"/>
              <a:t>     </a:t>
            </a:r>
          </a:p>
          <a:p>
            <a:pPr>
              <a:buNone/>
            </a:pPr>
            <a:r>
              <a:rPr lang="en-US" sz="3600" b="1" dirty="0" smtClean="0"/>
              <a:t>     # we want a simple array ("a") of scores back, so we use</a:t>
            </a:r>
          </a:p>
          <a:p>
            <a:pPr>
              <a:buNone/>
            </a:pPr>
            <a:r>
              <a:rPr lang="en-US" sz="3600" b="1" dirty="0" smtClean="0"/>
              <a:t>     </a:t>
            </a:r>
          </a:p>
          <a:p>
            <a:pPr>
              <a:buNone/>
            </a:pPr>
            <a:r>
              <a:rPr lang="en-US" sz="3600" b="1" dirty="0" smtClean="0"/>
              <a:t>     # "l" + "a" + "ply" = "</a:t>
            </a:r>
            <a:r>
              <a:rPr lang="en-US" sz="3600" b="1" dirty="0" err="1" smtClean="0"/>
              <a:t>laply</a:t>
            </a:r>
            <a:r>
              <a:rPr lang="en-US" sz="3600" b="1" dirty="0" smtClean="0"/>
              <a:t>":</a:t>
            </a:r>
          </a:p>
          <a:p>
            <a:endParaRPr lang="en-US" dirty="0"/>
          </a:p>
        </p:txBody>
      </p:sp>
    </p:spTree>
  </p:cSld>
  <p:clrMapOvr>
    <a:masterClrMapping/>
  </p:clrMapOvr>
  <p:transition spd="med">
    <p:comb/>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304</TotalTime>
  <Words>927</Words>
  <Application>Microsoft Office PowerPoint</Application>
  <PresentationFormat>On-screen Show (4:3)</PresentationFormat>
  <Paragraphs>142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Slide 1</vt:lpstr>
      <vt:lpstr>INTRODUCTION</vt:lpstr>
      <vt:lpstr>PROBLEM STATEMENT</vt:lpstr>
      <vt:lpstr>PROJECT GOALS</vt:lpstr>
      <vt:lpstr>DATA SET</vt:lpstr>
      <vt:lpstr>REQUIREMENTS</vt:lpstr>
      <vt:lpstr>DESIGN</vt:lpstr>
      <vt:lpstr>CONTD.. </vt:lpstr>
      <vt:lpstr>Code snippet</vt:lpstr>
      <vt:lpstr>CONTD..</vt:lpstr>
      <vt:lpstr>CONTD…</vt:lpstr>
      <vt:lpstr>CONTD…</vt:lpstr>
      <vt:lpstr>SRS</vt:lpstr>
      <vt:lpstr>SRS cont..</vt:lpstr>
      <vt:lpstr>SRS cont..</vt:lpstr>
      <vt:lpstr>CLASS DIAGRAM</vt:lpstr>
      <vt:lpstr>SEQUENCE DIAGRAM</vt:lpstr>
      <vt:lpstr>IMPLEMENTATION</vt:lpstr>
      <vt:lpstr>Authenticating Twitter API</vt:lpstr>
      <vt:lpstr>Tweets Extraction</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MOVIE SUCCESS USING SENTIMENT ANALYSIS OF TWEETS</dc:title>
  <dc:creator>user</dc:creator>
  <cp:lastModifiedBy>sweety_2</cp:lastModifiedBy>
  <cp:revision>34</cp:revision>
  <dcterms:created xsi:type="dcterms:W3CDTF">2015-11-03T06:07:36Z</dcterms:created>
  <dcterms:modified xsi:type="dcterms:W3CDTF">2015-12-11T05:59:19Z</dcterms:modified>
</cp:coreProperties>
</file>