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60" r:id="rId6"/>
    <p:sldId id="268" r:id="rId7"/>
    <p:sldId id="261" r:id="rId8"/>
    <p:sldId id="266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20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CE18C-00E5-644E-B807-A73D08ADFB2E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ED5ED-567F-D44E-A4B0-3B1BE36C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ED5ED-567F-D44E-A4B0-3B1BE36C91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ED5ED-567F-D44E-A4B0-3B1BE36C91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ED5ED-567F-D44E-A4B0-3B1BE36C91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0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ED5ED-567F-D44E-A4B0-3B1BE36C91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533" y="1854528"/>
            <a:ext cx="9274003" cy="2055781"/>
          </a:xfrm>
        </p:spPr>
        <p:txBody>
          <a:bodyPr/>
          <a:lstStyle/>
          <a:p>
            <a:pPr algn="ctr"/>
            <a:r>
              <a:rPr lang="en-US" dirty="0" smtClean="0"/>
              <a:t>Large Scale Classification </a:t>
            </a:r>
            <a:r>
              <a:rPr lang="en-US" smtClean="0"/>
              <a:t>of Multilabel </a:t>
            </a:r>
            <a:r>
              <a:rPr lang="en-US" dirty="0" smtClean="0"/>
              <a:t>Documents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397197"/>
            <a:ext cx="7766936" cy="14355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Animesh</a:t>
            </a:r>
            <a:r>
              <a:rPr lang="en-US" dirty="0" smtClean="0"/>
              <a:t> R</a:t>
            </a:r>
          </a:p>
          <a:p>
            <a:r>
              <a:rPr lang="en-US" dirty="0" smtClean="0"/>
              <a:t>Arvind </a:t>
            </a:r>
            <a:r>
              <a:rPr lang="en-US" dirty="0" err="1" smtClean="0"/>
              <a:t>Hudli</a:t>
            </a:r>
            <a:endParaRPr lang="en-US" dirty="0" smtClean="0"/>
          </a:p>
          <a:p>
            <a:r>
              <a:rPr lang="en-US" dirty="0" err="1" smtClean="0"/>
              <a:t>Darshan</a:t>
            </a:r>
            <a:r>
              <a:rPr lang="en-US" dirty="0" smtClean="0"/>
              <a:t> </a:t>
            </a:r>
            <a:r>
              <a:rPr lang="en-US" dirty="0" err="1" smtClean="0"/>
              <a:t>Dorai</a:t>
            </a:r>
            <a:endParaRPr lang="en-US" dirty="0" smtClean="0"/>
          </a:p>
          <a:p>
            <a:r>
              <a:rPr lang="en-US" dirty="0" err="1" smtClean="0"/>
              <a:t>Dhiresh</a:t>
            </a:r>
            <a:r>
              <a:rPr lang="en-US" dirty="0" smtClean="0"/>
              <a:t> Jain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Picture 4" descr="C:\Users\Darshan\Downloads\seqDiagram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72" y="543089"/>
            <a:ext cx="6082314" cy="5857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50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05" y="1385454"/>
            <a:ext cx="8102326" cy="5009322"/>
          </a:xfrm>
        </p:spPr>
      </p:pic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296" y="1618593"/>
            <a:ext cx="6936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Fetching of data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Parsing of </a:t>
            </a:r>
            <a:r>
              <a:rPr lang="en-US" sz="2000" dirty="0" smtClean="0"/>
              <a:t>data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Compute term </a:t>
            </a:r>
            <a:r>
              <a:rPr lang="en-US" sz="2000" dirty="0" smtClean="0"/>
              <a:t>frequency</a:t>
            </a:r>
            <a:endParaRPr lang="en-US" sz="2000" dirty="0"/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Compute </a:t>
            </a:r>
            <a:r>
              <a:rPr lang="en-US" sz="2000" dirty="0"/>
              <a:t>inverse document </a:t>
            </a:r>
            <a:r>
              <a:rPr lang="en-US" sz="2000" dirty="0" smtClean="0"/>
              <a:t>frequency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Compute </a:t>
            </a:r>
            <a:r>
              <a:rPr lang="en-US" sz="2000" dirty="0" err="1"/>
              <a:t>tf</a:t>
            </a:r>
            <a:r>
              <a:rPr lang="en-US" sz="2000" dirty="0"/>
              <a:t> and </a:t>
            </a:r>
            <a:r>
              <a:rPr lang="en-US" sz="2000" dirty="0" err="1" smtClean="0"/>
              <a:t>idf</a:t>
            </a:r>
            <a:endParaRPr lang="en-US" sz="2000" dirty="0"/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Compute </a:t>
            </a:r>
            <a:r>
              <a:rPr lang="en-US" sz="2000" dirty="0" err="1"/>
              <a:t>tf-idf</a:t>
            </a:r>
            <a:r>
              <a:rPr lang="en-US" sz="2000" dirty="0"/>
              <a:t> vector for each document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Compute centroid for each category.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Compute </a:t>
            </a:r>
            <a:r>
              <a:rPr lang="en-US" sz="2000" dirty="0" smtClean="0"/>
              <a:t>k nearest </a:t>
            </a:r>
            <a:r>
              <a:rPr lang="en-US" sz="2000" dirty="0"/>
              <a:t>centroids for a given </a:t>
            </a:r>
            <a:r>
              <a:rPr lang="en-US" sz="2000" dirty="0" err="1"/>
              <a:t>tf-idf</a:t>
            </a:r>
            <a:r>
              <a:rPr lang="en-US" sz="2000" dirty="0"/>
              <a:t> vector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Validate the predicted classification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4479" y="1481959"/>
            <a:ext cx="547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Rocchio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5" name="Picture 4" descr="C:\Users\Darshan\Desktop\ii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55" y="2151139"/>
            <a:ext cx="6716110" cy="3188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48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483" y="851338"/>
            <a:ext cx="185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kNN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5" name="Picture 4" descr="C:\Users\Darshan\Desktop\ii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72" y="1870841"/>
            <a:ext cx="7041931" cy="320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10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516" y="1502979"/>
            <a:ext cx="10773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score received by this framework was 0.28931 for the </a:t>
            </a:r>
            <a:r>
              <a:rPr lang="en-US" dirty="0" err="1"/>
              <a:t>Rocchio</a:t>
            </a:r>
            <a:r>
              <a:rPr lang="en-US" dirty="0"/>
              <a:t> based approach and 0.23088 for the </a:t>
            </a:r>
            <a:r>
              <a:rPr lang="en-US" dirty="0" err="1"/>
              <a:t>kNN</a:t>
            </a:r>
            <a:r>
              <a:rPr lang="en-US" dirty="0"/>
              <a:t> approach. As it was elaborated earlier, </a:t>
            </a:r>
            <a:r>
              <a:rPr lang="en-US" dirty="0" err="1"/>
              <a:t>kNN</a:t>
            </a:r>
            <a:r>
              <a:rPr lang="en-US" dirty="0"/>
              <a:t> is computationally more intensive as compared to </a:t>
            </a:r>
            <a:r>
              <a:rPr lang="en-US" dirty="0" err="1"/>
              <a:t>Rocchio's</a:t>
            </a:r>
            <a:r>
              <a:rPr lang="en-US" dirty="0"/>
              <a:t> algorithm. The </a:t>
            </a:r>
            <a:r>
              <a:rPr lang="en-US" dirty="0" err="1"/>
              <a:t>Rocchio</a:t>
            </a:r>
            <a:r>
              <a:rPr lang="en-US" dirty="0"/>
              <a:t> based approach was ranked 5 of 150 on the </a:t>
            </a:r>
            <a:r>
              <a:rPr lang="en-US" dirty="0" err="1"/>
              <a:t>Kaggle</a:t>
            </a:r>
            <a:r>
              <a:rPr lang="en-US" dirty="0"/>
              <a:t> leaderboard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560" y="2426309"/>
            <a:ext cx="6894786" cy="405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53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44" y="1904837"/>
            <a:ext cx="7037259" cy="3881365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600" dirty="0" err="1" smtClean="0"/>
              <a:t>Vspace</a:t>
            </a:r>
            <a:r>
              <a:rPr lang="en-US" sz="1600" dirty="0" smtClean="0"/>
              <a:t> </a:t>
            </a:r>
            <a:r>
              <a:rPr lang="en-US" sz="1600" dirty="0"/>
              <a:t>based architecture to predict the labels of a given document</a:t>
            </a:r>
            <a:r>
              <a:rPr lang="en-US" sz="16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C</a:t>
            </a:r>
            <a:r>
              <a:rPr lang="en-US" sz="1600" dirty="0" smtClean="0"/>
              <a:t>ompared </a:t>
            </a:r>
            <a:r>
              <a:rPr lang="en-US" sz="1600" dirty="0" err="1"/>
              <a:t>Rocchio's</a:t>
            </a:r>
            <a:r>
              <a:rPr lang="en-US" sz="1600" dirty="0"/>
              <a:t> and </a:t>
            </a:r>
            <a:r>
              <a:rPr lang="en-US" sz="1600" dirty="0" err="1"/>
              <a:t>kNN</a:t>
            </a:r>
            <a:r>
              <a:rPr lang="en-US" sz="1600" dirty="0"/>
              <a:t> algorithm and elaborated why </a:t>
            </a:r>
            <a:r>
              <a:rPr lang="en-US" sz="1600" dirty="0" err="1"/>
              <a:t>Rocchio's</a:t>
            </a:r>
            <a:r>
              <a:rPr lang="en-US" sz="1600" dirty="0"/>
              <a:t> algorithm is more efficient and accurate than </a:t>
            </a:r>
            <a:r>
              <a:rPr lang="en-US" sz="1600" dirty="0" err="1"/>
              <a:t>kNN</a:t>
            </a:r>
            <a:r>
              <a:rPr lang="en-US" sz="1600" dirty="0"/>
              <a:t>. </a:t>
            </a:r>
            <a:endParaRPr lang="en-US" sz="1600" dirty="0" smtClean="0"/>
          </a:p>
          <a:p>
            <a:pPr>
              <a:lnSpc>
                <a:spcPct val="160000"/>
              </a:lnSpc>
            </a:pPr>
            <a:r>
              <a:rPr lang="en-US" sz="1600" dirty="0" smtClean="0"/>
              <a:t>Regardless </a:t>
            </a:r>
            <a:r>
              <a:rPr lang="en-US" sz="1600" dirty="0"/>
              <a:t>of the primitive nature of these methods, its drawbacks are negligible considering the massive scale of the dataset. </a:t>
            </a:r>
            <a:endParaRPr lang="en-US" sz="1600" dirty="0" smtClean="0"/>
          </a:p>
          <a:p>
            <a:pPr>
              <a:lnSpc>
                <a:spcPct val="160000"/>
              </a:lnSpc>
            </a:pPr>
            <a:r>
              <a:rPr lang="en-US" sz="1600" dirty="0" smtClean="0"/>
              <a:t>The </a:t>
            </a:r>
            <a:r>
              <a:rPr lang="en-US" sz="1600" dirty="0"/>
              <a:t>computational potential in the CUDA based </a:t>
            </a:r>
            <a:r>
              <a:rPr lang="en-US" sz="1600" dirty="0" err="1"/>
              <a:t>Nvidia</a:t>
            </a:r>
            <a:r>
              <a:rPr lang="en-US" sz="1600" dirty="0"/>
              <a:t> GPUs have also been exploited in order to compute the distances between the high dimensional </a:t>
            </a:r>
            <a:r>
              <a:rPr lang="en-US" sz="1600" dirty="0" smtClean="0"/>
              <a:t>vectors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73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399"/>
            <a:ext cx="7268487" cy="34960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M</a:t>
            </a:r>
            <a:r>
              <a:rPr lang="en-US" sz="1600" dirty="0" smtClean="0"/>
              <a:t>ore </a:t>
            </a:r>
            <a:r>
              <a:rPr lang="en-US" sz="1600" dirty="0"/>
              <a:t>research on unsupervised learning in </a:t>
            </a:r>
            <a:r>
              <a:rPr lang="en-US" sz="1600" dirty="0" err="1"/>
              <a:t>multilabel</a:t>
            </a:r>
            <a:r>
              <a:rPr lang="en-US" sz="1600" dirty="0"/>
              <a:t> text </a:t>
            </a:r>
            <a:r>
              <a:rPr lang="en-US" sz="1600" dirty="0" smtClean="0"/>
              <a:t>classification.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Methods </a:t>
            </a:r>
            <a:r>
              <a:rPr lang="en-US" sz="1600" dirty="0"/>
              <a:t>which involve complex syntax and semantics have proven to be less accurate as compared to the naive approaches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R</a:t>
            </a:r>
            <a:r>
              <a:rPr lang="en-US" sz="1600" dirty="0" smtClean="0"/>
              <a:t>esearch </a:t>
            </a:r>
            <a:r>
              <a:rPr lang="en-US" sz="1600" dirty="0"/>
              <a:t>could be on improving the existing algorithms which utilize the syntax and semantics of text. </a:t>
            </a:r>
          </a:p>
        </p:txBody>
      </p:sp>
    </p:spTree>
    <p:extLst>
      <p:ext uri="{BB962C8B-B14F-4D97-AF65-F5344CB8AC3E}">
        <p14:creationId xmlns:p14="http://schemas.microsoft.com/office/powerpoint/2010/main" val="28197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0175"/>
            <a:ext cx="8596668" cy="3880773"/>
          </a:xfrm>
        </p:spPr>
        <p:txBody>
          <a:bodyPr/>
          <a:lstStyle/>
          <a:p>
            <a:pPr lvl="0"/>
            <a:r>
              <a:rPr lang="en-US" dirty="0" err="1"/>
              <a:t>Kaggle</a:t>
            </a:r>
            <a:r>
              <a:rPr lang="en-US" dirty="0"/>
              <a:t> LSHTC Challenge, http://kaggle.com/c/lshtc</a:t>
            </a:r>
          </a:p>
          <a:p>
            <a:pPr lvl="0"/>
            <a:r>
              <a:rPr lang="en-US" dirty="0"/>
              <a:t>Krzysztof </a:t>
            </a:r>
            <a:r>
              <a:rPr lang="en-US" dirty="0" err="1"/>
              <a:t>Sopyła</a:t>
            </a:r>
            <a:r>
              <a:rPr lang="en-US" dirty="0"/>
              <a:t>, </a:t>
            </a:r>
            <a:r>
              <a:rPr lang="en-US" dirty="0" err="1"/>
              <a:t>Paweł</a:t>
            </a:r>
            <a:r>
              <a:rPr lang="en-US" dirty="0"/>
              <a:t> </a:t>
            </a:r>
            <a:r>
              <a:rPr lang="en-US" dirty="0" err="1"/>
              <a:t>Drozda</a:t>
            </a:r>
            <a:r>
              <a:rPr lang="en-US" dirty="0"/>
              <a:t>, </a:t>
            </a:r>
            <a:r>
              <a:rPr lang="en-US" dirty="0" err="1"/>
              <a:t>Przemysław</a:t>
            </a:r>
            <a:r>
              <a:rPr lang="en-US" dirty="0"/>
              <a:t> </a:t>
            </a:r>
            <a:r>
              <a:rPr lang="en-US" dirty="0" err="1"/>
              <a:t>Górecki</a:t>
            </a:r>
            <a:r>
              <a:rPr lang="en-US" dirty="0"/>
              <a:t>. SVM with CUDA Accelerated Kernels for Big Sparse Problems. 2012</a:t>
            </a:r>
          </a:p>
          <a:p>
            <a:pPr lvl="0"/>
            <a:r>
              <a:rPr lang="en-US" dirty="0"/>
              <a:t>V. </a:t>
            </a:r>
            <a:r>
              <a:rPr lang="en-US" dirty="0" err="1"/>
              <a:t>Vaitheeshwaran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Kumar </a:t>
            </a:r>
            <a:r>
              <a:rPr lang="en-US" dirty="0" err="1"/>
              <a:t>Nagwanshi</a:t>
            </a:r>
            <a:r>
              <a:rPr lang="en-US" dirty="0"/>
              <a:t>, T. V. </a:t>
            </a:r>
            <a:r>
              <a:rPr lang="en-US" dirty="0" err="1"/>
              <a:t>Rao</a:t>
            </a:r>
            <a:r>
              <a:rPr lang="en-US" dirty="0"/>
              <a:t>. Multicore Processing for Classification and Clustering Algorithms, 2012.</a:t>
            </a:r>
          </a:p>
          <a:p>
            <a:pPr lvl="0"/>
            <a:r>
              <a:rPr lang="en-US" dirty="0" err="1"/>
              <a:t>Basu</a:t>
            </a:r>
            <a:r>
              <a:rPr lang="en-US" dirty="0"/>
              <a:t>, T. Effective Text Classification by a Supervised Feature Selection Approach 2012</a:t>
            </a:r>
          </a:p>
          <a:p>
            <a:pPr lvl="0"/>
            <a:r>
              <a:rPr lang="en-US" dirty="0"/>
              <a:t>A Sun et. al. Short text classification using very few words. 2012</a:t>
            </a:r>
          </a:p>
          <a:p>
            <a:pPr lvl="0"/>
            <a:r>
              <a:rPr lang="en-US" dirty="0"/>
              <a:t>CH Wan, LH Lee, R </a:t>
            </a:r>
            <a:r>
              <a:rPr lang="en-US" dirty="0" err="1"/>
              <a:t>Rajkumar</a:t>
            </a:r>
            <a:r>
              <a:rPr lang="en-US" dirty="0"/>
              <a:t>, D Isa - Expert Systems with Applications. A hybrid text classification approach with low dependency on parameter by integrating K-nearest neighbor and support vector machine.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4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478" y="2687782"/>
            <a:ext cx="9394921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9523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document and its term frequencies, we need to predict the labels to which the document belongs.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To </a:t>
            </a:r>
            <a:r>
              <a:rPr lang="en-US" b="1" dirty="0" smtClean="0"/>
              <a:t>minimize the computation</a:t>
            </a:r>
            <a:r>
              <a:rPr lang="en-US" dirty="0" smtClean="0"/>
              <a:t> load on the client machine.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To </a:t>
            </a:r>
            <a:r>
              <a:rPr lang="en-US" b="1" dirty="0" smtClean="0"/>
              <a:t>improve the prediction </a:t>
            </a:r>
            <a:r>
              <a:rPr lang="en-US" dirty="0" smtClean="0"/>
              <a:t>accuracies of the prediction model.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To </a:t>
            </a:r>
            <a:r>
              <a:rPr lang="en-US" b="1" dirty="0" smtClean="0"/>
              <a:t>reduce the time </a:t>
            </a:r>
            <a:r>
              <a:rPr lang="en-US" dirty="0" smtClean="0"/>
              <a:t>taken for prediction.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24 lakh documents and 3.5 lakh categories. 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Documents can have multiple categories. 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Description of term frequencies for each document is provided.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Documents have been scraped from Wikipedia.  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Given a document and its term frequencies, we need to predict to which categories the document belongs.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552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352" y="1800371"/>
            <a:ext cx="8596668" cy="4558865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The format of each data file follows the </a:t>
            </a:r>
            <a:r>
              <a:rPr lang="en-US" sz="2200" dirty="0" err="1"/>
              <a:t>libSVM</a:t>
            </a:r>
            <a:r>
              <a:rPr lang="en-US" sz="2200" dirty="0"/>
              <a:t> format. 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Each line corresponds to a sparse document vector and has the following format:</a:t>
            </a:r>
          </a:p>
          <a:p>
            <a:pPr lvl="1"/>
            <a:r>
              <a:rPr lang="en-US" sz="2200" b="1" i="1" dirty="0"/>
              <a:t>label, label, label …. </a:t>
            </a:r>
            <a:r>
              <a:rPr lang="en-US" sz="2200" b="1" i="1" dirty="0" err="1"/>
              <a:t>feat:value</a:t>
            </a:r>
            <a:r>
              <a:rPr lang="en-US" sz="2200" b="1" i="1" dirty="0"/>
              <a:t>, </a:t>
            </a:r>
            <a:r>
              <a:rPr lang="en-US" sz="2200" b="1" i="1" dirty="0" err="1"/>
              <a:t>feat:value</a:t>
            </a:r>
            <a:r>
              <a:rPr lang="en-US" sz="2200" dirty="0"/>
              <a:t>.</a:t>
            </a:r>
          </a:p>
          <a:p>
            <a:pPr marL="457200" lvl="1" indent="0">
              <a:buNone/>
            </a:pPr>
            <a:r>
              <a:rPr lang="en-US" sz="2200" dirty="0"/>
              <a:t>Label is an integer and corresponds to the category to which the document vector belongs</a:t>
            </a:r>
          </a:p>
          <a:p>
            <a:pPr marL="457200" lvl="1" indent="0">
              <a:buNone/>
            </a:pPr>
            <a:r>
              <a:rPr lang="en-US" sz="2200" dirty="0"/>
              <a:t>The pair </a:t>
            </a:r>
            <a:r>
              <a:rPr lang="en-US" sz="2200" dirty="0" err="1"/>
              <a:t>feat:value</a:t>
            </a:r>
            <a:r>
              <a:rPr lang="en-US" sz="2200" dirty="0"/>
              <a:t> </a:t>
            </a:r>
            <a:r>
              <a:rPr lang="en-US" sz="2200" dirty="0" err="1"/>
              <a:t>coresponds</a:t>
            </a:r>
            <a:r>
              <a:rPr lang="en-US" sz="2200" dirty="0"/>
              <a:t> to a non-zero feature with index </a:t>
            </a:r>
            <a:r>
              <a:rPr lang="en-US" sz="2200" b="1" dirty="0"/>
              <a:t>feat</a:t>
            </a:r>
            <a:r>
              <a:rPr lang="en-US" sz="2200" dirty="0"/>
              <a:t> and value </a:t>
            </a:r>
            <a:r>
              <a:rPr lang="en-US" sz="2200" b="1" dirty="0"/>
              <a:t>value</a:t>
            </a:r>
          </a:p>
          <a:p>
            <a:pPr marL="457200" lvl="1" indent="0">
              <a:buNone/>
            </a:pPr>
            <a:r>
              <a:rPr lang="en-US" sz="2200" b="1" dirty="0"/>
              <a:t>Feat</a:t>
            </a:r>
            <a:r>
              <a:rPr lang="en-US" sz="2200" dirty="0"/>
              <a:t> refers to the ID of the term</a:t>
            </a:r>
          </a:p>
          <a:p>
            <a:pPr marL="457200" lvl="1" indent="0">
              <a:buNone/>
            </a:pPr>
            <a:r>
              <a:rPr lang="en-US" sz="2200" b="1" dirty="0"/>
              <a:t>Value</a:t>
            </a:r>
            <a:r>
              <a:rPr lang="en-US" sz="2200" dirty="0"/>
              <a:t> refers to the term frequency of the term in the document </a:t>
            </a:r>
            <a:endParaRPr lang="en-US" sz="2200" dirty="0" smtClean="0"/>
          </a:p>
          <a:p>
            <a:pPr marL="457200" lvl="1" indent="0">
              <a:buNone/>
            </a:pPr>
            <a:r>
              <a:rPr lang="en-US" sz="2200" dirty="0" smtClean="0"/>
              <a:t>Example : 74 126 34 905:2 11143:7 87645:8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SRS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2643" y="1482437"/>
            <a:ext cx="8596668" cy="4517362"/>
          </a:xfrm>
        </p:spPr>
        <p:txBody>
          <a:bodyPr>
            <a:normAutofit/>
          </a:bodyPr>
          <a:lstStyle/>
          <a:p>
            <a:pPr marL="342900" lvl="1" indent="-342900">
              <a:buFont typeface="Wingdings" charset="2"/>
              <a:buChar char="v"/>
            </a:pPr>
            <a:r>
              <a:rPr lang="en-US" b="1" dirty="0"/>
              <a:t>User Interfaces</a:t>
            </a:r>
            <a:r>
              <a:rPr lang="en-US" dirty="0"/>
              <a:t>: - U</a:t>
            </a:r>
            <a:r>
              <a:rPr lang="en-US" dirty="0" smtClean="0"/>
              <a:t>ser </a:t>
            </a:r>
            <a:r>
              <a:rPr lang="en-US" dirty="0"/>
              <a:t>provides the input CSV file for the python based application. The result is then flushed locally to the disk as a text file. The user runs the python program from the terminal. </a:t>
            </a:r>
            <a:endParaRPr lang="en-SG" sz="1200" dirty="0"/>
          </a:p>
          <a:p>
            <a:pPr>
              <a:buFont typeface="Wingdings" charset="2"/>
              <a:buChar char="v"/>
            </a:pPr>
            <a:r>
              <a:rPr lang="en-US" b="1" dirty="0"/>
              <a:t>Hardware Interfaces</a:t>
            </a:r>
            <a:r>
              <a:rPr lang="en-SG" dirty="0"/>
              <a:t> </a:t>
            </a:r>
            <a:endParaRPr lang="en-SG" dirty="0" smtClean="0"/>
          </a:p>
          <a:p>
            <a:pPr lvl="1">
              <a:buFont typeface="Wingdings" charset="2"/>
              <a:buChar char="v"/>
            </a:pPr>
            <a:r>
              <a:rPr lang="en-US" dirty="0"/>
              <a:t>Minimum Requirements: 4GB RAM/20GB Hard </a:t>
            </a:r>
            <a:r>
              <a:rPr lang="en-US" dirty="0" smtClean="0"/>
              <a:t>disk/i3 </a:t>
            </a:r>
            <a:r>
              <a:rPr lang="en-US" dirty="0"/>
              <a:t>processor.</a:t>
            </a:r>
            <a:endParaRPr lang="en-SG" dirty="0"/>
          </a:p>
          <a:p>
            <a:pPr lvl="1">
              <a:buFont typeface="Wingdings" charset="2"/>
              <a:buChar char="v"/>
            </a:pPr>
            <a:r>
              <a:rPr lang="en-US" dirty="0"/>
              <a:t>Recommended Requirements: 8GB RAM/40GB Hard Disk/ </a:t>
            </a:r>
            <a:r>
              <a:rPr lang="en-US" dirty="0" smtClean="0"/>
              <a:t>i7 </a:t>
            </a:r>
            <a:r>
              <a:rPr lang="en-US" dirty="0"/>
              <a:t>processor</a:t>
            </a:r>
            <a:r>
              <a:rPr lang="en-US" dirty="0" smtClean="0"/>
              <a:t>.</a:t>
            </a:r>
          </a:p>
          <a:p>
            <a:pPr marL="342900" lvl="1" indent="-342900">
              <a:buFont typeface="Wingdings" charset="2"/>
              <a:buChar char="v"/>
            </a:pPr>
            <a:r>
              <a:rPr lang="en-US" sz="1800" b="1" dirty="0"/>
              <a:t>Software Interfaces: </a:t>
            </a:r>
            <a:r>
              <a:rPr lang="en-US" dirty="0" smtClean="0"/>
              <a:t>The </a:t>
            </a:r>
            <a:r>
              <a:rPr lang="en-US" dirty="0"/>
              <a:t>software is executed by running the python program on the terminal. Several python modules like Pandas,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/>
              <a:t>are needed on the client’s local machine. </a:t>
            </a:r>
            <a:endParaRPr lang="en-SG" sz="1200" dirty="0"/>
          </a:p>
          <a:p>
            <a:pPr>
              <a:buFont typeface="Wingdings" charset="2"/>
              <a:buChar char="v"/>
            </a:pPr>
            <a:r>
              <a:rPr lang="en-US" b="1" dirty="0"/>
              <a:t>Communication Interfaces:</a:t>
            </a:r>
            <a:endParaRPr lang="en-SG" sz="1400" dirty="0"/>
          </a:p>
          <a:p>
            <a:pPr lvl="1">
              <a:buFont typeface="Wingdings" charset="2"/>
              <a:buChar char="v"/>
            </a:pPr>
            <a:r>
              <a:rPr lang="en-US" dirty="0"/>
              <a:t>Input to program – CSV file containing details of the documents, terms and their corresponding categories. </a:t>
            </a:r>
            <a:endParaRPr lang="en-SG" sz="1000" dirty="0"/>
          </a:p>
          <a:p>
            <a:pPr lvl="1">
              <a:buFont typeface="Wingdings" charset="2"/>
              <a:buChar char="v"/>
            </a:pPr>
            <a:r>
              <a:rPr lang="en-US" dirty="0"/>
              <a:t>Output of program – The categories of the respective documents is flushed to the local disk in the form of a text file in the recommended format.</a:t>
            </a:r>
            <a:endParaRPr lang="en-SG" sz="1000" dirty="0"/>
          </a:p>
          <a:p>
            <a:pPr>
              <a:buFont typeface="Wingdings" charset="2"/>
              <a:buChar char="v"/>
            </a:pPr>
            <a:endParaRPr lang="en-US" dirty="0"/>
          </a:p>
          <a:p>
            <a:pPr lvl="1">
              <a:buFont typeface="Wingdings" charset="2"/>
              <a:buChar char="v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SRS Description – Software System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29029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Reliability</a:t>
            </a:r>
            <a:r>
              <a:rPr lang="en-US" dirty="0"/>
              <a:t> – The application’s reliability depends on the accuracy of its predictions. The predictions can be drastically improved by providing a larger training set in the CSV file. </a:t>
            </a:r>
            <a:endParaRPr lang="en-SG" sz="1400" dirty="0"/>
          </a:p>
          <a:p>
            <a:r>
              <a:rPr lang="en-US" b="1" dirty="0"/>
              <a:t>Availability</a:t>
            </a:r>
            <a:r>
              <a:rPr lang="en-US" dirty="0"/>
              <a:t> – The program is available 24x7. </a:t>
            </a:r>
            <a:endParaRPr lang="en-SG" sz="1400" dirty="0"/>
          </a:p>
          <a:p>
            <a:r>
              <a:rPr lang="en-US" b="1" dirty="0"/>
              <a:t>Security</a:t>
            </a:r>
            <a:r>
              <a:rPr lang="en-US" dirty="0"/>
              <a:t> – Since our program does not interact with any entity over the internet, it is highly secure. All the computations are performed locally on the machine. </a:t>
            </a:r>
            <a:endParaRPr lang="en-SG" sz="1400" dirty="0"/>
          </a:p>
          <a:p>
            <a:r>
              <a:rPr lang="en-US" b="1" dirty="0"/>
              <a:t>Portability</a:t>
            </a:r>
            <a:r>
              <a:rPr lang="en-US" dirty="0"/>
              <a:t> – The software is fairly portable The client must install a few python dependencies on his/her local machine before running our application. </a:t>
            </a:r>
            <a:endParaRPr lang="en-SG" sz="1400" dirty="0"/>
          </a:p>
          <a:p>
            <a:r>
              <a:rPr lang="en-US" b="1" dirty="0"/>
              <a:t>Maintainability</a:t>
            </a:r>
            <a:r>
              <a:rPr lang="en-US" dirty="0"/>
              <a:t> – The software has minimum maintenance requirements since it is a prediction based software. </a:t>
            </a:r>
            <a:endParaRPr lang="en-SG" sz="1400" dirty="0"/>
          </a:p>
          <a:p>
            <a:r>
              <a:rPr lang="en-US" b="1" dirty="0"/>
              <a:t>Performance</a:t>
            </a:r>
            <a:r>
              <a:rPr lang="en-US" dirty="0"/>
              <a:t> – The performance directly depends on the RAM available on the local machine. This is because large computations are performed in memory in our software. </a:t>
            </a:r>
            <a:endParaRPr lang="en-SG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2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770879"/>
            <a:ext cx="8596312" cy="4135392"/>
          </a:xfrm>
        </p:spPr>
      </p:pic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7" name="Picture 6" descr="C:\Users\Darshan\Downloads\testing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6" y="1597572"/>
            <a:ext cx="8219089" cy="408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99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90" y="168429"/>
            <a:ext cx="5153893" cy="6689571"/>
          </a:xfrm>
        </p:spPr>
      </p:pic>
    </p:spTree>
    <p:extLst>
      <p:ext uri="{BB962C8B-B14F-4D97-AF65-F5344CB8AC3E}">
        <p14:creationId xmlns:p14="http://schemas.microsoft.com/office/powerpoint/2010/main" val="5531603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603</TotalTime>
  <Words>863</Words>
  <Application>Microsoft Macintosh PowerPoint</Application>
  <PresentationFormat>Widescreen</PresentationFormat>
  <Paragraphs>83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Wingdings</vt:lpstr>
      <vt:lpstr>Wingdings 3</vt:lpstr>
      <vt:lpstr>Facet</vt:lpstr>
      <vt:lpstr>Large Scale Classification of Multilabel Documents  </vt:lpstr>
      <vt:lpstr>Project Goals </vt:lpstr>
      <vt:lpstr>Dataset Description</vt:lpstr>
      <vt:lpstr>Dataset Description (cont.)</vt:lpstr>
      <vt:lpstr>SRS Description</vt:lpstr>
      <vt:lpstr>SRS Description – Software System Attributes</vt:lpstr>
      <vt:lpstr>Architecture</vt:lpstr>
      <vt:lpstr>Architecture</vt:lpstr>
      <vt:lpstr>Class Diagram</vt:lpstr>
      <vt:lpstr>Sequence Diagram</vt:lpstr>
      <vt:lpstr>Data Flow Diagram</vt:lpstr>
      <vt:lpstr>Implementation</vt:lpstr>
      <vt:lpstr>Algorithms Used</vt:lpstr>
      <vt:lpstr>PowerPoint Presentation</vt:lpstr>
      <vt:lpstr>Results</vt:lpstr>
      <vt:lpstr>Conclusion</vt:lpstr>
      <vt:lpstr>Future Work</vt:lpstr>
      <vt:lpstr>Bibliography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Classification of Multilabel Documents  </dc:title>
  <dc:creator>animeshramesh@gmail.com</dc:creator>
  <cp:lastModifiedBy>animeshramesh@gmail.com</cp:lastModifiedBy>
  <cp:revision>23</cp:revision>
  <dcterms:created xsi:type="dcterms:W3CDTF">2015-11-03T14:21:49Z</dcterms:created>
  <dcterms:modified xsi:type="dcterms:W3CDTF">2015-12-11T04:02:42Z</dcterms:modified>
</cp:coreProperties>
</file>