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8" r:id="rId11"/>
    <p:sldId id="26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2" d="100"/>
          <a:sy n="62" d="100"/>
        </p:scale>
        <p:origin x="72"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12/12/2015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12/12/2015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12/12/2015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12/12/2015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12/12/2015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12/12/2015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12/12/2015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12/12/2015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12/12/2015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Functional_requirement" TargetMode="External"/><Relationship Id="rId2" Type="http://schemas.openxmlformats.org/officeDocument/2006/relationships/hyperlink" Target="https://en.wikipedia.org/wiki/Software_system" TargetMode="External"/><Relationship Id="rId1" Type="http://schemas.openxmlformats.org/officeDocument/2006/relationships/slideLayout" Target="../slideLayouts/slideLayout6.xml"/><Relationship Id="rId5" Type="http://schemas.openxmlformats.org/officeDocument/2006/relationships/hyperlink" Target="https://en.wikipedia.org/wiki/Use_case" TargetMode="External"/><Relationship Id="rId4" Type="http://schemas.openxmlformats.org/officeDocument/2006/relationships/hyperlink" Target="https://en.wikipedia.org/wiki/Non-functional_requiremen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9045" y="1610336"/>
            <a:ext cx="10603456" cy="1004075"/>
          </a:xfrm>
        </p:spPr>
        <p:txBody>
          <a:bodyPr/>
          <a:lstStyle/>
          <a:p>
            <a:r>
              <a:rPr lang="en-AU" sz="4000" dirty="0"/>
              <a:t>The Repeat Shopper Prediction Analysis</a:t>
            </a:r>
            <a:r>
              <a:rPr lang="en-US" sz="4000" dirty="0"/>
              <a:t/>
            </a:r>
            <a:br>
              <a:rPr lang="en-US" sz="4000" dirty="0"/>
            </a:br>
            <a:endParaRPr lang="en-US" sz="4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003" y="2795192"/>
            <a:ext cx="3589708" cy="3236720"/>
          </a:xfrm>
          <a:prstGeom prst="rect">
            <a:avLst/>
          </a:prstGeom>
        </p:spPr>
      </p:pic>
      <p:sp>
        <p:nvSpPr>
          <p:cNvPr id="6" name="TextBox 5"/>
          <p:cNvSpPr txBox="1"/>
          <p:nvPr/>
        </p:nvSpPr>
        <p:spPr>
          <a:xfrm>
            <a:off x="1365160" y="2949262"/>
            <a:ext cx="6361519" cy="1938992"/>
          </a:xfrm>
          <a:prstGeom prst="rect">
            <a:avLst/>
          </a:prstGeom>
          <a:noFill/>
        </p:spPr>
        <p:txBody>
          <a:bodyPr wrap="square" rtlCol="0">
            <a:spAutoFit/>
          </a:bodyPr>
          <a:lstStyle/>
          <a:p>
            <a:r>
              <a:rPr lang="en-US" sz="2400" dirty="0" err="1">
                <a:solidFill>
                  <a:schemeClr val="accent6">
                    <a:lumMod val="60000"/>
                    <a:lumOff val="40000"/>
                  </a:schemeClr>
                </a:solidFill>
              </a:rPr>
              <a:t>Manasa</a:t>
            </a:r>
            <a:r>
              <a:rPr lang="en-US" sz="2400" dirty="0">
                <a:solidFill>
                  <a:schemeClr val="accent6">
                    <a:lumMod val="60000"/>
                    <a:lumOff val="40000"/>
                  </a:schemeClr>
                </a:solidFill>
              </a:rPr>
              <a:t> M			            </a:t>
            </a:r>
            <a:r>
              <a:rPr lang="en-US" sz="2400" dirty="0" smtClean="0">
                <a:solidFill>
                  <a:schemeClr val="accent6">
                    <a:lumMod val="60000"/>
                    <a:lumOff val="40000"/>
                  </a:schemeClr>
                </a:solidFill>
              </a:rPr>
              <a:t>1MS12CS052</a:t>
            </a:r>
          </a:p>
          <a:p>
            <a:r>
              <a:rPr lang="en-US" sz="2400" dirty="0" err="1" smtClean="0">
                <a:solidFill>
                  <a:schemeClr val="accent6">
                    <a:lumMod val="60000"/>
                    <a:lumOff val="40000"/>
                  </a:schemeClr>
                </a:solidFill>
              </a:rPr>
              <a:t>Mounica</a:t>
            </a:r>
            <a:r>
              <a:rPr lang="en-US" sz="2400" dirty="0" smtClean="0">
                <a:solidFill>
                  <a:schemeClr val="accent6">
                    <a:lumMod val="60000"/>
                    <a:lumOff val="40000"/>
                  </a:schemeClr>
                </a:solidFill>
              </a:rPr>
              <a:t> </a:t>
            </a:r>
            <a:r>
              <a:rPr lang="en-US" sz="2400" dirty="0">
                <a:solidFill>
                  <a:schemeClr val="accent6">
                    <a:lumMod val="60000"/>
                    <a:lumOff val="40000"/>
                  </a:schemeClr>
                </a:solidFill>
              </a:rPr>
              <a:t>Naidu M	 </a:t>
            </a:r>
            <a:r>
              <a:rPr lang="en-US" sz="2400" dirty="0" smtClean="0">
                <a:solidFill>
                  <a:schemeClr val="accent6">
                    <a:lumMod val="60000"/>
                    <a:lumOff val="40000"/>
                  </a:schemeClr>
                </a:solidFill>
              </a:rPr>
              <a:t>           1MS12CS059</a:t>
            </a:r>
            <a:endParaRPr lang="en-US" sz="2400" dirty="0">
              <a:solidFill>
                <a:schemeClr val="accent6">
                  <a:lumMod val="60000"/>
                  <a:lumOff val="40000"/>
                </a:schemeClr>
              </a:solidFill>
            </a:endParaRPr>
          </a:p>
          <a:p>
            <a:r>
              <a:rPr lang="en-US" sz="2400" dirty="0" err="1" smtClean="0">
                <a:solidFill>
                  <a:schemeClr val="accent6">
                    <a:lumMod val="60000"/>
                    <a:lumOff val="40000"/>
                  </a:schemeClr>
                </a:solidFill>
              </a:rPr>
              <a:t>Nikhita</a:t>
            </a:r>
            <a:r>
              <a:rPr lang="en-US" sz="2400" dirty="0" smtClean="0">
                <a:solidFill>
                  <a:schemeClr val="accent6">
                    <a:lumMod val="60000"/>
                    <a:lumOff val="40000"/>
                  </a:schemeClr>
                </a:solidFill>
              </a:rPr>
              <a:t> </a:t>
            </a:r>
            <a:r>
              <a:rPr lang="en-US" sz="2400" dirty="0" err="1">
                <a:solidFill>
                  <a:schemeClr val="accent6">
                    <a:lumMod val="60000"/>
                    <a:lumOff val="40000"/>
                  </a:schemeClr>
                </a:solidFill>
              </a:rPr>
              <a:t>Jayakumar</a:t>
            </a:r>
            <a:r>
              <a:rPr lang="en-US" sz="2400" dirty="0">
                <a:solidFill>
                  <a:schemeClr val="accent6">
                    <a:lumMod val="60000"/>
                    <a:lumOff val="40000"/>
                  </a:schemeClr>
                </a:solidFill>
              </a:rPr>
              <a:t>		     </a:t>
            </a:r>
            <a:r>
              <a:rPr lang="en-US" sz="2400" dirty="0" smtClean="0">
                <a:solidFill>
                  <a:schemeClr val="accent6">
                    <a:lumMod val="60000"/>
                    <a:lumOff val="40000"/>
                  </a:schemeClr>
                </a:solidFill>
              </a:rPr>
              <a:t>  1MS12CS067</a:t>
            </a:r>
          </a:p>
          <a:p>
            <a:r>
              <a:rPr lang="en-US" sz="2400" dirty="0" err="1">
                <a:solidFill>
                  <a:schemeClr val="accent6">
                    <a:lumMod val="60000"/>
                    <a:lumOff val="40000"/>
                  </a:schemeClr>
                </a:solidFill>
              </a:rPr>
              <a:t>Rajath</a:t>
            </a:r>
            <a:r>
              <a:rPr lang="en-US" sz="2400" dirty="0">
                <a:solidFill>
                  <a:schemeClr val="accent6">
                    <a:lumMod val="60000"/>
                    <a:lumOff val="40000"/>
                  </a:schemeClr>
                </a:solidFill>
              </a:rPr>
              <a:t> Jain			           </a:t>
            </a:r>
            <a:r>
              <a:rPr lang="en-US" sz="2400" dirty="0" smtClean="0">
                <a:solidFill>
                  <a:schemeClr val="accent6">
                    <a:lumMod val="60000"/>
                    <a:lumOff val="40000"/>
                  </a:schemeClr>
                </a:solidFill>
              </a:rPr>
              <a:t> </a:t>
            </a:r>
            <a:r>
              <a:rPr lang="en-US" sz="2400" dirty="0">
                <a:solidFill>
                  <a:schemeClr val="accent6">
                    <a:lumMod val="60000"/>
                    <a:lumOff val="40000"/>
                  </a:schemeClr>
                </a:solidFill>
              </a:rPr>
              <a:t>1MS12CS086</a:t>
            </a:r>
          </a:p>
          <a:p>
            <a:endParaRPr lang="en-US" sz="2400" dirty="0"/>
          </a:p>
        </p:txBody>
      </p:sp>
    </p:spTree>
    <p:extLst>
      <p:ext uri="{BB962C8B-B14F-4D97-AF65-F5344CB8AC3E}">
        <p14:creationId xmlns:p14="http://schemas.microsoft.com/office/powerpoint/2010/main" val="3193392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12-11 at 8.19.40 AM.png"/>
          <p:cNvPicPr/>
          <p:nvPr/>
        </p:nvPicPr>
        <p:blipFill>
          <a:blip r:embed="rId2"/>
          <a:stretch>
            <a:fillRect/>
          </a:stretch>
        </p:blipFill>
        <p:spPr>
          <a:xfrm>
            <a:off x="253049" y="407035"/>
            <a:ext cx="11085512" cy="6130925"/>
          </a:xfrm>
          <a:prstGeom prst="rect">
            <a:avLst/>
          </a:prstGeom>
        </p:spPr>
      </p:pic>
    </p:spTree>
    <p:extLst>
      <p:ext uri="{BB962C8B-B14F-4D97-AF65-F5344CB8AC3E}">
        <p14:creationId xmlns:p14="http://schemas.microsoft.com/office/powerpoint/2010/main" val="71880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81952" y="317817"/>
            <a:ext cx="11413808" cy="6197283"/>
          </a:xfrm>
          <a:prstGeom prst="rect">
            <a:avLst/>
          </a:prstGeom>
        </p:spPr>
      </p:pic>
    </p:spTree>
    <p:extLst>
      <p:ext uri="{BB962C8B-B14F-4D97-AF65-F5344CB8AC3E}">
        <p14:creationId xmlns:p14="http://schemas.microsoft.com/office/powerpoint/2010/main" val="45974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Conclusion and Future work</a:t>
            </a:r>
            <a:br>
              <a:rPr lang="en-US" dirty="0"/>
            </a:br>
            <a:endParaRPr lang="en-US" dirty="0"/>
          </a:p>
        </p:txBody>
      </p:sp>
      <p:sp>
        <p:nvSpPr>
          <p:cNvPr id="3" name="Content Placeholder 2"/>
          <p:cNvSpPr>
            <a:spLocks noGrp="1"/>
          </p:cNvSpPr>
          <p:nvPr>
            <p:ph idx="1"/>
          </p:nvPr>
        </p:nvSpPr>
        <p:spPr>
          <a:xfrm>
            <a:off x="594360" y="2603500"/>
            <a:ext cx="11292840" cy="4025900"/>
          </a:xfrm>
        </p:spPr>
        <p:txBody>
          <a:bodyPr>
            <a:noAutofit/>
          </a:bodyPr>
          <a:lstStyle/>
          <a:p>
            <a:r>
              <a:rPr lang="en-US" dirty="0"/>
              <a:t>The Revisiting shopper prediction analysis is a very useful system for understanding the dealer’s perspective and more importantly the customer’s loyalty. Be it the selling of a single brand or a multi brand, it helps analyze which is the bestselling brand in the store or website. Prediction plus providing frequent customers with offers on items, enables us to understand if that particular shopper will revisit the store only on an offer day or also on a normal day. This enables the various brands as well as sellers to categorize the items and prices of these items more accurately. </a:t>
            </a:r>
          </a:p>
          <a:p>
            <a:r>
              <a:rPr lang="en-US" dirty="0"/>
              <a:t>The future scope of this analysis would be to identify the customer’s loyalty and behavior towards shopping in general. We would further want to make the prediction more precise so as to allow online/offline shopping sectors to benefit from our ideology</a:t>
            </a:r>
            <a:r>
              <a:rPr lang="en-US" dirty="0" smtClean="0"/>
              <a:t>.</a:t>
            </a:r>
            <a:endParaRPr lang="en-US" dirty="0"/>
          </a:p>
        </p:txBody>
      </p:sp>
    </p:spTree>
    <p:extLst>
      <p:ext uri="{BB962C8B-B14F-4D97-AF65-F5344CB8AC3E}">
        <p14:creationId xmlns:p14="http://schemas.microsoft.com/office/powerpoint/2010/main" val="389946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Goals</a:t>
            </a:r>
            <a:endParaRPr lang="en-US" dirty="0"/>
          </a:p>
        </p:txBody>
      </p:sp>
      <p:sp>
        <p:nvSpPr>
          <p:cNvPr id="3" name="Content Placeholder 2"/>
          <p:cNvSpPr>
            <a:spLocks noGrp="1"/>
          </p:cNvSpPr>
          <p:nvPr>
            <p:ph idx="1"/>
          </p:nvPr>
        </p:nvSpPr>
        <p:spPr/>
        <p:txBody>
          <a:bodyPr>
            <a:normAutofit/>
          </a:bodyPr>
          <a:lstStyle/>
          <a:p>
            <a:r>
              <a:rPr lang="en-US" dirty="0" smtClean="0"/>
              <a:t>The challenge </a:t>
            </a:r>
            <a:r>
              <a:rPr lang="en-US" dirty="0"/>
              <a:t>was to predict which shoppers that responded to a rebate coupon on a specific product, would become repeat buyers of that product</a:t>
            </a:r>
            <a:r>
              <a:rPr lang="en-US" dirty="0" smtClean="0"/>
              <a:t>.</a:t>
            </a:r>
          </a:p>
          <a:p>
            <a:r>
              <a:rPr lang="en-US" dirty="0" smtClean="0"/>
              <a:t> </a:t>
            </a:r>
            <a:r>
              <a:rPr lang="en-US" dirty="0"/>
              <a:t>The given dataset was a 22 GB dataset with one year history of transactions for each shopper.</a:t>
            </a:r>
            <a:endParaRPr lang="en-US" dirty="0">
              <a:solidFill>
                <a:schemeClr val="tx1"/>
              </a:solidFill>
            </a:endParaRPr>
          </a:p>
          <a:p>
            <a:r>
              <a:rPr lang="en-US" dirty="0" smtClean="0">
                <a:solidFill>
                  <a:schemeClr val="tx1"/>
                </a:solidFill>
              </a:rPr>
              <a:t>Given </a:t>
            </a:r>
            <a:r>
              <a:rPr lang="en-US" dirty="0">
                <a:solidFill>
                  <a:schemeClr val="tx1"/>
                </a:solidFill>
              </a:rPr>
              <a:t>offers how many customers would visit the store again .</a:t>
            </a:r>
            <a:endParaRPr lang="en-IN" dirty="0">
              <a:solidFill>
                <a:schemeClr val="tx1"/>
              </a:solidFill>
            </a:endParaRPr>
          </a:p>
          <a:p>
            <a:r>
              <a:rPr lang="en-US" dirty="0" smtClean="0">
                <a:solidFill>
                  <a:schemeClr val="tx1"/>
                </a:solidFill>
              </a:rPr>
              <a:t>The </a:t>
            </a:r>
            <a:r>
              <a:rPr lang="en-US" dirty="0">
                <a:solidFill>
                  <a:schemeClr val="tx1"/>
                </a:solidFill>
              </a:rPr>
              <a:t>brand which a revisiting customer may choose </a:t>
            </a:r>
            <a:endParaRPr lang="en-US" dirty="0" smtClean="0">
              <a:solidFill>
                <a:schemeClr val="tx1"/>
              </a:solidFill>
            </a:endParaRPr>
          </a:p>
          <a:p>
            <a:r>
              <a:rPr lang="en-US" dirty="0" smtClean="0">
                <a:solidFill>
                  <a:schemeClr val="tx1"/>
                </a:solidFill>
              </a:rPr>
              <a:t>The </a:t>
            </a:r>
            <a:r>
              <a:rPr lang="en-US" dirty="0">
                <a:solidFill>
                  <a:schemeClr val="tx1"/>
                </a:solidFill>
              </a:rPr>
              <a:t>category which revisiting customer may choose.</a:t>
            </a:r>
            <a:endParaRPr lang="en-IN" dirty="0">
              <a:solidFill>
                <a:schemeClr val="tx1"/>
              </a:solidFill>
            </a:endParaRPr>
          </a:p>
          <a:p>
            <a:endParaRPr lang="en-IN" dirty="0"/>
          </a:p>
          <a:p>
            <a:endParaRPr lang="en-US" dirty="0"/>
          </a:p>
        </p:txBody>
      </p:sp>
    </p:spTree>
    <p:extLst>
      <p:ext uri="{BB962C8B-B14F-4D97-AF65-F5344CB8AC3E}">
        <p14:creationId xmlns:p14="http://schemas.microsoft.com/office/powerpoint/2010/main" val="208392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861" y="642783"/>
            <a:ext cx="5091300" cy="2283824"/>
          </a:xfrm>
        </p:spPr>
        <p:txBody>
          <a:bodyPr/>
          <a:lstStyle/>
          <a:p>
            <a:r>
              <a:rPr lang="en-US" dirty="0" smtClean="0"/>
              <a:t>Description about</a:t>
            </a:r>
            <a:br>
              <a:rPr lang="en-US" dirty="0" smtClean="0"/>
            </a:br>
            <a:r>
              <a:rPr lang="en-US" dirty="0" smtClean="0"/>
              <a:t> the Data </a:t>
            </a:r>
            <a:r>
              <a:rPr lang="en-US" dirty="0"/>
              <a:t>Sets </a:t>
            </a:r>
          </a:p>
        </p:txBody>
      </p:sp>
      <p:sp>
        <p:nvSpPr>
          <p:cNvPr id="3" name="Text Placeholder 2"/>
          <p:cNvSpPr>
            <a:spLocks noGrp="1"/>
          </p:cNvSpPr>
          <p:nvPr>
            <p:ph type="body" idx="1"/>
          </p:nvPr>
        </p:nvSpPr>
        <p:spPr>
          <a:xfrm>
            <a:off x="6856923" y="861722"/>
            <a:ext cx="4862852" cy="5564836"/>
          </a:xfrm>
        </p:spPr>
        <p:txBody>
          <a:bodyPr>
            <a:normAutofit/>
          </a:bodyPr>
          <a:lstStyle/>
          <a:p>
            <a:r>
              <a:rPr lang="en-IN" sz="1800" b="1" dirty="0">
                <a:solidFill>
                  <a:schemeClr val="accent6">
                    <a:lumMod val="50000"/>
                  </a:schemeClr>
                </a:solidFill>
              </a:rPr>
              <a:t>transactions.csv</a:t>
            </a:r>
            <a:r>
              <a:rPr lang="en-IN" sz="1800" dirty="0">
                <a:solidFill>
                  <a:schemeClr val="accent6">
                    <a:lumMod val="50000"/>
                  </a:schemeClr>
                </a:solidFill>
              </a:rPr>
              <a:t> - contains transaction history for all customers for a period of at least 1 year prior to their offered incentive</a:t>
            </a:r>
          </a:p>
          <a:p>
            <a:r>
              <a:rPr lang="en-IN" sz="1800" b="1" dirty="0">
                <a:solidFill>
                  <a:schemeClr val="accent6">
                    <a:lumMod val="50000"/>
                  </a:schemeClr>
                </a:solidFill>
              </a:rPr>
              <a:t>trainHistory.csv</a:t>
            </a:r>
            <a:r>
              <a:rPr lang="en-IN" sz="1800" dirty="0">
                <a:solidFill>
                  <a:schemeClr val="accent6">
                    <a:lumMod val="50000"/>
                  </a:schemeClr>
                </a:solidFill>
              </a:rPr>
              <a:t> - contains the incentive offered to each customer and information about the </a:t>
            </a:r>
            <a:r>
              <a:rPr lang="en-IN" sz="1800" dirty="0" smtClean="0">
                <a:solidFill>
                  <a:schemeClr val="accent6">
                    <a:lumMod val="50000"/>
                  </a:schemeClr>
                </a:solidFill>
              </a:rPr>
              <a:t>behavioural </a:t>
            </a:r>
            <a:r>
              <a:rPr lang="en-IN" sz="1800" dirty="0">
                <a:solidFill>
                  <a:schemeClr val="accent6">
                    <a:lumMod val="50000"/>
                  </a:schemeClr>
                </a:solidFill>
              </a:rPr>
              <a:t>response to the offer</a:t>
            </a:r>
          </a:p>
          <a:p>
            <a:r>
              <a:rPr lang="en-IN" sz="1800" b="1" dirty="0">
                <a:solidFill>
                  <a:schemeClr val="accent6">
                    <a:lumMod val="50000"/>
                  </a:schemeClr>
                </a:solidFill>
              </a:rPr>
              <a:t>testHistory.csv</a:t>
            </a:r>
            <a:r>
              <a:rPr lang="en-IN" sz="1800" dirty="0">
                <a:solidFill>
                  <a:schemeClr val="accent6">
                    <a:lumMod val="50000"/>
                  </a:schemeClr>
                </a:solidFill>
              </a:rPr>
              <a:t> - contains the incentive offered to each customer but does not include their response (you are predicting the repeater column for each id in this file)</a:t>
            </a:r>
          </a:p>
          <a:p>
            <a:r>
              <a:rPr lang="en-IN" sz="1800" b="1" dirty="0">
                <a:solidFill>
                  <a:schemeClr val="accent6">
                    <a:lumMod val="50000"/>
                  </a:schemeClr>
                </a:solidFill>
              </a:rPr>
              <a:t>offers.csv</a:t>
            </a:r>
            <a:r>
              <a:rPr lang="en-IN" sz="1800" dirty="0">
                <a:solidFill>
                  <a:schemeClr val="accent6">
                    <a:lumMod val="50000"/>
                  </a:schemeClr>
                </a:solidFill>
              </a:rPr>
              <a:t> - contains information about the offers</a:t>
            </a:r>
          </a:p>
          <a:p>
            <a:endParaRPr lang="en-IN" sz="1800" dirty="0">
              <a:solidFill>
                <a:schemeClr val="accent6">
                  <a:lumMod val="50000"/>
                </a:schemeClr>
              </a:solidFill>
            </a:endParaRPr>
          </a:p>
          <a:p>
            <a:endParaRPr lang="en-US" sz="1800" dirty="0">
              <a:solidFill>
                <a:schemeClr val="accent6">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872" y="4520485"/>
            <a:ext cx="1596980" cy="1596980"/>
          </a:xfrm>
          <a:prstGeom prst="rect">
            <a:avLst/>
          </a:prstGeom>
        </p:spPr>
      </p:pic>
    </p:spTree>
    <p:extLst>
      <p:ext uri="{BB962C8B-B14F-4D97-AF65-F5344CB8AC3E}">
        <p14:creationId xmlns:p14="http://schemas.microsoft.com/office/powerpoint/2010/main" val="377250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Description about the SRS</a:t>
            </a:r>
            <a:br>
              <a:rPr lang="en-US" dirty="0"/>
            </a:br>
            <a:endParaRPr lang="en-US" dirty="0"/>
          </a:p>
        </p:txBody>
      </p:sp>
      <p:sp>
        <p:nvSpPr>
          <p:cNvPr id="3" name="TextBox 2"/>
          <p:cNvSpPr txBox="1"/>
          <p:nvPr/>
        </p:nvSpPr>
        <p:spPr>
          <a:xfrm>
            <a:off x="759854" y="2794715"/>
            <a:ext cx="10676585" cy="2308324"/>
          </a:xfrm>
          <a:prstGeom prst="rect">
            <a:avLst/>
          </a:prstGeom>
          <a:noFill/>
        </p:spPr>
        <p:txBody>
          <a:bodyPr wrap="square" rtlCol="0">
            <a:spAutoFit/>
          </a:bodyPr>
          <a:lstStyle/>
          <a:p>
            <a:pPr lvl="0"/>
            <a:r>
              <a:rPr lang="en-US" dirty="0"/>
              <a:t>A </a:t>
            </a:r>
            <a:r>
              <a:rPr lang="en-US" b="1" dirty="0"/>
              <a:t>software requirements specification</a:t>
            </a:r>
            <a:r>
              <a:rPr lang="en-US" dirty="0"/>
              <a:t> (SRS) is a description of a </a:t>
            </a:r>
            <a:r>
              <a:rPr lang="en-US" dirty="0">
                <a:hlinkClick r:id="rId2" tooltip="Software system"/>
              </a:rPr>
              <a:t>software system</a:t>
            </a:r>
            <a:r>
              <a:rPr lang="en-US" dirty="0"/>
              <a:t> to be developed, laying out </a:t>
            </a:r>
            <a:r>
              <a:rPr lang="en-US" dirty="0">
                <a:hlinkClick r:id="rId3" tooltip="Functional requirement"/>
              </a:rPr>
              <a:t>functional</a:t>
            </a:r>
            <a:r>
              <a:rPr lang="en-US" dirty="0"/>
              <a:t> and </a:t>
            </a:r>
            <a:r>
              <a:rPr lang="en-US" dirty="0">
                <a:hlinkClick r:id="rId4" tooltip="Non-functional requirements"/>
              </a:rPr>
              <a:t>non-functional requirements</a:t>
            </a:r>
            <a:r>
              <a:rPr lang="en-US" dirty="0"/>
              <a:t>, and may include a set of </a:t>
            </a:r>
            <a:r>
              <a:rPr lang="en-US" dirty="0">
                <a:hlinkClick r:id="rId5" tooltip="Use case"/>
              </a:rPr>
              <a:t>use cases</a:t>
            </a:r>
            <a:r>
              <a:rPr lang="en-US" dirty="0"/>
              <a:t> that describe interactions the users will have with the software</a:t>
            </a:r>
            <a:r>
              <a:rPr lang="en-US" dirty="0" smtClean="0"/>
              <a:t>.</a:t>
            </a:r>
          </a:p>
          <a:p>
            <a:pPr lvl="0"/>
            <a:endParaRPr lang="en-US" dirty="0"/>
          </a:p>
          <a:p>
            <a:pPr marL="285750" lvl="0" indent="-285750">
              <a:buFont typeface="Arial" panose="020B0604020202020204" pitchFamily="34" charset="0"/>
              <a:buChar char="•"/>
            </a:pPr>
            <a:r>
              <a:rPr lang="en-US" dirty="0" smtClean="0"/>
              <a:t>Min </a:t>
            </a:r>
            <a:r>
              <a:rPr lang="en-US" dirty="0"/>
              <a:t>4GB ram to process the </a:t>
            </a:r>
            <a:r>
              <a:rPr lang="en-US" dirty="0" smtClean="0"/>
              <a:t>22GB </a:t>
            </a:r>
            <a:r>
              <a:rPr lang="en-US" dirty="0"/>
              <a:t>dataset file (transactions.csv) .</a:t>
            </a:r>
          </a:p>
          <a:p>
            <a:pPr marL="285750" lvl="0" indent="-285750">
              <a:buFont typeface="Arial" panose="020B0604020202020204" pitchFamily="34" charset="0"/>
              <a:buChar char="•"/>
            </a:pPr>
            <a:r>
              <a:rPr lang="en-US" dirty="0"/>
              <a:t>Python installed</a:t>
            </a:r>
            <a:endParaRPr lang="en-IN" dirty="0"/>
          </a:p>
          <a:p>
            <a:pPr marL="285750" lvl="0" indent="-285750">
              <a:buFont typeface="Arial" panose="020B0604020202020204" pitchFamily="34" charset="0"/>
              <a:buChar char="•"/>
            </a:pPr>
            <a:r>
              <a:rPr lang="en-US" dirty="0" err="1"/>
              <a:t>Vowpal</a:t>
            </a:r>
            <a:r>
              <a:rPr lang="en-US" dirty="0"/>
              <a:t> </a:t>
            </a:r>
            <a:r>
              <a:rPr lang="en-US" dirty="0" err="1"/>
              <a:t>Wabbit</a:t>
            </a:r>
            <a:r>
              <a:rPr lang="en-US" dirty="0"/>
              <a:t> library</a:t>
            </a:r>
            <a:endParaRPr lang="en-IN" dirty="0"/>
          </a:p>
          <a:p>
            <a:endParaRPr lang="en-US" dirty="0"/>
          </a:p>
        </p:txBody>
      </p:sp>
    </p:spTree>
    <p:extLst>
      <p:ext uri="{BB962C8B-B14F-4D97-AF65-F5344CB8AC3E}">
        <p14:creationId xmlns:p14="http://schemas.microsoft.com/office/powerpoint/2010/main" val="197069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153972"/>
            <a:ext cx="8761413" cy="706964"/>
          </a:xfrm>
        </p:spPr>
        <p:txBody>
          <a:bodyPr/>
          <a:lstStyle/>
          <a:p>
            <a:r>
              <a:rPr lang="en-US" dirty="0"/>
              <a:t>Description about the Design Architecture with Sequence Diagram</a:t>
            </a:r>
            <a:br>
              <a:rPr lang="en-US" dirty="0"/>
            </a:br>
            <a:endParaRPr lang="en-US" dirty="0"/>
          </a:p>
        </p:txBody>
      </p:sp>
      <p:sp>
        <p:nvSpPr>
          <p:cNvPr id="3" name="Content Placeholder 2"/>
          <p:cNvSpPr>
            <a:spLocks noGrp="1"/>
          </p:cNvSpPr>
          <p:nvPr>
            <p:ph idx="1"/>
          </p:nvPr>
        </p:nvSpPr>
        <p:spPr/>
        <p:txBody>
          <a:bodyPr/>
          <a:lstStyle/>
          <a:p>
            <a:pPr marL="0" lvl="0" indent="0">
              <a:buNone/>
            </a:pPr>
            <a:r>
              <a:rPr lang="en-IN" dirty="0"/>
              <a:t>Number of modules :</a:t>
            </a:r>
          </a:p>
          <a:p>
            <a:pPr lvl="0"/>
            <a:r>
              <a:rPr lang="en-IN" dirty="0" err="1"/>
              <a:t>reduce_data</a:t>
            </a:r>
            <a:endParaRPr lang="en-IN" dirty="0"/>
          </a:p>
          <a:p>
            <a:pPr lvl="0"/>
            <a:r>
              <a:rPr lang="en-IN" dirty="0" err="1"/>
              <a:t>generate_features</a:t>
            </a:r>
            <a:endParaRPr lang="en-IN" dirty="0"/>
          </a:p>
          <a:p>
            <a:pPr lvl="0"/>
            <a:r>
              <a:rPr lang="en-IN" dirty="0" err="1"/>
              <a:t>diff_days</a:t>
            </a:r>
            <a:endParaRPr lang="en-IN" dirty="0"/>
          </a:p>
          <a:p>
            <a:pPr lvl="0"/>
            <a:r>
              <a:rPr lang="en-IN" dirty="0"/>
              <a:t>amount</a:t>
            </a:r>
          </a:p>
          <a:p>
            <a:pPr lvl="0"/>
            <a:r>
              <a:rPr lang="en-IN" dirty="0"/>
              <a:t>quantity</a:t>
            </a:r>
          </a:p>
          <a:p>
            <a:pPr marL="0" indent="0">
              <a:buNone/>
            </a:pPr>
            <a:endParaRPr lang="en-US" dirty="0"/>
          </a:p>
        </p:txBody>
      </p:sp>
    </p:spTree>
    <p:extLst>
      <p:ext uri="{BB962C8B-B14F-4D97-AF65-F5344CB8AC3E}">
        <p14:creationId xmlns:p14="http://schemas.microsoft.com/office/powerpoint/2010/main" val="4001327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br>
              <a:rPr lang="en-US" dirty="0"/>
            </a:br>
            <a:endParaRPr lang="en-US" dirty="0"/>
          </a:p>
        </p:txBody>
      </p:sp>
      <p:pic>
        <p:nvPicPr>
          <p:cNvPr id="4" name="Picture 2" descr="C:\Users\Manasa\Desktop\seq.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03094" y="2360410"/>
            <a:ext cx="11089764" cy="6234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779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128214"/>
            <a:ext cx="8761413" cy="706964"/>
          </a:xfrm>
        </p:spPr>
        <p:txBody>
          <a:bodyPr/>
          <a:lstStyle/>
          <a:p>
            <a:pPr lvl="0"/>
            <a:r>
              <a:rPr lang="en-US" dirty="0"/>
              <a:t>Implementation details</a:t>
            </a:r>
            <a:br>
              <a:rPr lang="en-US" dirty="0"/>
            </a:br>
            <a:endParaRPr lang="en-US" dirty="0"/>
          </a:p>
        </p:txBody>
      </p:sp>
      <p:sp>
        <p:nvSpPr>
          <p:cNvPr id="3" name="Content Placeholder 2"/>
          <p:cNvSpPr>
            <a:spLocks noGrp="1"/>
          </p:cNvSpPr>
          <p:nvPr>
            <p:ph idx="1"/>
          </p:nvPr>
        </p:nvSpPr>
        <p:spPr>
          <a:xfrm>
            <a:off x="1154954" y="2215166"/>
            <a:ext cx="10551943" cy="4913290"/>
          </a:xfrm>
        </p:spPr>
        <p:txBody>
          <a:bodyPr>
            <a:normAutofit/>
          </a:bodyPr>
          <a:lstStyle/>
          <a:p>
            <a:pPr marL="0" indent="0">
              <a:buNone/>
            </a:pPr>
            <a:r>
              <a:rPr lang="en-US" b="1" dirty="0"/>
              <a:t>A </a:t>
            </a:r>
            <a:r>
              <a:rPr lang="en-US" b="1" dirty="0" smtClean="0"/>
              <a:t>short description</a:t>
            </a:r>
            <a:endParaRPr lang="en-US" dirty="0" smtClean="0"/>
          </a:p>
          <a:p>
            <a:r>
              <a:rPr lang="en-US" b="1" dirty="0" smtClean="0"/>
              <a:t> </a:t>
            </a:r>
            <a:r>
              <a:rPr lang="en-US" dirty="0"/>
              <a:t>The challenge was to predict which shoppers that responded to a rebate coupon on a specific product, would become repeat buyers of that product</a:t>
            </a:r>
            <a:r>
              <a:rPr lang="en-US" dirty="0" smtClean="0"/>
              <a:t>.</a:t>
            </a:r>
          </a:p>
          <a:p>
            <a:pPr marL="0" indent="0">
              <a:buNone/>
            </a:pPr>
            <a:r>
              <a:rPr lang="en-US" dirty="0"/>
              <a:t>Our task is to predict the labels for </a:t>
            </a:r>
            <a:r>
              <a:rPr lang="en-US" dirty="0" smtClean="0"/>
              <a:t>a </a:t>
            </a:r>
            <a:r>
              <a:rPr lang="en-US" dirty="0"/>
              <a:t>file called transactions.csv. It’s a huge file (unzipped about 22GB) containing nearly 350 million rows. The total amount spend in the transaction data is nearing 1.5 billion</a:t>
            </a:r>
            <a:r>
              <a:rPr lang="en-US" dirty="0" smtClean="0"/>
              <a:t>.</a:t>
            </a:r>
          </a:p>
          <a:p>
            <a:pPr marL="0" indent="0">
              <a:buNone/>
            </a:pPr>
            <a:r>
              <a:rPr lang="en-US" b="1" dirty="0" smtClean="0"/>
              <a:t>Data exploration</a:t>
            </a:r>
          </a:p>
          <a:p>
            <a:r>
              <a:rPr lang="en-US" b="1" dirty="0"/>
              <a:t>transactions.csv</a:t>
            </a:r>
            <a:r>
              <a:rPr lang="en-US" dirty="0"/>
              <a:t> - contains transaction history for all </a:t>
            </a:r>
            <a:r>
              <a:rPr lang="en-US" dirty="0" smtClean="0"/>
              <a:t>customers. </a:t>
            </a:r>
          </a:p>
          <a:p>
            <a:r>
              <a:rPr lang="en-US" b="1" dirty="0" smtClean="0"/>
              <a:t>trainHistory.csv</a:t>
            </a:r>
            <a:r>
              <a:rPr lang="en-US" dirty="0" smtClean="0"/>
              <a:t> </a:t>
            </a:r>
            <a:r>
              <a:rPr lang="en-US" dirty="0"/>
              <a:t>- contains the incentive offered to each customer and information about the behavioral response to the offer</a:t>
            </a:r>
          </a:p>
          <a:p>
            <a:r>
              <a:rPr lang="en-US" b="1" dirty="0"/>
              <a:t>testHistory.csv</a:t>
            </a:r>
            <a:r>
              <a:rPr lang="en-US" dirty="0"/>
              <a:t> - contains the incentive offered to each customer but does not include their response </a:t>
            </a:r>
            <a:endParaRPr lang="en-US" dirty="0" smtClean="0"/>
          </a:p>
          <a:p>
            <a:r>
              <a:rPr lang="en-US" b="1" dirty="0" smtClean="0"/>
              <a:t>offers.csv</a:t>
            </a:r>
            <a:r>
              <a:rPr lang="en-US" dirty="0" smtClean="0"/>
              <a:t> </a:t>
            </a:r>
            <a:r>
              <a:rPr lang="en-US" dirty="0"/>
              <a:t>- contains information about the </a:t>
            </a:r>
            <a:r>
              <a:rPr lang="en-US" dirty="0" smtClean="0"/>
              <a:t>offers</a:t>
            </a:r>
            <a:endParaRPr lang="en-US" b="1"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187064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7223" y="2178497"/>
            <a:ext cx="11028462" cy="4492760"/>
          </a:xfrm>
        </p:spPr>
        <p:txBody>
          <a:bodyPr>
            <a:noAutofit/>
          </a:bodyPr>
          <a:lstStyle/>
          <a:p>
            <a:pPr marL="0" indent="0">
              <a:buNone/>
            </a:pPr>
            <a:r>
              <a:rPr lang="en-US" b="1" dirty="0"/>
              <a:t>Data </a:t>
            </a:r>
            <a:r>
              <a:rPr lang="en-US" b="1" dirty="0" smtClean="0"/>
              <a:t>reduction</a:t>
            </a:r>
          </a:p>
          <a:p>
            <a:r>
              <a:rPr lang="en-US" dirty="0"/>
              <a:t>offers.csv </a:t>
            </a:r>
            <a:r>
              <a:rPr lang="en-US" dirty="0" smtClean="0"/>
              <a:t>file has </a:t>
            </a:r>
            <a:r>
              <a:rPr lang="en-US" dirty="0"/>
              <a:t>all the categories and companies a coupon offer can have. </a:t>
            </a:r>
            <a:r>
              <a:rPr lang="en-US" dirty="0" smtClean="0"/>
              <a:t>We </a:t>
            </a:r>
            <a:r>
              <a:rPr lang="en-US" dirty="0"/>
              <a:t>discard the rows from the transactions data which don’t have a category id or a company id which is on offer.</a:t>
            </a:r>
          </a:p>
          <a:p>
            <a:r>
              <a:rPr lang="en-US" dirty="0"/>
              <a:t>The function </a:t>
            </a:r>
            <a:r>
              <a:rPr lang="en-US" dirty="0" err="1"/>
              <a:t>reduce_data</a:t>
            </a:r>
            <a:r>
              <a:rPr lang="en-US" dirty="0"/>
              <a:t>() </a:t>
            </a:r>
            <a:r>
              <a:rPr lang="en-US" dirty="0" smtClean="0"/>
              <a:t>can do the above. </a:t>
            </a:r>
            <a:r>
              <a:rPr lang="en-US" dirty="0"/>
              <a:t>It runs in about 5-10 minutes and will reduce the ~350 million rows to ~27 million rows. This makes our future model code more </a:t>
            </a:r>
            <a:r>
              <a:rPr lang="en-US" dirty="0" smtClean="0"/>
              <a:t>manageable </a:t>
            </a:r>
            <a:r>
              <a:rPr lang="en-US" dirty="0"/>
              <a:t>(around 1.6GB).</a:t>
            </a:r>
          </a:p>
          <a:p>
            <a:pPr marL="0" indent="0">
              <a:buNone/>
            </a:pPr>
            <a:r>
              <a:rPr lang="en-US" b="1" dirty="0" smtClean="0"/>
              <a:t>Apart from this we have used</a:t>
            </a:r>
          </a:p>
          <a:p>
            <a:r>
              <a:rPr lang="en-US" dirty="0" err="1" smtClean="0"/>
              <a:t>Vowpal</a:t>
            </a:r>
            <a:r>
              <a:rPr lang="en-US" dirty="0" err="1"/>
              <a:t>-</a:t>
            </a:r>
            <a:r>
              <a:rPr lang="en-US" dirty="0" err="1" smtClean="0"/>
              <a:t>wabbit</a:t>
            </a:r>
            <a:endParaRPr lang="en-US" dirty="0" smtClean="0"/>
          </a:p>
          <a:p>
            <a:r>
              <a:rPr lang="en-US" dirty="0" smtClean="0"/>
              <a:t>Feature engineering</a:t>
            </a:r>
          </a:p>
          <a:p>
            <a:r>
              <a:rPr lang="en-US" dirty="0" smtClean="0"/>
              <a:t>Python</a:t>
            </a:r>
          </a:p>
          <a:p>
            <a:r>
              <a:rPr lang="en-US" dirty="0" smtClean="0"/>
              <a:t>R</a:t>
            </a:r>
          </a:p>
          <a:p>
            <a:r>
              <a:rPr lang="en-US" dirty="0" smtClean="0"/>
              <a:t>Various libraries in python like </a:t>
            </a:r>
            <a:r>
              <a:rPr lang="en-US" dirty="0" err="1"/>
              <a:t>S</a:t>
            </a:r>
            <a:r>
              <a:rPr lang="en-US" dirty="0" err="1" smtClean="0"/>
              <a:t>cipy</a:t>
            </a:r>
            <a:r>
              <a:rPr lang="en-US" dirty="0" smtClean="0"/>
              <a:t>, </a:t>
            </a:r>
            <a:r>
              <a:rPr lang="en-US" dirty="0" err="1" smtClean="0"/>
              <a:t>Numpy</a:t>
            </a:r>
            <a:r>
              <a:rPr lang="en-US" dirty="0" smtClean="0"/>
              <a:t>, </a:t>
            </a:r>
            <a:r>
              <a:rPr lang="en-US" dirty="0" err="1" smtClean="0"/>
              <a:t>mathplotlib</a:t>
            </a:r>
            <a:r>
              <a:rPr lang="en-US" dirty="0" smtClean="0"/>
              <a:t> </a:t>
            </a:r>
            <a:r>
              <a:rPr lang="en-US" dirty="0" err="1" smtClean="0"/>
              <a:t>ectc</a:t>
            </a:r>
            <a:endParaRPr lang="en-US" dirty="0"/>
          </a:p>
          <a:p>
            <a:endParaRPr lang="en-US" dirty="0"/>
          </a:p>
        </p:txBody>
      </p:sp>
    </p:spTree>
    <p:extLst>
      <p:ext uri="{BB962C8B-B14F-4D97-AF65-F5344CB8AC3E}">
        <p14:creationId xmlns:p14="http://schemas.microsoft.com/office/powerpoint/2010/main" val="2219868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a:t>Results</a:t>
            </a:r>
            <a:br>
              <a:rPr lang="en-US" dirty="0"/>
            </a:br>
            <a:endParaRPr lang="en-US" dirty="0"/>
          </a:p>
        </p:txBody>
      </p:sp>
      <p:pic>
        <p:nvPicPr>
          <p:cNvPr id="4" name="Content Placeholder 3" descr="Screen Shot 2015-12-11 at 8.19.30 AM.png"/>
          <p:cNvPicPr>
            <a:picLocks noGrp="1"/>
          </p:cNvPicPr>
          <p:nvPr>
            <p:ph idx="1"/>
          </p:nvPr>
        </p:nvPicPr>
        <p:blipFill>
          <a:blip r:embed="rId2"/>
          <a:stretch>
            <a:fillRect/>
          </a:stretch>
        </p:blipFill>
        <p:spPr>
          <a:xfrm>
            <a:off x="2782864" y="2276928"/>
            <a:ext cx="7275536" cy="4581071"/>
          </a:xfrm>
          <a:prstGeom prst="rect">
            <a:avLst/>
          </a:prstGeom>
        </p:spPr>
      </p:pic>
    </p:spTree>
    <p:extLst>
      <p:ext uri="{BB962C8B-B14F-4D97-AF65-F5344CB8AC3E}">
        <p14:creationId xmlns:p14="http://schemas.microsoft.com/office/powerpoint/2010/main" val="1475080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52</TotalTime>
  <Words>519</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The Repeat Shopper Prediction Analysis </vt:lpstr>
      <vt:lpstr>Project Goals</vt:lpstr>
      <vt:lpstr>Description about  the Data Sets </vt:lpstr>
      <vt:lpstr>Description about the SRS </vt:lpstr>
      <vt:lpstr>Description about the Design Architecture with Sequence Diagram </vt:lpstr>
      <vt:lpstr>Sequence Diagram </vt:lpstr>
      <vt:lpstr>Implementation details </vt:lpstr>
      <vt:lpstr>PowerPoint Presentation</vt:lpstr>
      <vt:lpstr>Results </vt:lpstr>
      <vt:lpstr>PowerPoint Presentation</vt:lpstr>
      <vt:lpstr>PowerPoint Presentation</vt:lpstr>
      <vt:lpstr>Conclusion and Future work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Repeat Shopper Prediction Analysis</dc:title>
  <dc:creator>IBMNVIDIA</dc:creator>
  <cp:lastModifiedBy>manyam</cp:lastModifiedBy>
  <cp:revision>19</cp:revision>
  <dcterms:created xsi:type="dcterms:W3CDTF">2015-12-11T06:03:05Z</dcterms:created>
  <dcterms:modified xsi:type="dcterms:W3CDTF">2015-12-12T10:59:06Z</dcterms:modified>
</cp:coreProperties>
</file>