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58" r:id="rId4"/>
    <p:sldId id="259" r:id="rId5"/>
    <p:sldId id="271" r:id="rId6"/>
    <p:sldId id="260" r:id="rId7"/>
    <p:sldId id="267" r:id="rId8"/>
    <p:sldId id="276" r:id="rId9"/>
    <p:sldId id="277" r:id="rId10"/>
    <p:sldId id="278" r:id="rId11"/>
    <p:sldId id="279" r:id="rId12"/>
    <p:sldId id="266" r:id="rId13"/>
    <p:sldId id="272" r:id="rId14"/>
    <p:sldId id="261" r:id="rId15"/>
    <p:sldId id="269" r:id="rId16"/>
    <p:sldId id="270" r:id="rId17"/>
    <p:sldId id="274" r:id="rId18"/>
    <p:sldId id="275"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06-Nov-15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06-Nov-15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715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06-Nov-15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207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06-Nov-15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20416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06-Nov-15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60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06-Nov-15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684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06-Nov-15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462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06-Nov-15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643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06-Nov-15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540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06-Nov-15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965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06-Nov-15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808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06-Nov-15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90642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lement14.com/community/docs/DOC-73827/l/the-new-raspberry-pi-2-model-b-1gb-technical-specifications" TargetMode="External"/><Relationship Id="rId2" Type="http://schemas.openxmlformats.org/officeDocument/2006/relationships/hyperlink" Target="https://www.raspberrypi.org/products/raspberry-pi-2-model-b/" TargetMode="External"/><Relationship Id="rId1" Type="http://schemas.openxmlformats.org/officeDocument/2006/relationships/slideLayout" Target="../slideLayouts/slideLayout2.xml"/><Relationship Id="rId6" Type="http://schemas.openxmlformats.org/officeDocument/2006/relationships/hyperlink" Target="https://quickleft.com/blog/ocupado-an-internet-connected-restroom-occupancy-detector/" TargetMode="External"/><Relationship Id="rId5" Type="http://schemas.openxmlformats.org/officeDocument/2006/relationships/hyperlink" Target="http://www.g9toengineering.com/AllSaints/infraredproximity.html" TargetMode="External"/><Relationship Id="rId4" Type="http://schemas.openxmlformats.org/officeDocument/2006/relationships/hyperlink" Target="http://dreamgreenhouse.com/projects/2013/presence/index.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a:latin typeface="Arial" panose="020B0604020202020204" pitchFamily="34" charset="0"/>
                <a:cs typeface="Arial" panose="020B0604020202020204" pitchFamily="34" charset="0"/>
              </a:rPr>
              <a:t>M.S. Ramaiah Institute of Technology, Bangalore</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Department of Computer Science and Engineering</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CSPE734: Project based Learning – Internet of Things</a:t>
            </a:r>
            <a:r>
              <a:rPr lang="en-US" sz="3200" dirty="0"/>
              <a:t/>
            </a:r>
            <a:br>
              <a:rPr lang="en-US" sz="3200" dirty="0"/>
            </a:br>
            <a:r>
              <a:rPr lang="en-US" sz="3200" dirty="0" smtClean="0"/>
              <a:t/>
            </a:r>
            <a:br>
              <a:rPr lang="en-US" sz="3200" dirty="0" smtClean="0"/>
            </a:br>
            <a:r>
              <a:rPr lang="en-US" sz="3200" dirty="0" smtClean="0"/>
              <a:t/>
            </a:r>
            <a:br>
              <a:rPr lang="en-US" sz="3200" dirty="0" smtClean="0"/>
            </a:br>
            <a:r>
              <a:rPr lang="en-US" sz="3600" b="1" u="sng" dirty="0"/>
              <a:t>Energy </a:t>
            </a:r>
            <a:r>
              <a:rPr lang="en-US" sz="3600" b="1" u="sng" dirty="0" smtClean="0"/>
              <a:t>and Human </a:t>
            </a:r>
            <a:r>
              <a:rPr lang="en-US" sz="3600" b="1" u="sng" dirty="0"/>
              <a:t>Resource </a:t>
            </a:r>
            <a:r>
              <a:rPr lang="en-US" sz="3600" b="1" u="sng" dirty="0" smtClean="0"/>
              <a:t>Management</a:t>
            </a:r>
            <a:endParaRPr lang="en-US" sz="3200" b="1" u="sng" dirty="0"/>
          </a:p>
        </p:txBody>
      </p:sp>
      <p:sp>
        <p:nvSpPr>
          <p:cNvPr id="3" name="Subtitle 2"/>
          <p:cNvSpPr>
            <a:spLocks noGrp="1"/>
          </p:cNvSpPr>
          <p:nvPr>
            <p:ph type="subTitle" idx="1"/>
          </p:nvPr>
        </p:nvSpPr>
        <p:spPr/>
        <p:txBody>
          <a:bodyPr>
            <a:normAutofit fontScale="85000" lnSpcReduction="20000"/>
          </a:bodyPr>
          <a:lstStyle/>
          <a:p>
            <a:pPr algn="r"/>
            <a:r>
              <a:rPr lang="en-US" sz="2800" dirty="0" smtClean="0"/>
              <a:t>Project Team Members:</a:t>
            </a:r>
            <a:endParaRPr lang="en-US" dirty="0" smtClean="0"/>
          </a:p>
          <a:p>
            <a:pPr algn="r"/>
            <a:r>
              <a:rPr lang="en-US" dirty="0"/>
              <a:t>Tejas d. hasarali (1ms12cs120)</a:t>
            </a:r>
          </a:p>
          <a:p>
            <a:pPr algn="r"/>
            <a:r>
              <a:rPr lang="en-US" dirty="0" smtClean="0"/>
              <a:t>Vikas h. (1ms12cs129)</a:t>
            </a:r>
          </a:p>
        </p:txBody>
      </p:sp>
    </p:spTree>
    <p:extLst>
      <p:ext uri="{BB962C8B-B14F-4D97-AF65-F5344CB8AC3E}">
        <p14:creationId xmlns:p14="http://schemas.microsoft.com/office/powerpoint/2010/main" val="55011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 Specification</a:t>
            </a:r>
          </a:p>
        </p:txBody>
      </p:sp>
      <p:sp>
        <p:nvSpPr>
          <p:cNvPr id="3" name="Content Placeholder 2"/>
          <p:cNvSpPr>
            <a:spLocks noGrp="1"/>
          </p:cNvSpPr>
          <p:nvPr>
            <p:ph idx="1"/>
          </p:nvPr>
        </p:nvSpPr>
        <p:spPr/>
        <p:txBody>
          <a:bodyPr>
            <a:normAutofit lnSpcReduction="10000"/>
          </a:bodyPr>
          <a:lstStyle/>
          <a:p>
            <a:r>
              <a:rPr lang="en-IN" sz="3600" dirty="0"/>
              <a:t>3. Software System </a:t>
            </a:r>
            <a:r>
              <a:rPr lang="en-IN" sz="3600" dirty="0" smtClean="0"/>
              <a:t>Attributes</a:t>
            </a:r>
            <a:endParaRPr lang="en-IN" sz="3600" dirty="0"/>
          </a:p>
          <a:p>
            <a:r>
              <a:rPr lang="en-IN" sz="2400" dirty="0"/>
              <a:t>a.  </a:t>
            </a:r>
            <a:r>
              <a:rPr lang="en-IN" sz="2400" dirty="0" smtClean="0"/>
              <a:t>Reliability</a:t>
            </a:r>
            <a:endParaRPr lang="en-IN" sz="2400" dirty="0"/>
          </a:p>
          <a:p>
            <a:r>
              <a:rPr lang="en-IN" sz="2400" dirty="0"/>
              <a:t>b. </a:t>
            </a:r>
            <a:r>
              <a:rPr lang="en-IN" sz="2400" dirty="0" smtClean="0"/>
              <a:t>Availability</a:t>
            </a:r>
            <a:endParaRPr lang="en-IN" sz="2400" dirty="0"/>
          </a:p>
          <a:p>
            <a:r>
              <a:rPr lang="en-IN" sz="2400" dirty="0"/>
              <a:t>c.  </a:t>
            </a:r>
            <a:r>
              <a:rPr lang="en-IN" sz="2400" dirty="0" smtClean="0"/>
              <a:t>Security</a:t>
            </a:r>
            <a:endParaRPr lang="en-IN" sz="2400" dirty="0"/>
          </a:p>
          <a:p>
            <a:r>
              <a:rPr lang="en-IN" sz="2400" dirty="0"/>
              <a:t>d. </a:t>
            </a:r>
            <a:r>
              <a:rPr lang="en-IN" sz="2400" dirty="0" smtClean="0"/>
              <a:t>Portability</a:t>
            </a:r>
            <a:endParaRPr lang="en-IN" sz="2400" dirty="0"/>
          </a:p>
          <a:p>
            <a:r>
              <a:rPr lang="en-IN" sz="2400" dirty="0"/>
              <a:t>e. </a:t>
            </a:r>
            <a:r>
              <a:rPr lang="en-IN" sz="2400" dirty="0" smtClean="0"/>
              <a:t>Maintainability</a:t>
            </a:r>
            <a:endParaRPr lang="en-IN" sz="2400" dirty="0"/>
          </a:p>
          <a:p>
            <a:r>
              <a:rPr lang="en-IN" sz="2400" dirty="0"/>
              <a:t>f. </a:t>
            </a:r>
            <a:r>
              <a:rPr lang="en-IN" sz="2400" dirty="0" smtClean="0"/>
              <a:t>Performance</a:t>
            </a:r>
          </a:p>
          <a:p>
            <a:r>
              <a:rPr lang="en-US" sz="2400" dirty="0"/>
              <a:t>(More delineation in the attached MS Word file)</a:t>
            </a:r>
          </a:p>
          <a:p>
            <a:endParaRPr lang="en-US" sz="2400" b="1" dirty="0"/>
          </a:p>
        </p:txBody>
      </p:sp>
    </p:spTree>
    <p:extLst>
      <p:ext uri="{BB962C8B-B14F-4D97-AF65-F5344CB8AC3E}">
        <p14:creationId xmlns:p14="http://schemas.microsoft.com/office/powerpoint/2010/main" val="387650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 Specification</a:t>
            </a:r>
          </a:p>
        </p:txBody>
      </p:sp>
      <p:sp>
        <p:nvSpPr>
          <p:cNvPr id="3" name="Content Placeholder 2"/>
          <p:cNvSpPr>
            <a:spLocks noGrp="1"/>
          </p:cNvSpPr>
          <p:nvPr>
            <p:ph idx="1"/>
          </p:nvPr>
        </p:nvSpPr>
        <p:spPr/>
        <p:txBody>
          <a:bodyPr>
            <a:normAutofit/>
          </a:bodyPr>
          <a:lstStyle/>
          <a:p>
            <a:r>
              <a:rPr lang="en-US" sz="3600" dirty="0"/>
              <a:t>4. Performance </a:t>
            </a:r>
            <a:r>
              <a:rPr lang="en-US" sz="3600" dirty="0" smtClean="0"/>
              <a:t>Requirements</a:t>
            </a:r>
            <a:endParaRPr lang="en-US" sz="3600" dirty="0"/>
          </a:p>
          <a:p>
            <a:r>
              <a:rPr lang="en-US" sz="3600" dirty="0"/>
              <a:t>5. Database </a:t>
            </a:r>
            <a:r>
              <a:rPr lang="en-US" sz="3600" dirty="0" smtClean="0"/>
              <a:t>Requirement</a:t>
            </a:r>
            <a:endParaRPr lang="en-US" sz="3600" dirty="0"/>
          </a:p>
          <a:p>
            <a:r>
              <a:rPr lang="en-US" sz="3600" dirty="0"/>
              <a:t>6. Design </a:t>
            </a:r>
            <a:r>
              <a:rPr lang="en-US" sz="3600" dirty="0" smtClean="0"/>
              <a:t>Constraints</a:t>
            </a:r>
            <a:endParaRPr lang="en-US" sz="3600" dirty="0"/>
          </a:p>
          <a:p>
            <a:r>
              <a:rPr lang="en-US" sz="3600" dirty="0"/>
              <a:t>7. Other </a:t>
            </a:r>
            <a:r>
              <a:rPr lang="en-US" sz="3600" dirty="0" smtClean="0"/>
              <a:t>Requirements</a:t>
            </a:r>
          </a:p>
          <a:p>
            <a:r>
              <a:rPr lang="en-US" sz="2800" dirty="0"/>
              <a:t>(More delineation in the attached MS Word file)</a:t>
            </a:r>
          </a:p>
          <a:p>
            <a:endParaRPr lang="en-US" sz="3600" dirty="0"/>
          </a:p>
        </p:txBody>
      </p:sp>
    </p:spTree>
    <p:extLst>
      <p:ext uri="{BB962C8B-B14F-4D97-AF65-F5344CB8AC3E}">
        <p14:creationId xmlns:p14="http://schemas.microsoft.com/office/powerpoint/2010/main" val="286170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lstStyle/>
          <a:p>
            <a:pPr lvl="1"/>
            <a:r>
              <a:rPr lang="en-US" sz="2800" dirty="0" smtClean="0"/>
              <a:t>Two proximity sensors are used to detect direction of motion of the employee.</a:t>
            </a:r>
          </a:p>
          <a:p>
            <a:pPr lvl="1"/>
            <a:r>
              <a:rPr lang="en-US" sz="2800" dirty="0" smtClean="0"/>
              <a:t>The energy consuming equipment in the area are managed according to the direction of employee sensed.</a:t>
            </a:r>
          </a:p>
          <a:p>
            <a:pPr lvl="1"/>
            <a:r>
              <a:rPr lang="en-US" sz="2800" dirty="0" smtClean="0"/>
              <a:t>Pressure and temperature sensors are used to detect employee presence in the cubicle.</a:t>
            </a:r>
          </a:p>
          <a:p>
            <a:pPr lvl="1"/>
            <a:r>
              <a:rPr lang="en-US" sz="2800" dirty="0" smtClean="0"/>
              <a:t>This data can be used to manage cubicle resources and calculate the number of hours worked per week.</a:t>
            </a:r>
            <a:r>
              <a:rPr lang="en-US" dirty="0" smtClean="0"/>
              <a:t> </a:t>
            </a:r>
            <a:endParaRPr lang="en-US" dirty="0"/>
          </a:p>
        </p:txBody>
      </p:sp>
    </p:spTree>
    <p:extLst>
      <p:ext uri="{BB962C8B-B14F-4D97-AF65-F5344CB8AC3E}">
        <p14:creationId xmlns:p14="http://schemas.microsoft.com/office/powerpoint/2010/main" val="26711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The initial requirements of having the IR detectors work and having a count of the number of people in a cubicle or room in check so as to manage energy consuming resources in the room is completed .</a:t>
            </a:r>
          </a:p>
          <a:p>
            <a:pPr>
              <a:buFont typeface="Wingdings" panose="05000000000000000000" pitchFamily="2" charset="2"/>
              <a:buChar char="v"/>
            </a:pPr>
            <a:r>
              <a:rPr lang="en-US" sz="2400" dirty="0" smtClean="0"/>
              <a:t>The calculation of time worked using Heat and Pressure sensors is implemented successfully.</a:t>
            </a:r>
          </a:p>
          <a:p>
            <a:pPr>
              <a:buFont typeface="Wingdings" panose="05000000000000000000" pitchFamily="2" charset="2"/>
              <a:buChar char="v"/>
            </a:pPr>
            <a:r>
              <a:rPr lang="en-US" sz="2400" dirty="0" smtClean="0"/>
              <a:t>Another module of controlling the room resources using a mobile application from a remote place is underway. The rudimentary Android mobile app is built using Android Studio and this will be augmented to the existing </a:t>
            </a:r>
            <a:r>
              <a:rPr lang="en-US" sz="2400" dirty="0" err="1" smtClean="0"/>
              <a:t>SoC</a:t>
            </a:r>
            <a:r>
              <a:rPr lang="en-US" sz="2400" dirty="0" smtClean="0"/>
              <a:t> implementation. </a:t>
            </a:r>
            <a:endParaRPr lang="en-US" sz="2400" dirty="0"/>
          </a:p>
        </p:txBody>
      </p:sp>
    </p:spTree>
    <p:extLst>
      <p:ext uri="{BB962C8B-B14F-4D97-AF65-F5344CB8AC3E}">
        <p14:creationId xmlns:p14="http://schemas.microsoft.com/office/powerpoint/2010/main" val="188284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2957" y="-648182"/>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9" y="695733"/>
            <a:ext cx="6000972" cy="5577746"/>
          </a:xfrm>
          <a:prstGeom prst="rect">
            <a:avLst/>
          </a:prstGeom>
        </p:spPr>
      </p:pic>
      <p:sp>
        <p:nvSpPr>
          <p:cNvPr id="5" name="TextBox 4"/>
          <p:cNvSpPr txBox="1"/>
          <p:nvPr/>
        </p:nvSpPr>
        <p:spPr>
          <a:xfrm>
            <a:off x="4509404" y="110958"/>
            <a:ext cx="2468561" cy="584775"/>
          </a:xfrm>
          <a:prstGeom prst="rect">
            <a:avLst/>
          </a:prstGeom>
          <a:noFill/>
        </p:spPr>
        <p:txBody>
          <a:bodyPr wrap="none" rtlCol="0">
            <a:spAutoFit/>
          </a:bodyPr>
          <a:lstStyle/>
          <a:p>
            <a:r>
              <a:rPr lang="en-US" sz="3200" dirty="0" smtClean="0"/>
              <a:t>Flow Diagram</a:t>
            </a:r>
            <a:endParaRPr lang="en-US" sz="3200" dirty="0"/>
          </a:p>
        </p:txBody>
      </p:sp>
    </p:spTree>
    <p:extLst>
      <p:ext uri="{BB962C8B-B14F-4D97-AF65-F5344CB8AC3E}">
        <p14:creationId xmlns:p14="http://schemas.microsoft.com/office/powerpoint/2010/main" val="2477342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231879" y="-777357"/>
            <a:ext cx="6321880" cy="7876595"/>
          </a:xfrm>
          <a:prstGeom prst="rect">
            <a:avLst/>
          </a:prstGeom>
        </p:spPr>
      </p:pic>
      <p:sp>
        <p:nvSpPr>
          <p:cNvPr id="3" name="TextBox 2"/>
          <p:cNvSpPr txBox="1"/>
          <p:nvPr/>
        </p:nvSpPr>
        <p:spPr>
          <a:xfrm rot="16200000">
            <a:off x="-55712" y="2148005"/>
            <a:ext cx="2205219" cy="1353576"/>
          </a:xfrm>
          <a:prstGeom prst="rect">
            <a:avLst/>
          </a:prstGeom>
          <a:noFill/>
        </p:spPr>
        <p:txBody>
          <a:bodyPr wrap="none" rtlCol="0">
            <a:spAutoFit/>
          </a:bodyPr>
          <a:lstStyle/>
          <a:p>
            <a:pPr defTabSz="914400">
              <a:lnSpc>
                <a:spcPct val="85000"/>
              </a:lnSpc>
              <a:spcBef>
                <a:spcPct val="0"/>
              </a:spcBef>
            </a:pPr>
            <a:r>
              <a:rPr lang="en-US" sz="4800" spc="-50" dirty="0">
                <a:solidFill>
                  <a:schemeClr val="tx1">
                    <a:lumMod val="75000"/>
                    <a:lumOff val="25000"/>
                  </a:schemeClr>
                </a:solidFill>
                <a:latin typeface="+mj-lt"/>
                <a:ea typeface="+mj-ea"/>
                <a:cs typeface="+mj-cs"/>
              </a:rPr>
              <a:t>Class</a:t>
            </a:r>
          </a:p>
          <a:p>
            <a:pPr defTabSz="914400">
              <a:lnSpc>
                <a:spcPct val="85000"/>
              </a:lnSpc>
              <a:spcBef>
                <a:spcPct val="0"/>
              </a:spcBef>
            </a:pPr>
            <a:r>
              <a:rPr lang="en-US" sz="4800" spc="-50" dirty="0">
                <a:solidFill>
                  <a:schemeClr val="tx1">
                    <a:lumMod val="75000"/>
                    <a:lumOff val="25000"/>
                  </a:schemeClr>
                </a:solidFill>
                <a:latin typeface="+mj-lt"/>
                <a:ea typeface="+mj-ea"/>
                <a:cs typeface="+mj-cs"/>
              </a:rPr>
              <a:t>Diagram</a:t>
            </a:r>
            <a:endParaRPr lang="en-US" sz="4800"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30377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2" y="271363"/>
            <a:ext cx="10058400" cy="1450757"/>
          </a:xfrm>
        </p:spPr>
        <p:txBody>
          <a:bodyPr/>
          <a:lstStyle/>
          <a:p>
            <a:r>
              <a:rPr lang="en-US" dirty="0" smtClean="0"/>
              <a:t>Sequence Diagram (Count Check)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166" y="1898896"/>
            <a:ext cx="10007991" cy="4181864"/>
          </a:xfrm>
        </p:spPr>
      </p:pic>
    </p:spTree>
    <p:extLst>
      <p:ext uri="{BB962C8B-B14F-4D97-AF65-F5344CB8AC3E}">
        <p14:creationId xmlns:p14="http://schemas.microsoft.com/office/powerpoint/2010/main" val="38912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(Time check)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04" y="1844040"/>
            <a:ext cx="10431049" cy="4358640"/>
          </a:xfrm>
        </p:spPr>
      </p:pic>
    </p:spTree>
    <p:extLst>
      <p:ext uri="{BB962C8B-B14F-4D97-AF65-F5344CB8AC3E}">
        <p14:creationId xmlns:p14="http://schemas.microsoft.com/office/powerpoint/2010/main" val="343506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(Intimation)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26" y="1844040"/>
            <a:ext cx="11137832" cy="4297680"/>
          </a:xfrm>
        </p:spPr>
      </p:pic>
    </p:spTree>
    <p:extLst>
      <p:ext uri="{BB962C8B-B14F-4D97-AF65-F5344CB8AC3E}">
        <p14:creationId xmlns:p14="http://schemas.microsoft.com/office/powerpoint/2010/main" val="3660194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the project</a:t>
            </a:r>
            <a:endParaRPr lang="en-US" dirty="0"/>
          </a:p>
        </p:txBody>
      </p:sp>
      <p:sp>
        <p:nvSpPr>
          <p:cNvPr id="3" name="Content Placeholder 2"/>
          <p:cNvSpPr>
            <a:spLocks noGrp="1"/>
          </p:cNvSpPr>
          <p:nvPr>
            <p:ph idx="1"/>
          </p:nvPr>
        </p:nvSpPr>
        <p:spPr/>
        <p:txBody>
          <a:bodyPr/>
          <a:lstStyle/>
          <a:p>
            <a:r>
              <a:rPr lang="en-IN" dirty="0" smtClean="0">
                <a:latin typeface="Arial" panose="020B0604020202020204" pitchFamily="34" charset="0"/>
                <a:cs typeface="Arial" panose="020B0604020202020204" pitchFamily="34" charset="0"/>
              </a:rPr>
              <a:t>Intended application </a:t>
            </a:r>
            <a:r>
              <a:rPr lang="en-IN" smtClean="0">
                <a:latin typeface="Arial" panose="020B0604020202020204" pitchFamily="34" charset="0"/>
                <a:cs typeface="Arial" panose="020B0604020202020204" pitchFamily="34" charset="0"/>
              </a:rPr>
              <a:t>is in two folds:</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Firstly,  it </a:t>
            </a:r>
            <a:r>
              <a:rPr lang="en-IN" dirty="0">
                <a:latin typeface="Arial" panose="020B0604020202020204" pitchFamily="34" charset="0"/>
                <a:cs typeface="Arial" panose="020B0604020202020204" pitchFamily="34" charset="0"/>
              </a:rPr>
              <a:t>is important to </a:t>
            </a:r>
            <a:r>
              <a:rPr lang="en-IN" dirty="0" smtClean="0">
                <a:latin typeface="Arial" panose="020B0604020202020204" pitchFamily="34" charset="0"/>
                <a:cs typeface="Arial" panose="020B0604020202020204" pitchFamily="34" charset="0"/>
              </a:rPr>
              <a:t>conserve energy </a:t>
            </a:r>
            <a:r>
              <a:rPr lang="en-IN" dirty="0">
                <a:latin typeface="Arial" panose="020B0604020202020204" pitchFamily="34" charset="0"/>
                <a:cs typeface="Arial" panose="020B0604020202020204" pitchFamily="34" charset="0"/>
              </a:rPr>
              <a:t>because the natural resources that </a:t>
            </a:r>
            <a:r>
              <a:rPr lang="en-IN" dirty="0" smtClean="0">
                <a:latin typeface="Arial" panose="020B0604020202020204" pitchFamily="34" charset="0"/>
                <a:cs typeface="Arial" panose="020B0604020202020204" pitchFamily="34" charset="0"/>
              </a:rPr>
              <a:t>are essential for production of these energy are </a:t>
            </a:r>
            <a:r>
              <a:rPr lang="en-IN" dirty="0">
                <a:latin typeface="Arial" panose="020B0604020202020204" pitchFamily="34" charset="0"/>
                <a:cs typeface="Arial" panose="020B0604020202020204" pitchFamily="34" charset="0"/>
              </a:rPr>
              <a:t>being depleted faster than they can be </a:t>
            </a:r>
            <a:r>
              <a:rPr lang="en-IN" dirty="0" smtClean="0">
                <a:latin typeface="Arial" panose="020B0604020202020204" pitchFamily="34" charset="0"/>
                <a:cs typeface="Arial" panose="020B0604020202020204" pitchFamily="34" charset="0"/>
              </a:rPr>
              <a:t>regenerated. This problem  can be minimised by automating resource usage using our proposed model.</a:t>
            </a:r>
          </a:p>
          <a:p>
            <a:r>
              <a:rPr lang="en-US" dirty="0" smtClean="0">
                <a:latin typeface="Arial" panose="020B0604020202020204" pitchFamily="34" charset="0"/>
                <a:cs typeface="Arial" panose="020B0604020202020204" pitchFamily="34" charset="0"/>
              </a:rPr>
              <a:t>Secondly, the man force in a particular company though eminent in their fields are still humans. Workaholics need to be managed by HR department and our project does exactly that by informing authorities when an employee exceeds his maximum working hours per week. Contrary to that, there will be employees who spend time in the campus without working. Our model gives statistics on the number of hours an employee has worked.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140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3200" dirty="0" smtClean="0"/>
              <a:t>Energy and Human Resources are not efficiently managed in most organizations thusly, our project aims at managing these resources by making energy consuming equipment automated and delineated </a:t>
            </a:r>
            <a:r>
              <a:rPr lang="en-US" sz="3200" dirty="0"/>
              <a:t>human </a:t>
            </a:r>
            <a:r>
              <a:rPr lang="en-US" sz="3200" dirty="0" smtClean="0"/>
              <a:t>resource monitoring.</a:t>
            </a:r>
            <a:endParaRPr lang="en-US" sz="3200" dirty="0"/>
          </a:p>
        </p:txBody>
      </p:sp>
    </p:spTree>
    <p:extLst>
      <p:ext uri="{BB962C8B-B14F-4D97-AF65-F5344CB8AC3E}">
        <p14:creationId xmlns:p14="http://schemas.microsoft.com/office/powerpoint/2010/main" val="2246245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hlinkClick r:id="rId2"/>
              </a:rPr>
              <a:t>https://www.raspberrypi.org/products/raspberry-pi-2-model-b</a:t>
            </a:r>
            <a:r>
              <a:rPr lang="en-US" dirty="0" smtClean="0">
                <a:hlinkClick r:id="rId2"/>
              </a:rPr>
              <a:t>/</a:t>
            </a:r>
            <a:endParaRPr lang="en-US" dirty="0" smtClean="0"/>
          </a:p>
          <a:p>
            <a:r>
              <a:rPr lang="en-US" dirty="0">
                <a:hlinkClick r:id="rId3"/>
              </a:rPr>
              <a:t>http://</a:t>
            </a:r>
            <a:r>
              <a:rPr lang="en-US" dirty="0" smtClean="0">
                <a:hlinkClick r:id="rId3"/>
              </a:rPr>
              <a:t>www.element14.com/community/docs/DOC-73827/l/the-new-raspberry-pi-2-model-b-1gb-technical-specifications</a:t>
            </a:r>
            <a:endParaRPr lang="en-US" dirty="0" smtClean="0"/>
          </a:p>
          <a:p>
            <a:r>
              <a:rPr lang="en-US" dirty="0">
                <a:hlinkClick r:id="rId4"/>
              </a:rPr>
              <a:t>http://</a:t>
            </a:r>
            <a:r>
              <a:rPr lang="en-US" dirty="0" smtClean="0">
                <a:hlinkClick r:id="rId4"/>
              </a:rPr>
              <a:t>dreamgreenhouse.com/projects/2013/presence/index.php</a:t>
            </a:r>
            <a:endParaRPr lang="en-US" dirty="0" smtClean="0"/>
          </a:p>
          <a:p>
            <a:r>
              <a:rPr lang="en-US" dirty="0">
                <a:hlinkClick r:id="rId5"/>
              </a:rPr>
              <a:t>http://</a:t>
            </a:r>
            <a:r>
              <a:rPr lang="en-US" dirty="0" smtClean="0">
                <a:hlinkClick r:id="rId5"/>
              </a:rPr>
              <a:t>www.g9toengineering.com/AllSaints/infraredproximity.html</a:t>
            </a:r>
            <a:endParaRPr lang="en-US" dirty="0" smtClean="0"/>
          </a:p>
          <a:p>
            <a:r>
              <a:rPr lang="en-US" dirty="0">
                <a:hlinkClick r:id="rId6"/>
              </a:rPr>
              <a:t>https://quickleft.com/blog/ocupado-an-internet-connected-restroom-occupancy-detector</a:t>
            </a:r>
            <a:r>
              <a:rPr lang="en-US" dirty="0" smtClean="0">
                <a:hlinkClick r:id="rId6"/>
              </a:rPr>
              <a:t>/</a:t>
            </a:r>
            <a:endParaRPr lang="en-US" dirty="0" smtClean="0"/>
          </a:p>
          <a:p>
            <a:endParaRPr lang="en-US" dirty="0"/>
          </a:p>
          <a:p>
            <a:endParaRPr lang="en-US" dirty="0"/>
          </a:p>
        </p:txBody>
      </p:sp>
    </p:spTree>
    <p:extLst>
      <p:ext uri="{BB962C8B-B14F-4D97-AF65-F5344CB8AC3E}">
        <p14:creationId xmlns:p14="http://schemas.microsoft.com/office/powerpoint/2010/main" val="2637334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on Chip Features:</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buClrTx/>
              <a:buSzTx/>
            </a:pPr>
            <a:r>
              <a:rPr lang="en-US" sz="1800" dirty="0" smtClean="0">
                <a:solidFill>
                  <a:schemeClr val="tx1"/>
                </a:solidFill>
                <a:latin typeface="Arial" panose="020B0604020202020204" pitchFamily="34" charset="0"/>
                <a:cs typeface="Arial" panose="020B0604020202020204" pitchFamily="34" charset="0"/>
              </a:rPr>
              <a:t>The Raspberry Pi 2 Model B is the second generation Raspberry Pi having </a:t>
            </a:r>
            <a:r>
              <a:rPr lang="en-IN" sz="1800" dirty="0">
                <a:solidFill>
                  <a:schemeClr val="tx1"/>
                </a:solidFill>
                <a:latin typeface="Arial" panose="020B0604020202020204" pitchFamily="34" charset="0"/>
                <a:cs typeface="Arial" panose="020B0604020202020204" pitchFamily="34" charset="0"/>
              </a:rPr>
              <a:t>Broadcom BCM2836 Arm7 Quad Core Processor powered Single Board Computer running at </a:t>
            </a:r>
            <a:r>
              <a:rPr lang="en-IN" sz="1800" dirty="0" smtClean="0">
                <a:solidFill>
                  <a:schemeClr val="tx1"/>
                </a:solidFill>
                <a:latin typeface="Arial" panose="020B0604020202020204" pitchFamily="34" charset="0"/>
                <a:cs typeface="Arial" panose="020B0604020202020204" pitchFamily="34" charset="0"/>
              </a:rPr>
              <a:t>900MHz with 1GB of RAM and it has </a:t>
            </a:r>
          </a:p>
          <a:p>
            <a:pPr lvl="2" eaLnBrk="0" fontAlgn="base" hangingPunct="0">
              <a:lnSpc>
                <a:spcPct val="100000"/>
              </a:lnSpc>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cs typeface="Arial" panose="020B0604020202020204" pitchFamily="34" charset="0"/>
              </a:rPr>
              <a:t>40 pin </a:t>
            </a:r>
            <a:r>
              <a:rPr lang="en-US" altLang="en-US" sz="1600" dirty="0">
                <a:solidFill>
                  <a:schemeClr val="tx1"/>
                </a:solidFill>
                <a:latin typeface="Arial" panose="020B0604020202020204" pitchFamily="34" charset="0"/>
                <a:cs typeface="Arial" panose="020B0604020202020204" pitchFamily="34" charset="0"/>
              </a:rPr>
              <a:t>extended </a:t>
            </a:r>
            <a:r>
              <a:rPr lang="en-US" altLang="en-US" sz="1600" dirty="0" smtClean="0">
                <a:solidFill>
                  <a:schemeClr val="tx1"/>
                </a:solidFill>
                <a:latin typeface="Arial" panose="020B0604020202020204" pitchFamily="34" charset="0"/>
                <a:cs typeface="Arial" panose="020B0604020202020204" pitchFamily="34" charset="0"/>
              </a:rPr>
              <a:t>GPIO</a:t>
            </a:r>
          </a:p>
          <a:p>
            <a:pPr lvl="2" eaLnBrk="0" fontAlgn="base" hangingPunct="0">
              <a:lnSpc>
                <a:spcPct val="100000"/>
              </a:lnSpc>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cs typeface="Arial" panose="020B0604020202020204" pitchFamily="34" charset="0"/>
              </a:rPr>
              <a:t>4 </a:t>
            </a:r>
            <a:r>
              <a:rPr lang="en-US" altLang="en-US" sz="1600" dirty="0">
                <a:solidFill>
                  <a:schemeClr val="tx1"/>
                </a:solidFill>
                <a:latin typeface="Arial" panose="020B0604020202020204" pitchFamily="34" charset="0"/>
                <a:cs typeface="Arial" panose="020B0604020202020204" pitchFamily="34" charset="0"/>
              </a:rPr>
              <a:t>x USB 2 </a:t>
            </a:r>
            <a:r>
              <a:rPr lang="en-US" altLang="en-US" sz="1600" dirty="0" smtClean="0">
                <a:solidFill>
                  <a:schemeClr val="tx1"/>
                </a:solidFill>
                <a:latin typeface="Arial" panose="020B0604020202020204" pitchFamily="34" charset="0"/>
                <a:cs typeface="Arial" panose="020B0604020202020204" pitchFamily="34" charset="0"/>
              </a:rPr>
              <a:t>ports</a:t>
            </a:r>
          </a:p>
          <a:p>
            <a:pPr lvl="2" eaLnBrk="0" fontAlgn="base" hangingPunct="0">
              <a:lnSpc>
                <a:spcPct val="100000"/>
              </a:lnSpc>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cs typeface="Arial" panose="020B0604020202020204" pitchFamily="34" charset="0"/>
              </a:rPr>
              <a:t>4 </a:t>
            </a:r>
            <a:r>
              <a:rPr lang="en-US" altLang="en-US" sz="1600" dirty="0">
                <a:solidFill>
                  <a:schemeClr val="tx1"/>
                </a:solidFill>
                <a:latin typeface="Arial" panose="020B0604020202020204" pitchFamily="34" charset="0"/>
                <a:cs typeface="Arial" panose="020B0604020202020204" pitchFamily="34" charset="0"/>
              </a:rPr>
              <a:t>pole Stereo output and Composite video </a:t>
            </a:r>
            <a:r>
              <a:rPr lang="en-US" altLang="en-US" sz="1600" dirty="0" smtClean="0">
                <a:solidFill>
                  <a:schemeClr val="tx1"/>
                </a:solidFill>
                <a:latin typeface="Arial" panose="020B0604020202020204" pitchFamily="34" charset="0"/>
                <a:cs typeface="Arial" panose="020B0604020202020204" pitchFamily="34" charset="0"/>
              </a:rPr>
              <a:t>port</a:t>
            </a:r>
          </a:p>
          <a:p>
            <a:pPr lvl="2" eaLnBrk="0" fontAlgn="base" hangingPunct="0">
              <a:lnSpc>
                <a:spcPct val="100000"/>
              </a:lnSpc>
              <a:spcBef>
                <a:spcPct val="0"/>
              </a:spcBef>
              <a:spcAft>
                <a:spcPct val="0"/>
              </a:spcAft>
              <a:buClrTx/>
              <a:buFont typeface="Arial" panose="020B0604020202020204" pitchFamily="34" charset="0"/>
              <a:buChar char="•"/>
            </a:pPr>
            <a:r>
              <a:rPr lang="en-US" altLang="en-US" sz="1600" dirty="0" smtClean="0">
                <a:solidFill>
                  <a:schemeClr val="tx1"/>
                </a:solidFill>
                <a:latin typeface="Arial" panose="020B0604020202020204" pitchFamily="34" charset="0"/>
                <a:cs typeface="Arial" panose="020B0604020202020204" pitchFamily="34" charset="0"/>
              </a:rPr>
              <a:t>Hi Definition 1080p HDMI port for video output</a:t>
            </a:r>
          </a:p>
          <a:p>
            <a:pPr lvl="2" eaLnBrk="0" fontAlgn="base" hangingPunct="0">
              <a:lnSpc>
                <a:spcPct val="100000"/>
              </a:lnSpc>
              <a:spcBef>
                <a:spcPct val="0"/>
              </a:spcBef>
              <a:spcAft>
                <a:spcPct val="0"/>
              </a:spcAft>
              <a:buClrTx/>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Micro </a:t>
            </a:r>
            <a:r>
              <a:rPr lang="en-US" sz="1600" dirty="0">
                <a:solidFill>
                  <a:schemeClr val="tx1"/>
                </a:solidFill>
                <a:latin typeface="Arial" panose="020B0604020202020204" pitchFamily="34" charset="0"/>
                <a:cs typeface="Arial" panose="020B0604020202020204" pitchFamily="34" charset="0"/>
              </a:rPr>
              <a:t>SD port for loading </a:t>
            </a:r>
            <a:r>
              <a:rPr lang="en-US" sz="1600" dirty="0" smtClean="0">
                <a:solidFill>
                  <a:schemeClr val="tx1"/>
                </a:solidFill>
                <a:latin typeface="Arial" panose="020B0604020202020204" pitchFamily="34" charset="0"/>
                <a:cs typeface="Arial" panose="020B0604020202020204" pitchFamily="34" charset="0"/>
              </a:rPr>
              <a:t>the </a:t>
            </a:r>
            <a:r>
              <a:rPr lang="en-US" sz="1600" dirty="0">
                <a:solidFill>
                  <a:schemeClr val="tx1"/>
                </a:solidFill>
                <a:latin typeface="Arial" panose="020B0604020202020204" pitchFamily="34" charset="0"/>
                <a:cs typeface="Arial" panose="020B0604020202020204" pitchFamily="34" charset="0"/>
              </a:rPr>
              <a:t>operating system and storing </a:t>
            </a:r>
            <a:r>
              <a:rPr lang="en-US" sz="1600" dirty="0" smtClean="0">
                <a:solidFill>
                  <a:schemeClr val="tx1"/>
                </a:solidFill>
                <a:latin typeface="Arial" panose="020B0604020202020204" pitchFamily="34" charset="0"/>
                <a:cs typeface="Arial" panose="020B0604020202020204" pitchFamily="34" charset="0"/>
              </a:rPr>
              <a:t>data</a:t>
            </a:r>
            <a:endParaRPr lang="en-IN" sz="1600" dirty="0">
              <a:solidFill>
                <a:schemeClr val="tx1"/>
              </a:solidFill>
              <a:latin typeface="Arial" panose="020B0604020202020204" pitchFamily="34" charset="0"/>
              <a:cs typeface="Arial" panose="020B0604020202020204" pitchFamily="34" charset="0"/>
            </a:endParaRPr>
          </a:p>
          <a:p>
            <a:pPr lvl="2" eaLnBrk="0" fontAlgn="base" hangingPunct="0">
              <a:lnSpc>
                <a:spcPct val="100000"/>
              </a:lnSpc>
              <a:spcBef>
                <a:spcPct val="0"/>
              </a:spcBef>
              <a:spcAft>
                <a:spcPct val="0"/>
              </a:spcAft>
              <a:buClrTx/>
              <a:buFont typeface="Arial" panose="020B0604020202020204" pitchFamily="34" charset="0"/>
              <a:buChar char="•"/>
            </a:pPr>
            <a:r>
              <a:rPr lang="en-IN" sz="1600" dirty="0" smtClean="0">
                <a:solidFill>
                  <a:schemeClr val="tx1"/>
                </a:solidFill>
                <a:latin typeface="Arial" panose="020B0604020202020204" pitchFamily="34" charset="0"/>
                <a:cs typeface="Arial" panose="020B0604020202020204" pitchFamily="34" charset="0"/>
              </a:rPr>
              <a:t>10/100 </a:t>
            </a:r>
            <a:r>
              <a:rPr lang="en-IN" sz="1600" dirty="0">
                <a:solidFill>
                  <a:schemeClr val="tx1"/>
                </a:solidFill>
                <a:latin typeface="Arial" panose="020B0604020202020204" pitchFamily="34" charset="0"/>
                <a:cs typeface="Arial" panose="020B0604020202020204" pitchFamily="34" charset="0"/>
              </a:rPr>
              <a:t>Ethernet </a:t>
            </a:r>
            <a:r>
              <a:rPr lang="en-IN" sz="1600" dirty="0" smtClean="0">
                <a:solidFill>
                  <a:schemeClr val="tx1"/>
                </a:solidFill>
                <a:latin typeface="Arial" panose="020B0604020202020204" pitchFamily="34" charset="0"/>
                <a:cs typeface="Arial" panose="020B0604020202020204" pitchFamily="34" charset="0"/>
              </a:rPr>
              <a:t>Port for connecting </a:t>
            </a:r>
            <a:r>
              <a:rPr lang="en-IN" sz="1600" dirty="0">
                <a:solidFill>
                  <a:schemeClr val="tx1"/>
                </a:solidFill>
                <a:latin typeface="Arial" panose="020B0604020202020204" pitchFamily="34" charset="0"/>
                <a:cs typeface="Arial" panose="020B0604020202020204" pitchFamily="34" charset="0"/>
              </a:rPr>
              <a:t>the Raspberry Pi to the </a:t>
            </a:r>
            <a:r>
              <a:rPr lang="en-IN" sz="1600" dirty="0" smtClean="0">
                <a:solidFill>
                  <a:schemeClr val="tx1"/>
                </a:solidFill>
                <a:latin typeface="Arial" panose="020B0604020202020204" pitchFamily="34" charset="0"/>
                <a:cs typeface="Arial" panose="020B0604020202020204" pitchFamily="34" charset="0"/>
              </a:rPr>
              <a:t>Internet</a:t>
            </a:r>
          </a:p>
          <a:p>
            <a:pPr lvl="2" eaLnBrk="0" fontAlgn="base" hangingPunct="0">
              <a:lnSpc>
                <a:spcPct val="100000"/>
              </a:lnSpc>
              <a:spcBef>
                <a:spcPct val="0"/>
              </a:spcBef>
              <a:spcAft>
                <a:spcPct val="0"/>
              </a:spcAft>
              <a:buClrTx/>
              <a:buFont typeface="Arial" panose="020B0604020202020204" pitchFamily="34" charset="0"/>
              <a:buChar char="•"/>
            </a:pPr>
            <a:r>
              <a:rPr lang="en-IN" sz="1600" dirty="0" smtClean="0">
                <a:solidFill>
                  <a:schemeClr val="tx1"/>
                </a:solidFill>
                <a:latin typeface="Arial" panose="020B0604020202020204" pitchFamily="34" charset="0"/>
                <a:cs typeface="Arial" panose="020B0604020202020204" pitchFamily="34" charset="0"/>
              </a:rPr>
              <a:t>Camera Interface (CSI) port </a:t>
            </a:r>
            <a:r>
              <a:rPr lang="en-IN" sz="1600" dirty="0">
                <a:solidFill>
                  <a:schemeClr val="tx1"/>
                </a:solidFill>
                <a:latin typeface="Arial" panose="020B0604020202020204" pitchFamily="34" charset="0"/>
                <a:cs typeface="Arial" panose="020B0604020202020204" pitchFamily="34" charset="0"/>
              </a:rPr>
              <a:t>for connecting the Raspberry Pi </a:t>
            </a:r>
            <a:r>
              <a:rPr lang="en-IN" sz="1600" dirty="0" smtClean="0">
                <a:solidFill>
                  <a:schemeClr val="tx1"/>
                </a:solidFill>
                <a:latin typeface="Arial" panose="020B0604020202020204" pitchFamily="34" charset="0"/>
                <a:cs typeface="Arial" panose="020B0604020202020204" pitchFamily="34" charset="0"/>
              </a:rPr>
              <a:t>camera</a:t>
            </a:r>
          </a:p>
          <a:p>
            <a:pPr lvl="2" eaLnBrk="0" fontAlgn="base" hangingPunct="0">
              <a:lnSpc>
                <a:spcPct val="100000"/>
              </a:lnSpc>
              <a:spcBef>
                <a:spcPct val="0"/>
              </a:spcBef>
              <a:spcAft>
                <a:spcPct val="0"/>
              </a:spcAft>
              <a:buClrTx/>
              <a:buFont typeface="Arial" panose="020B0604020202020204" pitchFamily="34" charset="0"/>
              <a:buChar char="•"/>
            </a:pPr>
            <a:r>
              <a:rPr lang="en-IN" sz="1600" dirty="0" smtClean="0">
                <a:solidFill>
                  <a:schemeClr val="tx1"/>
                </a:solidFill>
                <a:latin typeface="Arial" panose="020B0604020202020204" pitchFamily="34" charset="0"/>
                <a:cs typeface="Arial" panose="020B0604020202020204" pitchFamily="34" charset="0"/>
              </a:rPr>
              <a:t>Display </a:t>
            </a:r>
            <a:r>
              <a:rPr lang="en-IN" sz="1600" dirty="0">
                <a:solidFill>
                  <a:schemeClr val="tx1"/>
                </a:solidFill>
                <a:latin typeface="Arial" panose="020B0604020202020204" pitchFamily="34" charset="0"/>
                <a:cs typeface="Arial" panose="020B0604020202020204" pitchFamily="34" charset="0"/>
              </a:rPr>
              <a:t>Interface (DSI) display port for connecting the Raspberry Pi touch screen </a:t>
            </a:r>
            <a:r>
              <a:rPr lang="en-IN" sz="1600" dirty="0" smtClean="0">
                <a:solidFill>
                  <a:schemeClr val="tx1"/>
                </a:solidFill>
                <a:latin typeface="Arial" panose="020B0604020202020204" pitchFamily="34" charset="0"/>
                <a:cs typeface="Arial" panose="020B0604020202020204" pitchFamily="34" charset="0"/>
              </a:rPr>
              <a:t>display</a:t>
            </a:r>
          </a:p>
          <a:p>
            <a:pPr lvl="2" eaLnBrk="0" fontAlgn="base" hangingPunct="0">
              <a:lnSpc>
                <a:spcPct val="100000"/>
              </a:lnSpc>
              <a:spcBef>
                <a:spcPct val="0"/>
              </a:spcBef>
              <a:spcAft>
                <a:spcPct val="0"/>
              </a:spcAft>
              <a:buClrTx/>
              <a:buFont typeface="Arial" panose="020B0604020202020204" pitchFamily="34" charset="0"/>
              <a:buChar char="•"/>
            </a:pPr>
            <a:r>
              <a:rPr lang="fr-FR" sz="1600" dirty="0" err="1" smtClean="0">
                <a:solidFill>
                  <a:schemeClr val="tx1"/>
                </a:solidFill>
                <a:latin typeface="Arial" panose="020B0604020202020204" pitchFamily="34" charset="0"/>
                <a:cs typeface="Arial" panose="020B0604020202020204" pitchFamily="34" charset="0"/>
              </a:rPr>
              <a:t>VideoCore</a:t>
            </a:r>
            <a:r>
              <a:rPr lang="fr-FR" sz="1600" dirty="0" smtClean="0">
                <a:solidFill>
                  <a:schemeClr val="tx1"/>
                </a:solidFill>
                <a:latin typeface="Arial" panose="020B0604020202020204" pitchFamily="34" charset="0"/>
                <a:cs typeface="Arial" panose="020B0604020202020204" pitchFamily="34" charset="0"/>
              </a:rPr>
              <a:t> </a:t>
            </a:r>
            <a:r>
              <a:rPr lang="fr-FR" sz="1600" dirty="0">
                <a:solidFill>
                  <a:schemeClr val="tx1"/>
                </a:solidFill>
                <a:latin typeface="Arial" panose="020B0604020202020204" pitchFamily="34" charset="0"/>
                <a:cs typeface="Arial" panose="020B0604020202020204" pitchFamily="34" charset="0"/>
              </a:rPr>
              <a:t>IV 3D </a:t>
            </a:r>
            <a:r>
              <a:rPr lang="fr-FR" sz="1600" dirty="0" err="1">
                <a:solidFill>
                  <a:schemeClr val="tx1"/>
                </a:solidFill>
                <a:latin typeface="Arial" panose="020B0604020202020204" pitchFamily="34" charset="0"/>
                <a:cs typeface="Arial" panose="020B0604020202020204" pitchFamily="34" charset="0"/>
              </a:rPr>
              <a:t>graphics</a:t>
            </a:r>
            <a:r>
              <a:rPr lang="fr-FR" sz="1600" dirty="0">
                <a:solidFill>
                  <a:schemeClr val="tx1"/>
                </a:solidFill>
                <a:latin typeface="Arial" panose="020B0604020202020204" pitchFamily="34" charset="0"/>
                <a:cs typeface="Arial" panose="020B0604020202020204" pitchFamily="34" charset="0"/>
              </a:rPr>
              <a:t> </a:t>
            </a:r>
            <a:r>
              <a:rPr lang="fr-FR" sz="1600" dirty="0" err="1">
                <a:solidFill>
                  <a:schemeClr val="tx1"/>
                </a:solidFill>
                <a:latin typeface="Arial" panose="020B0604020202020204" pitchFamily="34" charset="0"/>
                <a:cs typeface="Arial" panose="020B0604020202020204" pitchFamily="34" charset="0"/>
              </a:rPr>
              <a:t>core</a:t>
            </a:r>
            <a:endParaRPr lang="en-US" alt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8936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59450" y="0"/>
            <a:ext cx="7997825" cy="6384925"/>
          </a:xfrm>
        </p:spPr>
      </p:pic>
    </p:spTree>
    <p:extLst>
      <p:ext uri="{BB962C8B-B14F-4D97-AF65-F5344CB8AC3E}">
        <p14:creationId xmlns:p14="http://schemas.microsoft.com/office/powerpoint/2010/main" val="1140282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The  objective of the project is conservation of energy which is taken for granted in urban areas since the paucity is not yet felt by them.</a:t>
            </a:r>
          </a:p>
          <a:p>
            <a:pPr>
              <a:buFont typeface="Wingdings" panose="05000000000000000000" pitchFamily="2" charset="2"/>
              <a:buChar char="v"/>
            </a:pPr>
            <a:r>
              <a:rPr lang="en-US" dirty="0" smtClean="0"/>
              <a:t>Another important goal is to easily have a check on the number of hours an employee works in his day of work. The immediate effect would be to identify and manage the workaholics and remiss workers in the institution.</a:t>
            </a:r>
          </a:p>
          <a:p>
            <a:pPr>
              <a:buFont typeface="Wingdings" panose="05000000000000000000" pitchFamily="2" charset="2"/>
              <a:buChar char="v"/>
            </a:pPr>
            <a:r>
              <a:rPr lang="en-US" dirty="0" smtClean="0"/>
              <a:t>To complete the project in time and considering all the economic criteria for an engineering project.</a:t>
            </a:r>
          </a:p>
          <a:p>
            <a:pPr>
              <a:buFont typeface="Wingdings" panose="05000000000000000000" pitchFamily="2" charset="2"/>
              <a:buChar char="v"/>
            </a:pPr>
            <a:r>
              <a:rPr lang="en-US" dirty="0" smtClean="0"/>
              <a:t>To meet all the requirements of the problem statement.</a:t>
            </a:r>
          </a:p>
          <a:p>
            <a:pPr>
              <a:buFont typeface="Wingdings" panose="05000000000000000000" pitchFamily="2" charset="2"/>
              <a:buChar char="v"/>
            </a:pPr>
            <a:r>
              <a:rPr lang="en-US" dirty="0" smtClean="0"/>
              <a:t>For the team members to work in synergy in the team as a single output oriented entity.</a:t>
            </a:r>
            <a:endParaRPr lang="en-US" dirty="0"/>
          </a:p>
        </p:txBody>
      </p:sp>
    </p:spTree>
    <p:extLst>
      <p:ext uri="{BB962C8B-B14F-4D97-AF65-F5344CB8AC3E}">
        <p14:creationId xmlns:p14="http://schemas.microsoft.com/office/powerpoint/2010/main" val="13072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srcRect/>
          <a:stretch>
            <a:fillRect/>
          </a:stretch>
        </p:blipFill>
        <p:spPr bwMode="auto">
          <a:xfrm>
            <a:off x="999302" y="3073561"/>
            <a:ext cx="1989750" cy="1676400"/>
          </a:xfrm>
          <a:prstGeom prst="rect">
            <a:avLst/>
          </a:prstGeom>
        </p:spPr>
      </p:pic>
      <p:pic>
        <p:nvPicPr>
          <p:cNvPr id="9" name="Picture 6"/>
          <p:cNvPicPr>
            <a:picLocks noChangeAspect="1" noChangeArrowheads="1"/>
          </p:cNvPicPr>
          <p:nvPr/>
        </p:nvPicPr>
        <p:blipFill>
          <a:blip r:embed="rId3" cstate="print"/>
          <a:srcRect/>
          <a:stretch>
            <a:fillRect/>
          </a:stretch>
        </p:blipFill>
        <p:spPr bwMode="auto">
          <a:xfrm>
            <a:off x="8770258" y="723900"/>
            <a:ext cx="1838794" cy="1828800"/>
          </a:xfrm>
          <a:prstGeom prst="rect">
            <a:avLst/>
          </a:prstGeom>
        </p:spPr>
      </p:pic>
      <p:pic>
        <p:nvPicPr>
          <p:cNvPr id="10" name="Picture 7"/>
          <p:cNvPicPr>
            <a:picLocks noChangeAspect="1" noChangeArrowheads="1"/>
          </p:cNvPicPr>
          <p:nvPr/>
        </p:nvPicPr>
        <p:blipFill>
          <a:blip r:embed="rId4" cstate="print"/>
          <a:srcRect/>
          <a:stretch>
            <a:fillRect/>
          </a:stretch>
        </p:blipFill>
        <p:spPr bwMode="auto">
          <a:xfrm>
            <a:off x="3065252" y="3073561"/>
            <a:ext cx="1981200" cy="1676400"/>
          </a:xfrm>
          <a:prstGeom prst="rect">
            <a:avLst/>
          </a:prstGeom>
        </p:spPr>
      </p:pic>
      <p:pic>
        <p:nvPicPr>
          <p:cNvPr id="12" name="Picture 9"/>
          <p:cNvPicPr>
            <a:picLocks noChangeAspect="1" noChangeArrowheads="1"/>
          </p:cNvPicPr>
          <p:nvPr/>
        </p:nvPicPr>
        <p:blipFill>
          <a:blip r:embed="rId5" cstate="print"/>
          <a:srcRect/>
          <a:stretch>
            <a:fillRect/>
          </a:stretch>
        </p:blipFill>
        <p:spPr bwMode="auto">
          <a:xfrm>
            <a:off x="5122652" y="3073561"/>
            <a:ext cx="1828800" cy="1676400"/>
          </a:xfrm>
          <a:prstGeom prst="rect">
            <a:avLst/>
          </a:prstGeom>
        </p:spPr>
      </p:pic>
      <p:pic>
        <p:nvPicPr>
          <p:cNvPr id="13" name="Picture 10"/>
          <p:cNvPicPr>
            <a:picLocks noChangeAspect="1" noChangeArrowheads="1"/>
          </p:cNvPicPr>
          <p:nvPr/>
        </p:nvPicPr>
        <p:blipFill>
          <a:blip r:embed="rId6" cstate="print"/>
          <a:srcRect/>
          <a:stretch>
            <a:fillRect/>
          </a:stretch>
        </p:blipFill>
        <p:spPr bwMode="auto">
          <a:xfrm>
            <a:off x="7027652" y="3073561"/>
            <a:ext cx="1676400" cy="1676400"/>
          </a:xfrm>
          <a:prstGeom prst="rect">
            <a:avLst/>
          </a:prstGeom>
        </p:spPr>
      </p:pic>
      <p:pic>
        <p:nvPicPr>
          <p:cNvPr id="14" name="Picture 12"/>
          <p:cNvPicPr>
            <a:picLocks noChangeAspect="1" noChangeArrowheads="1"/>
          </p:cNvPicPr>
          <p:nvPr/>
        </p:nvPicPr>
        <p:blipFill>
          <a:blip r:embed="rId7" cstate="print"/>
          <a:srcRect/>
          <a:stretch>
            <a:fillRect/>
          </a:stretch>
        </p:blipFill>
        <p:spPr bwMode="auto">
          <a:xfrm>
            <a:off x="8770258" y="3073561"/>
            <a:ext cx="1828800" cy="1676400"/>
          </a:xfrm>
          <a:prstGeom prst="rect">
            <a:avLst/>
          </a:prstGeom>
        </p:spPr>
      </p:pic>
      <p:pic>
        <p:nvPicPr>
          <p:cNvPr id="18" name="Picture 3"/>
          <p:cNvPicPr>
            <a:picLocks noChangeAspect="1" noChangeArrowheads="1"/>
          </p:cNvPicPr>
          <p:nvPr/>
        </p:nvPicPr>
        <p:blipFill>
          <a:blip r:embed="rId8" cstate="print"/>
          <a:srcRect/>
          <a:stretch>
            <a:fillRect/>
          </a:stretch>
        </p:blipFill>
        <p:spPr bwMode="auto">
          <a:xfrm>
            <a:off x="7027652" y="723901"/>
            <a:ext cx="1676400" cy="1828799"/>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999303" y="723901"/>
            <a:ext cx="2019300" cy="1802274"/>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5252" y="723901"/>
            <a:ext cx="1981200" cy="1802275"/>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22652" y="723900"/>
            <a:ext cx="1905000" cy="1828800"/>
          </a:xfrm>
          <a:prstGeom prst="rect">
            <a:avLst/>
          </a:prstGeom>
        </p:spPr>
      </p:pic>
      <p:sp>
        <p:nvSpPr>
          <p:cNvPr id="33" name="TextBox 32"/>
          <p:cNvSpPr txBox="1"/>
          <p:nvPr/>
        </p:nvSpPr>
        <p:spPr>
          <a:xfrm>
            <a:off x="1074194" y="2704229"/>
            <a:ext cx="1991058" cy="369332"/>
          </a:xfrm>
          <a:prstGeom prst="rect">
            <a:avLst/>
          </a:prstGeom>
          <a:noFill/>
        </p:spPr>
        <p:txBody>
          <a:bodyPr wrap="none" rtlCol="0">
            <a:spAutoFit/>
          </a:bodyPr>
          <a:lstStyle/>
          <a:p>
            <a:r>
              <a:rPr lang="en-US" dirty="0" smtClean="0"/>
              <a:t>IR Proximity Sensor</a:t>
            </a:r>
            <a:endParaRPr lang="en-US" dirty="0"/>
          </a:p>
        </p:txBody>
      </p:sp>
      <p:sp>
        <p:nvSpPr>
          <p:cNvPr id="34" name="TextBox 33"/>
          <p:cNvSpPr txBox="1"/>
          <p:nvPr/>
        </p:nvSpPr>
        <p:spPr>
          <a:xfrm>
            <a:off x="3180896" y="2704229"/>
            <a:ext cx="1749911" cy="369332"/>
          </a:xfrm>
          <a:prstGeom prst="rect">
            <a:avLst/>
          </a:prstGeom>
          <a:noFill/>
        </p:spPr>
        <p:txBody>
          <a:bodyPr wrap="square" rtlCol="0">
            <a:spAutoFit/>
          </a:bodyPr>
          <a:lstStyle/>
          <a:p>
            <a:r>
              <a:rPr lang="en-US" smtClean="0"/>
              <a:t>Pressure  Sensor</a:t>
            </a:r>
            <a:endParaRPr lang="en-US" dirty="0"/>
          </a:p>
        </p:txBody>
      </p:sp>
      <p:sp>
        <p:nvSpPr>
          <p:cNvPr id="35" name="TextBox 34"/>
          <p:cNvSpPr txBox="1"/>
          <p:nvPr/>
        </p:nvSpPr>
        <p:spPr>
          <a:xfrm>
            <a:off x="4995224" y="2702299"/>
            <a:ext cx="2083656" cy="369332"/>
          </a:xfrm>
          <a:prstGeom prst="rect">
            <a:avLst/>
          </a:prstGeom>
          <a:noFill/>
        </p:spPr>
        <p:txBody>
          <a:bodyPr wrap="square" rtlCol="0">
            <a:spAutoFit/>
          </a:bodyPr>
          <a:lstStyle/>
          <a:p>
            <a:r>
              <a:rPr lang="en-US" dirty="0" smtClean="0"/>
              <a:t>Temperature Sensor</a:t>
            </a:r>
            <a:endParaRPr lang="en-US" dirty="0"/>
          </a:p>
        </p:txBody>
      </p:sp>
      <p:sp>
        <p:nvSpPr>
          <p:cNvPr id="36" name="TextBox 35"/>
          <p:cNvSpPr txBox="1"/>
          <p:nvPr/>
        </p:nvSpPr>
        <p:spPr>
          <a:xfrm>
            <a:off x="6824024" y="2702299"/>
            <a:ext cx="2083656" cy="369332"/>
          </a:xfrm>
          <a:prstGeom prst="rect">
            <a:avLst/>
          </a:prstGeom>
          <a:noFill/>
        </p:spPr>
        <p:txBody>
          <a:bodyPr wrap="square" rtlCol="0">
            <a:spAutoFit/>
          </a:bodyPr>
          <a:lstStyle/>
          <a:p>
            <a:pPr algn="ctr"/>
            <a:r>
              <a:rPr lang="en-US" dirty="0" smtClean="0"/>
              <a:t>Resistor</a:t>
            </a:r>
            <a:endParaRPr lang="en-US" dirty="0"/>
          </a:p>
        </p:txBody>
      </p:sp>
      <p:sp>
        <p:nvSpPr>
          <p:cNvPr id="37" name="TextBox 36"/>
          <p:cNvSpPr txBox="1"/>
          <p:nvPr/>
        </p:nvSpPr>
        <p:spPr>
          <a:xfrm>
            <a:off x="8652824" y="2702299"/>
            <a:ext cx="2083656" cy="369332"/>
          </a:xfrm>
          <a:prstGeom prst="rect">
            <a:avLst/>
          </a:prstGeom>
          <a:noFill/>
        </p:spPr>
        <p:txBody>
          <a:bodyPr wrap="square" rtlCol="0">
            <a:spAutoFit/>
          </a:bodyPr>
          <a:lstStyle/>
          <a:p>
            <a:pPr algn="ctr"/>
            <a:r>
              <a:rPr lang="en-US" dirty="0" smtClean="0"/>
              <a:t>Micro SD Card</a:t>
            </a:r>
            <a:endParaRPr lang="en-US" dirty="0"/>
          </a:p>
        </p:txBody>
      </p:sp>
      <p:sp>
        <p:nvSpPr>
          <p:cNvPr id="38" name="TextBox 37"/>
          <p:cNvSpPr txBox="1"/>
          <p:nvPr/>
        </p:nvSpPr>
        <p:spPr>
          <a:xfrm>
            <a:off x="952349" y="4719578"/>
            <a:ext cx="2083656" cy="369332"/>
          </a:xfrm>
          <a:prstGeom prst="rect">
            <a:avLst/>
          </a:prstGeom>
          <a:noFill/>
        </p:spPr>
        <p:txBody>
          <a:bodyPr wrap="square" rtlCol="0">
            <a:spAutoFit/>
          </a:bodyPr>
          <a:lstStyle/>
          <a:p>
            <a:pPr algn="ctr"/>
            <a:r>
              <a:rPr lang="en-US" dirty="0" smtClean="0"/>
              <a:t>Jumper Wires</a:t>
            </a:r>
            <a:endParaRPr lang="en-US" dirty="0"/>
          </a:p>
        </p:txBody>
      </p:sp>
      <p:sp>
        <p:nvSpPr>
          <p:cNvPr id="43" name="TextBox 42"/>
          <p:cNvSpPr txBox="1"/>
          <p:nvPr/>
        </p:nvSpPr>
        <p:spPr>
          <a:xfrm>
            <a:off x="2911568" y="4719578"/>
            <a:ext cx="2083656" cy="369332"/>
          </a:xfrm>
          <a:prstGeom prst="rect">
            <a:avLst/>
          </a:prstGeom>
          <a:noFill/>
        </p:spPr>
        <p:txBody>
          <a:bodyPr wrap="square" rtlCol="0">
            <a:spAutoFit/>
          </a:bodyPr>
          <a:lstStyle/>
          <a:p>
            <a:pPr algn="ctr"/>
            <a:r>
              <a:rPr lang="en-US" dirty="0" smtClean="0"/>
              <a:t>HDMI-VGA adapter</a:t>
            </a:r>
            <a:endParaRPr lang="en-US" dirty="0"/>
          </a:p>
        </p:txBody>
      </p:sp>
      <p:sp>
        <p:nvSpPr>
          <p:cNvPr id="44" name="TextBox 43"/>
          <p:cNvSpPr txBox="1"/>
          <p:nvPr/>
        </p:nvSpPr>
        <p:spPr>
          <a:xfrm>
            <a:off x="4969610" y="4719578"/>
            <a:ext cx="2083656" cy="369332"/>
          </a:xfrm>
          <a:prstGeom prst="rect">
            <a:avLst/>
          </a:prstGeom>
          <a:noFill/>
        </p:spPr>
        <p:txBody>
          <a:bodyPr wrap="square" rtlCol="0">
            <a:spAutoFit/>
          </a:bodyPr>
          <a:lstStyle/>
          <a:p>
            <a:pPr algn="ctr"/>
            <a:r>
              <a:rPr lang="en-US" dirty="0" smtClean="0"/>
              <a:t>Monitor</a:t>
            </a:r>
            <a:endParaRPr lang="en-US" dirty="0"/>
          </a:p>
        </p:txBody>
      </p:sp>
      <p:sp>
        <p:nvSpPr>
          <p:cNvPr id="45" name="TextBox 44"/>
          <p:cNvSpPr txBox="1"/>
          <p:nvPr/>
        </p:nvSpPr>
        <p:spPr>
          <a:xfrm>
            <a:off x="6807517" y="4717648"/>
            <a:ext cx="2083656" cy="369332"/>
          </a:xfrm>
          <a:prstGeom prst="rect">
            <a:avLst/>
          </a:prstGeom>
          <a:noFill/>
        </p:spPr>
        <p:txBody>
          <a:bodyPr wrap="square" rtlCol="0">
            <a:spAutoFit/>
          </a:bodyPr>
          <a:lstStyle/>
          <a:p>
            <a:pPr algn="ctr"/>
            <a:r>
              <a:rPr lang="en-US" dirty="0" smtClean="0"/>
              <a:t>Keyboard-Mouse</a:t>
            </a:r>
            <a:endParaRPr lang="en-US" dirty="0"/>
          </a:p>
        </p:txBody>
      </p:sp>
      <p:sp>
        <p:nvSpPr>
          <p:cNvPr id="46" name="TextBox 45"/>
          <p:cNvSpPr txBox="1"/>
          <p:nvPr/>
        </p:nvSpPr>
        <p:spPr>
          <a:xfrm>
            <a:off x="8575117" y="4717648"/>
            <a:ext cx="2083656" cy="369332"/>
          </a:xfrm>
          <a:prstGeom prst="rect">
            <a:avLst/>
          </a:prstGeom>
          <a:noFill/>
        </p:spPr>
        <p:txBody>
          <a:bodyPr wrap="square" rtlCol="0">
            <a:spAutoFit/>
          </a:bodyPr>
          <a:lstStyle/>
          <a:p>
            <a:pPr algn="ctr"/>
            <a:r>
              <a:rPr lang="en-US" dirty="0" smtClean="0"/>
              <a:t>LAN cable</a:t>
            </a:r>
            <a:endParaRPr lang="en-US" dirty="0"/>
          </a:p>
        </p:txBody>
      </p:sp>
      <p:sp>
        <p:nvSpPr>
          <p:cNvPr id="47" name="TextBox 46"/>
          <p:cNvSpPr txBox="1"/>
          <p:nvPr/>
        </p:nvSpPr>
        <p:spPr>
          <a:xfrm>
            <a:off x="3685363" y="5297346"/>
            <a:ext cx="4779578" cy="830997"/>
          </a:xfrm>
          <a:prstGeom prst="rect">
            <a:avLst/>
          </a:prstGeom>
          <a:noFill/>
        </p:spPr>
        <p:txBody>
          <a:bodyPr wrap="none" rtlCol="0">
            <a:spAutoFit/>
          </a:bodyPr>
          <a:lstStyle/>
          <a:p>
            <a:pPr algn="ctr"/>
            <a:r>
              <a:rPr lang="en-US" sz="4800" dirty="0" smtClean="0"/>
              <a:t>Components Used</a:t>
            </a:r>
            <a:endParaRPr lang="en-US" sz="4800" dirty="0"/>
          </a:p>
        </p:txBody>
      </p:sp>
    </p:spTree>
    <p:extLst>
      <p:ext uri="{BB962C8B-B14F-4D97-AF65-F5344CB8AC3E}">
        <p14:creationId xmlns:p14="http://schemas.microsoft.com/office/powerpoint/2010/main" val="3186036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Used</a:t>
            </a:r>
            <a:endParaRPr lang="en-US" dirty="0"/>
          </a:p>
        </p:txBody>
      </p:sp>
      <p:sp>
        <p:nvSpPr>
          <p:cNvPr id="3" name="Content Placeholder 2"/>
          <p:cNvSpPr>
            <a:spLocks noGrp="1"/>
          </p:cNvSpPr>
          <p:nvPr>
            <p:ph idx="1"/>
          </p:nvPr>
        </p:nvSpPr>
        <p:spPr/>
        <p:txBody>
          <a:bodyPr/>
          <a:lstStyle/>
          <a:p>
            <a:r>
              <a:rPr lang="en-IN" b="1" dirty="0"/>
              <a:t>IR Proximity Sensor</a:t>
            </a:r>
            <a:r>
              <a:rPr lang="en-IN" dirty="0"/>
              <a:t>- An IR proximity sensor works by applying a voltage to a pair of IR light emitting diodes (LED’s) which in turn, emit infrared light. This light propagates through the air and once it hits an object it is reflected back towards the sensor. The sensing unit, in the form of an integrated circuit (IC), detects the reflected infrared light and sends a corresponding signal to the output terminal</a:t>
            </a:r>
            <a:r>
              <a:rPr lang="en-IN" dirty="0" smtClean="0"/>
              <a:t>.</a:t>
            </a:r>
          </a:p>
          <a:p>
            <a:r>
              <a:rPr lang="en-IN" b="1" dirty="0"/>
              <a:t>Temperature Sensor</a:t>
            </a:r>
            <a:r>
              <a:rPr lang="en-IN" dirty="0"/>
              <a:t>- It can </a:t>
            </a:r>
            <a:r>
              <a:rPr lang="en-IN" dirty="0" smtClean="0"/>
              <a:t>be used </a:t>
            </a:r>
            <a:r>
              <a:rPr lang="en-IN" dirty="0"/>
              <a:t>to detect the changes in the surrounding temperature with the help of temperature </a:t>
            </a:r>
            <a:r>
              <a:rPr lang="en-IN" dirty="0" smtClean="0"/>
              <a:t>dependent variable resistors. The output current inversely depends on the temperature sensed by the sensor.</a:t>
            </a:r>
          </a:p>
          <a:p>
            <a:r>
              <a:rPr lang="en-IN" b="1" dirty="0" smtClean="0"/>
              <a:t>Pressure Sensor</a:t>
            </a:r>
            <a:r>
              <a:rPr lang="en-IN" dirty="0"/>
              <a:t>- In this Pressure is measured relative to perfect vacuum condition. Perfect vacuum is a condition where there is no matter present in the atmosphere and hence, nil air pressure exists in that region. Sensors based on absolute pressure measurement require strict specifications for precise outputs. Sensors based on this type of measurement are used in barometric or altitude related pressure measurements.</a:t>
            </a:r>
            <a:endParaRPr lang="en-IN" dirty="0" smtClean="0"/>
          </a:p>
        </p:txBody>
      </p:sp>
    </p:spTree>
    <p:extLst>
      <p:ext uri="{BB962C8B-B14F-4D97-AF65-F5344CB8AC3E}">
        <p14:creationId xmlns:p14="http://schemas.microsoft.com/office/powerpoint/2010/main" val="1900013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Specification</a:t>
            </a:r>
            <a:endParaRPr lang="en-US" dirty="0"/>
          </a:p>
        </p:txBody>
      </p:sp>
      <p:sp>
        <p:nvSpPr>
          <p:cNvPr id="3" name="Content Placeholder 2"/>
          <p:cNvSpPr>
            <a:spLocks noGrp="1"/>
          </p:cNvSpPr>
          <p:nvPr>
            <p:ph idx="1"/>
          </p:nvPr>
        </p:nvSpPr>
        <p:spPr/>
        <p:txBody>
          <a:bodyPr>
            <a:noAutofit/>
          </a:bodyPr>
          <a:lstStyle/>
          <a:p>
            <a:pPr>
              <a:lnSpc>
                <a:spcPct val="120000"/>
              </a:lnSpc>
            </a:pPr>
            <a:r>
              <a:rPr lang="en-US" sz="3200" dirty="0"/>
              <a:t>1. External Interface </a:t>
            </a:r>
            <a:r>
              <a:rPr lang="en-US" sz="3200" dirty="0" smtClean="0"/>
              <a:t>Requirements</a:t>
            </a:r>
          </a:p>
          <a:p>
            <a:pPr>
              <a:lnSpc>
                <a:spcPct val="120000"/>
              </a:lnSpc>
            </a:pPr>
            <a:r>
              <a:rPr lang="en-US" sz="2400" dirty="0" smtClean="0"/>
              <a:t>a</a:t>
            </a:r>
            <a:r>
              <a:rPr lang="en-US" sz="2400" dirty="0"/>
              <a:t>. User </a:t>
            </a:r>
            <a:r>
              <a:rPr lang="en-US" sz="2400" dirty="0" smtClean="0"/>
              <a:t>Interfaces</a:t>
            </a:r>
            <a:endParaRPr lang="en-US" sz="2400" dirty="0"/>
          </a:p>
          <a:p>
            <a:pPr>
              <a:lnSpc>
                <a:spcPct val="120000"/>
              </a:lnSpc>
            </a:pPr>
            <a:r>
              <a:rPr lang="en-US" sz="2400" dirty="0"/>
              <a:t>b. Hardware </a:t>
            </a:r>
            <a:r>
              <a:rPr lang="en-US" sz="2400" dirty="0" smtClean="0"/>
              <a:t>Interfaces</a:t>
            </a:r>
            <a:endParaRPr lang="en-US" sz="2400" dirty="0"/>
          </a:p>
          <a:p>
            <a:pPr>
              <a:lnSpc>
                <a:spcPct val="120000"/>
              </a:lnSpc>
            </a:pPr>
            <a:r>
              <a:rPr lang="en-US" sz="2400" dirty="0"/>
              <a:t>c. Software </a:t>
            </a:r>
            <a:r>
              <a:rPr lang="en-US" sz="2400" dirty="0" smtClean="0"/>
              <a:t>Interfaces</a:t>
            </a:r>
            <a:endParaRPr lang="en-US" sz="2400" dirty="0"/>
          </a:p>
          <a:p>
            <a:pPr>
              <a:lnSpc>
                <a:spcPct val="120000"/>
              </a:lnSpc>
            </a:pPr>
            <a:r>
              <a:rPr lang="en-US" sz="2400" dirty="0"/>
              <a:t>d. Communication </a:t>
            </a:r>
            <a:r>
              <a:rPr lang="en-US" sz="2400" dirty="0" smtClean="0"/>
              <a:t>Interfaces</a:t>
            </a:r>
          </a:p>
          <a:p>
            <a:pPr>
              <a:lnSpc>
                <a:spcPct val="120000"/>
              </a:lnSpc>
            </a:pPr>
            <a:r>
              <a:rPr lang="en-US" sz="2400" dirty="0" smtClean="0"/>
              <a:t>(More delineation in the attached MS Word file)</a:t>
            </a:r>
            <a:endParaRPr lang="en-US" sz="2400" dirty="0"/>
          </a:p>
        </p:txBody>
      </p:sp>
    </p:spTree>
    <p:extLst>
      <p:ext uri="{BB962C8B-B14F-4D97-AF65-F5344CB8AC3E}">
        <p14:creationId xmlns:p14="http://schemas.microsoft.com/office/powerpoint/2010/main" val="110730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 Specification</a:t>
            </a:r>
          </a:p>
        </p:txBody>
      </p:sp>
      <p:sp>
        <p:nvSpPr>
          <p:cNvPr id="3" name="Content Placeholder 2"/>
          <p:cNvSpPr>
            <a:spLocks noGrp="1"/>
          </p:cNvSpPr>
          <p:nvPr>
            <p:ph idx="1"/>
          </p:nvPr>
        </p:nvSpPr>
        <p:spPr/>
        <p:txBody>
          <a:bodyPr/>
          <a:lstStyle/>
          <a:p>
            <a:r>
              <a:rPr lang="en-US" sz="3200" dirty="0"/>
              <a:t>2. Functional </a:t>
            </a:r>
            <a:r>
              <a:rPr lang="en-US" sz="3200" dirty="0" smtClean="0"/>
              <a:t>Requirements</a:t>
            </a:r>
            <a:endParaRPr lang="en-US" sz="3200" dirty="0"/>
          </a:p>
          <a:p>
            <a:pPr marL="0" indent="0">
              <a:buNone/>
            </a:pPr>
            <a:r>
              <a:rPr lang="en-US" sz="2400" dirty="0" smtClean="0"/>
              <a:t>Functional </a:t>
            </a:r>
            <a:r>
              <a:rPr lang="en-US" sz="2400" dirty="0"/>
              <a:t>Requirement </a:t>
            </a:r>
            <a:r>
              <a:rPr lang="en-US" sz="2400" dirty="0" smtClean="0"/>
              <a:t>1.1			</a:t>
            </a:r>
            <a:r>
              <a:rPr lang="en-US" sz="2400" dirty="0"/>
              <a:t> Functional Requirement </a:t>
            </a:r>
            <a:r>
              <a:rPr lang="en-US" sz="2400" dirty="0" smtClean="0"/>
              <a:t>1.6</a:t>
            </a:r>
            <a:endParaRPr lang="en-US" sz="2400" dirty="0"/>
          </a:p>
          <a:p>
            <a:pPr marL="0" indent="0">
              <a:buNone/>
            </a:pPr>
            <a:r>
              <a:rPr lang="en-US" sz="2400" dirty="0" smtClean="0"/>
              <a:t>Functional </a:t>
            </a:r>
            <a:r>
              <a:rPr lang="en-US" sz="2400" dirty="0"/>
              <a:t>Requirement </a:t>
            </a:r>
            <a:r>
              <a:rPr lang="en-US" sz="2400" dirty="0" smtClean="0"/>
              <a:t>1.2			</a:t>
            </a:r>
            <a:r>
              <a:rPr lang="en-US" sz="2400" dirty="0"/>
              <a:t> Functional Requirement </a:t>
            </a:r>
            <a:r>
              <a:rPr lang="en-US" sz="2400" dirty="0" smtClean="0"/>
              <a:t>1.7</a:t>
            </a:r>
          </a:p>
          <a:p>
            <a:pPr marL="0" indent="0">
              <a:buNone/>
            </a:pPr>
            <a:r>
              <a:rPr lang="en-US" sz="2400" dirty="0"/>
              <a:t>Functional Requirement </a:t>
            </a:r>
            <a:r>
              <a:rPr lang="en-US" sz="2400" dirty="0" smtClean="0"/>
              <a:t>1.3			</a:t>
            </a:r>
            <a:r>
              <a:rPr lang="en-US" sz="2400" dirty="0"/>
              <a:t> Functional Requirement </a:t>
            </a:r>
            <a:r>
              <a:rPr lang="en-US" sz="2400" dirty="0" smtClean="0"/>
              <a:t>1.8</a:t>
            </a:r>
          </a:p>
          <a:p>
            <a:pPr marL="0" indent="0">
              <a:buNone/>
            </a:pPr>
            <a:r>
              <a:rPr lang="en-US" sz="2400" dirty="0"/>
              <a:t>Functional Requirement </a:t>
            </a:r>
            <a:r>
              <a:rPr lang="en-US" sz="2400" dirty="0" smtClean="0"/>
              <a:t>1.4			</a:t>
            </a:r>
            <a:r>
              <a:rPr lang="en-US" sz="2400" dirty="0"/>
              <a:t> Functional Requirement </a:t>
            </a:r>
            <a:r>
              <a:rPr lang="en-US" sz="2400" dirty="0" smtClean="0"/>
              <a:t>1.9</a:t>
            </a:r>
          </a:p>
          <a:p>
            <a:pPr marL="0" indent="0">
              <a:buNone/>
            </a:pPr>
            <a:r>
              <a:rPr lang="en-US" sz="2400" dirty="0" smtClean="0"/>
              <a:t>Functional </a:t>
            </a:r>
            <a:r>
              <a:rPr lang="en-US" sz="2400" dirty="0"/>
              <a:t>Requirement </a:t>
            </a:r>
            <a:r>
              <a:rPr lang="en-US" sz="2400" dirty="0" smtClean="0"/>
              <a:t>1.5			</a:t>
            </a:r>
            <a:r>
              <a:rPr lang="en-US" sz="2400" dirty="0"/>
              <a:t> Functional Requirement </a:t>
            </a:r>
            <a:r>
              <a:rPr lang="en-US" sz="2400" dirty="0" smtClean="0"/>
              <a:t>1.10</a:t>
            </a:r>
          </a:p>
          <a:p>
            <a:pPr>
              <a:lnSpc>
                <a:spcPct val="120000"/>
              </a:lnSpc>
            </a:pPr>
            <a:r>
              <a:rPr lang="en-US" sz="2400" dirty="0"/>
              <a:t>(More delineation in the attached MS Word file)</a:t>
            </a:r>
            <a:endParaRPr lang="en-US" sz="2400" dirty="0"/>
          </a:p>
        </p:txBody>
      </p:sp>
    </p:spTree>
    <p:extLst>
      <p:ext uri="{BB962C8B-B14F-4D97-AF65-F5344CB8AC3E}">
        <p14:creationId xmlns:p14="http://schemas.microsoft.com/office/powerpoint/2010/main" val="29133566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436</TotalTime>
  <Words>935</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Retrospect</vt:lpstr>
      <vt:lpstr>M.S. Ramaiah Institute of Technology, Bangalore Department of Computer Science and Engineering CSPE734: Project based Learning – Internet of Things   Energy and Human Resource Management</vt:lpstr>
      <vt:lpstr>Problem statement</vt:lpstr>
      <vt:lpstr>System on Chip Features:</vt:lpstr>
      <vt:lpstr>PowerPoint Presentation</vt:lpstr>
      <vt:lpstr>Project Goals</vt:lpstr>
      <vt:lpstr>PowerPoint Presentation</vt:lpstr>
      <vt:lpstr>Sensors Used</vt:lpstr>
      <vt:lpstr>Software Requirement Specification</vt:lpstr>
      <vt:lpstr>Software Requirement Specification</vt:lpstr>
      <vt:lpstr>Software Requirement Specification</vt:lpstr>
      <vt:lpstr>Software Requirement Specification</vt:lpstr>
      <vt:lpstr>Working</vt:lpstr>
      <vt:lpstr>Progress</vt:lpstr>
      <vt:lpstr>PowerPoint Presentation</vt:lpstr>
      <vt:lpstr>PowerPoint Presentation</vt:lpstr>
      <vt:lpstr>Sequence Diagram (Count Check)</vt:lpstr>
      <vt:lpstr>Sequence Diagram (Time check)</vt:lpstr>
      <vt:lpstr>Sequence Diagram (Intimation)</vt:lpstr>
      <vt:lpstr>Application of the project</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Ramaiah Institute of Technology, Bangalore Department of Computer Science and Engineering CSPE734: Project based Learning – Internet of Things   Occupancy Monitoring and Resource Monitoring (OMRM) System</dc:title>
  <dc:creator>Vikas H</dc:creator>
  <cp:lastModifiedBy>Microsoft account</cp:lastModifiedBy>
  <cp:revision>37</cp:revision>
  <dcterms:created xsi:type="dcterms:W3CDTF">2015-09-27T06:16:03Z</dcterms:created>
  <dcterms:modified xsi:type="dcterms:W3CDTF">2015-11-06T04:18:47Z</dcterms:modified>
</cp:coreProperties>
</file>