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F658CB-A745-418D-A0B7-8627A3EE040D}"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7C4D2-F4BF-498B-8AF6-E81ABAA40261}" type="slidenum">
              <a:rPr lang="en-US" smtClean="0"/>
              <a:t>‹#›</a:t>
            </a:fld>
            <a:endParaRPr lang="en-US"/>
          </a:p>
        </p:txBody>
      </p:sp>
    </p:spTree>
    <p:extLst>
      <p:ext uri="{BB962C8B-B14F-4D97-AF65-F5344CB8AC3E}">
        <p14:creationId xmlns:p14="http://schemas.microsoft.com/office/powerpoint/2010/main" val="28552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658CB-A745-418D-A0B7-8627A3EE040D}" type="datetimeFigureOut">
              <a:rPr lang="en-US" smtClean="0"/>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7C4D2-F4BF-498B-8AF6-E81ABAA40261}" type="slidenum">
              <a:rPr lang="en-US" smtClean="0"/>
              <a:t>‹#›</a:t>
            </a:fld>
            <a:endParaRPr lang="en-US"/>
          </a:p>
        </p:txBody>
      </p:sp>
    </p:spTree>
    <p:extLst>
      <p:ext uri="{BB962C8B-B14F-4D97-AF65-F5344CB8AC3E}">
        <p14:creationId xmlns:p14="http://schemas.microsoft.com/office/powerpoint/2010/main" val="146236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F658CB-A745-418D-A0B7-8627A3EE040D}"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7C4D2-F4BF-498B-8AF6-E81ABAA40261}" type="slidenum">
              <a:rPr lang="en-US" smtClean="0"/>
              <a:t>‹#›</a:t>
            </a:fld>
            <a:endParaRPr lang="en-US"/>
          </a:p>
        </p:txBody>
      </p:sp>
    </p:spTree>
    <p:extLst>
      <p:ext uri="{BB962C8B-B14F-4D97-AF65-F5344CB8AC3E}">
        <p14:creationId xmlns:p14="http://schemas.microsoft.com/office/powerpoint/2010/main" val="2865546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F658CB-A745-418D-A0B7-8627A3EE040D}"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7C4D2-F4BF-498B-8AF6-E81ABAA40261}"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87616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F658CB-A745-418D-A0B7-8627A3EE040D}"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7C4D2-F4BF-498B-8AF6-E81ABAA40261}" type="slidenum">
              <a:rPr lang="en-US" smtClean="0"/>
              <a:t>‹#›</a:t>
            </a:fld>
            <a:endParaRPr lang="en-US"/>
          </a:p>
        </p:txBody>
      </p:sp>
    </p:spTree>
    <p:extLst>
      <p:ext uri="{BB962C8B-B14F-4D97-AF65-F5344CB8AC3E}">
        <p14:creationId xmlns:p14="http://schemas.microsoft.com/office/powerpoint/2010/main" val="1282254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F658CB-A745-418D-A0B7-8627A3EE040D}" type="datetimeFigureOut">
              <a:rPr lang="en-US" smtClean="0"/>
              <a:t>12/11/2015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7C4D2-F4BF-498B-8AF6-E81ABAA40261}" type="slidenum">
              <a:rPr lang="en-US" smtClean="0"/>
              <a:t>‹#›</a:t>
            </a:fld>
            <a:endParaRPr lang="en-US"/>
          </a:p>
        </p:txBody>
      </p:sp>
    </p:spTree>
    <p:extLst>
      <p:ext uri="{BB962C8B-B14F-4D97-AF65-F5344CB8AC3E}">
        <p14:creationId xmlns:p14="http://schemas.microsoft.com/office/powerpoint/2010/main" val="3738837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F658CB-A745-418D-A0B7-8627A3EE040D}" type="datetimeFigureOut">
              <a:rPr lang="en-US" smtClean="0"/>
              <a:t>12/11/2015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7C4D2-F4BF-498B-8AF6-E81ABAA40261}" type="slidenum">
              <a:rPr lang="en-US" smtClean="0"/>
              <a:t>‹#›</a:t>
            </a:fld>
            <a:endParaRPr lang="en-US"/>
          </a:p>
        </p:txBody>
      </p:sp>
    </p:spTree>
    <p:extLst>
      <p:ext uri="{BB962C8B-B14F-4D97-AF65-F5344CB8AC3E}">
        <p14:creationId xmlns:p14="http://schemas.microsoft.com/office/powerpoint/2010/main" val="1970687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F658CB-A745-418D-A0B7-8627A3EE040D}"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7C4D2-F4BF-498B-8AF6-E81ABAA40261}" type="slidenum">
              <a:rPr lang="en-US" smtClean="0"/>
              <a:t>‹#›</a:t>
            </a:fld>
            <a:endParaRPr lang="en-US"/>
          </a:p>
        </p:txBody>
      </p:sp>
    </p:spTree>
    <p:extLst>
      <p:ext uri="{BB962C8B-B14F-4D97-AF65-F5344CB8AC3E}">
        <p14:creationId xmlns:p14="http://schemas.microsoft.com/office/powerpoint/2010/main" val="1116421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F658CB-A745-418D-A0B7-8627A3EE040D}"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7C4D2-F4BF-498B-8AF6-E81ABAA40261}" type="slidenum">
              <a:rPr lang="en-US" smtClean="0"/>
              <a:t>‹#›</a:t>
            </a:fld>
            <a:endParaRPr lang="en-US"/>
          </a:p>
        </p:txBody>
      </p:sp>
    </p:spTree>
    <p:extLst>
      <p:ext uri="{BB962C8B-B14F-4D97-AF65-F5344CB8AC3E}">
        <p14:creationId xmlns:p14="http://schemas.microsoft.com/office/powerpoint/2010/main" val="378092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F658CB-A745-418D-A0B7-8627A3EE040D}"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7C4D2-F4BF-498B-8AF6-E81ABAA40261}" type="slidenum">
              <a:rPr lang="en-US" smtClean="0"/>
              <a:t>‹#›</a:t>
            </a:fld>
            <a:endParaRPr lang="en-US"/>
          </a:p>
        </p:txBody>
      </p:sp>
    </p:spTree>
    <p:extLst>
      <p:ext uri="{BB962C8B-B14F-4D97-AF65-F5344CB8AC3E}">
        <p14:creationId xmlns:p14="http://schemas.microsoft.com/office/powerpoint/2010/main" val="188315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F658CB-A745-418D-A0B7-8627A3EE040D}" type="datetimeFigureOut">
              <a:rPr lang="en-US" smtClean="0"/>
              <a:t>12/11/2015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7C4D2-F4BF-498B-8AF6-E81ABAA40261}" type="slidenum">
              <a:rPr lang="en-US" smtClean="0"/>
              <a:t>‹#›</a:t>
            </a:fld>
            <a:endParaRPr lang="en-US"/>
          </a:p>
        </p:txBody>
      </p:sp>
    </p:spTree>
    <p:extLst>
      <p:ext uri="{BB962C8B-B14F-4D97-AF65-F5344CB8AC3E}">
        <p14:creationId xmlns:p14="http://schemas.microsoft.com/office/powerpoint/2010/main" val="95959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F658CB-A745-418D-A0B7-8627A3EE040D}" type="datetimeFigureOut">
              <a:rPr lang="en-US" smtClean="0"/>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7C4D2-F4BF-498B-8AF6-E81ABAA40261}" type="slidenum">
              <a:rPr lang="en-US" smtClean="0"/>
              <a:t>‹#›</a:t>
            </a:fld>
            <a:endParaRPr lang="en-US"/>
          </a:p>
        </p:txBody>
      </p:sp>
    </p:spTree>
    <p:extLst>
      <p:ext uri="{BB962C8B-B14F-4D97-AF65-F5344CB8AC3E}">
        <p14:creationId xmlns:p14="http://schemas.microsoft.com/office/powerpoint/2010/main" val="3590905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F658CB-A745-418D-A0B7-8627A3EE040D}" type="datetimeFigureOut">
              <a:rPr lang="en-US" smtClean="0"/>
              <a:t>12/11/2015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7C4D2-F4BF-498B-8AF6-E81ABAA40261}" type="slidenum">
              <a:rPr lang="en-US" smtClean="0"/>
              <a:t>‹#›</a:t>
            </a:fld>
            <a:endParaRPr lang="en-US"/>
          </a:p>
        </p:txBody>
      </p:sp>
    </p:spTree>
    <p:extLst>
      <p:ext uri="{BB962C8B-B14F-4D97-AF65-F5344CB8AC3E}">
        <p14:creationId xmlns:p14="http://schemas.microsoft.com/office/powerpoint/2010/main" val="2004112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6F658CB-A745-418D-A0B7-8627A3EE040D}" type="datetimeFigureOut">
              <a:rPr lang="en-US" smtClean="0"/>
              <a:t>12/11/2015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F27C4D2-F4BF-498B-8AF6-E81ABAA40261}" type="slidenum">
              <a:rPr lang="en-US" smtClean="0"/>
              <a:t>‹#›</a:t>
            </a:fld>
            <a:endParaRPr lang="en-US"/>
          </a:p>
        </p:txBody>
      </p:sp>
    </p:spTree>
    <p:extLst>
      <p:ext uri="{BB962C8B-B14F-4D97-AF65-F5344CB8AC3E}">
        <p14:creationId xmlns:p14="http://schemas.microsoft.com/office/powerpoint/2010/main" val="2480562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F658CB-A745-418D-A0B7-8627A3EE040D}" type="datetimeFigureOut">
              <a:rPr lang="en-US" smtClean="0"/>
              <a:t>12/11/2015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F27C4D2-F4BF-498B-8AF6-E81ABAA40261}" type="slidenum">
              <a:rPr lang="en-US" smtClean="0"/>
              <a:t>‹#›</a:t>
            </a:fld>
            <a:endParaRPr lang="en-US"/>
          </a:p>
        </p:txBody>
      </p:sp>
    </p:spTree>
    <p:extLst>
      <p:ext uri="{BB962C8B-B14F-4D97-AF65-F5344CB8AC3E}">
        <p14:creationId xmlns:p14="http://schemas.microsoft.com/office/powerpoint/2010/main" val="303428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6F658CB-A745-418D-A0B7-8627A3EE040D}" type="datetimeFigureOut">
              <a:rPr lang="en-US" smtClean="0"/>
              <a:t>12/11/2015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F27C4D2-F4BF-498B-8AF6-E81ABAA40261}" type="slidenum">
              <a:rPr lang="en-US" smtClean="0"/>
              <a:t>‹#›</a:t>
            </a:fld>
            <a:endParaRPr lang="en-US"/>
          </a:p>
        </p:txBody>
      </p:sp>
    </p:spTree>
    <p:extLst>
      <p:ext uri="{BB962C8B-B14F-4D97-AF65-F5344CB8AC3E}">
        <p14:creationId xmlns:p14="http://schemas.microsoft.com/office/powerpoint/2010/main" val="330993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F658CB-A745-418D-A0B7-8627A3EE040D}" type="datetimeFigureOut">
              <a:rPr lang="en-US" smtClean="0"/>
              <a:t>12/11/2015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7C4D2-F4BF-498B-8AF6-E81ABAA40261}" type="slidenum">
              <a:rPr lang="en-US" smtClean="0"/>
              <a:t>‹#›</a:t>
            </a:fld>
            <a:endParaRPr lang="en-US"/>
          </a:p>
        </p:txBody>
      </p:sp>
    </p:spTree>
    <p:extLst>
      <p:ext uri="{BB962C8B-B14F-4D97-AF65-F5344CB8AC3E}">
        <p14:creationId xmlns:p14="http://schemas.microsoft.com/office/powerpoint/2010/main" val="418097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F658CB-A745-418D-A0B7-8627A3EE040D}" type="datetimeFigureOut">
              <a:rPr lang="en-US" smtClean="0"/>
              <a:t>12/11/2015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F27C4D2-F4BF-498B-8AF6-E81ABAA40261}" type="slidenum">
              <a:rPr lang="en-US" smtClean="0"/>
              <a:t>‹#›</a:t>
            </a:fld>
            <a:endParaRPr lang="en-US"/>
          </a:p>
        </p:txBody>
      </p:sp>
    </p:spTree>
    <p:extLst>
      <p:ext uri="{BB962C8B-B14F-4D97-AF65-F5344CB8AC3E}">
        <p14:creationId xmlns:p14="http://schemas.microsoft.com/office/powerpoint/2010/main" val="180307687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smartfarming.com/" TargetMode="External"/><Relationship Id="rId2" Type="http://schemas.openxmlformats.org/officeDocument/2006/relationships/hyperlink" Target="https://en.wikipedia.org/wiki/Raspberry_P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800" b="1" dirty="0" smtClean="0">
                <a:latin typeface="Times New Roman" pitchFamily="18" charset="0"/>
                <a:cs typeface="Times New Roman" pitchFamily="18" charset="0"/>
              </a:rPr>
              <a:t>    </a:t>
            </a:r>
            <a:r>
              <a:rPr lang="en-US" sz="4800" dirty="0" smtClean="0">
                <a:latin typeface="Times New Roman" pitchFamily="18" charset="0"/>
                <a:cs typeface="Times New Roman" pitchFamily="18" charset="0"/>
              </a:rPr>
              <a:t>Smart Agriculture and Storage System</a:t>
            </a:r>
            <a:endParaRPr lang="en-US" sz="4800" b="1" dirty="0"/>
          </a:p>
        </p:txBody>
      </p:sp>
      <p:sp>
        <p:nvSpPr>
          <p:cNvPr id="5" name="Content Placeholder 4"/>
          <p:cNvSpPr>
            <a:spLocks noGrp="1"/>
          </p:cNvSpPr>
          <p:nvPr>
            <p:ph idx="1"/>
          </p:nvPr>
        </p:nvSpPr>
        <p:spPr/>
        <p:txBody>
          <a:bodyPr>
            <a:normAutofit/>
          </a:bodyPr>
          <a:lstStyle/>
          <a:p>
            <a:pPr marL="0" indent="0">
              <a:buNone/>
            </a:pPr>
            <a:r>
              <a:rPr lang="en-US" dirty="0" smtClean="0">
                <a:latin typeface="Times New Roman" pitchFamily="18" charset="0"/>
                <a:cs typeface="Times New Roman" pitchFamily="18" charset="0"/>
              </a:rPr>
              <a:t>                                 </a:t>
            </a:r>
          </a:p>
          <a:p>
            <a:pPr marL="0" indent="0">
              <a:buNone/>
            </a:pPr>
            <a:endParaRPr lang="en-US" dirty="0">
              <a:latin typeface="Times New Roman" pitchFamily="18" charset="0"/>
              <a:cs typeface="Times New Roman" pitchFamily="18" charset="0"/>
            </a:endParaRPr>
          </a:p>
          <a:p>
            <a:pPr marL="0" indent="0">
              <a:buNone/>
            </a:pPr>
            <a:endParaRPr lang="en-US" dirty="0" smtClean="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Submitted by</a:t>
            </a:r>
          </a:p>
          <a:p>
            <a:pPr marL="0" indent="0">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Monu </a:t>
            </a:r>
            <a:r>
              <a:rPr lang="en-US" sz="2400" dirty="0" smtClean="0">
                <a:latin typeface="Times New Roman" pitchFamily="18" charset="0"/>
                <a:cs typeface="Times New Roman" pitchFamily="18" charset="0"/>
              </a:rPr>
              <a:t>Singh (</a:t>
            </a:r>
            <a:r>
              <a:rPr lang="en-US" sz="2400" dirty="0" smtClean="0">
                <a:latin typeface="Times New Roman" pitchFamily="18" charset="0"/>
                <a:cs typeface="Times New Roman" pitchFamily="18" charset="0"/>
              </a:rPr>
              <a:t>1MS12CS058</a:t>
            </a:r>
            <a:r>
              <a:rPr lang="en-US" sz="2400" dirty="0" smtClean="0">
                <a:latin typeface="Times New Roman" pitchFamily="18" charset="0"/>
                <a:cs typeface="Times New Roman" pitchFamily="18" charset="0"/>
              </a:rPr>
              <a:t>)                          </a:t>
            </a:r>
          </a:p>
          <a:p>
            <a:pPr marL="0" indent="0">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Rajan</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Kumar </a:t>
            </a:r>
            <a:r>
              <a:rPr lang="en-US" sz="2400" dirty="0" err="1" smtClean="0">
                <a:latin typeface="Times New Roman" pitchFamily="18" charset="0"/>
                <a:cs typeface="Times New Roman" pitchFamily="18" charset="0"/>
              </a:rPr>
              <a:t>Sah</a:t>
            </a:r>
            <a:r>
              <a:rPr lang="en-US" sz="2400" dirty="0" smtClean="0">
                <a:latin typeface="Times New Roman" pitchFamily="18" charset="0"/>
                <a:cs typeface="Times New Roman" pitchFamily="18" charset="0"/>
              </a:rPr>
              <a:t>(1MS12CS084)</a:t>
            </a:r>
          </a:p>
          <a:p>
            <a:pPr marL="0" indent="0">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Vikash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Bajoria</a:t>
            </a:r>
            <a:r>
              <a:rPr lang="en-US" sz="2400" dirty="0" smtClean="0">
                <a:latin typeface="Times New Roman" pitchFamily="18" charset="0"/>
                <a:cs typeface="Times New Roman" pitchFamily="18" charset="0"/>
              </a:rPr>
              <a:t>(1MS12CS131)</a:t>
            </a: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Yogesh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Manglekar</a:t>
            </a:r>
            <a:r>
              <a:rPr lang="en-US" sz="2400" dirty="0" smtClean="0">
                <a:latin typeface="Times New Roman" pitchFamily="18" charset="0"/>
                <a:cs typeface="Times New Roman" pitchFamily="18" charset="0"/>
              </a:rPr>
              <a:t>(1MS12CS136)</a:t>
            </a:r>
          </a:p>
          <a:p>
            <a:endParaRPr lang="en-US" dirty="0"/>
          </a:p>
        </p:txBody>
      </p:sp>
    </p:spTree>
    <p:extLst>
      <p:ext uri="{BB962C8B-B14F-4D97-AF65-F5344CB8AC3E}">
        <p14:creationId xmlns:p14="http://schemas.microsoft.com/office/powerpoint/2010/main" val="351970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471" y="201706"/>
            <a:ext cx="11887200" cy="6427693"/>
          </a:xfrm>
        </p:spPr>
        <p:txBody>
          <a:bodyPr/>
          <a:lstStyle/>
          <a:p>
            <a:pPr marL="0" indent="0">
              <a:buNone/>
            </a:pPr>
            <a:r>
              <a:rPr lang="en-US" u="sng" dirty="0" smtClean="0"/>
              <a:t>1.2.Hardware interfaces</a:t>
            </a:r>
          </a:p>
          <a:p>
            <a:r>
              <a:rPr lang="en-US" dirty="0"/>
              <a:t>The Pi has always supported 1-wire, I2C and SPI interfaces via the GPIO header. These allow various devices to be connected to the Pi and controlled via software</a:t>
            </a:r>
            <a:r>
              <a:rPr lang="en-US" dirty="0" smtClean="0"/>
              <a:t>. SPI </a:t>
            </a:r>
            <a:r>
              <a:rPr lang="en-US" dirty="0"/>
              <a:t>Interface</a:t>
            </a:r>
            <a:r>
              <a:rPr lang="en-US" dirty="0" smtClean="0"/>
              <a:t>, General </a:t>
            </a:r>
            <a:r>
              <a:rPr lang="en-US" dirty="0"/>
              <a:t>GPIO,i2c Interface,1-wire Interface</a:t>
            </a:r>
            <a:r>
              <a:rPr lang="en-US" dirty="0" smtClean="0"/>
              <a:t>. These </a:t>
            </a:r>
            <a:r>
              <a:rPr lang="en-US" dirty="0"/>
              <a:t>interface make it easy to use.</a:t>
            </a:r>
          </a:p>
          <a:p>
            <a:r>
              <a:rPr lang="en-US" dirty="0" smtClean="0"/>
              <a:t> Motion detection sensor(HC-SR501)</a:t>
            </a:r>
          </a:p>
          <a:p>
            <a:r>
              <a:rPr lang="en-US" dirty="0" smtClean="0"/>
              <a:t> Humidity </a:t>
            </a:r>
            <a:r>
              <a:rPr lang="en-US" dirty="0"/>
              <a:t>and Temperature Detection Sensor(DHT11</a:t>
            </a:r>
            <a:r>
              <a:rPr lang="en-US" dirty="0" smtClean="0"/>
              <a:t>)</a:t>
            </a:r>
          </a:p>
          <a:p>
            <a:r>
              <a:rPr lang="en-US" dirty="0" smtClean="0"/>
              <a:t> Soil </a:t>
            </a:r>
            <a:r>
              <a:rPr lang="en-US" dirty="0"/>
              <a:t>Moisture Sensor(LM393</a:t>
            </a:r>
            <a:r>
              <a:rPr lang="en-US" dirty="0" smtClean="0"/>
              <a:t>)</a:t>
            </a:r>
          </a:p>
          <a:p>
            <a:r>
              <a:rPr lang="en-US" dirty="0"/>
              <a:t> </a:t>
            </a:r>
            <a:r>
              <a:rPr lang="en-US" dirty="0" err="1"/>
              <a:t>W</a:t>
            </a:r>
            <a:r>
              <a:rPr lang="en-US" dirty="0" err="1" smtClean="0"/>
              <a:t>i-fi</a:t>
            </a:r>
            <a:r>
              <a:rPr lang="en-US" dirty="0" smtClean="0"/>
              <a:t> router, jumper wires</a:t>
            </a:r>
            <a:endParaRPr lang="en-US" dirty="0"/>
          </a:p>
          <a:p>
            <a:pPr marL="0" indent="0">
              <a:buNone/>
            </a:pPr>
            <a:endParaRPr lang="en-US" b="1" u="sng" dirty="0" smtClean="0"/>
          </a:p>
          <a:p>
            <a:endParaRPr lang="en-US" dirty="0" smtClean="0"/>
          </a:p>
          <a:p>
            <a:pPr marL="0" indent="0">
              <a:buNone/>
            </a:pPr>
            <a:endParaRPr lang="en-US" u="sng" dirty="0"/>
          </a:p>
          <a:p>
            <a:pPr marL="0" indent="0">
              <a:buNone/>
            </a:pPr>
            <a:endParaRPr lang="en-US" dirty="0"/>
          </a:p>
        </p:txBody>
      </p:sp>
    </p:spTree>
    <p:extLst>
      <p:ext uri="{BB962C8B-B14F-4D97-AF65-F5344CB8AC3E}">
        <p14:creationId xmlns:p14="http://schemas.microsoft.com/office/powerpoint/2010/main" val="2205518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224" y="309282"/>
            <a:ext cx="11282082" cy="6185647"/>
          </a:xfrm>
        </p:spPr>
      </p:pic>
    </p:spTree>
    <p:extLst>
      <p:ext uri="{BB962C8B-B14F-4D97-AF65-F5344CB8AC3E}">
        <p14:creationId xmlns:p14="http://schemas.microsoft.com/office/powerpoint/2010/main" val="182546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624" y="201706"/>
            <a:ext cx="11456894" cy="6387353"/>
          </a:xfrm>
        </p:spPr>
        <p:txBody>
          <a:bodyPr/>
          <a:lstStyle/>
          <a:p>
            <a:pPr marL="0" indent="0">
              <a:buNone/>
            </a:pPr>
            <a:r>
              <a:rPr lang="en-US" u="sng" dirty="0" smtClean="0"/>
              <a:t>1.3.User interfaces</a:t>
            </a:r>
          </a:p>
          <a:p>
            <a:pPr marL="0" indent="0">
              <a:buNone/>
            </a:pPr>
            <a:r>
              <a:rPr lang="en-US" b="1" dirty="0" err="1"/>
              <a:t>PuTTY</a:t>
            </a:r>
            <a:r>
              <a:rPr lang="en-US" dirty="0"/>
              <a:t> </a:t>
            </a:r>
            <a:r>
              <a:rPr lang="en-US" dirty="0" smtClean="0"/>
              <a:t> </a:t>
            </a:r>
            <a:r>
              <a:rPr lang="en-US" dirty="0"/>
              <a:t>is a free and open-source terminal emulator, serial </a:t>
            </a:r>
            <a:r>
              <a:rPr lang="en-US" dirty="0" smtClean="0"/>
              <a:t>console and </a:t>
            </a:r>
            <a:r>
              <a:rPr lang="en-US" dirty="0"/>
              <a:t>network file transfer application. It supports several network protocols, including SCP, SSH, Telnet, rlogin, and raw socket </a:t>
            </a:r>
            <a:r>
              <a:rPr lang="en-US" dirty="0" smtClean="0"/>
              <a:t>connection.</a:t>
            </a:r>
          </a:p>
          <a:p>
            <a:pPr marL="0" indent="0">
              <a:buNone/>
            </a:pPr>
            <a:endParaRPr lang="en-US" u="sng" dirty="0" smtClean="0"/>
          </a:p>
          <a:p>
            <a:pPr marL="0" indent="0">
              <a:buNone/>
            </a:pPr>
            <a:endParaRPr lang="en-US" u="sng" dirty="0" smtClean="0"/>
          </a:p>
          <a:p>
            <a:pPr marL="0" indent="0">
              <a:buNone/>
            </a:pPr>
            <a:endParaRPr lang="en-US" u="sng" dirty="0"/>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06" y="1909597"/>
            <a:ext cx="10058400" cy="4823280"/>
          </a:xfrm>
          <a:prstGeom prst="rect">
            <a:avLst/>
          </a:prstGeom>
        </p:spPr>
      </p:pic>
    </p:spTree>
    <p:extLst>
      <p:ext uri="{BB962C8B-B14F-4D97-AF65-F5344CB8AC3E}">
        <p14:creationId xmlns:p14="http://schemas.microsoft.com/office/powerpoint/2010/main" val="3807294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282" y="255494"/>
            <a:ext cx="11658600" cy="6347012"/>
          </a:xfrm>
        </p:spPr>
        <p:txBody>
          <a:bodyPr/>
          <a:lstStyle/>
          <a:p>
            <a:pPr marL="0" indent="0">
              <a:buNone/>
            </a:pPr>
            <a:r>
              <a:rPr lang="en-US" u="sng" dirty="0" smtClean="0"/>
              <a:t>2.Functional Requirements:</a:t>
            </a:r>
          </a:p>
          <a:p>
            <a:r>
              <a:rPr lang="en-US" dirty="0"/>
              <a:t>A user  should be able to get the notification if some problem occur</a:t>
            </a:r>
            <a:r>
              <a:rPr lang="en-US" dirty="0" smtClean="0"/>
              <a:t>. The </a:t>
            </a:r>
            <a:r>
              <a:rPr lang="en-US" dirty="0"/>
              <a:t>user should get message regarding the condition of the storage </a:t>
            </a:r>
            <a:r>
              <a:rPr lang="en-US" dirty="0" smtClean="0"/>
              <a:t>system and </a:t>
            </a:r>
            <a:r>
              <a:rPr lang="en-US" dirty="0" err="1"/>
              <a:t>u</a:t>
            </a:r>
            <a:r>
              <a:rPr lang="en-US" dirty="0" err="1" smtClean="0"/>
              <a:t>nfavourable</a:t>
            </a:r>
            <a:r>
              <a:rPr lang="en-US" dirty="0" smtClean="0"/>
              <a:t> environmental condition in field.</a:t>
            </a:r>
          </a:p>
          <a:p>
            <a:r>
              <a:rPr lang="en-US" dirty="0"/>
              <a:t>The storage facility should have  the </a:t>
            </a:r>
            <a:r>
              <a:rPr lang="en-US" dirty="0" smtClean="0"/>
              <a:t> temperature, </a:t>
            </a:r>
            <a:r>
              <a:rPr lang="en-US" dirty="0"/>
              <a:t>humidity </a:t>
            </a:r>
            <a:r>
              <a:rPr lang="en-US" dirty="0" smtClean="0"/>
              <a:t>sensor and motion detector </a:t>
            </a:r>
            <a:r>
              <a:rPr lang="en-US" dirty="0"/>
              <a:t>which gives user about the condition</a:t>
            </a:r>
            <a:r>
              <a:rPr lang="en-US" dirty="0" smtClean="0"/>
              <a:t>. It </a:t>
            </a:r>
            <a:r>
              <a:rPr lang="en-US" dirty="0"/>
              <a:t>should read the data and send the data to the cloud.</a:t>
            </a:r>
          </a:p>
          <a:p>
            <a:r>
              <a:rPr lang="en-US" dirty="0" smtClean="0"/>
              <a:t> </a:t>
            </a:r>
            <a:r>
              <a:rPr lang="en-US" dirty="0"/>
              <a:t>The field </a:t>
            </a:r>
            <a:r>
              <a:rPr lang="en-US" dirty="0" smtClean="0"/>
              <a:t>should have </a:t>
            </a:r>
            <a:r>
              <a:rPr lang="en-US" dirty="0"/>
              <a:t>the motion detector sensor which send the data to the cloud </a:t>
            </a:r>
            <a:r>
              <a:rPr lang="en-US" dirty="0" smtClean="0"/>
              <a:t>if </a:t>
            </a:r>
            <a:r>
              <a:rPr lang="en-US" dirty="0"/>
              <a:t>there is </a:t>
            </a:r>
            <a:r>
              <a:rPr lang="en-US" dirty="0" smtClean="0"/>
              <a:t>intruder, it sends </a:t>
            </a:r>
            <a:r>
              <a:rPr lang="en-US" dirty="0" err="1" smtClean="0"/>
              <a:t>tshe</a:t>
            </a:r>
            <a:r>
              <a:rPr lang="en-US" dirty="0" smtClean="0"/>
              <a:t> </a:t>
            </a:r>
            <a:r>
              <a:rPr lang="en-US" dirty="0"/>
              <a:t>data to the cloud</a:t>
            </a:r>
            <a:r>
              <a:rPr lang="en-US" dirty="0" smtClean="0"/>
              <a:t>.</a:t>
            </a:r>
          </a:p>
          <a:p>
            <a:r>
              <a:rPr lang="en-US" dirty="0" smtClean="0"/>
              <a:t>The soil moisture sensor checks the moisture content in the soil and informs the user about it.</a:t>
            </a:r>
          </a:p>
          <a:p>
            <a:r>
              <a:rPr lang="en-US" dirty="0"/>
              <a:t>The cloud is the platform which store the data on virtual  memory and </a:t>
            </a:r>
            <a:r>
              <a:rPr lang="en-US" dirty="0" err="1"/>
              <a:t>and</a:t>
            </a:r>
            <a:r>
              <a:rPr lang="en-US" dirty="0"/>
              <a:t> get the data from sensor and send the data to </a:t>
            </a:r>
            <a:r>
              <a:rPr lang="en-US" dirty="0" smtClean="0"/>
              <a:t>mail.</a:t>
            </a:r>
          </a:p>
          <a:p>
            <a:pPr marL="0" indent="0">
              <a:buNone/>
            </a:pPr>
            <a:endParaRPr lang="en-US" dirty="0" smtClean="0"/>
          </a:p>
          <a:p>
            <a:endParaRPr lang="en-US" dirty="0"/>
          </a:p>
          <a:p>
            <a:endParaRPr lang="en-US" dirty="0" smtClean="0"/>
          </a:p>
          <a:p>
            <a:endParaRPr lang="en-US" b="1" u="sng" dirty="0"/>
          </a:p>
        </p:txBody>
      </p:sp>
    </p:spTree>
    <p:extLst>
      <p:ext uri="{BB962C8B-B14F-4D97-AF65-F5344CB8AC3E}">
        <p14:creationId xmlns:p14="http://schemas.microsoft.com/office/powerpoint/2010/main" val="366562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318" y="161364"/>
            <a:ext cx="11667564" cy="6320117"/>
          </a:xfrm>
        </p:spPr>
        <p:txBody>
          <a:bodyPr/>
          <a:lstStyle/>
          <a:p>
            <a:pPr marL="0" indent="0">
              <a:buNone/>
            </a:pPr>
            <a:r>
              <a:rPr lang="en-US" sz="3200" b="1" u="sng" dirty="0" smtClean="0"/>
              <a:t>Design Architecture</a:t>
            </a:r>
          </a:p>
          <a:p>
            <a:pPr marL="0" indent="0">
              <a:buNone/>
            </a:pPr>
            <a:r>
              <a:rPr lang="en-US" dirty="0" smtClean="0"/>
              <a:t>Data is collected from storage system and field through sensors which are interfaced with raspberry pi, the data acquired is sent to cloud. The data stored in cloud is mailed to the farmer.</a:t>
            </a:r>
          </a:p>
          <a:p>
            <a:pPr marL="0" indent="0">
              <a:buNone/>
            </a:pPr>
            <a:r>
              <a:rPr lang="en-US" u="sng" dirty="0" smtClean="0"/>
              <a:t>Sequence Diagram</a:t>
            </a:r>
          </a:p>
          <a:p>
            <a:pPr marL="0" indent="0">
              <a:buNone/>
            </a:pPr>
            <a:endParaRPr lang="en-US" u="sng"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446" y="2452687"/>
            <a:ext cx="8277225" cy="3781425"/>
          </a:xfrm>
          <a:prstGeom prst="rect">
            <a:avLst/>
          </a:prstGeom>
        </p:spPr>
      </p:pic>
    </p:spTree>
    <p:extLst>
      <p:ext uri="{BB962C8B-B14F-4D97-AF65-F5344CB8AC3E}">
        <p14:creationId xmlns:p14="http://schemas.microsoft.com/office/powerpoint/2010/main" val="1202378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812" y="228600"/>
            <a:ext cx="11793070" cy="6400800"/>
          </a:xfrm>
        </p:spPr>
        <p:txBody>
          <a:bodyPr/>
          <a:lstStyle/>
          <a:p>
            <a:pPr marL="0" indent="0">
              <a:buNone/>
            </a:pPr>
            <a:r>
              <a:rPr lang="en-US" u="sng" dirty="0" smtClean="0"/>
              <a:t>Class Diagram:</a:t>
            </a:r>
          </a:p>
          <a:p>
            <a:pPr marL="0" indent="0">
              <a:buNone/>
            </a:pPr>
            <a:endParaRPr lang="en-US" u="sng"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24" y="968188"/>
            <a:ext cx="11389658" cy="5661212"/>
          </a:xfrm>
          <a:prstGeom prst="rect">
            <a:avLst/>
          </a:prstGeom>
        </p:spPr>
      </p:pic>
    </p:spTree>
    <p:extLst>
      <p:ext uri="{BB962C8B-B14F-4D97-AF65-F5344CB8AC3E}">
        <p14:creationId xmlns:p14="http://schemas.microsoft.com/office/powerpoint/2010/main" val="462258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645153" cy="6656294"/>
          </a:xfrm>
        </p:spPr>
        <p:txBody>
          <a:bodyPr>
            <a:normAutofit/>
          </a:bodyPr>
          <a:lstStyle/>
          <a:p>
            <a:pPr marL="0" indent="0">
              <a:buNone/>
            </a:pPr>
            <a:r>
              <a:rPr lang="en-US" sz="3200" b="1" u="sng" dirty="0" smtClean="0"/>
              <a:t>Implementation Details:</a:t>
            </a:r>
          </a:p>
          <a:p>
            <a:pPr marL="0" indent="0">
              <a:buNone/>
            </a:pPr>
            <a:r>
              <a:rPr lang="en-US" dirty="0" smtClean="0"/>
              <a:t>The </a:t>
            </a:r>
            <a:r>
              <a:rPr lang="en-US" dirty="0" smtClean="0"/>
              <a:t>raspberry Pi </a:t>
            </a:r>
            <a:r>
              <a:rPr lang="en-US" dirty="0" smtClean="0"/>
              <a:t>board is used that is interfaced with sensors(Temperature and humidity sensor, Soil moisture sensor and Motion detection sensor). </a:t>
            </a:r>
            <a:r>
              <a:rPr lang="en-US" dirty="0" err="1" smtClean="0"/>
              <a:t>Uraspberry</a:t>
            </a:r>
            <a:r>
              <a:rPr lang="en-US" dirty="0" smtClean="0"/>
              <a:t> Pi </a:t>
            </a:r>
            <a:r>
              <a:rPr lang="en-US" dirty="0" smtClean="0"/>
              <a:t>is running on </a:t>
            </a:r>
            <a:r>
              <a:rPr lang="en-US" dirty="0" err="1" smtClean="0"/>
              <a:t>raspbian</a:t>
            </a:r>
            <a:r>
              <a:rPr lang="en-US" dirty="0" smtClean="0"/>
              <a:t> operating system which is included in </a:t>
            </a:r>
            <a:r>
              <a:rPr lang="en-US" dirty="0" err="1" smtClean="0"/>
              <a:t>Noobs</a:t>
            </a:r>
            <a:r>
              <a:rPr lang="en-US" dirty="0" smtClean="0"/>
              <a:t>. The Raspberry is connected to the cloud through </a:t>
            </a:r>
            <a:r>
              <a:rPr lang="en-US" dirty="0" err="1" smtClean="0"/>
              <a:t>ubidots</a:t>
            </a:r>
            <a:r>
              <a:rPr lang="en-US" dirty="0" smtClean="0"/>
              <a:t> API. The data acquired from the sensors is stored on the cloud and sent to the farmers through </a:t>
            </a:r>
            <a:r>
              <a:rPr lang="en-US" dirty="0" smtClean="0"/>
              <a:t>mail. </a:t>
            </a:r>
            <a:endParaRPr lang="en-US" dirty="0"/>
          </a:p>
        </p:txBody>
      </p:sp>
      <p:sp>
        <p:nvSpPr>
          <p:cNvPr id="4" name="Title 1"/>
          <p:cNvSpPr>
            <a:spLocks noGrp="1"/>
          </p:cNvSpPr>
          <p:nvPr/>
        </p:nvSpPr>
        <p:spPr>
          <a:xfrm>
            <a:off x="2074862" y="14097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dirty="0"/>
          </a:p>
        </p:txBody>
      </p:sp>
      <p:sp>
        <p:nvSpPr>
          <p:cNvPr id="5" name="Content Placeholder 2"/>
          <p:cNvSpPr>
            <a:spLocks noGrp="1"/>
          </p:cNvSpPr>
          <p:nvPr/>
        </p:nvSpPr>
        <p:spPr>
          <a:xfrm>
            <a:off x="2074862" y="273526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dirty="0" smtClean="0"/>
              <a:t>  .</a:t>
            </a:r>
            <a:endParaRPr lang="en-IN" dirty="0"/>
          </a:p>
        </p:txBody>
      </p:sp>
      <p:sp>
        <p:nvSpPr>
          <p:cNvPr id="6" name="Title 1"/>
          <p:cNvSpPr txBox="1">
            <a:spLocks/>
          </p:cNvSpPr>
          <p:nvPr/>
        </p:nvSpPr>
        <p:spPr>
          <a:xfrm>
            <a:off x="2074862" y="1409700"/>
            <a:ext cx="8229600" cy="1143000"/>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Rectangle 6"/>
          <p:cNvSpPr/>
          <p:nvPr/>
        </p:nvSpPr>
        <p:spPr>
          <a:xfrm>
            <a:off x="5057148" y="2816225"/>
            <a:ext cx="182880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dirty="0" smtClean="0"/>
              <a:t>RASPBERRY</a:t>
            </a:r>
          </a:p>
          <a:p>
            <a:pPr algn="ctr"/>
            <a:r>
              <a:rPr lang="en-US" sz="2400" dirty="0" smtClean="0"/>
              <a:t>PI</a:t>
            </a:r>
            <a:endParaRPr lang="en-US" sz="2400" dirty="0"/>
          </a:p>
        </p:txBody>
      </p:sp>
      <p:pic>
        <p:nvPicPr>
          <p:cNvPr id="8" name="Picture 7" descr="C:\Users\glossy\Desktop\index.png"/>
          <p:cNvPicPr>
            <a:picLocks noChangeAspect="1" noChangeArrowheads="1"/>
          </p:cNvPicPr>
          <p:nvPr/>
        </p:nvPicPr>
        <p:blipFill>
          <a:blip r:embed="rId2" cstate="print"/>
          <a:srcRect/>
          <a:stretch>
            <a:fillRect/>
          </a:stretch>
        </p:blipFill>
        <p:spPr bwMode="auto">
          <a:xfrm>
            <a:off x="7761287" y="2311400"/>
            <a:ext cx="2390775" cy="1914525"/>
          </a:xfrm>
          <a:prstGeom prst="rect">
            <a:avLst/>
          </a:prstGeom>
          <a:noFill/>
        </p:spPr>
      </p:pic>
      <p:sp>
        <p:nvSpPr>
          <p:cNvPr id="9" name="Rectangle 8"/>
          <p:cNvSpPr/>
          <p:nvPr/>
        </p:nvSpPr>
        <p:spPr>
          <a:xfrm>
            <a:off x="2379662" y="2963862"/>
            <a:ext cx="1066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Temperature</a:t>
            </a:r>
          </a:p>
          <a:p>
            <a:pPr algn="ctr"/>
            <a:r>
              <a:rPr lang="en-US" dirty="0" smtClean="0"/>
              <a:t>SENSOR</a:t>
            </a:r>
            <a:endParaRPr lang="en-US" dirty="0"/>
          </a:p>
        </p:txBody>
      </p:sp>
      <p:sp>
        <p:nvSpPr>
          <p:cNvPr id="10" name="Rectangle 9"/>
          <p:cNvSpPr/>
          <p:nvPr/>
        </p:nvSpPr>
        <p:spPr>
          <a:xfrm>
            <a:off x="2379662" y="4411662"/>
            <a:ext cx="1066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t>Motion detector</a:t>
            </a:r>
            <a:endParaRPr lang="en-US" dirty="0" smtClean="0"/>
          </a:p>
        </p:txBody>
      </p:sp>
      <p:sp>
        <p:nvSpPr>
          <p:cNvPr id="11" name="TextBox 23"/>
          <p:cNvSpPr txBox="1"/>
          <p:nvPr/>
        </p:nvSpPr>
        <p:spPr>
          <a:xfrm>
            <a:off x="8399462" y="3573462"/>
            <a:ext cx="1142999"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smtClean="0"/>
              <a:t>CLccccloudOUD</a:t>
            </a:r>
            <a:endParaRPr lang="en-US" dirty="0"/>
          </a:p>
        </p:txBody>
      </p:sp>
      <p:sp>
        <p:nvSpPr>
          <p:cNvPr id="12" name="AutoShape 4" descr="data:image/jpeg;base64,/9j/4AAQSkZJRgABAQAAAQABAAD/2wCEAAkGBxQSEhUUEhQUFBQWGBcaGRYXFRcXFxgYGBcXFxgeGh0YHSggGBslHxoXITEhJSkrLi4uHB8zODMsNygtLiwBCgoKDg0OGxAQGywkICQsLCwuLCwsLCwsLDQsLCwsLDQsLCwsLCwsLCwsLCwsLCwsLCwsLCwsLCwsLCwsLCwsLP/AABEIAM4A9AMBEQACEQEDEQH/xAAcAAEAAwEAAwEAAAAAAAAAAAAABgcIBQECBAP/xABGEAABAwIBCAYJAgMGBQUAAAABAAIDBBEFBgcSITFBUWETInGBkaEUIzJCUnKSscGi0TNigiQlQ3OywlOz0uHwFTRjdIP/xAAbAQEAAwEBAQEAAAAAAAAAAAAABAUGAwcCAf/EADYRAAIBAwIDBQcCBwADAAAAAAABAgMEEQUSITFBE1FhcbEGIjKBwdHhkaEUIzM0QlLwYnLx/9oADAMBAAIRAxEAPwC8UAQBAEAQBAEB88lbG17Y3PaJH30WEjSdYXNhtX5lZwfapzcXJLgubPoX6fAQBAEAQBAEAQBAEAQBAEAQBAEAQBAEAQBAEAQBAEAQBAEB6veACSQANZJ1ABD9SzwRV2WedEN0oqGzjrBnIuBu6gPtH+Y6uRUOrc44QNFYaI3idfl/r9ysYcWmbO2o03Oma4O03Ekkjjy3W4KIpvO40Urem6TpY918MGkMAxVlVBHOzY9t7fCdjgeYNwrWE1KOUYC4oSoVXTl0Oivo4hAEAQBAEAQBAEAQBAEAQBAEAQBAEAQBAEAQBAEAQBAfPXVjIWOklcGMaLlx2Af+bl+NpLLPunTlUkoQWWyjMu8vJK1xjiJjphu2Ok5v5cG+PKurV3PguRstN0qFut8+M/TyIY1tyABcnUANpKjls2lxZY+SGa6SUNkrCYmHWIx/EcP5vgHLb2KXTtm+MigvtcjT9yhxff0/JbWE4VFTRiOBgjZtsN52XPE6hrU2MVFYRmK1epWlvqPLPtX0cggCAIAgCAIAgCAIAgCAIAgCAIAgCAIAgCAIAgCAID8aupbGxz3uDWNBLnHUABtJX42kss+oQlOSjFZbKEy+yzfXyaLCW07D1G7NM/G7nwG5Vtas5vhyNrpunRtYbpcZvn4eCIxRUckz2xxNc97jYNaLk/8AnFckm3hFlUqRpxcpvCReWQuQMdEBLLoyVBG3a2Pky+/+bb2Kwo0FDi+ZjdR1Wdy9kOEPXzJlLK1gLnENaBckmwA5k7FIfAqYpyeFzKtyvzp2JiobHcZ3DV/Q07e0qFVuekDSWOh5Sncfp9z9s0eVbpXSU1RI58hJkjc83J+Ntzw9od/BfttVb91nxrdhGmo1aawuTx+z+haCmGdCAIAgCAIAgCAIAgCAIAgCAIAgCAIAgCAIAgCAXQFK51cseneaWB3qWHruB1SPB2c2tt3nsCgXFbc9q5Gu0bTuyj21Re8+XgvyV9TQOke1jGlz3EBrQLkk7AFFSy8IvJzjCLlJ4SL9yAyMZQR6T7OqHjru3NHwt5cTv8FZUaOxZfMxOpajK6niPCC5ePiySYliEdPG6WZ4YxouST5DiTuC7SkorLK+lSnVmoQWWyicuMuJa5xYwmOnB1Mvrdzfbb2bAq2tWc+HQ2en6ZC1W58Zd/d5ERY0kgAEk7ABck8uK4Fo2ksstLIHN1OySOpneYCwhzYx/EPzX1NG0Eaz2KbRt2mpPgZvUtXpyi6NNbs8G+nyLbCmmYPKAIAgCAIAgCAIAgCAIAgCAIAgCAIAgCAIAgCAhOdHKg0lP0cRtNNcDi1nvO7dw7eSj3FTZHC5st9Hsv4irukvdj6lDKtNqXHmlyR6Jgq5m+sePVA+6w+92u+3ap9tSwtzMnrWob5dhB8Fz8X+Cx6qobGxz3uDWNBc5xNgABckqU2kssoYRc5KMVlsoDL3LB9fLZt207CdBmy+7TdzPkO9Vtas5vwNvpunRtYZfxPm/oR3DqCSokbFC0ve46gPueA5rlGLk8In1asKUHObwkXnkPkHFRASSWlqDtfbqs5MH+7aeSsaVBQ4vmYzUNUnctxjwj3d/mS6adrGlz3BrWi5cSAAOZOxd20irjFyeIrLK8xjOxCyZrIWGWMOAkkJsNG9joC13cbnb5qLK6SeEX1DQakqblN4eOC+5YkEwe0OaQWuAII2EHWCpKeeKKGUXFuL5o/Rfp+BAEAQBAEAQBAEAQBAEAQBAEAQBAEAQBAek0oa0ucbBoJJ4AC5TkfqTbwjNuV+POrap8x1N9ljeDBfR7955lVNWe+WTf2Nqraiqa59fM+7N3k56bVgPF4Y+tJzHut7z5Ar6oU98vA46pefw1HMfifBfc0KxoAsBYDYFaGFKgzvZVl7/Q4nWa2xlIPtO2hvYNp59ig3NXPuI1OiWCS/iJri+X3K2pad0j2sY0ue4gNaNpJ2BREm+CNDOcYRcpPgi/8AILJBlBFdwDqh49Y/hv0W8h5qzo0lBeJh9R1CV1Ph8K5L6nexbEoqaJ0szgxjdp+wA3k8F0lJRWWQqNGdaahBZbKGy1y1lr3FuuOAHqx8eb+J8gq6rWc/I2un6bTtVnnLv+xGYYnPcGsBc4mwaASSeQG1cUs8ixlKMVlvCL+zZ0NXBSCOrAbY+rF7va07nAahY7NZ2qzoKSjiRh9Vq0KtfdR+fdkly7FYEB6ueALk2A3nYgSzwRzJspaRhs6qgB4GVn7r47SPeSY2dxLioS/Rn6UePU0pAiqIXk7A2RpJ7ACiqRfJnzO1rU1mUGvkzor7OAQBAEAQBAEAQBAEB+NVVMiaXyOaxjdZc4gAd5X42kss+oQlOW2Kyz8MJxSKpjEsDw9hJFxxabHavyMlJZR91qM6Mtk1hn2r6OQQBAQbO3jZp6Po2mz5zodjBrf4iw71HuZ7Y47y40W27W43PlHj8+hRKrTaGgs2eAeiUbdIWlmtI/iLjqt7h5kq0oQ2R4mG1a7/AIi4eOUeCOhlpjwoqSSX37aMY4vdqb3DaeQX1Vnsjk4WFq7muodOb8jN8ry4lzjckkknaSdZKqsm/jFJJLkW/mhyUDGemTN67x6oH3WbC63E7uXap1tSwtzMrrl/ul2EHwXPzLKnmaxrnOIDWgkk7AALkqW3jmZ+MXJpLmzPuXuVrq+bq3EDP4bTqvxc4cT5BVdar2j8Dc6bp6tafH4nzf0OHg+FS1UrYYWlz3eAG8uO4DiucYuTwiZXrwoQc5vCRfOReRUNAy9g+cjrSkdlwz4W+asqVFQXiYq/1KpdSxyj0X3JSuxXBARLLjLeOgboD1lQ4Xazc0bnP4DltK41qyprxLPT9NndPPKPf9ikscyiqat2lPK5w3NGpg7GjUq+dSUubNfb2dGgsU4/c5S5koAoHx5k1yVzjVNKQ2UmeH4XHrt+Vx+x8lIp3Eo8+JUXmj0a/GHuy/YuvBMYiq4hLA7SYe4g7w4biFYQmpLKMhXt6lCbhUWGfevo4hAEAQBAEB8cuJRNlbCZGiV4Jay40iALnUvzcs4Oio1HBzSeF1Pqfexta9tV9l911+nNeJnLLTFauWofHWPu6NxGgNUbebRwI13OvWqqrKbeJG90+hbwpKVFcH16klzNY90VQ6mcepNrbykaPy37BdbWeJbe8r9etd9JVlzjz8vwXUFYGSCAIChc7eJ9NXuYD1YWtYOGl7TiO8gdyrbmWZ47ja6JR7O2Uv8AZ5+xxci8L9KrYIiLtL9J3ys6zvG1u9c6Ud00iXqFfsLec+uOHzNJq2PPymM9OMdJUMp2nVCLu4abwCPBtvFQLqeZbe41ug2+2k6r/wAuXyIlkdghrKuOHXok6Tzwjbrd2X2dpC4Uob5JFnf3KtqEqnXkvPoaRhiDWhrQA1oAAGwAagFbJYMBJtvLKuzy5S2DaOMkE2fKR8OvRZ37T2BQ7qp/ijR6FZZbry8l9yqaeBz3BjAXOcQA0aySdgChJZ4GmlJQTlLkjQmQeSbaCAA2MzwDI7Vtt7IPwj9yrOjSUF4mG1G/ldVM/wCK5L6+ZJ12K4IDk5T422jppJ369EdUfE86mjx8rr4qTUI5JNpbSuKqpx6mba+sfNI+WQlz3kucTxP43KqlJyeWegUqcacFCPJEhyLyKlxBxIPRwtNnSEXueDRvPkF0pUXU8iBf6lTtVjnJ9PuWpQZsqCNoDo3Sne573a+5tgpsbaC6Gaqa1dzfCWPJHy47mtpJWkwXgk3WJcwnmHbuwhfM7WL5cDrba5cU3/M95fuU5jeDy0kroZ26Lx3gg7C07woM4ODwzV21xTrwU6b4HczcZSOo6poJ9TKQ2QbhfU13Ig27rrpQqbJeDIeq2SuKLa+JcUaDBVmYY8oAgPBKA8NeDrGscQgaxzIRnUxyqpIWOp9FrHktdJa72m12gbhfXr5KPcTlFe6XGj2tC4qNVOa4pdGUrTYnKyds4eTK1wfpuNySON9qr1Jp7jXToQlT7Jr3cYwaVwXEW1MEczPZkaHdhO0dxuO5W0JbkmefV6Lo1JU5dGVrnqwL+HVsH/xyfdhPmPBRLqn/AJI0OgXXOhLzX1Kuo6l0UjJGGzmODh2tIIUNPDyaOpBVIOL5PgadwevbUQRTN2SMa7suLkdoOpW8Zbopnndak6VSUH0eD7F9HI9JXhoJOwAk9g1ofqTbwjLeI1ZmlklO2R7nfUSfyqeTy8no9KCpwUF0WCysyGGXfPUEeyGxtPM9Z3lo+Kl2kecjP+0NbhCkvN/QtqRwAJOwC57AppmEsvCMwY3XmoqJZib9I9zu4nqjuFgqect0mz0W3pKlSjBdFgtjMrg+hBJUka5XaLT/ACMJB8XX8Ap1rDEd3eZjX7jdVVJf48fm/wAFhV9U2GJ8jzZsbS4nk0XKkyeFllHTpupNQjzbwZlxrEnVM8kz/akcT2DYB3Cw7lUSlubbPQ7ejGjTjTj0RYGZnJ/TkfVvGqPqR/OR1j3A27zwUm1p5e5lHr13tiqEevF/QuIKeZUIAgKYzz490k7aVp6sXWfze4ah3D/UoF1PL2ms0G1203WfN8vIg2BYY6qqI4GbZHAX4Da49wue5RoR3SSLq4rqhSlUl0RpTCcOZTxMhjFmMAA/JPMnWraMVFYR57Wqyqzc5c2fYvo5hAQXO5ggmozMB6yA6QPFhNnjs2HuUe5hujnuLjRLl0rjZ0lw+xRSrTaGlcja4z0VPIfadG3S+Zo0XeYVtSlmCZ57fUuyuJxXedpdCKfnOSGktGk4A2F7XNtQvuRn6sZ4lBZVZdVlSXRvPQMBIMTLg6jYh7trjx2DkqypXnLhyNvZaXb0Upr3n3v6ImmZfHtOJ9I89aPrR/IT1h3OP6uSkWtTK2sp9etNk1WjyfB+f5J1lHhQq6aWB3vtIB4O2tPcbKROO6LRT2td0K0ai6P/AOmZpoixxa4Wc0kEcCDYhVLWOB6HGSkk1yZb2ZLFtKKWmdtjOm35X6nDuIv/AFKdaTynEyvtBb7akaq68H8ic5UYWKqlmhPvsNuTh1mnxAUipHdFop7Su6FeNRdGZmLSDY6iFUnoaeeJduZnE+ko3RE64XkDjov6w89JWFrLMMdxjteo7LhT/wBl6FgqSUhxssqvoqGpfwicB2uGiPMhc6rxBslWNPtLiEfFGaVUnoRfuaeg6LDozaxlc6Q87nRHk0Kzt44gYjWavaXUl3cDq5c13Q0FS+9j0ZaO1/UHm5fdWW2DZG0+l2lzCPj6cTNqqT0A01krQ9BSQRfDGy/zEXd5kq3prEUjzy7q9rXnPvbI7nexExYe5oNjK9rO7W53k23euVzLECdolLfdJ/6pv6FD2VcbV8DS+SWFClpIYRta0aXN7us4+JKtqcdsUjz29r9vXlU72dhfZFCA+PGK9tPBJM/2Y2lx52God5sF8yltTZ1oUnVqRpx5t4MyYhWOmlfK83dI5zj2k38FUSeXlnodKmqcFCPJLBZmZLBrmWqcNnq2HmdbyP0jxUy0hzkZ72gufhorzf0LbU0zAQBAcjK8A0NVe1uhk2/IV8VPgZKsv7iH/svUzOqg9CL+zSn+7Ivmk/5jlZ239NGI1r+8l8vQmK7lUEBRmeHBhDViZos2cEnhptsHeN2nvKrrqGJZ7zY6Fc9pQ7N84+nQ4GQ+K+jV0Enu6Ya75X9U+F79y50pbZpk7UKHbW8o9cZXmjSIVqYAoDOrhnQYhIR7MoEg7Tqd+oE96rLiO2Zt9Gr9rapdY8D1zW4gYcRi+GTSjP8AULj9QalvLFRH7rFLtLSXhxNAqzMOZvy7w/oK+oYNQ0y5vY/r/m3cqqtHbNo3+nVe1toS8MfpwJJmUrdGskj3SRnxYbjyLl1tZYlgr9fpbqCn3P1LtVgZAh+dmS2GTa7XMY7fWNP2BXC5f8tlroqzeR+foUAVWG3NL5HwllDStOoiGO/aWglW1JYgjz29kpXFRr/Zkbzyz6NBo/HKweF3fhcrp+4T9Cjm6z3JlL4TB0k8LPjkY36nAKBFZkka6vLbSlLuT9DUbRZXB5wVTnzqf/bR/wCY8/paPyoV2+SNL7Ow41J+SK/yPpOlraZh2GVl+wHSPkFGpLM0i9vqmy2nLwZpdWx56EAQFbZ6sW0KeOnB1yu0nfIyx83aPgol1PEdpf6Bb7qsqr/xWPm/wUyFANaaSyIwr0WihiIs7RDn/O/rO8L27lbUo7YJHn+oV+3uJT6Z4eSO6uhDCAICPZwagMw6qJNrxlve+zR91yrPFNk7TYuV1Tx35/Qziqo3xoPNZAWYbBf3tN31PcQrO3WKaMNrEt15P5ehLF3KwICCZ46DpKDTtrika7Zud1D3awe5R7pZgXOhVNlzt70/uUWq02Zp7J2s6algl3vjY49paLq3g8xTPOrmn2daUO5srrPlR9Wml4F7D3gOH2KjXa4Jl77PVPenD5lYYVVdFPFJ8D2O8HAqHF4aZpK8N9OUe9NGpGlXB5uUhnppdGuY/wCOFvi1zmny0VX3S9/JsNAnm3ce5nFzcVHR4lTHi8t+prm/chc6DxURM1WG60mvDP6GilaGDIPniP8Adx/zY/yo9z8BcaH/AHa8mUQVWm0NSYS0CCIDYI2f6QriPJHm9Z5qSfiyvM+UnqKdt9sjjbsbb8+ajXfJF77PL+bN+C9Ss8kxeupf/sQ/8xqh0/jXmjRXv9tU/wDWXoaZCtzzwpbPc+9XEOEX3e79lAu/iRrfZ9fyJPx+hyc1EQdiUN/dEh/QR+Vzt1/MRK1mWLSXy9TQCszEBAEBnbONjHpVdK4G7Iz0bOFmXBI7XXKq68902bvSrbsLaKfN8X8xm6wX0qujaRdkZ6R/YyxA7zYeKUIbpjVbnsLaTXN8F8zRAVoYQ8oAgCAr/PTV6NC1g/xJWg9jQ533DVGuniGC70GG65cu5fgpBVxsTS+R9KYqKmYdoiZftLbn7q3pLEEjz29nvuJyXezsL7IoQHAy9i0sPqgRe0Tj9I0vwudZe4ybp0tt1TfijN6qTfmh82U2nhlMb3s1zfpke38K0oPNNGE1aO28mvL0Ryc9EGlQNPwTMPi17fyvi6XufMlaDLF013xfqmUcVXGxNTYbJpRRu4sYfFoKuY8jzaosTa8WVTn0Z6ylPFsg8C391Cu1xRpvZ1+5UXivqQHJmXRrKZw3TRH9bVGp/GvMu7tZoTX/AIv0NOXVuedkMzvR3w15+F8Z/Vb8qPc/0y30R4u15P0KEKrTamoMBk0qaB2rXFGdWzWwK4h8KPObhYrTXi/Ur7Pm31VMf55B4tb+yi3fJF57PP35rwRWWTMujWUztlp4jfskaolP415miu1mhNf+L9DTgVuedlMZ747VUJ4xfZ7v3UC7+JGt9n5fyZLx+hxM1kujiUF/e0x4sd+y527/AJiJmsRzZy+XqaDVmYY8ONhdAUtl9nEkme6GkeWQi4MjdTpONj7rOzWexV9a4beI8jW6bpEacVUrLMu7u/JXe1RS/LwzSZOOpqd00rdGSfRIBuC2MX0bg7CSSfBWNtT2xy+pjdavI1qqhB8I+pPlJKUIAgCAqPPlW9anh4B7z3kNH2coV3LkjT+z1PhOfkis8PpjLLHGNr3tb9TgFEistI0VWeyEpdybNTRtsABsAA8FcHmzeXk9kAQHCy6k0cPqif8AgvH1Cw+651fgZM09ZuqfmjNqqT0A0NmwiLcMpgd4efqke4fdWlusU0YXV5bryfy9EfFnhP8Adzv8yP7r5uf6Z20P+7Xkyhiq02hqbDW2ijHBjB4NCuY8jzaq8zk/FlWZ9XdelHKX7sUK76Gl9nfhqfL6ldYE29TAOMsf+tqjQ+JeZe3P9Gfk/Q0+VbnnJHM49L0mG1ItezNL6HB34XKus02WGlz2XcH44/XgZ1VUb00fkBUiTDqYg3tG1vezqfhW1F5gjAalDZdVF45/XiRvPZTaVHG/4JR4Oa4fey43S9zJP0CeLhx70UtFIWuDhtaQR3G6gI18o5TTNS4fUCSJkjdj2tcOxwBVxF5WTzepBwm4voysc+dJ1aaXgXsPeA4fYqJdrkzQ+z1TjOHkyucma/oKuCU6gyRpPy3s7yJUSnLbJM0F3S7WhOHemabBVuedkAzu5RdBTiBhIkn2kbowet2X2eKjXNTbHC6l3olp2tbtJLhH1KQVcbEujNtkPDGxlTNoyzOAc0XDmxX1jZqL+e7crChRSW58zI6rqdScnShlRX6v8FjBSihPKAIAgCAofPFUaWIkfBHG3vN3/wC5V108zNnoUNtrnvbZ8WbGh6XEYODC55/pabfq0V8W6zUR21er2dpLx4fr+DQqtDDBAEBDM7dZ0eHSDfI5jB9WkfJpXC5eKZbaLT3XcX3ZZQZVYbY03kvRmGkp4ztbEwHt0RfzVvTWIpHnd3U7SvOXe2Q/PbPajibf2phq4hrH/khcLv4F5lr7PxzcSfdH6opzD6bpZY4/je1v1OA/KgxWXg1daeyEpdyZqVjbCw2BXB5u3l5KZz3zXqoW/DDe3zPd/wBKgXb95Gt9n44oyl4/Qh+R8BfXUrRt6aM9zXhx8gVwpLM15lrfSUbao3/q/Q0vZWx56fPidN0sUkZ99jm/UCF+SWVg6Up7Jxl3NMy05pBIOojUe0KnPSE8rKLszLV+nRviNrxSG3yvAcPPSU+1lmGDH6/S23Cn3r04Hczj0HTYdUNG1rQ8f/mQ8+QK6145gyHpVXs7uD73j9TOyqjeGgM1eJibD4xfrRXjP9Otv6S1WdvLdAw+sUeyupP/AG4/f9zznRwzp8PlttitKP6fa/SXL9uI7oM/NIrdldR8eH6mfiqs3JovN/jQq6KJ5N3tHRv+ZmrzFj3q1oz3QTMFqVt2FxKPR8V8yGZ48nJpHtqo2l7Gxhj2jWW2c4h1vh62u3BR7qm29yLbQrynCLoy4NvK8Sp1CNOfRRV0kLtKKR8btWtji3ZsvbavpSa5HOpShUWJpPzJZhWc6uhsHvZO3hI0Xt8zbHxuu0bma8SsraJa1PhTi/B/RkwwrO9A6wqIZIj8TCHt/B8iu8buPVFVW9n6sf6ck/PgTHCsqqSot0VRG4n3S7Rd9LrFSI1YS5Mqq1jcUvjg/odq6+yIEBRmePDHR13Sn2JmtIPNgDXDyB71XXUWp57zY6FWjO32dYv1OBkRjHolbDLezdLRfw0H9U37NR7lzoy2zTJ2oW/b28odea+RpEFWpgDygCAprPXjGnNHTNOqIabvmfaw7mj9Sg3c8tRNXoFtthKs+vBfIh2R2Gek1sEW4vBd8res7xAt3qPSjumkW1/W7G3nPw9TSoVsefFO578R0poIAdTGF5HN5sPJp8VBu5cUjVez9HFOVR9Xj9CN5taDpsRgG5hMh7GAkfq0VxoLM0WGrVeztJvv4fqaGVoYUz9nTrelxGbhHoxj+kXPmSqy4lmozcaPS2WkfHLPbNTSdJiUR3Rh7z3NLR5uCW6zUQ1mpstJeOEaAVmYc8FAZzzg4b6PXzsAs1ztNvY/rfckdyqq0ds2je6ZW7W1i+q4fodnM7ivRVpiJs2dpb/W27m+WkO9dLWWJ47yJrtDtLfev8X+z4F4TxhzS07HAg9hFirHmY5Np5RmPH8NNNUywu/w3kDm2/VPeLFVE47ZNHoltWValGouqJlmbxroqp0DjZs41f5jdniLjuC72s8Sx3lTr1t2lFVFzj6MuuRgcCCLgixHEHUVYGRTaeUZ5xXI2obWyUsMbn2N2kbOjdraSTqA3XO8FVcqMt+1I3VHUaTtlWnLHf5lsZu8kJMPY/pJdJ0lrsb7DSN4J1k89Sm0KTpriZnVNQhdyW2OEuvVkxXcqji4tkpSVNzNBG5x94DRd9TbFc5UoS5ol0b64o/BN/QhuK5oYXXNPM+M7mvAe3ysfuuErSPRlrR9oKi/qRT8uBDsUzaV0OtrGzN4xuBP0usfC64StpotqOtWtTm9vn+CKVdG+J2jIx7HcHNLT5rg01zLOFSE1mLT8j8F+H2djCsqaum/gzyNA90nSb4OuF0jVnHkyJWsbet8cETHCc7s7bCohjlHxMux35BPgu8bt9UVNb2fpPjTk158T2y5yxo8Ro9FunHOxzXMa9u33XAObcbCdttiVq0KkPE/NO064tLjLw4tYeCtCohojS+SFWZqKnkd7TomX7QLHzCt6bzBM88vaap3E4rllnYX2Rj4MbxVlLA+aQ2awX5k7ABzJsF8zkorLO1vQlXqKnHmzNGJ1rp5XyvN3SOLj3nZ2DYqmTbeWehUaUaVNQjyXAtXMrgWix9W4a33ZHyaD1z3kW7lMtYcNxmdfusyVBdOL+hZ7nAC51AKYZ3nyM1ZX4r6VWTTA3a59m/K0aLfIX71U1JbpNnoNjQ7C3jTfPHHzLDzI4TZs1SR7R6NvYLOcfHRHcpVpDnIovaC4zKNFeb+haFRKGNc5xsGgknkBcqW3gzkYuTSXUy5iVWZpZJTtke55/qcT+VUSeW2ej0aap04wXRYLPzHYd/HqCPhjb/qd/tUu0jzZnPaGt8FJeZbCmmaCAqvPbg92xVTR7Pq3nkblhPfpDvCh3cOUjSez9xhyovrxX1Kqoap0UjJGGzmODh2tNwoSbTyjS1IKpBwlyfA01gmJtqYI5mezI0HsO8HmDcdyt4yUllHndejKjUlTl0K1z0ZP62VjBuDJf8AY4/6fpUS6p/5I0Og3fOhLzX1IzkjkLWVLmStHQMBDmyv1G7TcFrdp179Q5rlSoTk88iwvtUt6KcH7z5YX1ZfrAbC5ubC52XKsjFPnwPNkPw8oAgCAICvM5GWVRQTwthDC1zC5we0kE6VtRBBCi160oSWC80rTqV1Tk55yn0OdSZ06aduhW01gdpAbKzwcLjzXyrmL+JHepodam80J/Rn7/8AoOC1/wDAkbE87mO6N30SC3gF+7KM+R8/xWpWv9RZXjx/dHJxTNDM25p52SDc14LD4i4PkucrR/4slUfaCm+FWLXlxIbiuSlZTfxaeQD4gNNviy4HeuEqU480WtG/tq3wTXocWy5kwIDTWStF0FHTxHa2JgPba58yVb047YpHnl5U7SvOfe2dRzrbdS+yMUXnOyw9Ll6GFx6CInWNkjxcaXNo3d54KuuKu94XJGy0jT+wh2k17z/Zfci+TuDPrKhkMYN3EaR+FtxpOPYPwuMIOcsIsrq4jb0nUl/zNJ4dQsgiZFGLMY0NA5D871bRSSwjz6rUlUm5y5siOdfKD0akMTDaWe7RxDPfP2HeuFzU2xx3lpo1p21fe+UePz6FFQxlzg1ou5xAAG8k2AVclk2kpKKbZprJvChS00ULfcaAebtrj3m6tqcdsUjzu6rutWlUfV//AAj+dbF/R6F7QbPmPRjsOt5+kEd653E9sPMnaNb9rcpvlHj9v3KDVYbc0Vm7wv0eghaRZzh0juN39bX2Cw7la0I7YIwWqVu2uptclw/Qkq6kAIDnZQYU2qp5YH2tI0gE7nbWnuIB7l8zjui0d7au6FWNRdGZudhU3TOgEb3StcWljQSbg2OzdzVTsecG/wC3p9mqraUX1LszXYJVUkD2VOi1jiHMZe7mE+1e2oX1au1WFvCUY4kZDV7mhXqqVLmuDfRkzliDhZwDgdxFx5qQVKbTyj2AQ/DygCAIAgCAICK5f5IjEIgGkNmjuWOOw3tdp5Gw17iuNal2i8Sx02/dpU48YvmUZiWA1EDyyWGRrgfhJB+UjU4dirpU5ReGjZ0rujVjuhJfqdPJnIqprJABG+OK/Wlc0gAb7X9o8gvunRlJ8iNd6lRoRbym+iXE0JR0zY42Rt9ljQ0dgFgrNLCwYac3OTk+p+tl+nycfFslqSpv0tPG4n3g3Rf9TbFfEqUJc0SqN7Xo/BNr0/Q4dJmxoY5BJoyOsQQ1z7tuDcbrkciVzVtBPJMnrV1OO1tfoTGaVrGlziGtAuSTYADiu74cyqScnhcWU5nDzhdPpU9ISIdj5BcGTiG8Gffs2wK9xu92Jq9L0jssVa3xdF3fkrmOMuIa0FziQAALkk7AANpUVLJfykorLL8zc5Iihh0pB/aJAC8/CNoYOzfz7FZUKWxZfMxGqX7uamI/CuX3JVW1bIo3SSODWMBLnHYAF2bSWWV1OnKpJQistmccr8fdXVL5jcN2Mb8LBs7ztPMlVVWe+WTe2NqraioLn18WSfM/k/01Qah49XB7PAynZ9I19pau1tTzLc+hXa7d9nS7KPOXoXarAyBQ2dfHxU1fRsN44AWDgX365+w7lW3FTdLC6G00a0dGhulzlx+XT7nGyKwU1lZFFbq30n8mN1nx1DvXxShukkS7+5VvQlPryXmaSaLCytTAHlAEAQHzxUUbXue1jQ99tJwaA51hYXO06l+YWcn05ycVFvgj6F+nyEAQBAEAQBAEAQBAeLIAEB5QBAEAQFJ536yqbU9FI8+juAdG1o0Wkb9L4nA8eWy6r7ly3YfI12h06Dpb4r3uv/dxAKendI5rGNLnuNg0C5JPAKMk3wReSnGC3SeEXZm6yBFIBPUAOqCOq3aIgeHF/Pdu4qwoUNnGXMyGqaq7j+XS4R9fwT17wASSABrJOoAKSUiWeCKPzm5a+lv6CB39nYdbh/iuG/5Ru47eCr69bc9q5Gx0nTewXa1F7z/b8kMwzD5KiVkUQ0nvNgPuTwA2kqPGLk8It61aFKDnN4SNI5N4Kyjp2QR6w0a3b3OOtxPafwrWEFCOEef3VzK4qupLr+xzcv8AKMUNK57SOlf1Yx/Mdp7Gi58OK+a1TZHxJGm2buayi+S4v/vEzsTfaqo3mMF25nsn+hpzUPHrJ7aPKMbPqOvssrC2p4jufUx+uXfaVeyjyj6/gsJSijCAIAgCAIAgCAIAgCAIAgCAIAgCAIAgCAICN5c5KtxCAMuGSMcCx5F7X1OB4gjzAXKtS7RYJ+n3ztKm7GU+a9BkpkbT0AuxunKdsrgNLsHwjkEp0Yw5C81GtdP3uC7l/wBxO/VVLI2F8jmsY0XLnEAAcyV0bSWWQoQlOSjFZbKVzg5wXVV4KYlsGxztjpf2Zy3+SgVrjd7seRrdM0lUMVKvGXRd35IA1pJAGsnYBrJUUvG8LLLzzZ5Gehx9NM3+0SDZ/wANht1fmO/wVjb0diy+ZjdW1H+In2cPgX7smlbVMiY6SRwaxgu5x2ABSG0lllRCEpyUYrLZnXLPKR1fUGU9Vg6sbb+y0Hf/ADHafDcqurUc5ZN7YWcbWlsXPm34n7ZBZNmuqmtI9UyzpT/Lub2uIt48F+0ae+R8aleK2ot/5Pgv+8DREUYaA1oAAAAA1AAbAFaGEbbeWe6H4EAQBAEAQBAEAQBAEAQBAEAQBAEAQBAEAQBAc/H8RNNTyTCN0pjbfQabEjf3DaeQK+Zy2xyd7aiq1WNNvGepQGVWV9RXu9a7RjHsxNuGDt+I8z5KsqVZT5m3s9PpWq93i+98zgxxlxDWglxNgALkk6gABtK5pE1tJZfIubN1m/FPo1FUAZtrIzrEfM8X/ZT6FDb70uZktU1bts0qXw9X3/gsSR4aCSQANZJNgApRQpNvCKOzk5belv6CAkU7DrIJ9a4bz/KNw7+Crq9bfwXI2Wk6Z/DrtKnxP9vyQygonzSNjiaXvebBo3/9lHjFt4Rb1KkacXOb4I0Vkdk4yhp2xNsXnXI+3tO/YbArWlTUI4MFfXcrqq5vl0R3V0IYQBAEAQBAEAQBAEAQBAEAQBAEAQBAEAQBAEAQHq9oIIOsHUQgTxxRSeM5s6g1r2U7QIHHSbI42axrierxJGsWA2WVfO2lvwuRr7fW6Kt1Ko/e5Y6ssPJDIaChGkPWTka5HDZ8g90ealUqEYeZRX2p1brhyj3L695JKyrZExz5HBjGi5c42AAXVtJZZAhCU5bYrLZSGX2X7qwmGDSZT776nSdvBvLxVfWr7+C5Gv03SY2/v1OM/QhMMRe4NaC5ziAABcknUAFHSyXMpKKy+Re2bnIoUUfSygGpeNe/o2n3Rz4lWNCjsWXzMVqmpO5lsh8C/fxJspBUhAEAQBAEAQBAEAQBAEAQBAEAQBAEAQBAEAQBAEAQBARjKzLanobteS+a2qJu3XsLjsaPPkuVStGHMsLLTa108x4R72UrlTlbUV7ryuswHqxN9hv/AFHmfJV9SrKfM11nYUrVe4uPV9Tj0lK+V7Y42l73GzWgXJK5pNvCJc6kYRcpPCReOQGQTKICWaz6kjbtbHfc3ieLvBWNGgocXzMdqWqSuXshwh6+f2JwFIKcIAgCAIAgCAIAgCAIAgCAIAgCAIAgCAIAgCAIAgCAIAgK9zt5MdPB6TGPWwg6QHvR7T3t2jlpKLc0ty3LoXmiXvZVOxlyly8H+Sscl8kaiucOibox360rtTBxt8R5BRKdKU+RorzUKNsveeX3LmXdklkjBQMtGNKQ+1K62keQ+FvIeasKVKNNcDH3uoVbuXvcF0XQkS6kEIAgCAIAgCAIAgCAIAgCAIAgCAIAgCAIAgCAIAgCAIAgCA8ObfUdiA9Yow0BrQGgagALAdgGxD9bbeWe6H4EAQBAEAQBAf/Z"/>
          <p:cNvSpPr>
            <a:spLocks noChangeAspect="1" noChangeArrowheads="1"/>
          </p:cNvSpPr>
          <p:nvPr/>
        </p:nvSpPr>
        <p:spPr bwMode="auto">
          <a:xfrm>
            <a:off x="1773237" y="-403226"/>
            <a:ext cx="3810000" cy="3219451"/>
          </a:xfrm>
          <a:prstGeom prst="rect">
            <a:avLst/>
          </a:prstGeom>
          <a:noFill/>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13" name="Picture 12" descr="C:\Users\glossy\Desktop\AAindex.jpg"/>
          <p:cNvPicPr>
            <a:picLocks noChangeAspect="1" noChangeArrowheads="1"/>
          </p:cNvPicPr>
          <p:nvPr/>
        </p:nvPicPr>
        <p:blipFill>
          <a:blip r:embed="rId3" cstate="print"/>
          <a:srcRect/>
          <a:stretch>
            <a:fillRect/>
          </a:stretch>
        </p:blipFill>
        <p:spPr bwMode="auto">
          <a:xfrm>
            <a:off x="9035303" y="4678205"/>
            <a:ext cx="2324100" cy="1962150"/>
          </a:xfrm>
          <a:prstGeom prst="rect">
            <a:avLst/>
          </a:prstGeom>
          <a:noFill/>
        </p:spPr>
      </p:pic>
      <p:cxnSp>
        <p:nvCxnSpPr>
          <p:cNvPr id="14" name="Straight Arrow Connector 13"/>
          <p:cNvCxnSpPr/>
          <p:nvPr/>
        </p:nvCxnSpPr>
        <p:spPr>
          <a:xfrm>
            <a:off x="3235540" y="3004756"/>
            <a:ext cx="1752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354340" y="4899909"/>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906371" y="4118242"/>
            <a:ext cx="10668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9549653" y="3936976"/>
            <a:ext cx="1371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543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941" y="201706"/>
            <a:ext cx="11631706" cy="6293223"/>
          </a:xfrm>
        </p:spPr>
        <p:txBody>
          <a:bodyPr>
            <a:normAutofit/>
          </a:bodyPr>
          <a:lstStyle/>
          <a:p>
            <a:pPr marL="0" indent="0">
              <a:buNone/>
            </a:pPr>
            <a:r>
              <a:rPr lang="en-US" sz="3200" b="1" u="sng" dirty="0" smtClean="0"/>
              <a:t>Conclusion and Future Work:</a:t>
            </a:r>
          </a:p>
          <a:p>
            <a:r>
              <a:rPr lang="en-US" dirty="0" smtClean="0"/>
              <a:t>Project will help the farmers to take actions when there is not </a:t>
            </a:r>
            <a:r>
              <a:rPr lang="en-US" dirty="0" err="1" smtClean="0"/>
              <a:t>favourable</a:t>
            </a:r>
            <a:r>
              <a:rPr lang="en-US" dirty="0" smtClean="0"/>
              <a:t> condition at the field sight.</a:t>
            </a:r>
          </a:p>
          <a:p>
            <a:r>
              <a:rPr lang="en-US" dirty="0" smtClean="0"/>
              <a:t>Security to the storage system.</a:t>
            </a:r>
          </a:p>
          <a:p>
            <a:r>
              <a:rPr lang="en-US" dirty="0" smtClean="0"/>
              <a:t>Project will help to notify the farmer about the moisture content in soil.</a:t>
            </a:r>
          </a:p>
          <a:p>
            <a:r>
              <a:rPr lang="en-US" dirty="0" smtClean="0"/>
              <a:t>Project will help to increase the crop production rate</a:t>
            </a:r>
          </a:p>
          <a:p>
            <a:r>
              <a:rPr lang="en-US" dirty="0" smtClean="0"/>
              <a:t>Project will help to maintain the temperature and humidity at the storage system by using external cooling systems</a:t>
            </a:r>
          </a:p>
          <a:p>
            <a:r>
              <a:rPr lang="en-US" dirty="0" smtClean="0"/>
              <a:t>The motion detector sensor senses the motion of intruders into the storage system. </a:t>
            </a:r>
          </a:p>
          <a:p>
            <a:pPr marL="0" indent="0">
              <a:buNone/>
            </a:pPr>
            <a:endParaRPr lang="en-US" dirty="0" smtClean="0"/>
          </a:p>
          <a:p>
            <a:endParaRPr lang="en-US" dirty="0" smtClean="0"/>
          </a:p>
        </p:txBody>
      </p:sp>
    </p:spTree>
    <p:extLst>
      <p:ext uri="{BB962C8B-B14F-4D97-AF65-F5344CB8AC3E}">
        <p14:creationId xmlns:p14="http://schemas.microsoft.com/office/powerpoint/2010/main" val="2933976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53" y="359894"/>
            <a:ext cx="11976847" cy="6188823"/>
          </a:xfrm>
        </p:spPr>
        <p:txBody>
          <a:bodyPr>
            <a:normAutofit/>
          </a:bodyPr>
          <a:lstStyle/>
          <a:p>
            <a:pPr marL="0" indent="0">
              <a:buNone/>
            </a:pPr>
            <a:r>
              <a:rPr lang="en-US" sz="3200" b="1" u="sng" dirty="0" smtClean="0"/>
              <a:t>Bibliography</a:t>
            </a:r>
          </a:p>
          <a:p>
            <a:pPr marL="0" indent="0">
              <a:buNone/>
            </a:pPr>
            <a:r>
              <a:rPr lang="en-US" sz="3200" b="1" u="sng" dirty="0" smtClean="0">
                <a:hlinkClick r:id="rId2"/>
              </a:rPr>
              <a:t>Raspberry Pi – Wikipedia, the free encyclopedia</a:t>
            </a:r>
            <a:endParaRPr lang="en-US" sz="3200" b="1" u="sng" dirty="0" smtClean="0"/>
          </a:p>
          <a:p>
            <a:pPr marL="0" indent="0">
              <a:buNone/>
            </a:pPr>
            <a:r>
              <a:rPr lang="en-US" sz="3200" b="1" u="sng" dirty="0" err="1" smtClean="0"/>
              <a:t>PuTTY</a:t>
            </a:r>
            <a:r>
              <a:rPr lang="en-US" sz="3200" b="1" u="sng" dirty="0" smtClean="0"/>
              <a:t> - Wikipedia, the free encyclopedia</a:t>
            </a:r>
          </a:p>
          <a:p>
            <a:pPr marL="0" indent="0">
              <a:buNone/>
            </a:pPr>
            <a:r>
              <a:rPr lang="en-US" sz="3200" b="1" u="sng" smtClean="0">
                <a:hlinkClick r:id="rId3"/>
              </a:rPr>
              <a:t>www.smartfarming.com</a:t>
            </a:r>
            <a:endParaRPr lang="en-US" sz="3200" b="1" u="sng" smtClean="0"/>
          </a:p>
          <a:p>
            <a:pPr marL="0" indent="0">
              <a:buNone/>
            </a:pPr>
            <a:endParaRPr lang="en-US" sz="3200" b="1" u="sng" dirty="0" smtClean="0"/>
          </a:p>
          <a:p>
            <a:pPr marL="0" indent="0">
              <a:buNone/>
            </a:pPr>
            <a:endParaRPr lang="en-US" sz="3200" b="1" u="sng" dirty="0" smtClean="0"/>
          </a:p>
          <a:p>
            <a:pPr marL="0" indent="0">
              <a:buNone/>
            </a:pPr>
            <a:endParaRPr lang="en-US" sz="3200" b="1" u="sng" dirty="0" smtClean="0"/>
          </a:p>
        </p:txBody>
      </p:sp>
    </p:spTree>
    <p:extLst>
      <p:ext uri="{BB962C8B-B14F-4D97-AF65-F5344CB8AC3E}">
        <p14:creationId xmlns:p14="http://schemas.microsoft.com/office/powerpoint/2010/main" val="1042365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244699"/>
            <a:ext cx="11372045" cy="6259131"/>
          </a:xfrm>
        </p:spPr>
        <p:txBody>
          <a:bodyPr/>
          <a:lstStyle/>
          <a:p>
            <a:pPr marL="0" indent="0">
              <a:buNone/>
            </a:pPr>
            <a:r>
              <a:rPr lang="en-US" sz="3200" b="1" u="sng" dirty="0" smtClean="0"/>
              <a:t>Project Goals</a:t>
            </a:r>
          </a:p>
          <a:p>
            <a:pPr marL="0" indent="0">
              <a:buNone/>
            </a:pPr>
            <a:endParaRPr lang="en-US" sz="3200" b="1" u="sng" dirty="0" smtClean="0"/>
          </a:p>
          <a:p>
            <a:r>
              <a:rPr lang="en-US" dirty="0" smtClean="0">
                <a:effectLst/>
              </a:rPr>
              <a:t>Crop science: by matching farming practices more closely to crop needs</a:t>
            </a:r>
          </a:p>
          <a:p>
            <a:r>
              <a:rPr lang="en-US" dirty="0" smtClean="0"/>
              <a:t>Environmental risks</a:t>
            </a:r>
            <a:r>
              <a:rPr lang="en-US" dirty="0" smtClean="0">
                <a:effectLst/>
              </a:rPr>
              <a:t>: by reducing environmental risks of temperature and humidity requirements to the crops</a:t>
            </a:r>
          </a:p>
          <a:p>
            <a:r>
              <a:rPr lang="en-US" dirty="0" smtClean="0"/>
              <a:t>Achieving  security to the crop </a:t>
            </a:r>
            <a:r>
              <a:rPr lang="en-US" dirty="0"/>
              <a:t>s</a:t>
            </a:r>
            <a:r>
              <a:rPr lang="en-US" dirty="0" smtClean="0"/>
              <a:t>torage area</a:t>
            </a:r>
          </a:p>
          <a:p>
            <a:r>
              <a:rPr lang="en-US" dirty="0" smtClean="0"/>
              <a:t>Better decision making against any climate change</a:t>
            </a:r>
          </a:p>
          <a:p>
            <a:r>
              <a:rPr lang="en-US" dirty="0" smtClean="0"/>
              <a:t>To achieve higher rate of crop production</a:t>
            </a:r>
          </a:p>
          <a:p>
            <a:r>
              <a:rPr lang="en-US" dirty="0" smtClean="0"/>
              <a:t>Maintaining suitable environment in the crop storage area</a:t>
            </a:r>
          </a:p>
          <a:p>
            <a:pPr marL="0" indent="0">
              <a:buNone/>
            </a:pPr>
            <a:endParaRPr lang="en-US" dirty="0" smtClean="0"/>
          </a:p>
        </p:txBody>
      </p:sp>
    </p:spTree>
    <p:extLst>
      <p:ext uri="{BB962C8B-B14F-4D97-AF65-F5344CB8AC3E}">
        <p14:creationId xmlns:p14="http://schemas.microsoft.com/office/powerpoint/2010/main" val="40678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6147" r="6147"/>
          <a:stretch>
            <a:fillRect/>
          </a:stretch>
        </p:blipFill>
        <p:spPr>
          <a:xfrm>
            <a:off x="8525814" y="940158"/>
            <a:ext cx="3485636" cy="3788782"/>
          </a:xfrm>
        </p:spPr>
      </p:pic>
      <p:sp>
        <p:nvSpPr>
          <p:cNvPr id="3" name="Content Placeholder 2"/>
          <p:cNvSpPr>
            <a:spLocks noGrp="1"/>
          </p:cNvSpPr>
          <p:nvPr>
            <p:ph type="body" sz="half" idx="2"/>
          </p:nvPr>
        </p:nvSpPr>
        <p:spPr>
          <a:xfrm>
            <a:off x="206062" y="154547"/>
            <a:ext cx="8190963" cy="6272012"/>
          </a:xfrm>
        </p:spPr>
        <p:txBody>
          <a:bodyPr>
            <a:normAutofit lnSpcReduction="10000"/>
          </a:bodyPr>
          <a:lstStyle/>
          <a:p>
            <a:pPr marL="0" indent="0">
              <a:buNone/>
            </a:pPr>
            <a:r>
              <a:rPr lang="en-US" sz="3200" b="1" u="sng" dirty="0" smtClean="0"/>
              <a:t>Motion Detection Sensor(HC-SR501)</a:t>
            </a:r>
          </a:p>
          <a:p>
            <a:pPr marL="0" indent="0" algn="just">
              <a:buNone/>
            </a:pPr>
            <a:r>
              <a:rPr lang="en-US" sz="2800" dirty="0" smtClean="0"/>
              <a:t>HC-SR501 is based on infrared technology, automatic control module, using Germany imported LHI778 probe design, high sensitivity, high reliability, ultra-low-voltage operating mode, widely used in various auto-sensing electrical equipment, especially for battery-powered automatic controlled products.</a:t>
            </a:r>
          </a:p>
          <a:p>
            <a:r>
              <a:rPr lang="en-US" sz="2400" b="1" dirty="0"/>
              <a:t>Working </a:t>
            </a:r>
            <a:r>
              <a:rPr lang="en-US" sz="2400" b="1" dirty="0" smtClean="0"/>
              <a:t>Voltage </a:t>
            </a:r>
            <a:r>
              <a:rPr lang="en-US" sz="2400" b="1" dirty="0"/>
              <a:t>Range:</a:t>
            </a:r>
            <a:r>
              <a:rPr lang="en-US" sz="2400" dirty="0"/>
              <a:t> DC 4.5V- </a:t>
            </a:r>
            <a:r>
              <a:rPr lang="en-US" sz="2400" dirty="0" smtClean="0"/>
              <a:t>20V</a:t>
            </a:r>
          </a:p>
          <a:p>
            <a:r>
              <a:rPr lang="en-US" sz="2400" b="1" dirty="0"/>
              <a:t>Current Drain: </a:t>
            </a:r>
            <a:r>
              <a:rPr lang="en-US" sz="2400" dirty="0"/>
              <a:t>&lt;</a:t>
            </a:r>
            <a:r>
              <a:rPr lang="en-US" sz="2400" dirty="0" smtClean="0"/>
              <a:t>60uA</a:t>
            </a:r>
          </a:p>
          <a:p>
            <a:r>
              <a:rPr lang="en-US" sz="2400" b="1" dirty="0"/>
              <a:t>Detection Range:</a:t>
            </a:r>
            <a:r>
              <a:rPr lang="en-US" sz="2400" dirty="0"/>
              <a:t> &lt;140</a:t>
            </a:r>
            <a:r>
              <a:rPr lang="en-US" sz="2400" dirty="0" smtClean="0"/>
              <a:t>°</a:t>
            </a:r>
          </a:p>
          <a:p>
            <a:r>
              <a:rPr lang="en-US" sz="2400" b="1" dirty="0"/>
              <a:t>Voltage Output:</a:t>
            </a:r>
            <a:r>
              <a:rPr lang="en-US" sz="2400" dirty="0"/>
              <a:t> High/Low level Signal: 3.3V TTL </a:t>
            </a:r>
            <a:r>
              <a:rPr lang="en-US" sz="2400" dirty="0" smtClean="0"/>
              <a:t>output</a:t>
            </a:r>
          </a:p>
          <a:p>
            <a:r>
              <a:rPr lang="en-US" sz="2400" b="1" dirty="0"/>
              <a:t>Detection Distance:</a:t>
            </a:r>
            <a:r>
              <a:rPr lang="en-US" sz="2400" dirty="0"/>
              <a:t> 3 to 7m (can be adjusted</a:t>
            </a:r>
            <a:r>
              <a:rPr lang="en-US" sz="2400" dirty="0" smtClean="0"/>
              <a:t>)</a:t>
            </a:r>
          </a:p>
          <a:p>
            <a:r>
              <a:rPr lang="en-US" sz="2400" b="1" dirty="0"/>
              <a:t>Work temperature:</a:t>
            </a:r>
            <a:r>
              <a:rPr lang="en-US" sz="2400" dirty="0"/>
              <a:t> -20-+</a:t>
            </a:r>
            <a:r>
              <a:rPr lang="en-US" sz="2400" dirty="0" smtClean="0"/>
              <a:t>80°C</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a:p>
        </p:txBody>
      </p:sp>
    </p:spTree>
    <p:extLst>
      <p:ext uri="{BB962C8B-B14F-4D97-AF65-F5344CB8AC3E}">
        <p14:creationId xmlns:p14="http://schemas.microsoft.com/office/powerpoint/2010/main" val="402176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t="2970" b="2970"/>
          <a:stretch>
            <a:fillRect/>
          </a:stretch>
        </p:blipFill>
        <p:spPr>
          <a:xfrm>
            <a:off x="1339404" y="296214"/>
            <a:ext cx="9929610" cy="6400800"/>
          </a:xfrm>
        </p:spPr>
      </p:pic>
    </p:spTree>
    <p:extLst>
      <p:ext uri="{BB962C8B-B14F-4D97-AF65-F5344CB8AC3E}">
        <p14:creationId xmlns:p14="http://schemas.microsoft.com/office/powerpoint/2010/main" val="3298677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5000" r="15000"/>
          <a:stretch>
            <a:fillRect/>
          </a:stretch>
        </p:blipFill>
        <p:spPr/>
      </p:pic>
      <p:sp>
        <p:nvSpPr>
          <p:cNvPr id="4" name="Text Placeholder 3"/>
          <p:cNvSpPr>
            <a:spLocks noGrp="1"/>
          </p:cNvSpPr>
          <p:nvPr>
            <p:ph type="body" sz="half" idx="2"/>
          </p:nvPr>
        </p:nvSpPr>
        <p:spPr>
          <a:xfrm>
            <a:off x="407200" y="296214"/>
            <a:ext cx="7134896" cy="6336406"/>
          </a:xfrm>
        </p:spPr>
        <p:txBody>
          <a:bodyPr>
            <a:normAutofit/>
          </a:bodyPr>
          <a:lstStyle/>
          <a:p>
            <a:r>
              <a:rPr lang="en-US" sz="3200" b="1" u="sng" dirty="0" smtClean="0"/>
              <a:t>Humidity and Temperature Detection Sensor(DHT11)</a:t>
            </a:r>
          </a:p>
          <a:p>
            <a:pPr algn="just"/>
            <a:r>
              <a:rPr lang="en-US" sz="2800" dirty="0" smtClean="0"/>
              <a:t>This DHT11 Temperature &amp; Humidity Sensor features a temperature &amp; humidity sensor complex with a calibrated digital signal output. </a:t>
            </a:r>
          </a:p>
          <a:p>
            <a:r>
              <a:rPr lang="en-US" sz="2000" b="1" dirty="0" smtClean="0">
                <a:effectLst/>
              </a:rPr>
              <a:t>Power supply range:</a:t>
            </a:r>
            <a:r>
              <a:rPr lang="en-US" sz="2000" dirty="0" smtClean="0">
                <a:effectLst/>
              </a:rPr>
              <a:t>3.0V-5.5V (Included) </a:t>
            </a:r>
          </a:p>
          <a:p>
            <a:r>
              <a:rPr lang="en-US" sz="2000" b="1" dirty="0" smtClean="0">
                <a:effectLst/>
              </a:rPr>
              <a:t>Operating temperature range: </a:t>
            </a:r>
            <a:r>
              <a:rPr lang="en-US" sz="2000" dirty="0" smtClean="0">
                <a:effectLst/>
              </a:rPr>
              <a:t>-55°C - +125°C (-67°F - +257°F) </a:t>
            </a:r>
          </a:p>
          <a:p>
            <a:r>
              <a:rPr lang="en-US" sz="2000" b="1" dirty="0" smtClean="0">
                <a:effectLst/>
              </a:rPr>
              <a:t>Storage temperature range: </a:t>
            </a:r>
            <a:r>
              <a:rPr lang="en-US" sz="2000" dirty="0" smtClean="0">
                <a:effectLst/>
              </a:rPr>
              <a:t>-55°C - +125°C (-67°F +257°F)&lt;50uA </a:t>
            </a:r>
          </a:p>
          <a:p>
            <a:r>
              <a:rPr lang="en-US" sz="2000" b="1" dirty="0" smtClean="0">
                <a:effectLst/>
              </a:rPr>
              <a:t>Signal Output Type: </a:t>
            </a:r>
            <a:r>
              <a:rPr lang="en-US" sz="2000" dirty="0" smtClean="0">
                <a:effectLst/>
              </a:rPr>
              <a:t>Analog </a:t>
            </a:r>
          </a:p>
          <a:p>
            <a:r>
              <a:rPr lang="en-US" sz="2000" b="1" dirty="0" smtClean="0">
                <a:effectLst/>
              </a:rPr>
              <a:t>Output lead: </a:t>
            </a:r>
            <a:r>
              <a:rPr lang="en-US" sz="2000" dirty="0" smtClean="0">
                <a:effectLst/>
              </a:rPr>
              <a:t>red (VCC), yellow(DATA) , black(GND) </a:t>
            </a:r>
          </a:p>
          <a:p>
            <a:pPr algn="just"/>
            <a:endParaRPr lang="en-US" sz="2800" b="1" u="sng" dirty="0" smtClean="0"/>
          </a:p>
        </p:txBody>
      </p:sp>
    </p:spTree>
    <p:extLst>
      <p:ext uri="{BB962C8B-B14F-4D97-AF65-F5344CB8AC3E}">
        <p14:creationId xmlns:p14="http://schemas.microsoft.com/office/powerpoint/2010/main" val="419084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9511" r="19511"/>
          <a:stretch>
            <a:fillRect/>
          </a:stretch>
        </p:blipFill>
        <p:spPr/>
      </p:pic>
      <p:sp>
        <p:nvSpPr>
          <p:cNvPr id="4" name="Text Placeholder 3"/>
          <p:cNvSpPr>
            <a:spLocks noGrp="1"/>
          </p:cNvSpPr>
          <p:nvPr>
            <p:ph type="body" sz="half" idx="2"/>
          </p:nvPr>
        </p:nvSpPr>
        <p:spPr>
          <a:xfrm>
            <a:off x="0" y="94129"/>
            <a:ext cx="6817659" cy="6185647"/>
          </a:xfrm>
        </p:spPr>
        <p:txBody>
          <a:bodyPr>
            <a:normAutofit lnSpcReduction="10000"/>
          </a:bodyPr>
          <a:lstStyle/>
          <a:p>
            <a:pPr marL="0" indent="0">
              <a:buNone/>
            </a:pPr>
            <a:r>
              <a:rPr lang="en-US" sz="2800" b="1" u="sng" dirty="0" smtClean="0"/>
              <a:t>Soil Moisture Sensor(LM393)</a:t>
            </a:r>
          </a:p>
          <a:p>
            <a:pPr marL="0" indent="0" algn="just">
              <a:buNone/>
            </a:pPr>
            <a:r>
              <a:rPr lang="en-US" sz="2400" dirty="0" smtClean="0"/>
              <a:t>This is a simple water sensor can be used to detect soil moisture when the soil moisture deficit module outputs a high level, and vice versa output low. Use this sensor produced an automatic plant water device, so that the plants in your garden without people to manage.</a:t>
            </a:r>
          </a:p>
          <a:p>
            <a:pPr algn="just"/>
            <a:r>
              <a:rPr lang="en-US" sz="2000" b="1" dirty="0" smtClean="0"/>
              <a:t>Operating voltage: </a:t>
            </a:r>
            <a:r>
              <a:rPr lang="en-US" sz="2000" dirty="0" smtClean="0"/>
              <a:t>3.3V-5V</a:t>
            </a:r>
          </a:p>
          <a:p>
            <a:pPr algn="just"/>
            <a:r>
              <a:rPr lang="en-US" sz="2000" b="1" dirty="0" smtClean="0"/>
              <a:t>Module dual output: </a:t>
            </a:r>
            <a:r>
              <a:rPr lang="en-US" sz="2000" dirty="0" smtClean="0"/>
              <a:t>mode, digital output, analog output </a:t>
            </a:r>
          </a:p>
          <a:p>
            <a:pPr algn="just"/>
            <a:r>
              <a:rPr lang="en-US" sz="2000" b="1" dirty="0" smtClean="0"/>
              <a:t>Interface Description:</a:t>
            </a:r>
          </a:p>
          <a:p>
            <a:pPr algn="just"/>
            <a:r>
              <a:rPr lang="en-US" sz="2000" b="1" dirty="0" smtClean="0"/>
              <a:t>VCC: </a:t>
            </a:r>
            <a:r>
              <a:rPr lang="en-US" sz="2000" dirty="0" smtClean="0"/>
              <a:t>3 V-5V</a:t>
            </a:r>
          </a:p>
          <a:p>
            <a:pPr algn="just"/>
            <a:r>
              <a:rPr lang="en-US" sz="2000" b="1" dirty="0" smtClean="0"/>
              <a:t>GND: </a:t>
            </a:r>
            <a:r>
              <a:rPr lang="en-US" sz="2000" dirty="0" smtClean="0"/>
              <a:t>GND</a:t>
            </a:r>
          </a:p>
          <a:p>
            <a:pPr algn="just"/>
            <a:r>
              <a:rPr lang="en-US" sz="2000" b="1" dirty="0" smtClean="0"/>
              <a:t>DO: </a:t>
            </a:r>
            <a:r>
              <a:rPr lang="en-US" sz="2000" dirty="0" smtClean="0"/>
              <a:t>digital output interface (0 and 1)</a:t>
            </a:r>
          </a:p>
          <a:p>
            <a:pPr algn="just"/>
            <a:r>
              <a:rPr lang="en-US" sz="2000" b="1" dirty="0" smtClean="0"/>
              <a:t>AO: </a:t>
            </a:r>
            <a:r>
              <a:rPr lang="en-US" sz="2000" dirty="0" smtClean="0"/>
              <a:t>Analog Output Interface</a:t>
            </a:r>
            <a:endParaRPr lang="en-US" sz="2000" b="1" u="sng" dirty="0"/>
          </a:p>
        </p:txBody>
      </p:sp>
    </p:spTree>
    <p:extLst>
      <p:ext uri="{BB962C8B-B14F-4D97-AF65-F5344CB8AC3E}">
        <p14:creationId xmlns:p14="http://schemas.microsoft.com/office/powerpoint/2010/main" val="169749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5013" y="2350294"/>
            <a:ext cx="7143750" cy="3600450"/>
          </a:xfrm>
        </p:spPr>
      </p:pic>
    </p:spTree>
    <p:extLst>
      <p:ext uri="{BB962C8B-B14F-4D97-AF65-F5344CB8AC3E}">
        <p14:creationId xmlns:p14="http://schemas.microsoft.com/office/powerpoint/2010/main" val="2500650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180304"/>
            <a:ext cx="11771290" cy="6503831"/>
          </a:xfrm>
        </p:spPr>
        <p:txBody>
          <a:bodyPr>
            <a:normAutofit/>
          </a:bodyPr>
          <a:lstStyle/>
          <a:p>
            <a:pPr marL="0" indent="0">
              <a:buNone/>
            </a:pPr>
            <a:r>
              <a:rPr lang="en-US" sz="3200" b="1" u="sng" dirty="0" smtClean="0"/>
              <a:t>Software Requirements Specification</a:t>
            </a:r>
          </a:p>
          <a:p>
            <a:pPr marL="0" indent="0">
              <a:buNone/>
            </a:pPr>
            <a:r>
              <a:rPr lang="en-US" dirty="0"/>
              <a:t>1.</a:t>
            </a:r>
            <a:r>
              <a:rPr lang="en-US" u="sng" dirty="0"/>
              <a:t>Specific Requirements</a:t>
            </a:r>
            <a:r>
              <a:rPr lang="en-US" dirty="0" smtClean="0"/>
              <a:t>: This </a:t>
            </a:r>
            <a:r>
              <a:rPr lang="en-US" dirty="0"/>
              <a:t>section contains all of the functional and quality requirements of the system. It gives a </a:t>
            </a:r>
            <a:r>
              <a:rPr lang="en-US" dirty="0" smtClean="0"/>
              <a:t>detailed </a:t>
            </a:r>
            <a:r>
              <a:rPr lang="en-US" dirty="0"/>
              <a:t>description of the system and all its features</a:t>
            </a:r>
            <a:r>
              <a:rPr lang="en-US" dirty="0" smtClean="0"/>
              <a:t>. It </a:t>
            </a:r>
            <a:r>
              <a:rPr lang="en-US" dirty="0"/>
              <a:t>give a better understanding of the </a:t>
            </a:r>
            <a:r>
              <a:rPr lang="en-US" dirty="0" smtClean="0"/>
              <a:t>system </a:t>
            </a:r>
            <a:r>
              <a:rPr lang="en-US" dirty="0"/>
              <a:t>and detailed  description of the system used in the project.</a:t>
            </a:r>
            <a:endParaRPr lang="en-US" dirty="0" smtClean="0"/>
          </a:p>
          <a:p>
            <a:r>
              <a:rPr lang="en-US" dirty="0" smtClean="0"/>
              <a:t>1.1.</a:t>
            </a:r>
            <a:r>
              <a:rPr lang="en-US" u="sng" dirty="0" smtClean="0"/>
              <a:t>Software Interface: </a:t>
            </a:r>
            <a:r>
              <a:rPr lang="en-US" dirty="0" smtClean="0"/>
              <a:t>We </a:t>
            </a:r>
            <a:r>
              <a:rPr lang="en-US" dirty="0"/>
              <a:t>are using raspberry pi and installed an operating system which is </a:t>
            </a:r>
            <a:r>
              <a:rPr lang="en-US" dirty="0" err="1"/>
              <a:t>raspbian</a:t>
            </a:r>
            <a:r>
              <a:rPr lang="en-US" dirty="0"/>
              <a:t> </a:t>
            </a:r>
            <a:r>
              <a:rPr lang="en-US" dirty="0" err="1"/>
              <a:t>linux</a:t>
            </a:r>
            <a:r>
              <a:rPr lang="en-US" dirty="0" smtClean="0"/>
              <a:t>. We have </a:t>
            </a:r>
            <a:r>
              <a:rPr lang="en-US" dirty="0"/>
              <a:t>used the NOOBS IMAGE. provide user interface .It has wifi interface through which we could connect to internet and could send data obtained through sensor to the cloud for further use. We can use it just as laptop</a:t>
            </a:r>
            <a:r>
              <a:rPr lang="en-US" dirty="0" smtClean="0"/>
              <a:t>. The </a:t>
            </a:r>
            <a:r>
              <a:rPr lang="en-US" dirty="0"/>
              <a:t>user could run program and could see the result</a:t>
            </a:r>
            <a:r>
              <a:rPr lang="en-US" dirty="0" smtClean="0"/>
              <a:t>.</a:t>
            </a:r>
          </a:p>
          <a:p>
            <a:r>
              <a:rPr lang="en-US" b="1" dirty="0" err="1"/>
              <a:t>Ubidots</a:t>
            </a:r>
            <a:r>
              <a:rPr lang="en-US" dirty="0"/>
              <a:t> helps you create applications that capture real-world data and turn it into meaningful actions and insights. We think you shouldn't have to be a web/data expert, or hire one, in order to stream your sensor data to the cloud and extract its full value through real-time visualizations.</a:t>
            </a:r>
          </a:p>
          <a:p>
            <a:endParaRPr lang="en-US" dirty="0"/>
          </a:p>
          <a:p>
            <a:pPr marL="0" indent="0">
              <a:buNone/>
            </a:pPr>
            <a:endParaRPr lang="en-US" dirty="0"/>
          </a:p>
        </p:txBody>
      </p:sp>
    </p:spTree>
    <p:extLst>
      <p:ext uri="{BB962C8B-B14F-4D97-AF65-F5344CB8AC3E}">
        <p14:creationId xmlns:p14="http://schemas.microsoft.com/office/powerpoint/2010/main" val="3968129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013" y="377933"/>
            <a:ext cx="10986246" cy="5969079"/>
          </a:xfrm>
        </p:spPr>
      </p:pic>
    </p:spTree>
    <p:extLst>
      <p:ext uri="{BB962C8B-B14F-4D97-AF65-F5344CB8AC3E}">
        <p14:creationId xmlns:p14="http://schemas.microsoft.com/office/powerpoint/2010/main" val="32320412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993</TotalTime>
  <Words>908</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 3</vt:lpstr>
      <vt:lpstr>Ion</vt:lpstr>
      <vt:lpstr>    Smart Agriculture and Storage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monu singh</dc:creator>
  <cp:lastModifiedBy>monu singh</cp:lastModifiedBy>
  <cp:revision>68</cp:revision>
  <dcterms:created xsi:type="dcterms:W3CDTF">2015-12-10T14:45:41Z</dcterms:created>
  <dcterms:modified xsi:type="dcterms:W3CDTF">2015-12-11T08:02:07Z</dcterms:modified>
</cp:coreProperties>
</file>