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2" r:id="rId2"/>
    <p:sldId id="256" r:id="rId3"/>
    <p:sldId id="257" r:id="rId4"/>
    <p:sldId id="271" r:id="rId5"/>
    <p:sldId id="277" r:id="rId6"/>
    <p:sldId id="259" r:id="rId7"/>
    <p:sldId id="260" r:id="rId8"/>
    <p:sldId id="261" r:id="rId9"/>
    <p:sldId id="262" r:id="rId10"/>
    <p:sldId id="263" r:id="rId11"/>
    <p:sldId id="264" r:id="rId12"/>
    <p:sldId id="265" r:id="rId13"/>
    <p:sldId id="266" r:id="rId14"/>
    <p:sldId id="268" r:id="rId15"/>
    <p:sldId id="281" r:id="rId16"/>
    <p:sldId id="269" r:id="rId17"/>
    <p:sldId id="280" r:id="rId18"/>
    <p:sldId id="274" r:id="rId19"/>
    <p:sldId id="275" r:id="rId20"/>
    <p:sldId id="276" r:id="rId21"/>
    <p:sldId id="273" r:id="rId22"/>
    <p:sldId id="270" r:id="rId23"/>
    <p:sldId id="279" r:id="rId24"/>
    <p:sldId id="278" r:id="rId25"/>
  </p:sldIdLst>
  <p:sldSz cx="9144000" cy="6858000" type="screen4x3"/>
  <p:notesSz cx="6761163"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29837" cy="49283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1"/>
            <a:ext cx="2929837" cy="492839"/>
          </a:xfrm>
          <a:prstGeom prst="rect">
            <a:avLst/>
          </a:prstGeom>
        </p:spPr>
        <p:txBody>
          <a:bodyPr vert="horz" lIns="91440" tIns="45720" rIns="91440" bIns="45720" rtlCol="0"/>
          <a:lstStyle>
            <a:lvl1pPr algn="r">
              <a:defRPr sz="1200"/>
            </a:lvl1pPr>
          </a:lstStyle>
          <a:p>
            <a:fld id="{57125893-D8E0-41B4-8828-C18E371B16AF}" type="datetimeFigureOut">
              <a:rPr lang="en-US" smtClean="0"/>
              <a:t>12/12/2015</a:t>
            </a:fld>
            <a:endParaRPr lang="en-US"/>
          </a:p>
        </p:txBody>
      </p:sp>
      <p:sp>
        <p:nvSpPr>
          <p:cNvPr id="4" name="Slide Image Placeholder 3"/>
          <p:cNvSpPr>
            <a:spLocks noGrp="1" noRot="1" noChangeAspect="1"/>
          </p:cNvSpPr>
          <p:nvPr>
            <p:ph type="sldImg" idx="2"/>
          </p:nvPr>
        </p:nvSpPr>
        <p:spPr>
          <a:xfrm>
            <a:off x="915988" y="739775"/>
            <a:ext cx="4929187" cy="36957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681975"/>
            <a:ext cx="5408930" cy="443555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362239"/>
            <a:ext cx="2929837" cy="49283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362239"/>
            <a:ext cx="2929837" cy="492839"/>
          </a:xfrm>
          <a:prstGeom prst="rect">
            <a:avLst/>
          </a:prstGeom>
        </p:spPr>
        <p:txBody>
          <a:bodyPr vert="horz" lIns="91440" tIns="45720" rIns="91440" bIns="45720" rtlCol="0" anchor="b"/>
          <a:lstStyle>
            <a:lvl1pPr algn="r">
              <a:defRPr sz="1200"/>
            </a:lvl1pPr>
          </a:lstStyle>
          <a:p>
            <a:fld id="{A1D2C375-D1CA-461E-8A13-EA22EA08F839}" type="slidenum">
              <a:rPr lang="en-US" smtClean="0"/>
              <a:t>‹#›</a:t>
            </a:fld>
            <a:endParaRPr lang="en-US"/>
          </a:p>
        </p:txBody>
      </p:sp>
    </p:spTree>
    <p:extLst>
      <p:ext uri="{BB962C8B-B14F-4D97-AF65-F5344CB8AC3E}">
        <p14:creationId xmlns:p14="http://schemas.microsoft.com/office/powerpoint/2010/main" val="4033404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D2C375-D1CA-461E-8A13-EA22EA08F839}" type="slidenum">
              <a:rPr lang="en-US" smtClean="0"/>
              <a:t>10</a:t>
            </a:fld>
            <a:endParaRPr lang="en-US"/>
          </a:p>
        </p:txBody>
      </p:sp>
    </p:spTree>
    <p:extLst>
      <p:ext uri="{BB962C8B-B14F-4D97-AF65-F5344CB8AC3E}">
        <p14:creationId xmlns:p14="http://schemas.microsoft.com/office/powerpoint/2010/main" val="1040632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7BC5406-12D7-40DE-91DE-EC5C4B023A11}" type="datetimeFigureOut">
              <a:rPr lang="en-US" smtClean="0"/>
              <a:pPr/>
              <a:t>12/12/2015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863489A-6393-46E9-A91E-4411C4D027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BC5406-12D7-40DE-91DE-EC5C4B023A11}" type="datetimeFigureOut">
              <a:rPr lang="en-US" smtClean="0"/>
              <a:pPr/>
              <a:t>12/12/2015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63489A-6393-46E9-A91E-4411C4D027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BC5406-12D7-40DE-91DE-EC5C4B023A11}" type="datetimeFigureOut">
              <a:rPr lang="en-US" smtClean="0"/>
              <a:pPr/>
              <a:t>12/12/2015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63489A-6393-46E9-A91E-4411C4D027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BC5406-12D7-40DE-91DE-EC5C4B023A11}" type="datetimeFigureOut">
              <a:rPr lang="en-US" smtClean="0"/>
              <a:pPr/>
              <a:t>12/12/2015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63489A-6393-46E9-A91E-4411C4D0275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7BC5406-12D7-40DE-91DE-EC5C4B023A11}" type="datetimeFigureOut">
              <a:rPr lang="en-US" smtClean="0"/>
              <a:pPr/>
              <a:t>12/12/2015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63489A-6393-46E9-A91E-4411C4D0275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7BC5406-12D7-40DE-91DE-EC5C4B023A11}" type="datetimeFigureOut">
              <a:rPr lang="en-US" smtClean="0"/>
              <a:pPr/>
              <a:t>12/12/2015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63489A-6393-46E9-A91E-4411C4D0275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7BC5406-12D7-40DE-91DE-EC5C4B023A11}" type="datetimeFigureOut">
              <a:rPr lang="en-US" smtClean="0"/>
              <a:pPr/>
              <a:t>12/12/2015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863489A-6393-46E9-A91E-4411C4D027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7BC5406-12D7-40DE-91DE-EC5C4B023A11}" type="datetimeFigureOut">
              <a:rPr lang="en-US" smtClean="0"/>
              <a:pPr/>
              <a:t>12/12/2015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863489A-6393-46E9-A91E-4411C4D0275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7BC5406-12D7-40DE-91DE-EC5C4B023A11}" type="datetimeFigureOut">
              <a:rPr lang="en-US" smtClean="0"/>
              <a:pPr/>
              <a:t>12/12/2015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863489A-6393-46E9-A91E-4411C4D027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7BC5406-12D7-40DE-91DE-EC5C4B023A11}" type="datetimeFigureOut">
              <a:rPr lang="en-US" smtClean="0"/>
              <a:pPr/>
              <a:t>12/12/2015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63489A-6393-46E9-A91E-4411C4D027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7BC5406-12D7-40DE-91DE-EC5C4B023A11}" type="datetimeFigureOut">
              <a:rPr lang="en-US" smtClean="0"/>
              <a:pPr/>
              <a:t>12/12/2015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863489A-6393-46E9-A91E-4411C4D0275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7BC5406-12D7-40DE-91DE-EC5C4B023A11}" type="datetimeFigureOut">
              <a:rPr lang="en-US" smtClean="0"/>
              <a:pPr/>
              <a:t>12/12/2015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863489A-6393-46E9-A91E-4411C4D027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Single-board_computer" TargetMode="External"/><Relationship Id="rId2" Type="http://schemas.openxmlformats.org/officeDocument/2006/relationships/hyperlink" Target="http://en.wikipedia.org/wiki/Credit_card" TargetMode="External"/><Relationship Id="rId1" Type="http://schemas.openxmlformats.org/officeDocument/2006/relationships/slideLayout" Target="../slideLayouts/slideLayout1.xml"/><Relationship Id="rId6" Type="http://schemas.openxmlformats.org/officeDocument/2006/relationships/hyperlink" Target="http://en.wikipedia.org/wiki/Computer_science" TargetMode="External"/><Relationship Id="rId5" Type="http://schemas.openxmlformats.org/officeDocument/2006/relationships/hyperlink" Target="http://en.wikipedia.org/wiki/Raspberry_Pi_Foundation" TargetMode="External"/><Relationship Id="rId4" Type="http://schemas.openxmlformats.org/officeDocument/2006/relationships/hyperlink" Target="http://en.wikipedia.org/wiki/United_Kingd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gtk.org/download/linux.php" TargetMode="External"/><Relationship Id="rId2" Type="http://schemas.openxmlformats.org/officeDocument/2006/relationships/hyperlink" Target="http://wiringpi.com/download-and-install/" TargetMode="External"/><Relationship Id="rId1" Type="http://schemas.openxmlformats.org/officeDocument/2006/relationships/slideLayout" Target="../slideLayouts/slideLayout1.xml"/><Relationship Id="rId4" Type="http://schemas.openxmlformats.org/officeDocument/2006/relationships/hyperlink" Target="https://www.raspberrypi.org/documentation/usage/gpio-plus-and-raspi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8600"/>
            <a:ext cx="7772400" cy="6629400"/>
          </a:xfrm>
        </p:spPr>
        <p:txBody>
          <a:bodyPr>
            <a:normAutofit fontScale="92500" lnSpcReduction="20000"/>
          </a:bodyPr>
          <a:lstStyle/>
          <a:p>
            <a:pPr algn="ctr"/>
            <a:r>
              <a:rPr lang="en-US" b="1" dirty="0"/>
              <a:t>M S </a:t>
            </a:r>
            <a:r>
              <a:rPr lang="en-US" b="1" dirty="0" err="1"/>
              <a:t>Ramaiah</a:t>
            </a:r>
            <a:r>
              <a:rPr lang="en-US" b="1" dirty="0"/>
              <a:t> Institute of Technology</a:t>
            </a:r>
            <a:endParaRPr lang="en-US" dirty="0"/>
          </a:p>
          <a:p>
            <a:pPr algn="ctr"/>
            <a:r>
              <a:rPr lang="en-US" dirty="0"/>
              <a:t>(An Autonomous </a:t>
            </a:r>
            <a:r>
              <a:rPr lang="en-US" dirty="0" err="1"/>
              <a:t>Institute,Affiliated</a:t>
            </a:r>
            <a:r>
              <a:rPr lang="en-US" dirty="0"/>
              <a:t> to VTU)</a:t>
            </a:r>
          </a:p>
          <a:p>
            <a:pPr algn="ctr"/>
            <a:r>
              <a:rPr lang="en-US" dirty="0"/>
              <a:t>MSR Nagar, MSRIT post, Bangalore-54</a:t>
            </a:r>
          </a:p>
          <a:p>
            <a:pPr algn="ctr"/>
            <a:r>
              <a:rPr lang="en-US" b="1" dirty="0"/>
              <a:t>DEPARTMENT OF COMPUTER SCIENCE &amp; ENGINEERING</a:t>
            </a:r>
            <a:endParaRPr lang="en-US" dirty="0"/>
          </a:p>
          <a:p>
            <a:pPr algn="ctr"/>
            <a:r>
              <a:rPr lang="en-US" dirty="0" smtClean="0"/>
              <a:t>Paper </a:t>
            </a:r>
            <a:r>
              <a:rPr lang="en-US" dirty="0"/>
              <a:t>Presentation on –Smart Helmet for </a:t>
            </a:r>
            <a:r>
              <a:rPr lang="en-US" dirty="0" smtClean="0"/>
              <a:t>Bike</a:t>
            </a:r>
          </a:p>
          <a:p>
            <a:pPr algn="ctr"/>
            <a:endParaRPr lang="en-US" dirty="0"/>
          </a:p>
          <a:p>
            <a:pPr algn="ctr"/>
            <a:r>
              <a:rPr lang="en-US" dirty="0"/>
              <a:t> </a:t>
            </a:r>
            <a:r>
              <a:rPr lang="en-US" dirty="0" smtClean="0"/>
              <a:t>           </a:t>
            </a:r>
          </a:p>
          <a:p>
            <a:pPr algn="ctr"/>
            <a:r>
              <a:rPr lang="en-US" dirty="0" smtClean="0"/>
              <a:t> </a:t>
            </a:r>
          </a:p>
          <a:p>
            <a:pPr algn="ctr"/>
            <a:endParaRPr lang="en-US" dirty="0"/>
          </a:p>
          <a:p>
            <a:pPr algn="ctr"/>
            <a:endParaRPr lang="en-US" dirty="0" smtClean="0"/>
          </a:p>
          <a:p>
            <a:pPr algn="ctr"/>
            <a:r>
              <a:rPr lang="en-US" b="1" dirty="0"/>
              <a:t> </a:t>
            </a:r>
            <a:r>
              <a:rPr lang="en-US" b="1" dirty="0" smtClean="0"/>
              <a:t>                     Submitted by			</a:t>
            </a:r>
            <a:endParaRPr lang="en-US" dirty="0" smtClean="0"/>
          </a:p>
          <a:p>
            <a:pPr algn="ctr"/>
            <a:r>
              <a:rPr lang="en-US" dirty="0" smtClean="0"/>
              <a:t>   </a:t>
            </a:r>
            <a:r>
              <a:rPr lang="en-US" dirty="0" smtClean="0"/>
              <a:t>Saddam </a:t>
            </a:r>
            <a:r>
              <a:rPr lang="en-US" dirty="0" err="1" smtClean="0"/>
              <a:t>hussain</a:t>
            </a:r>
            <a:r>
              <a:rPr lang="en-US" smtClean="0"/>
              <a:t>                    1MS13CS418</a:t>
            </a:r>
            <a:endParaRPr lang="en-US" dirty="0" smtClean="0"/>
          </a:p>
          <a:p>
            <a:pPr algn="ctr"/>
            <a:r>
              <a:rPr lang="en-US" dirty="0" smtClean="0"/>
              <a:t>   Anil </a:t>
            </a:r>
            <a:r>
              <a:rPr lang="en-US" dirty="0" err="1"/>
              <a:t>Pawar</a:t>
            </a:r>
            <a:r>
              <a:rPr lang="en-US" dirty="0"/>
              <a:t>			 </a:t>
            </a:r>
            <a:r>
              <a:rPr lang="en-US" dirty="0" smtClean="0"/>
              <a:t> 1MS13CS400</a:t>
            </a:r>
            <a:endParaRPr lang="en-US" dirty="0"/>
          </a:p>
          <a:p>
            <a:pPr algn="ctr"/>
            <a:r>
              <a:rPr lang="en-US" dirty="0" smtClean="0"/>
              <a:t>   </a:t>
            </a:r>
            <a:r>
              <a:rPr lang="en-US" dirty="0" err="1" smtClean="0"/>
              <a:t>Darshan</a:t>
            </a:r>
            <a:r>
              <a:rPr lang="en-US" dirty="0" smtClean="0"/>
              <a:t> </a:t>
            </a:r>
            <a:r>
              <a:rPr lang="en-US" dirty="0"/>
              <a:t>K P		           </a:t>
            </a:r>
            <a:r>
              <a:rPr lang="en-US" dirty="0" smtClean="0"/>
              <a:t>1MS13CS420</a:t>
            </a:r>
            <a:endParaRPr lang="en-US" dirty="0"/>
          </a:p>
          <a:p>
            <a:pPr algn="ctr"/>
            <a:r>
              <a:rPr lang="en-US" dirty="0" smtClean="0"/>
              <a:t>   </a:t>
            </a:r>
            <a:r>
              <a:rPr lang="en-US" dirty="0" err="1" smtClean="0"/>
              <a:t>Sreekanth</a:t>
            </a:r>
            <a:r>
              <a:rPr lang="en-US" dirty="0" smtClean="0"/>
              <a:t> </a:t>
            </a:r>
            <a:r>
              <a:rPr lang="en-US" dirty="0" err="1"/>
              <a:t>Nayak</a:t>
            </a:r>
            <a:r>
              <a:rPr lang="en-US" dirty="0"/>
              <a:t>   		  </a:t>
            </a:r>
            <a:r>
              <a:rPr lang="en-US" dirty="0" smtClean="0"/>
              <a:t>1MS12CS023</a:t>
            </a:r>
            <a:endParaRPr lang="en-US" dirty="0"/>
          </a:p>
          <a:p>
            <a:pPr algn="ctr"/>
            <a:r>
              <a:rPr lang="en-US" dirty="0"/>
              <a:t> </a:t>
            </a:r>
          </a:p>
          <a:p>
            <a:pPr algn="ctr"/>
            <a:r>
              <a:rPr lang="en-US" dirty="0"/>
              <a:t> </a:t>
            </a:r>
          </a:p>
          <a:p>
            <a:pPr algn="ctr"/>
            <a:endParaRPr lang="en-US" dirty="0"/>
          </a:p>
        </p:txBody>
      </p:sp>
      <p:pic>
        <p:nvPicPr>
          <p:cNvPr id="4" name="Picture 3"/>
          <p:cNvPicPr/>
          <p:nvPr/>
        </p:nvPicPr>
        <p:blipFill>
          <a:blip r:embed="rId2"/>
          <a:stretch>
            <a:fillRect/>
          </a:stretch>
        </p:blipFill>
        <p:spPr>
          <a:xfrm>
            <a:off x="3386724" y="2514600"/>
            <a:ext cx="2023475" cy="1524000"/>
          </a:xfrm>
          <a:prstGeom prst="rect">
            <a:avLst/>
          </a:prstGeom>
        </p:spPr>
      </p:pic>
    </p:spTree>
    <p:extLst>
      <p:ext uri="{BB962C8B-B14F-4D97-AF65-F5344CB8AC3E}">
        <p14:creationId xmlns:p14="http://schemas.microsoft.com/office/powerpoint/2010/main" val="340275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523999"/>
          </a:xfrm>
        </p:spPr>
        <p:txBody>
          <a:bodyPr>
            <a:normAutofit/>
          </a:bodyPr>
          <a:lstStyle/>
          <a:p>
            <a:pPr lvl="0" algn="l"/>
            <a:r>
              <a:rPr lang="en-US" sz="4000" dirty="0" smtClean="0"/>
              <a:t>Progress of the Project</a:t>
            </a:r>
            <a:br>
              <a:rPr lang="en-US" sz="4000" dirty="0" smtClean="0"/>
            </a:br>
            <a:endParaRPr lang="en-US" sz="4000" dirty="0"/>
          </a:p>
        </p:txBody>
      </p:sp>
      <p:sp>
        <p:nvSpPr>
          <p:cNvPr id="3" name="Subtitle 2"/>
          <p:cNvSpPr>
            <a:spLocks noGrp="1"/>
          </p:cNvSpPr>
          <p:nvPr>
            <p:ph type="subTitle" idx="1"/>
          </p:nvPr>
        </p:nvSpPr>
        <p:spPr>
          <a:xfrm>
            <a:off x="685800" y="1600200"/>
            <a:ext cx="7772400" cy="3428999"/>
          </a:xfrm>
        </p:spPr>
        <p:txBody>
          <a:bodyPr>
            <a:normAutofit/>
          </a:bodyPr>
          <a:lstStyle/>
          <a:p>
            <a:pPr algn="l">
              <a:buFont typeface="Wingdings" pitchFamily="2" charset="2"/>
              <a:buChar char="v"/>
            </a:pPr>
            <a:r>
              <a:rPr lang="en-US" sz="2400" dirty="0" smtClean="0"/>
              <a:t> Understanding the use of raspberry pi board. </a:t>
            </a:r>
          </a:p>
          <a:p>
            <a:pPr algn="l">
              <a:buFont typeface="Wingdings" pitchFamily="2" charset="2"/>
              <a:buChar char="v"/>
            </a:pPr>
            <a:r>
              <a:rPr lang="en-US" sz="2400" dirty="0" smtClean="0"/>
              <a:t> Understanding the functions of sensors used in          the project.</a:t>
            </a:r>
          </a:p>
          <a:p>
            <a:pPr algn="l">
              <a:buFont typeface="Wingdings" pitchFamily="2" charset="2"/>
              <a:buChar char="v"/>
            </a:pPr>
            <a:r>
              <a:rPr lang="en-US" sz="2400" dirty="0" smtClean="0"/>
              <a:t> Configuring the hardware's.</a:t>
            </a:r>
          </a:p>
          <a:p>
            <a:pPr algn="l">
              <a:buFont typeface="Wingdings" pitchFamily="2" charset="2"/>
              <a:buChar char="v"/>
            </a:pPr>
            <a:r>
              <a:rPr lang="en-US" sz="2400" dirty="0" smtClean="0"/>
              <a:t> Understanding the working of circuit diagram.</a:t>
            </a:r>
          </a:p>
          <a:p>
            <a:pPr algn="l">
              <a:buFont typeface="Wingdings" pitchFamily="2" charset="2"/>
              <a:buChar char="v"/>
            </a:pPr>
            <a:r>
              <a:rPr lang="en-IN" sz="2400" dirty="0" smtClean="0"/>
              <a:t> Understanding the working of the project</a:t>
            </a:r>
          </a:p>
          <a:p>
            <a:pPr algn="l">
              <a:buFont typeface="Wingdings" pitchFamily="2" charset="2"/>
              <a:buChar char="v"/>
            </a:pPr>
            <a:r>
              <a:rPr lang="en-IN" sz="2400" dirty="0"/>
              <a:t> </a:t>
            </a:r>
            <a:r>
              <a:rPr lang="en-IN" sz="2400" dirty="0" smtClean="0"/>
              <a:t>Finally we prepare to present the paper</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142999"/>
          </a:xfrm>
        </p:spPr>
        <p:txBody>
          <a:bodyPr>
            <a:normAutofit/>
          </a:bodyPr>
          <a:lstStyle/>
          <a:p>
            <a:pPr algn="l"/>
            <a:r>
              <a:rPr lang="en-US" sz="3600" dirty="0" smtClean="0"/>
              <a:t>Description about the SRS</a:t>
            </a:r>
            <a:endParaRPr lang="en-US" sz="3600" dirty="0"/>
          </a:p>
        </p:txBody>
      </p:sp>
      <p:sp>
        <p:nvSpPr>
          <p:cNvPr id="3" name="Subtitle 2"/>
          <p:cNvSpPr>
            <a:spLocks noGrp="1"/>
          </p:cNvSpPr>
          <p:nvPr>
            <p:ph type="subTitle" idx="1"/>
          </p:nvPr>
        </p:nvSpPr>
        <p:spPr>
          <a:xfrm>
            <a:off x="685800" y="1524000"/>
            <a:ext cx="7772400" cy="3287311"/>
          </a:xfrm>
        </p:spPr>
        <p:txBody>
          <a:bodyPr>
            <a:normAutofit/>
          </a:bodyPr>
          <a:lstStyle/>
          <a:p>
            <a:pPr marL="514350" lvl="0" indent="-514350" algn="l"/>
            <a:r>
              <a:rPr lang="en-US" sz="2800" dirty="0" smtClean="0"/>
              <a:t>1. External Interface Requirements</a:t>
            </a:r>
            <a:endParaRPr lang="en-US" sz="1800" dirty="0" smtClean="0"/>
          </a:p>
          <a:p>
            <a:pPr lvl="1" algn="l"/>
            <a:r>
              <a:rPr lang="en-US" sz="2400" dirty="0" smtClean="0"/>
              <a:t> 1.1 User Interfaces</a:t>
            </a:r>
            <a:endParaRPr lang="en-US" sz="1600" dirty="0" smtClean="0"/>
          </a:p>
          <a:p>
            <a:pPr lvl="1" algn="l"/>
            <a:r>
              <a:rPr lang="en-US" sz="2400" dirty="0" smtClean="0"/>
              <a:t> 1.2 Hardware Interfaces</a:t>
            </a:r>
            <a:endParaRPr lang="en-US" sz="1600" dirty="0" smtClean="0"/>
          </a:p>
          <a:p>
            <a:pPr lvl="1" algn="l"/>
            <a:r>
              <a:rPr lang="en-US" sz="2400" dirty="0" smtClean="0"/>
              <a:t> 1.3 Software Interfaces</a:t>
            </a:r>
            <a:endParaRPr lang="en-US" sz="1600" dirty="0" smtClean="0"/>
          </a:p>
          <a:p>
            <a:pPr lvl="1" algn="l"/>
            <a:r>
              <a:rPr lang="en-US" sz="2400" dirty="0" smtClean="0"/>
              <a:t> 1.4 Communication Interfaces</a:t>
            </a:r>
          </a:p>
          <a:p>
            <a:pPr marL="0" marR="64008" lvl="1" algn="l">
              <a:spcBef>
                <a:spcPts val="400"/>
              </a:spcBef>
              <a:buSzPct val="68000"/>
            </a:pPr>
            <a:r>
              <a:rPr lang="en-US" sz="2400" dirty="0" smtClean="0"/>
              <a:t>2. Functional Requirements </a:t>
            </a:r>
          </a:p>
          <a:p>
            <a:pPr algn="l"/>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819400"/>
          </a:xfrm>
        </p:spPr>
        <p:txBody>
          <a:bodyPr>
            <a:normAutofit fontScale="90000"/>
          </a:bodyPr>
          <a:lstStyle/>
          <a:p>
            <a:pPr lvl="0" algn="l"/>
            <a:r>
              <a:rPr lang="en-US" sz="2400" dirty="0" smtClean="0"/>
              <a:t/>
            </a:r>
            <a:br>
              <a:rPr lang="en-US" sz="2400" dirty="0" smtClean="0"/>
            </a:br>
            <a:r>
              <a:rPr lang="en-US" sz="2400" b="0" dirty="0" smtClean="0"/>
              <a:t>3. Software System Attributes</a:t>
            </a:r>
            <a:r>
              <a:rPr lang="en-US" sz="2400" dirty="0" smtClean="0"/>
              <a:t/>
            </a:r>
            <a:br>
              <a:rPr lang="en-US" sz="2400" dirty="0" smtClean="0"/>
            </a:br>
            <a:r>
              <a:rPr lang="en-US" sz="2400" dirty="0" smtClean="0"/>
              <a:t>     </a:t>
            </a:r>
            <a:r>
              <a:rPr lang="en-US" sz="2400" b="0" dirty="0" smtClean="0"/>
              <a:t>3.1 Reliability</a:t>
            </a:r>
            <a:br>
              <a:rPr lang="en-US" sz="2400" b="0" dirty="0" smtClean="0"/>
            </a:br>
            <a:r>
              <a:rPr lang="en-US" sz="2400" b="0" dirty="0" smtClean="0"/>
              <a:t>     3.2 Availability</a:t>
            </a:r>
            <a:br>
              <a:rPr lang="en-US" sz="2400" b="0" dirty="0" smtClean="0"/>
            </a:br>
            <a:r>
              <a:rPr lang="en-US" sz="2400" b="0" dirty="0" smtClean="0"/>
              <a:t>     3.3 Security</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
        <p:nvSpPr>
          <p:cNvPr id="3" name="Subtitle 2"/>
          <p:cNvSpPr>
            <a:spLocks noGrp="1"/>
          </p:cNvSpPr>
          <p:nvPr>
            <p:ph type="subTitle" idx="1"/>
          </p:nvPr>
        </p:nvSpPr>
        <p:spPr>
          <a:xfrm>
            <a:off x="685800" y="2438400"/>
            <a:ext cx="7772400" cy="2590800"/>
          </a:xfrm>
        </p:spPr>
        <p:txBody>
          <a:bodyPr>
            <a:normAutofit fontScale="92500" lnSpcReduction="20000"/>
          </a:bodyPr>
          <a:lstStyle/>
          <a:p>
            <a:pPr algn="l"/>
            <a:r>
              <a:rPr lang="en-US" sz="2400" dirty="0" smtClean="0"/>
              <a:t>4. Performance Requirements</a:t>
            </a:r>
            <a:br>
              <a:rPr lang="en-US" sz="2400" dirty="0" smtClean="0"/>
            </a:br>
            <a:r>
              <a:rPr lang="en-US" sz="2400" dirty="0" smtClean="0"/>
              <a:t>    4.1 Portability</a:t>
            </a:r>
            <a:br>
              <a:rPr lang="en-US" sz="2400" dirty="0" smtClean="0"/>
            </a:br>
            <a:r>
              <a:rPr lang="en-US" sz="2400" dirty="0" smtClean="0"/>
              <a:t>    4.2 Maintainability</a:t>
            </a:r>
            <a:br>
              <a:rPr lang="en-US" sz="2400" dirty="0" smtClean="0"/>
            </a:br>
            <a:r>
              <a:rPr lang="en-US" sz="2400" dirty="0" smtClean="0"/>
              <a:t>    4.3 Performance</a:t>
            </a:r>
          </a:p>
          <a:p>
            <a:pPr algn="l"/>
            <a:endParaRPr lang="en-US" sz="2400" dirty="0" smtClean="0"/>
          </a:p>
          <a:p>
            <a:pPr algn="l"/>
            <a:r>
              <a:rPr lang="en-US" sz="2400" dirty="0" smtClean="0"/>
              <a:t>5. Design Constraints</a:t>
            </a:r>
          </a:p>
          <a:p>
            <a:pPr algn="l"/>
            <a:endParaRPr lang="en-US" sz="2400" dirty="0" smtClean="0"/>
          </a:p>
          <a:p>
            <a:pPr algn="l"/>
            <a:r>
              <a:rPr lang="en-US" sz="2400" dirty="0" smtClean="0"/>
              <a:t>6. Other Requirements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399"/>
          </a:xfrm>
        </p:spPr>
        <p:txBody>
          <a:bodyPr>
            <a:normAutofit/>
          </a:bodyPr>
          <a:lstStyle/>
          <a:p>
            <a:pPr algn="l"/>
            <a:r>
              <a:rPr lang="en-US" sz="3600" dirty="0" smtClean="0"/>
              <a:t>Description about the Design</a:t>
            </a:r>
            <a:endParaRPr lang="en-US" sz="3600" dirty="0"/>
          </a:p>
        </p:txBody>
      </p:sp>
      <p:sp>
        <p:nvSpPr>
          <p:cNvPr id="4" name="Subtitle 3"/>
          <p:cNvSpPr>
            <a:spLocks noGrp="1"/>
          </p:cNvSpPr>
          <p:nvPr>
            <p:ph type="subTitle" idx="1"/>
          </p:nvPr>
        </p:nvSpPr>
        <p:spPr>
          <a:xfrm>
            <a:off x="685800" y="1752600"/>
            <a:ext cx="7772400" cy="3515911"/>
          </a:xfrm>
        </p:spPr>
        <p:txBody>
          <a:bodyPr/>
          <a:lstStyle/>
          <a:p>
            <a:pPr algn="l"/>
            <a:r>
              <a:rPr lang="en-US" b="1" dirty="0" smtClean="0"/>
              <a:t>Design includes two modules:</a:t>
            </a:r>
          </a:p>
          <a:p>
            <a:pPr algn="l"/>
            <a:endParaRPr lang="en-US" dirty="0" smtClean="0"/>
          </a:p>
          <a:p>
            <a:pPr lvl="0" algn="l">
              <a:buFont typeface="Wingdings" pitchFamily="2" charset="2"/>
              <a:buChar char="Ø"/>
            </a:pPr>
            <a:r>
              <a:rPr lang="en-IN" b="1" dirty="0" smtClean="0"/>
              <a:t> Helmet  Unit</a:t>
            </a:r>
            <a:endParaRPr lang="en-US" dirty="0" smtClean="0"/>
          </a:p>
          <a:p>
            <a:pPr lvl="0" algn="l">
              <a:buFont typeface="Wingdings" pitchFamily="2" charset="2"/>
              <a:buChar char="Ø"/>
            </a:pPr>
            <a:r>
              <a:rPr lang="en-IN" b="1" dirty="0" smtClean="0"/>
              <a:t> Vehicle  </a:t>
            </a:r>
            <a:r>
              <a:rPr lang="en-IN" b="1" dirty="0"/>
              <a:t>U</a:t>
            </a:r>
            <a:r>
              <a:rPr lang="en-IN" b="1" dirty="0" smtClean="0"/>
              <a:t>nit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066799"/>
          </a:xfrm>
        </p:spPr>
        <p:txBody>
          <a:bodyPr>
            <a:normAutofit/>
          </a:bodyPr>
          <a:lstStyle/>
          <a:p>
            <a:pPr algn="l">
              <a:buFont typeface="Wingdings" pitchFamily="2" charset="2"/>
              <a:buChar char="q"/>
            </a:pPr>
            <a:r>
              <a:rPr lang="en-US" sz="2800" i="1" dirty="0" smtClean="0"/>
              <a:t>Helmet Unit:</a:t>
            </a:r>
            <a:endParaRPr lang="en-US" sz="2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324600" cy="32004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8200"/>
            <a:ext cx="7772400" cy="4495800"/>
          </a:xfrm>
        </p:spPr>
        <p:txBody>
          <a:bodyPr>
            <a:normAutofit fontScale="77500" lnSpcReduction="20000"/>
          </a:bodyPr>
          <a:lstStyle/>
          <a:p>
            <a:pPr algn="l" fontAlgn="auto"/>
            <a:r>
              <a:rPr lang="en-IN" dirty="0" smtClean="0"/>
              <a:t>     </a:t>
            </a:r>
            <a:r>
              <a:rPr lang="en-IN" sz="3100" b="1" u="sng" dirty="0" smtClean="0"/>
              <a:t>Helmet Unit:</a:t>
            </a:r>
          </a:p>
          <a:p>
            <a:pPr algn="l" fontAlgn="auto"/>
            <a:r>
              <a:rPr lang="en-IN" dirty="0" smtClean="0"/>
              <a:t> </a:t>
            </a:r>
          </a:p>
          <a:p>
            <a:pPr marL="457200" indent="-457200" algn="l" fontAlgn="auto">
              <a:buFont typeface="Wingdings" panose="05000000000000000000" pitchFamily="2" charset="2"/>
              <a:buChar char="q"/>
            </a:pPr>
            <a:r>
              <a:rPr lang="en-IN" dirty="0" smtClean="0"/>
              <a:t>This </a:t>
            </a:r>
            <a:r>
              <a:rPr lang="en-IN" dirty="0"/>
              <a:t>module consists of various sensors and a </a:t>
            </a:r>
            <a:r>
              <a:rPr lang="en-IN" dirty="0" smtClean="0"/>
              <a:t>transmitter </a:t>
            </a:r>
            <a:r>
              <a:rPr lang="en-IN" dirty="0"/>
              <a:t>circuitry</a:t>
            </a:r>
            <a:r>
              <a:rPr lang="en-IN" dirty="0" smtClean="0"/>
              <a:t>. </a:t>
            </a:r>
            <a:endParaRPr lang="en-US" dirty="0"/>
          </a:p>
          <a:p>
            <a:pPr marL="457200" indent="-457200" algn="l" fontAlgn="auto">
              <a:buFont typeface="Wingdings" panose="05000000000000000000" pitchFamily="2" charset="2"/>
              <a:buChar char="q"/>
            </a:pPr>
            <a:r>
              <a:rPr lang="en-IN" dirty="0" smtClean="0"/>
              <a:t>Two </a:t>
            </a:r>
            <a:r>
              <a:rPr lang="en-IN" dirty="0"/>
              <a:t>sensors have been used, namely alcohol sensor</a:t>
            </a:r>
            <a:endParaRPr lang="en-US" dirty="0"/>
          </a:p>
          <a:p>
            <a:pPr algn="l" fontAlgn="auto"/>
            <a:r>
              <a:rPr lang="en-IN" dirty="0" smtClean="0"/>
              <a:t>      and </a:t>
            </a:r>
            <a:r>
              <a:rPr lang="en-IN" dirty="0"/>
              <a:t>obstacle sensor. </a:t>
            </a:r>
            <a:endParaRPr lang="en-IN" dirty="0" smtClean="0"/>
          </a:p>
          <a:p>
            <a:pPr marL="457200" indent="-457200" algn="l" fontAlgn="auto">
              <a:buFont typeface="Wingdings" panose="05000000000000000000" pitchFamily="2" charset="2"/>
              <a:buChar char="q"/>
            </a:pPr>
            <a:r>
              <a:rPr lang="en-IN" dirty="0" smtClean="0"/>
              <a:t>Alcohol </a:t>
            </a:r>
            <a:r>
              <a:rPr lang="en-IN" dirty="0"/>
              <a:t>sensor has been used to </a:t>
            </a:r>
            <a:r>
              <a:rPr lang="en-IN" dirty="0" smtClean="0"/>
              <a:t>                                                                 detect the</a:t>
            </a:r>
            <a:r>
              <a:rPr lang="en-US" dirty="0"/>
              <a:t> </a:t>
            </a:r>
            <a:r>
              <a:rPr lang="en-IN" dirty="0" smtClean="0"/>
              <a:t>alcohol </a:t>
            </a:r>
            <a:r>
              <a:rPr lang="en-IN" dirty="0"/>
              <a:t>concentration. The alcohol sensor will be placed </a:t>
            </a:r>
            <a:r>
              <a:rPr lang="en-IN" dirty="0" smtClean="0"/>
              <a:t>near</a:t>
            </a:r>
            <a:r>
              <a:rPr lang="en-US" dirty="0"/>
              <a:t> </a:t>
            </a:r>
            <a:r>
              <a:rPr lang="en-IN" dirty="0" smtClean="0"/>
              <a:t>the </a:t>
            </a:r>
            <a:r>
              <a:rPr lang="en-IN" dirty="0"/>
              <a:t>mouth of the rider, inside the helmet. and obstacle sensor is put on the head to detect whether rider wear helmet or not. The RF transmitter transmits the data from the microcontroller on the helmet side to the receiver on the vehicle side</a:t>
            </a:r>
            <a:endParaRPr lang="en-US" dirty="0"/>
          </a:p>
          <a:p>
            <a:pPr marL="457200" indent="-457200" algn="l">
              <a:buFont typeface="Wingdings" panose="05000000000000000000" pitchFamily="2" charset="2"/>
              <a:buChar char="q"/>
            </a:pPr>
            <a:endParaRPr lang="en-US" dirty="0"/>
          </a:p>
        </p:txBody>
      </p:sp>
    </p:spTree>
    <p:extLst>
      <p:ext uri="{BB962C8B-B14F-4D97-AF65-F5344CB8AC3E}">
        <p14:creationId xmlns:p14="http://schemas.microsoft.com/office/powerpoint/2010/main" val="4026580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447799"/>
          </a:xfrm>
        </p:spPr>
        <p:txBody>
          <a:bodyPr>
            <a:noAutofit/>
          </a:bodyPr>
          <a:lstStyle/>
          <a:p>
            <a:pPr algn="l">
              <a:buFont typeface="Wingdings" pitchFamily="2" charset="2"/>
              <a:buChar char="q"/>
            </a:pPr>
            <a:r>
              <a:rPr lang="en-US" sz="3200" i="1" dirty="0" smtClean="0"/>
              <a:t>Vehicle Unit</a:t>
            </a:r>
            <a:r>
              <a:rPr lang="en-US" sz="3200" dirty="0" smtClean="0"/>
              <a:t/>
            </a:r>
            <a:br>
              <a:rPr lang="en-US" sz="3200" dirty="0" smtClean="0"/>
            </a:br>
            <a:endParaRPr lang="en-US" sz="3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7086600" cy="33528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143000"/>
            <a:ext cx="7772400" cy="3668311"/>
          </a:xfrm>
        </p:spPr>
        <p:txBody>
          <a:bodyPr>
            <a:normAutofit fontScale="77500" lnSpcReduction="20000"/>
          </a:bodyPr>
          <a:lstStyle/>
          <a:p>
            <a:pPr algn="l"/>
            <a:r>
              <a:rPr lang="en-IN" b="1" u="sng" dirty="0" smtClean="0"/>
              <a:t>Vehicle Unit:</a:t>
            </a:r>
          </a:p>
          <a:p>
            <a:pPr algn="l"/>
            <a:endParaRPr lang="en-IN" b="1" u="sng" dirty="0"/>
          </a:p>
          <a:p>
            <a:pPr marL="457200" indent="-457200" algn="l">
              <a:buFont typeface="Wingdings" panose="05000000000000000000" pitchFamily="2" charset="2"/>
              <a:buChar char="q"/>
            </a:pPr>
            <a:r>
              <a:rPr lang="en-IN" dirty="0" smtClean="0"/>
              <a:t>     This module consists of  RF receiver, relay switch. The RF receiver receives the data and sends it to the microcontroller for further processing. </a:t>
            </a:r>
          </a:p>
          <a:p>
            <a:pPr algn="l"/>
            <a:endParaRPr lang="en-IN" dirty="0" smtClean="0"/>
          </a:p>
          <a:p>
            <a:pPr marL="457200" indent="-457200" algn="l">
              <a:buFont typeface="Wingdings" panose="05000000000000000000" pitchFamily="2" charset="2"/>
              <a:buChar char="q"/>
            </a:pPr>
            <a:r>
              <a:rPr lang="en-IN" dirty="0" smtClean="0"/>
              <a:t>Microcontroller receive these signal status and convert it into command for operating the relay switch to control on and off  operations in bike engine.  status is controlled by the microcontroller depending on various conditions such as wearing of helmet, alcohol concentration level.</a:t>
            </a:r>
            <a:endParaRPr lang="en-US" dirty="0" smtClean="0"/>
          </a:p>
          <a:p>
            <a:pPr algn="l"/>
            <a:endParaRPr lang="en-US" dirty="0"/>
          </a:p>
        </p:txBody>
      </p:sp>
    </p:spTree>
    <p:extLst>
      <p:ext uri="{BB962C8B-B14F-4D97-AF65-F5344CB8AC3E}">
        <p14:creationId xmlns:p14="http://schemas.microsoft.com/office/powerpoint/2010/main" val="1266159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838199"/>
          </a:xfrm>
        </p:spPr>
        <p:txBody>
          <a:bodyPr>
            <a:normAutofit/>
          </a:bodyPr>
          <a:lstStyle/>
          <a:p>
            <a:pPr algn="l"/>
            <a:r>
              <a:rPr lang="en-IN" sz="3600" dirty="0" smtClean="0"/>
              <a:t>Implementation Details</a:t>
            </a:r>
            <a:endParaRPr lang="en-US" sz="3600" dirty="0"/>
          </a:p>
        </p:txBody>
      </p:sp>
      <p:sp>
        <p:nvSpPr>
          <p:cNvPr id="3" name="Subtitle 2"/>
          <p:cNvSpPr>
            <a:spLocks noGrp="1"/>
          </p:cNvSpPr>
          <p:nvPr>
            <p:ph type="subTitle" idx="1"/>
          </p:nvPr>
        </p:nvSpPr>
        <p:spPr>
          <a:xfrm>
            <a:off x="685800" y="1905000"/>
            <a:ext cx="7772400" cy="3124200"/>
          </a:xfrm>
        </p:spPr>
        <p:txBody>
          <a:bodyPr/>
          <a:lstStyle/>
          <a:p>
            <a:pPr marL="457200" indent="-457200" algn="l">
              <a:buFont typeface="Wingdings" panose="05000000000000000000" pitchFamily="2" charset="2"/>
              <a:buChar char="v"/>
            </a:pPr>
            <a:r>
              <a:rPr lang="en-IN" dirty="0" smtClean="0"/>
              <a:t>Implementation using </a:t>
            </a:r>
            <a:r>
              <a:rPr lang="en-US" b="1" u="sng" dirty="0" smtClean="0"/>
              <a:t>Raspberry Pi Board</a:t>
            </a:r>
          </a:p>
          <a:p>
            <a:pPr algn="l"/>
            <a:endParaRPr lang="en-US" b="1" u="sng" dirty="0" smtClean="0"/>
          </a:p>
          <a:p>
            <a:pPr algn="l"/>
            <a:r>
              <a:rPr lang="en-IN" dirty="0"/>
              <a:t> </a:t>
            </a:r>
            <a:r>
              <a:rPr lang="en-IN" dirty="0" smtClean="0"/>
              <a:t>    </a:t>
            </a:r>
            <a:r>
              <a:rPr lang="en-US" dirty="0"/>
              <a:t>The Raspberry Pi is a series of </a:t>
            </a:r>
            <a:r>
              <a:rPr lang="en-US" u="sng" dirty="0">
                <a:hlinkClick r:id="rId2" tooltip="Credit card"/>
              </a:rPr>
              <a:t>credit card</a:t>
            </a:r>
            <a:r>
              <a:rPr lang="en-US" dirty="0"/>
              <a:t>-sized </a:t>
            </a:r>
            <a:r>
              <a:rPr lang="en-US" u="sng" dirty="0">
                <a:hlinkClick r:id="rId3" tooltip="Single-board computer"/>
              </a:rPr>
              <a:t>single-board computers</a:t>
            </a:r>
            <a:r>
              <a:rPr lang="en-US" dirty="0"/>
              <a:t> developed in the </a:t>
            </a:r>
            <a:r>
              <a:rPr lang="en-US" u="sng" dirty="0">
                <a:hlinkClick r:id="rId4" tooltip="United Kingdom"/>
              </a:rPr>
              <a:t>UK</a:t>
            </a:r>
            <a:r>
              <a:rPr lang="en-US" dirty="0"/>
              <a:t> by the </a:t>
            </a:r>
            <a:r>
              <a:rPr lang="en-US" u="sng" dirty="0">
                <a:hlinkClick r:id="rId5" tooltip="Raspberry Pi Foundation"/>
              </a:rPr>
              <a:t>Raspberry Pi Foundation</a:t>
            </a:r>
            <a:r>
              <a:rPr lang="en-US" dirty="0"/>
              <a:t> with the intention of promoting the teaching of basic </a:t>
            </a:r>
            <a:r>
              <a:rPr lang="en-US" u="sng" dirty="0">
                <a:hlinkClick r:id="rId6" tooltip="Computer science"/>
              </a:rPr>
              <a:t>computer science</a:t>
            </a:r>
            <a:r>
              <a:rPr lang="en-US" dirty="0"/>
              <a:t> in schools</a:t>
            </a:r>
            <a:r>
              <a:rPr lang="en-US" dirty="0" smtClean="0"/>
              <a:t>. </a:t>
            </a:r>
            <a:endParaRPr lang="en-US" dirty="0"/>
          </a:p>
        </p:txBody>
      </p:sp>
    </p:spTree>
    <p:extLst>
      <p:ext uri="{BB962C8B-B14F-4D97-AF65-F5344CB8AC3E}">
        <p14:creationId xmlns:p14="http://schemas.microsoft.com/office/powerpoint/2010/main" val="897570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57200"/>
            <a:ext cx="7772400" cy="4648200"/>
          </a:xfrm>
        </p:spPr>
        <p:txBody>
          <a:bodyPr>
            <a:normAutofit/>
          </a:bodyPr>
          <a:lstStyle/>
          <a:p>
            <a:pPr algn="l"/>
            <a:endParaRPr lang="en-IN" sz="2400" i="1" dirty="0" smtClean="0"/>
          </a:p>
          <a:p>
            <a:pPr marL="342900" indent="-342900" algn="l">
              <a:buFont typeface="Wingdings" panose="05000000000000000000" pitchFamily="2" charset="2"/>
              <a:buChar char="v"/>
            </a:pPr>
            <a:r>
              <a:rPr lang="en-IN" sz="2800" i="1" dirty="0" smtClean="0"/>
              <a:t> Implementation using Alcohol sensor</a:t>
            </a:r>
            <a:endParaRPr lang="en-IN" sz="2800" i="1" dirty="0"/>
          </a:p>
          <a:p>
            <a:pPr algn="l"/>
            <a:endParaRPr lang="en-IN" sz="2400" i="1" dirty="0"/>
          </a:p>
          <a:p>
            <a:pPr algn="l">
              <a:buFont typeface="Wingdings" pitchFamily="2" charset="2"/>
              <a:buChar char="Ø"/>
            </a:pPr>
            <a:r>
              <a:rPr lang="en-IN" sz="2400" i="1" dirty="0" smtClean="0"/>
              <a:t> </a:t>
            </a:r>
            <a:r>
              <a:rPr lang="en-US" sz="2400" dirty="0"/>
              <a:t>The helmet will contain an ARM-7 controller like Raspberry     Pi  board. </a:t>
            </a:r>
          </a:p>
          <a:p>
            <a:pPr algn="l">
              <a:buFont typeface="Wingdings" pitchFamily="2" charset="2"/>
              <a:buChar char="Ø"/>
            </a:pPr>
            <a:r>
              <a:rPr lang="en-US" sz="2400" dirty="0"/>
              <a:t>The microcontroller will be connected with alcohol detection sensor using GPIO pins. </a:t>
            </a:r>
          </a:p>
          <a:p>
            <a:pPr algn="l">
              <a:buFont typeface="Wingdings" pitchFamily="2" charset="2"/>
              <a:buChar char="Ø"/>
            </a:pPr>
            <a:r>
              <a:rPr lang="en-US" sz="2400" dirty="0"/>
              <a:t>The bike will have another microcontroller is interfaced with            engine start stop function.</a:t>
            </a:r>
          </a:p>
          <a:p>
            <a:pPr algn="l">
              <a:buFont typeface="Wingdings" pitchFamily="2" charset="2"/>
              <a:buChar char="Ø"/>
            </a:pPr>
            <a:r>
              <a:rPr lang="en-US" sz="2400" dirty="0"/>
              <a:t>The helmet mounted microcontroller is connected with bike using either Wi-Fi or Bluetooth devices </a:t>
            </a:r>
          </a:p>
          <a:p>
            <a:pPr algn="l"/>
            <a:endParaRPr lang="en-US" sz="2400" i="1" dirty="0"/>
          </a:p>
        </p:txBody>
      </p:sp>
    </p:spTree>
    <p:extLst>
      <p:ext uri="{BB962C8B-B14F-4D97-AF65-F5344CB8AC3E}">
        <p14:creationId xmlns:p14="http://schemas.microsoft.com/office/powerpoint/2010/main" val="345788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29" y="1752600"/>
            <a:ext cx="5334000" cy="942975"/>
          </a:xfrm>
        </p:spPr>
        <p:txBody>
          <a:bodyPr>
            <a:noAutofit/>
          </a:bodyPr>
          <a:lstStyle/>
          <a:p>
            <a:r>
              <a:rPr lang="en-US" sz="5400" dirty="0" smtClean="0">
                <a:solidFill>
                  <a:srgbClr val="002060"/>
                </a:solidFill>
                <a:latin typeface="Algerian" pitchFamily="82" charset="0"/>
              </a:rPr>
              <a:t>Smart  Helmet</a:t>
            </a:r>
            <a:br>
              <a:rPr lang="en-US" sz="5400" dirty="0" smtClean="0">
                <a:solidFill>
                  <a:srgbClr val="002060"/>
                </a:solidFill>
                <a:latin typeface="Algerian" pitchFamily="82" charset="0"/>
              </a:rPr>
            </a:br>
            <a:r>
              <a:rPr lang="en-US" sz="5400" dirty="0" smtClean="0">
                <a:solidFill>
                  <a:srgbClr val="002060"/>
                </a:solidFill>
                <a:latin typeface="Algerian" pitchFamily="82" charset="0"/>
              </a:rPr>
              <a:t>for  Bike </a:t>
            </a:r>
            <a:endParaRPr lang="en-US" sz="5400" dirty="0">
              <a:solidFill>
                <a:srgbClr val="002060"/>
              </a:solidFill>
              <a:latin typeface="Algerian" pitchFamily="82" charset="0"/>
            </a:endParaRPr>
          </a:p>
        </p:txBody>
      </p:sp>
      <p:pic>
        <p:nvPicPr>
          <p:cNvPr id="1028" name="Picture 4" descr="http://static6.businessinsider.com/image/53e8e148eab8eaf034cb91ba-480/skully-smart-motorcycle-helm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514600"/>
            <a:ext cx="3387610" cy="2533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a:bodyPr>
          <a:lstStyle/>
          <a:p>
            <a:pPr marL="457200" indent="-457200" algn="l">
              <a:buFont typeface="Wingdings" panose="05000000000000000000" pitchFamily="2" charset="2"/>
              <a:buChar char="v"/>
            </a:pPr>
            <a:r>
              <a:rPr lang="en-IN" sz="2800" dirty="0" smtClean="0"/>
              <a:t>Implementation using Obstacle sensor</a:t>
            </a:r>
            <a:endParaRPr lang="en-US" sz="2800" dirty="0"/>
          </a:p>
        </p:txBody>
      </p:sp>
      <p:sp>
        <p:nvSpPr>
          <p:cNvPr id="3" name="Subtitle 2"/>
          <p:cNvSpPr>
            <a:spLocks noGrp="1"/>
          </p:cNvSpPr>
          <p:nvPr>
            <p:ph type="subTitle" idx="1"/>
          </p:nvPr>
        </p:nvSpPr>
        <p:spPr>
          <a:xfrm>
            <a:off x="685800" y="1600200"/>
            <a:ext cx="7772400" cy="3276600"/>
          </a:xfrm>
        </p:spPr>
        <p:txBody>
          <a:bodyPr>
            <a:normAutofit fontScale="92500" lnSpcReduction="10000"/>
          </a:bodyPr>
          <a:lstStyle/>
          <a:p>
            <a:pPr algn="l">
              <a:buFont typeface="Wingdings" pitchFamily="2" charset="2"/>
              <a:buChar char="Ø"/>
            </a:pPr>
            <a:r>
              <a:rPr lang="en-US" sz="2800" dirty="0"/>
              <a:t>The helmet mounted controller is connected to obstacle sensor </a:t>
            </a:r>
          </a:p>
          <a:p>
            <a:pPr algn="l">
              <a:buFont typeface="Wingdings" pitchFamily="2" charset="2"/>
              <a:buChar char="Ø"/>
            </a:pPr>
            <a:r>
              <a:rPr lang="en-US" sz="2800" dirty="0"/>
              <a:t>It Will detect if person is wearing the helmet or not prior to starting the bike. </a:t>
            </a:r>
          </a:p>
          <a:p>
            <a:pPr algn="l">
              <a:buFont typeface="Wingdings" pitchFamily="2" charset="2"/>
              <a:buChar char="Ø"/>
            </a:pPr>
            <a:r>
              <a:rPr lang="en-US" sz="2800" dirty="0"/>
              <a:t>The controller mounted on bike will wait for the signal from helmet mounted controller before starting the engine.</a:t>
            </a:r>
          </a:p>
          <a:p>
            <a:pPr algn="l"/>
            <a:r>
              <a:rPr lang="en-IN" dirty="0" smtClean="0"/>
              <a:t> </a:t>
            </a:r>
            <a:endParaRPr lang="en-US" dirty="0"/>
          </a:p>
        </p:txBody>
      </p:sp>
    </p:spTree>
    <p:extLst>
      <p:ext uri="{BB962C8B-B14F-4D97-AF65-F5344CB8AC3E}">
        <p14:creationId xmlns:p14="http://schemas.microsoft.com/office/powerpoint/2010/main" val="336381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1"/>
            <a:ext cx="7772400" cy="761999"/>
          </a:xfrm>
        </p:spPr>
        <p:txBody>
          <a:bodyPr>
            <a:normAutofit fontScale="90000"/>
          </a:bodyPr>
          <a:lstStyle/>
          <a:p>
            <a:pPr algn="l"/>
            <a:r>
              <a:rPr lang="en-IN" dirty="0" smtClean="0"/>
              <a:t>Results</a:t>
            </a:r>
            <a:endParaRPr lang="en-US" dirty="0"/>
          </a:p>
        </p:txBody>
      </p:sp>
      <p:sp>
        <p:nvSpPr>
          <p:cNvPr id="3" name="Subtitle 2"/>
          <p:cNvSpPr>
            <a:spLocks noGrp="1"/>
          </p:cNvSpPr>
          <p:nvPr>
            <p:ph type="subTitle" idx="1"/>
          </p:nvPr>
        </p:nvSpPr>
        <p:spPr>
          <a:xfrm>
            <a:off x="685800" y="1143000"/>
            <a:ext cx="6406662" cy="3733800"/>
          </a:xfrm>
        </p:spPr>
        <p:txBody>
          <a:bodyPr>
            <a:noAutofit/>
          </a:bodyPr>
          <a:lstStyle/>
          <a:p>
            <a:pPr algn="l">
              <a:lnSpc>
                <a:spcPct val="120000"/>
              </a:lnSpc>
            </a:pPr>
            <a:r>
              <a:rPr lang="en-US" sz="2400" dirty="0"/>
              <a:t> </a:t>
            </a:r>
          </a:p>
          <a:p>
            <a:pPr algn="l">
              <a:lnSpc>
                <a:spcPct val="120000"/>
              </a:lnSpc>
              <a:buFont typeface="Wingdings" pitchFamily="2" charset="2"/>
              <a:buChar char="Ø"/>
            </a:pPr>
            <a:r>
              <a:rPr lang="en-US" sz="2400" dirty="0" smtClean="0"/>
              <a:t>When the alcohol </a:t>
            </a:r>
            <a:r>
              <a:rPr lang="en-US" sz="2400" dirty="0"/>
              <a:t>consumption by </a:t>
            </a:r>
            <a:r>
              <a:rPr lang="en-US" sz="2400" dirty="0" smtClean="0"/>
              <a:t>rider</a:t>
            </a:r>
            <a:r>
              <a:rPr lang="en-US" sz="2400" dirty="0"/>
              <a:t> </a:t>
            </a:r>
            <a:r>
              <a:rPr lang="en-US" sz="2400" dirty="0" smtClean="0"/>
              <a:t>then the alcohol sensor will detect and it will stop the bike.     </a:t>
            </a:r>
            <a:endParaRPr lang="en-US" sz="2400" dirty="0"/>
          </a:p>
          <a:p>
            <a:pPr algn="l">
              <a:lnSpc>
                <a:spcPct val="120000"/>
              </a:lnSpc>
              <a:buFont typeface="Wingdings" pitchFamily="2" charset="2"/>
              <a:buChar char="Ø"/>
            </a:pPr>
            <a:r>
              <a:rPr lang="en-US" sz="2400" dirty="0"/>
              <a:t>When driver didn’t use the helmet then Obstacle sensor detects that the driver is not </a:t>
            </a:r>
            <a:r>
              <a:rPr lang="en-US" sz="2400" dirty="0" smtClean="0"/>
              <a:t>wearing helmet</a:t>
            </a:r>
            <a:r>
              <a:rPr lang="en-US" sz="2400" dirty="0"/>
              <a:t>, bike will stop  and also applies the brake. </a:t>
            </a:r>
          </a:p>
          <a:p>
            <a:endParaRPr lang="en-US" sz="2400" dirty="0"/>
          </a:p>
        </p:txBody>
      </p:sp>
    </p:spTree>
    <p:extLst>
      <p:ext uri="{BB962C8B-B14F-4D97-AF65-F5344CB8AC3E}">
        <p14:creationId xmlns:p14="http://schemas.microsoft.com/office/powerpoint/2010/main" val="336179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914400"/>
          </a:xfrm>
        </p:spPr>
        <p:txBody>
          <a:bodyPr>
            <a:normAutofit/>
          </a:bodyPr>
          <a:lstStyle/>
          <a:p>
            <a:pPr algn="l"/>
            <a:r>
              <a:rPr lang="en-US" sz="3600" dirty="0" smtClean="0"/>
              <a:t>Conclusion</a:t>
            </a:r>
            <a:endParaRPr lang="en-US" sz="3600" dirty="0"/>
          </a:p>
        </p:txBody>
      </p:sp>
      <p:sp>
        <p:nvSpPr>
          <p:cNvPr id="3" name="Subtitle 2"/>
          <p:cNvSpPr>
            <a:spLocks noGrp="1"/>
          </p:cNvSpPr>
          <p:nvPr>
            <p:ph type="subTitle" idx="1"/>
          </p:nvPr>
        </p:nvSpPr>
        <p:spPr>
          <a:xfrm>
            <a:off x="533400" y="1371600"/>
            <a:ext cx="6172200" cy="3581400"/>
          </a:xfrm>
        </p:spPr>
        <p:txBody>
          <a:bodyPr>
            <a:normAutofit/>
          </a:bodyPr>
          <a:lstStyle/>
          <a:p>
            <a:pPr marL="285750" indent="-285750" algn="l">
              <a:buFont typeface="Wingdings" panose="05000000000000000000" pitchFamily="2" charset="2"/>
              <a:buChar char="q"/>
            </a:pPr>
            <a:r>
              <a:rPr lang="en-US" sz="1800" dirty="0"/>
              <a:t>As the concluding part of this project, I would like to say that-- "Without proper action at proper time, danger awaits us with a bigger face." We must act on time when a person is injured. We must take care of person the way it is meant. Otherwise, a valuable life might be lost .We need to understand how precious lives of people are and what importance first-aid carries in saving these precious lives. </a:t>
            </a:r>
          </a:p>
          <a:p>
            <a:pPr marL="285750" indent="-285750" algn="l">
              <a:buFont typeface="Wingdings" panose="05000000000000000000" pitchFamily="2" charset="2"/>
              <a:buChar char="q"/>
            </a:pPr>
            <a:r>
              <a:rPr lang="en-US" sz="1800" dirty="0"/>
              <a:t>If this project imparts this idea in even one person, I would think that the project will be successful.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2461" y="457200"/>
            <a:ext cx="2051539" cy="2667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838199"/>
          </a:xfrm>
        </p:spPr>
        <p:txBody>
          <a:bodyPr>
            <a:normAutofit/>
          </a:bodyPr>
          <a:lstStyle/>
          <a:p>
            <a:pPr algn="l"/>
            <a:r>
              <a:rPr lang="en-IN" sz="4000" dirty="0" smtClean="0"/>
              <a:t>Future work</a:t>
            </a:r>
            <a:endParaRPr lang="en-US" sz="4000" dirty="0"/>
          </a:p>
        </p:txBody>
      </p:sp>
      <p:sp>
        <p:nvSpPr>
          <p:cNvPr id="3" name="Subtitle 2"/>
          <p:cNvSpPr>
            <a:spLocks noGrp="1"/>
          </p:cNvSpPr>
          <p:nvPr>
            <p:ph type="subTitle" idx="1"/>
          </p:nvPr>
        </p:nvSpPr>
        <p:spPr>
          <a:xfrm>
            <a:off x="685800" y="1219200"/>
            <a:ext cx="7772400" cy="4114800"/>
          </a:xfrm>
        </p:spPr>
        <p:txBody>
          <a:bodyPr>
            <a:normAutofit/>
          </a:bodyPr>
          <a:lstStyle/>
          <a:p>
            <a:pPr marL="457200" lvl="0" indent="-457200" algn="just">
              <a:buFont typeface="Wingdings" panose="05000000000000000000" pitchFamily="2" charset="2"/>
              <a:buChar char="v"/>
            </a:pPr>
            <a:r>
              <a:rPr lang="en-IN" sz="2000" b="1" dirty="0"/>
              <a:t>It can be used in real time safety system.</a:t>
            </a:r>
          </a:p>
          <a:p>
            <a:pPr lvl="0" algn="just"/>
            <a:r>
              <a:rPr lang="en-IN" sz="2000" b="1" dirty="0"/>
              <a:t>We can implement the whole circuit into small module later.</a:t>
            </a:r>
          </a:p>
          <a:p>
            <a:pPr lvl="0" algn="just"/>
            <a:endParaRPr lang="en-IN" sz="2000" b="1" dirty="0"/>
          </a:p>
          <a:p>
            <a:pPr marL="457200" lvl="0" indent="-457200" algn="just">
              <a:lnSpc>
                <a:spcPct val="150000"/>
              </a:lnSpc>
              <a:buFont typeface="Wingdings" panose="05000000000000000000" pitchFamily="2" charset="2"/>
              <a:buChar char="v"/>
            </a:pPr>
            <a:r>
              <a:rPr lang="en-IN" sz="2000" b="1" dirty="0"/>
              <a:t>Less power consuming safety system.</a:t>
            </a:r>
          </a:p>
          <a:p>
            <a:pPr lvl="0" algn="just">
              <a:lnSpc>
                <a:spcPct val="150000"/>
              </a:lnSpc>
            </a:pPr>
            <a:endParaRPr lang="en-IN" sz="2000" b="1" dirty="0"/>
          </a:p>
          <a:p>
            <a:pPr marL="457200" lvl="0" indent="-457200" algn="just">
              <a:buFont typeface="Wingdings" panose="05000000000000000000" pitchFamily="2" charset="2"/>
              <a:buChar char="v"/>
            </a:pPr>
            <a:r>
              <a:rPr lang="en-IN" sz="2000" b="1" dirty="0"/>
              <a:t>This safety system technology can further be enhanced into four wheeler also by replacing the helmet with seat belt.</a:t>
            </a:r>
          </a:p>
          <a:p>
            <a:pPr algn="l"/>
            <a:endParaRPr lang="en-US" sz="2000" dirty="0"/>
          </a:p>
        </p:txBody>
      </p:sp>
    </p:spTree>
    <p:extLst>
      <p:ext uri="{BB962C8B-B14F-4D97-AF65-F5344CB8AC3E}">
        <p14:creationId xmlns:p14="http://schemas.microsoft.com/office/powerpoint/2010/main" val="223475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295399"/>
          </a:xfrm>
        </p:spPr>
        <p:txBody>
          <a:bodyPr>
            <a:normAutofit fontScale="90000"/>
          </a:bodyPr>
          <a:lstStyle/>
          <a:p>
            <a:pPr algn="l"/>
            <a:r>
              <a:rPr lang="en-IN" dirty="0"/>
              <a:t> </a:t>
            </a:r>
            <a:r>
              <a:rPr lang="en-US" dirty="0"/>
              <a:t>Bibliography</a:t>
            </a:r>
            <a:br>
              <a:rPr lang="en-US" dirty="0"/>
            </a:br>
            <a:r>
              <a:rPr lang="en-US" dirty="0" smtClean="0"/>
              <a:t> </a:t>
            </a:r>
            <a:endParaRPr lang="en-US" dirty="0"/>
          </a:p>
        </p:txBody>
      </p:sp>
      <p:sp>
        <p:nvSpPr>
          <p:cNvPr id="3" name="Subtitle 2"/>
          <p:cNvSpPr>
            <a:spLocks noGrp="1"/>
          </p:cNvSpPr>
          <p:nvPr>
            <p:ph type="subTitle" idx="1"/>
          </p:nvPr>
        </p:nvSpPr>
        <p:spPr>
          <a:xfrm>
            <a:off x="685800" y="1524000"/>
            <a:ext cx="7772400" cy="3287311"/>
          </a:xfrm>
        </p:spPr>
        <p:txBody>
          <a:bodyPr>
            <a:normAutofit/>
          </a:bodyPr>
          <a:lstStyle/>
          <a:p>
            <a:pPr algn="l"/>
            <a:r>
              <a:rPr lang="en-US" sz="1800" b="1" cap="all" dirty="0"/>
              <a:t> </a:t>
            </a:r>
            <a:endParaRPr lang="en-US" sz="1800" dirty="0"/>
          </a:p>
          <a:p>
            <a:pPr algn="l"/>
            <a:r>
              <a:rPr lang="en-US" sz="1800" b="1" u="sng" dirty="0">
                <a:hlinkClick r:id="rId2"/>
              </a:rPr>
              <a:t>http://wiringpi.com/download-and-install/</a:t>
            </a:r>
            <a:endParaRPr lang="en-US" sz="1800" dirty="0"/>
          </a:p>
          <a:p>
            <a:pPr algn="l"/>
            <a:r>
              <a:rPr lang="en-US" sz="1800" b="1" dirty="0"/>
              <a:t> </a:t>
            </a:r>
            <a:endParaRPr lang="en-US" sz="1800" dirty="0"/>
          </a:p>
          <a:p>
            <a:pPr algn="l"/>
            <a:r>
              <a:rPr lang="en-US" sz="1800" b="1" u="sng" dirty="0">
                <a:hlinkClick r:id="rId3"/>
              </a:rPr>
              <a:t>http://www.gtk.org/download/linux.php</a:t>
            </a:r>
            <a:endParaRPr lang="en-US" sz="1800" dirty="0"/>
          </a:p>
          <a:p>
            <a:pPr algn="l"/>
            <a:r>
              <a:rPr lang="en-US" sz="1800" b="1" dirty="0"/>
              <a:t> </a:t>
            </a:r>
            <a:endParaRPr lang="en-US" sz="1800" dirty="0"/>
          </a:p>
          <a:p>
            <a:pPr algn="l"/>
            <a:r>
              <a:rPr lang="en-US" sz="1800" b="1" u="sng" dirty="0">
                <a:hlinkClick r:id="rId4"/>
              </a:rPr>
              <a:t>https://www.raspberrypi.org/documentation/usage/gpio-plus-and-raspi2/</a:t>
            </a:r>
            <a:endParaRPr lang="en-US" sz="1800" dirty="0"/>
          </a:p>
          <a:p>
            <a:pPr algn="l"/>
            <a:endParaRPr lang="en-US" sz="1800" dirty="0"/>
          </a:p>
        </p:txBody>
      </p:sp>
    </p:spTree>
    <p:extLst>
      <p:ext uri="{BB962C8B-B14F-4D97-AF65-F5344CB8AC3E}">
        <p14:creationId xmlns:p14="http://schemas.microsoft.com/office/powerpoint/2010/main" val="394900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761999"/>
          </a:xfrm>
        </p:spPr>
        <p:txBody>
          <a:bodyPr>
            <a:normAutofit fontScale="90000"/>
          </a:bodyPr>
          <a:lstStyle/>
          <a:p>
            <a:pPr algn="l"/>
            <a:r>
              <a:rPr lang="en-US" dirty="0" smtClean="0"/>
              <a:t>Contents</a:t>
            </a:r>
            <a:endParaRPr lang="en-US" dirty="0"/>
          </a:p>
        </p:txBody>
      </p:sp>
      <p:sp>
        <p:nvSpPr>
          <p:cNvPr id="3" name="Subtitle 2"/>
          <p:cNvSpPr>
            <a:spLocks noGrp="1"/>
          </p:cNvSpPr>
          <p:nvPr>
            <p:ph type="subTitle" idx="1"/>
          </p:nvPr>
        </p:nvSpPr>
        <p:spPr>
          <a:xfrm>
            <a:off x="685800" y="1447800"/>
            <a:ext cx="7772400" cy="3733800"/>
          </a:xfrm>
        </p:spPr>
        <p:txBody>
          <a:bodyPr>
            <a:normAutofit/>
          </a:bodyPr>
          <a:lstStyle/>
          <a:p>
            <a:pPr lvl="0" algn="l">
              <a:buFont typeface="Wingdings" pitchFamily="2" charset="2"/>
              <a:buChar char="q"/>
            </a:pPr>
            <a:r>
              <a:rPr lang="en-US" sz="2000" b="1" dirty="0" smtClean="0"/>
              <a:t> Introduction</a:t>
            </a:r>
          </a:p>
          <a:p>
            <a:pPr lvl="0" algn="l">
              <a:buFont typeface="Wingdings" pitchFamily="2" charset="2"/>
              <a:buChar char="q"/>
            </a:pPr>
            <a:r>
              <a:rPr lang="en-US" sz="2000" b="1" dirty="0"/>
              <a:t> </a:t>
            </a:r>
            <a:r>
              <a:rPr lang="en-US" sz="2000" b="1" dirty="0" smtClean="0"/>
              <a:t>Project Goals </a:t>
            </a:r>
          </a:p>
          <a:p>
            <a:pPr lvl="0" algn="l">
              <a:buFont typeface="Wingdings" pitchFamily="2" charset="2"/>
              <a:buChar char="q"/>
            </a:pPr>
            <a:r>
              <a:rPr lang="en-US" sz="2000" b="1" dirty="0" smtClean="0"/>
              <a:t> Description about Sensors (IOT)</a:t>
            </a:r>
          </a:p>
          <a:p>
            <a:pPr lvl="0" algn="l">
              <a:buFont typeface="Wingdings" pitchFamily="2" charset="2"/>
              <a:buChar char="q"/>
            </a:pPr>
            <a:r>
              <a:rPr lang="en-US" sz="2000" b="1" dirty="0" smtClean="0"/>
              <a:t> Progress of the Project</a:t>
            </a:r>
          </a:p>
          <a:p>
            <a:pPr lvl="0" algn="l">
              <a:buFont typeface="Wingdings" pitchFamily="2" charset="2"/>
              <a:buChar char="q"/>
            </a:pPr>
            <a:r>
              <a:rPr lang="en-US" sz="2000" b="1" dirty="0" smtClean="0"/>
              <a:t> Description about the SRS</a:t>
            </a:r>
          </a:p>
          <a:p>
            <a:pPr lvl="0" algn="l">
              <a:buFont typeface="Wingdings" pitchFamily="2" charset="2"/>
              <a:buChar char="q"/>
            </a:pPr>
            <a:r>
              <a:rPr lang="en-US" sz="2000" b="1" dirty="0" smtClean="0"/>
              <a:t> Description about the Design</a:t>
            </a:r>
          </a:p>
          <a:p>
            <a:pPr lvl="0" algn="l">
              <a:buFont typeface="Wingdings" pitchFamily="2" charset="2"/>
              <a:buChar char="q"/>
            </a:pPr>
            <a:r>
              <a:rPr lang="en-IN" sz="2000" b="1" dirty="0"/>
              <a:t> </a:t>
            </a:r>
            <a:r>
              <a:rPr lang="en-IN" sz="2000" b="1" dirty="0" smtClean="0"/>
              <a:t>Implementations Details</a:t>
            </a:r>
          </a:p>
          <a:p>
            <a:pPr lvl="0" algn="l">
              <a:buFont typeface="Wingdings" pitchFamily="2" charset="2"/>
              <a:buChar char="q"/>
            </a:pPr>
            <a:r>
              <a:rPr lang="en-IN" sz="2000" b="1" dirty="0" smtClean="0"/>
              <a:t> Results</a:t>
            </a:r>
          </a:p>
          <a:p>
            <a:pPr algn="l">
              <a:buFont typeface="Wingdings" pitchFamily="2" charset="2"/>
              <a:buChar char="q"/>
            </a:pPr>
            <a:r>
              <a:rPr lang="en-IN" sz="2000" b="1" dirty="0"/>
              <a:t> </a:t>
            </a:r>
            <a:r>
              <a:rPr lang="en-US" sz="2000" b="1" dirty="0"/>
              <a:t>Conclusion and Future work</a:t>
            </a:r>
          </a:p>
          <a:p>
            <a:pPr algn="l">
              <a:buFont typeface="Wingdings" pitchFamily="2" charset="2"/>
              <a:buChar char="q"/>
            </a:pPr>
            <a:r>
              <a:rPr lang="en-IN" sz="2000" b="1" dirty="0" smtClean="0"/>
              <a:t> </a:t>
            </a:r>
            <a:r>
              <a:rPr lang="en-US" sz="2000" b="1" dirty="0" smtClean="0"/>
              <a:t>Bibliography</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2"/>
            <a:ext cx="7772400" cy="616336"/>
          </a:xfrm>
        </p:spPr>
        <p:txBody>
          <a:bodyPr>
            <a:normAutofit/>
          </a:bodyPr>
          <a:lstStyle/>
          <a:p>
            <a:pPr algn="l"/>
            <a:r>
              <a:rPr lang="en-IN" sz="3200" dirty="0" smtClean="0"/>
              <a:t>Introduction</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092" y="3080359"/>
            <a:ext cx="4899708" cy="3352800"/>
          </a:xfrm>
          <a:prstGeom prst="round2DiagRect">
            <a:avLst>
              <a:gd name="adj1" fmla="val 16667"/>
              <a:gd name="adj2" fmla="val 0"/>
            </a:avLst>
          </a:prstGeom>
          <a:ln w="88900" cap="sq">
            <a:solidFill>
              <a:srgbClr val="FFFFFF"/>
            </a:solidFill>
            <a:miter lim="800000"/>
          </a:ln>
          <a:effectLst>
            <a:innerShdw blurRad="63500" dist="50800" dir="16200000">
              <a:prstClr val="black">
                <a:alpha val="50000"/>
              </a:prstClr>
            </a:inn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00" y="1447800"/>
            <a:ext cx="5461500" cy="3581400"/>
          </a:xfrm>
          <a:prstGeom prst="round2DiagRect">
            <a:avLst>
              <a:gd name="adj1" fmla="val 16667"/>
              <a:gd name="adj2" fmla="val 0"/>
            </a:avLst>
          </a:prstGeom>
          <a:ln w="88900" cap="sq">
            <a:solidFill>
              <a:srgbClr val="FFFFFF"/>
            </a:solidFill>
            <a:miter lim="800000"/>
          </a:ln>
          <a:effectLst>
            <a:innerShdw blurRad="63500" dist="50800" dir="18900000">
              <a:prstClr val="black">
                <a:alpha val="50000"/>
              </a:prstClr>
            </a:innerShdw>
          </a:effectLst>
        </p:spPr>
      </p:pic>
    </p:spTree>
    <p:extLst>
      <p:ext uri="{BB962C8B-B14F-4D97-AF65-F5344CB8AC3E}">
        <p14:creationId xmlns:p14="http://schemas.microsoft.com/office/powerpoint/2010/main" val="731829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85800"/>
            <a:ext cx="7772400" cy="4419600"/>
          </a:xfrm>
        </p:spPr>
        <p:txBody>
          <a:bodyPr>
            <a:normAutofit fontScale="92500"/>
          </a:bodyPr>
          <a:lstStyle/>
          <a:p>
            <a:pPr marL="457200" indent="-457200" algn="l">
              <a:buFont typeface="Wingdings" panose="05000000000000000000" pitchFamily="2" charset="2"/>
              <a:buChar char="§"/>
            </a:pPr>
            <a:r>
              <a:rPr lang="en-US" dirty="0"/>
              <a:t>Interfacing alcohol detection </a:t>
            </a:r>
            <a:r>
              <a:rPr lang="en-US" dirty="0" smtClean="0"/>
              <a:t>equipment </a:t>
            </a:r>
            <a:r>
              <a:rPr lang="en-US" dirty="0"/>
              <a:t>with helmets and the helmet is connected to bike wirelessly this project aims to prevent drunk and drive.</a:t>
            </a:r>
          </a:p>
          <a:p>
            <a:pPr marL="457200" indent="-457200" algn="l">
              <a:buFont typeface="Wingdings" panose="05000000000000000000" pitchFamily="2" charset="2"/>
              <a:buChar char="§"/>
            </a:pPr>
            <a:r>
              <a:rPr lang="en-US" dirty="0"/>
              <a:t> Also the helmet is equipped with sensor to detect if person is not wearing the helmet. If person is drunk or not wearing the helmet then the bike will not start.  </a:t>
            </a:r>
          </a:p>
          <a:p>
            <a:pPr marL="457200" indent="-457200" algn="l">
              <a:buFont typeface="Wingdings" panose="05000000000000000000" pitchFamily="2" charset="2"/>
              <a:buChar char="§"/>
            </a:pPr>
            <a:r>
              <a:rPr lang="en-US" dirty="0"/>
              <a:t>The helmet is equipped with microcontroller and connected with alcohol detection sensor and obstacle </a:t>
            </a:r>
            <a:r>
              <a:rPr lang="en-US" dirty="0" smtClean="0"/>
              <a:t>sensor. </a:t>
            </a:r>
            <a:endParaRPr lang="en-US" dirty="0"/>
          </a:p>
          <a:p>
            <a:pPr marL="457200" indent="-457200" algn="l">
              <a:buFont typeface="Wingdings" panose="05000000000000000000" pitchFamily="2" charset="2"/>
              <a:buChar char="§"/>
            </a:pPr>
            <a:endParaRPr lang="en-US" dirty="0"/>
          </a:p>
        </p:txBody>
      </p:sp>
    </p:spTree>
    <p:extLst>
      <p:ext uri="{BB962C8B-B14F-4D97-AF65-F5344CB8AC3E}">
        <p14:creationId xmlns:p14="http://schemas.microsoft.com/office/powerpoint/2010/main" val="1250915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14399"/>
          </a:xfrm>
        </p:spPr>
        <p:txBody>
          <a:bodyPr>
            <a:normAutofit/>
          </a:bodyPr>
          <a:lstStyle/>
          <a:p>
            <a:pPr algn="l"/>
            <a:r>
              <a:rPr lang="en-US" sz="4000" dirty="0" smtClean="0">
                <a:effectLst/>
              </a:rPr>
              <a:t>Project Goals</a:t>
            </a:r>
            <a:endParaRPr lang="en-US" sz="4000" dirty="0">
              <a:effectLst/>
            </a:endParaRPr>
          </a:p>
        </p:txBody>
      </p:sp>
      <p:sp>
        <p:nvSpPr>
          <p:cNvPr id="3" name="Subtitle 2"/>
          <p:cNvSpPr>
            <a:spLocks noGrp="1"/>
          </p:cNvSpPr>
          <p:nvPr>
            <p:ph type="subTitle" idx="1"/>
          </p:nvPr>
        </p:nvSpPr>
        <p:spPr>
          <a:xfrm>
            <a:off x="685800" y="1447800"/>
            <a:ext cx="7772400" cy="3363511"/>
          </a:xfrm>
        </p:spPr>
        <p:txBody>
          <a:bodyPr>
            <a:normAutofit/>
          </a:bodyPr>
          <a:lstStyle/>
          <a:p>
            <a:pPr algn="l">
              <a:buFont typeface="Wingdings" pitchFamily="2" charset="2"/>
              <a:buChar char="Ø"/>
            </a:pPr>
            <a:r>
              <a:rPr lang="en-US" sz="2000" dirty="0" smtClean="0"/>
              <a:t>To design a smart helmet and integrate with bike.</a:t>
            </a:r>
          </a:p>
          <a:p>
            <a:pPr algn="l">
              <a:buFont typeface="Wingdings" pitchFamily="2" charset="2"/>
              <a:buChar char="Ø"/>
            </a:pPr>
            <a:r>
              <a:rPr lang="en-US" sz="2000" dirty="0" smtClean="0"/>
              <a:t> helmet will detect if a person or rider is                                               consumed alcohol.</a:t>
            </a:r>
          </a:p>
          <a:p>
            <a:pPr algn="l">
              <a:buFont typeface="Wingdings" pitchFamily="2" charset="2"/>
              <a:buChar char="Ø"/>
            </a:pPr>
            <a:r>
              <a:rPr lang="en-US" sz="2000" dirty="0" smtClean="0"/>
              <a:t>This prevents accidents due to alcoholism.  </a:t>
            </a:r>
          </a:p>
          <a:p>
            <a:pPr algn="l">
              <a:buFont typeface="Wingdings" pitchFamily="2" charset="2"/>
              <a:buChar char="Ø"/>
            </a:pPr>
            <a:r>
              <a:rPr lang="en-US" sz="2000" dirty="0" smtClean="0"/>
              <a:t> It will signal the bike and bike engine will be stopped.</a:t>
            </a:r>
          </a:p>
          <a:p>
            <a:pPr algn="l">
              <a:buFont typeface="Wingdings" pitchFamily="2" charset="2"/>
              <a:buChar char="Ø"/>
            </a:pPr>
            <a:r>
              <a:rPr lang="en-US" sz="2000" dirty="0" smtClean="0"/>
              <a:t> </a:t>
            </a:r>
            <a:r>
              <a:rPr lang="en-US" sz="2000" dirty="0"/>
              <a:t>The obstacle </a:t>
            </a:r>
            <a:r>
              <a:rPr lang="en-US" sz="2000" dirty="0" smtClean="0"/>
              <a:t>sensor </a:t>
            </a:r>
            <a:r>
              <a:rPr lang="en-US" sz="2000" dirty="0"/>
              <a:t>will detect if the person is wearing the helmet or not</a:t>
            </a:r>
            <a:r>
              <a:rPr lang="en-US" sz="2000" dirty="0" smtClean="0"/>
              <a:t>.   </a:t>
            </a:r>
            <a:endParaRPr lang="en-US" sz="2000" dirty="0"/>
          </a:p>
          <a:p>
            <a:pPr algn="l">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209800"/>
          </a:xfrm>
        </p:spPr>
        <p:txBody>
          <a:bodyPr>
            <a:noAutofit/>
          </a:bodyPr>
          <a:lstStyle/>
          <a:p>
            <a:pPr lvl="0" algn="l"/>
            <a:r>
              <a:rPr lang="en-US" sz="4000" dirty="0" smtClean="0"/>
              <a:t>Description about Sensors (IOT)</a:t>
            </a:r>
            <a:br>
              <a:rPr lang="en-US" sz="4000" dirty="0" smtClean="0"/>
            </a:br>
            <a:endParaRPr lang="en-US" sz="4000" dirty="0"/>
          </a:p>
        </p:txBody>
      </p:sp>
      <p:sp>
        <p:nvSpPr>
          <p:cNvPr id="3" name="Subtitle 2"/>
          <p:cNvSpPr>
            <a:spLocks noGrp="1"/>
          </p:cNvSpPr>
          <p:nvPr>
            <p:ph type="subTitle" idx="1"/>
          </p:nvPr>
        </p:nvSpPr>
        <p:spPr>
          <a:xfrm>
            <a:off x="685800" y="2819400"/>
            <a:ext cx="7772400" cy="2133600"/>
          </a:xfrm>
        </p:spPr>
        <p:txBody>
          <a:bodyPr>
            <a:normAutofit/>
          </a:bodyPr>
          <a:lstStyle/>
          <a:p>
            <a:pPr algn="l">
              <a:lnSpc>
                <a:spcPct val="150000"/>
              </a:lnSpc>
              <a:buFont typeface="Wingdings" pitchFamily="2" charset="2"/>
              <a:buChar char="v"/>
            </a:pPr>
            <a:r>
              <a:rPr lang="en-US" sz="2400" b="1" i="1" dirty="0" smtClean="0"/>
              <a:t> </a:t>
            </a:r>
            <a:r>
              <a:rPr lang="en-US" sz="2400" b="1" i="1" dirty="0"/>
              <a:t> </a:t>
            </a:r>
            <a:r>
              <a:rPr lang="en-US" sz="2400" b="1" i="1" dirty="0" smtClean="0"/>
              <a:t>Alcohol Detection sensor</a:t>
            </a:r>
            <a:endParaRPr lang="en-US" sz="2400" dirty="0" smtClean="0"/>
          </a:p>
          <a:p>
            <a:pPr algn="l">
              <a:lnSpc>
                <a:spcPct val="150000"/>
              </a:lnSpc>
              <a:buFont typeface="Wingdings" pitchFamily="2" charset="2"/>
              <a:buChar char="v"/>
            </a:pPr>
            <a:r>
              <a:rPr lang="en-US" sz="2400" b="1" i="1" dirty="0" smtClean="0"/>
              <a:t> </a:t>
            </a:r>
            <a:r>
              <a:rPr lang="en-US" sz="2400" b="1" i="1" dirty="0"/>
              <a:t>O</a:t>
            </a:r>
            <a:r>
              <a:rPr lang="en-US" sz="2400" b="1" i="1" dirty="0" smtClean="0"/>
              <a:t>bstacle sensor</a:t>
            </a:r>
            <a:endParaRPr lang="en-US" sz="2400" dirty="0" smtClean="0"/>
          </a:p>
          <a:p>
            <a:pPr algn="l">
              <a:lnSpc>
                <a:spcPct val="150000"/>
              </a:lnSpc>
              <a:buFont typeface="Wingdings" pitchFamily="2" charset="2"/>
              <a:buChar char="v"/>
            </a:pP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066799"/>
          </a:xfrm>
        </p:spPr>
        <p:txBody>
          <a:bodyPr>
            <a:normAutofit/>
          </a:bodyPr>
          <a:lstStyle/>
          <a:p>
            <a:pPr algn="l">
              <a:buFont typeface="Wingdings" pitchFamily="2" charset="2"/>
              <a:buChar char="q"/>
            </a:pPr>
            <a:r>
              <a:rPr lang="en-US" sz="2800" i="1" dirty="0" smtClean="0"/>
              <a:t>Alcohol Detection sensor</a:t>
            </a:r>
            <a:endParaRPr lang="en-US" sz="2800" dirty="0"/>
          </a:p>
        </p:txBody>
      </p:sp>
      <p:sp>
        <p:nvSpPr>
          <p:cNvPr id="3" name="Subtitle 2"/>
          <p:cNvSpPr>
            <a:spLocks noGrp="1"/>
          </p:cNvSpPr>
          <p:nvPr>
            <p:ph type="subTitle" idx="1"/>
          </p:nvPr>
        </p:nvSpPr>
        <p:spPr>
          <a:xfrm>
            <a:off x="533400" y="1828800"/>
            <a:ext cx="7772400" cy="3058711"/>
          </a:xfrm>
        </p:spPr>
        <p:txBody>
          <a:bodyPr>
            <a:normAutofit/>
          </a:bodyPr>
          <a:lstStyle/>
          <a:p>
            <a:pPr algn="l">
              <a:buFont typeface="Wingdings" pitchFamily="2" charset="2"/>
              <a:buChar char="Ø"/>
            </a:pPr>
            <a:r>
              <a:rPr lang="en-US" sz="2400" dirty="0" smtClean="0"/>
              <a:t>Alcohol Sensor is a complete alcohol sensor module for </a:t>
            </a:r>
            <a:r>
              <a:rPr lang="en-US" sz="2400" dirty="0" err="1" smtClean="0"/>
              <a:t>Arduino</a:t>
            </a:r>
            <a:r>
              <a:rPr lang="en-US" sz="2400" dirty="0" smtClean="0"/>
              <a:t> or </a:t>
            </a:r>
            <a:r>
              <a:rPr lang="en-US" sz="2400" dirty="0" err="1" smtClean="0"/>
              <a:t>Seeeduino</a:t>
            </a:r>
            <a:r>
              <a:rPr lang="en-US" sz="2400" dirty="0" smtClean="0"/>
              <a:t>. . </a:t>
            </a:r>
          </a:p>
          <a:p>
            <a:pPr algn="l">
              <a:buFont typeface="Wingdings" pitchFamily="2" charset="2"/>
              <a:buChar char="Ø"/>
            </a:pPr>
            <a:r>
              <a:rPr lang="en-US" sz="2400" dirty="0" smtClean="0"/>
              <a:t>It has good sensitivity and fast response to alcohol.</a:t>
            </a:r>
          </a:p>
          <a:p>
            <a:pPr algn="l">
              <a:buFont typeface="Wingdings" pitchFamily="2" charset="2"/>
              <a:buChar char="Ø"/>
            </a:pPr>
            <a:r>
              <a:rPr lang="en-US" sz="2400" dirty="0" smtClean="0"/>
              <a:t>It is suitable for making Breathalyzer.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447799"/>
          </a:xfrm>
        </p:spPr>
        <p:txBody>
          <a:bodyPr>
            <a:noAutofit/>
          </a:bodyPr>
          <a:lstStyle/>
          <a:p>
            <a:pPr algn="l">
              <a:buFont typeface="Wingdings" pitchFamily="2" charset="2"/>
              <a:buChar char="q"/>
            </a:pPr>
            <a:r>
              <a:rPr lang="en-US" sz="3200" i="1" dirty="0"/>
              <a:t>O</a:t>
            </a:r>
            <a:r>
              <a:rPr lang="en-US" sz="3200" i="1" dirty="0" smtClean="0"/>
              <a:t>bstacle sensor</a:t>
            </a:r>
            <a:r>
              <a:rPr lang="en-US" sz="3200" dirty="0" smtClean="0"/>
              <a:t/>
            </a:r>
            <a:br>
              <a:rPr lang="en-US" sz="3200" dirty="0" smtClean="0"/>
            </a:br>
            <a:endParaRPr lang="en-US" sz="3200" dirty="0"/>
          </a:p>
        </p:txBody>
      </p:sp>
      <p:sp>
        <p:nvSpPr>
          <p:cNvPr id="3" name="Subtitle 2"/>
          <p:cNvSpPr>
            <a:spLocks noGrp="1"/>
          </p:cNvSpPr>
          <p:nvPr>
            <p:ph type="subTitle" idx="1"/>
          </p:nvPr>
        </p:nvSpPr>
        <p:spPr>
          <a:xfrm>
            <a:off x="685800" y="1524000"/>
            <a:ext cx="7772400" cy="3287311"/>
          </a:xfrm>
        </p:spPr>
        <p:txBody>
          <a:bodyPr>
            <a:normAutofit/>
          </a:bodyPr>
          <a:lstStyle/>
          <a:p>
            <a:pPr algn="l">
              <a:buFont typeface="Wingdings" pitchFamily="2" charset="2"/>
              <a:buChar char="Ø"/>
            </a:pPr>
            <a:r>
              <a:rPr lang="en-US" sz="2400" dirty="0" smtClean="0"/>
              <a:t>Obstacle sensor is IR based</a:t>
            </a:r>
          </a:p>
          <a:p>
            <a:pPr algn="l">
              <a:buFont typeface="Wingdings" pitchFamily="2" charset="2"/>
              <a:buChar char="Ø"/>
            </a:pPr>
            <a:r>
              <a:rPr lang="en-US" sz="2400" dirty="0"/>
              <a:t>The obstacle </a:t>
            </a:r>
            <a:r>
              <a:rPr lang="en-US" sz="2400" dirty="0" smtClean="0"/>
              <a:t>sensor </a:t>
            </a:r>
            <a:r>
              <a:rPr lang="en-US" sz="2400" dirty="0"/>
              <a:t>will detect if the person is wearing the helmet or not</a:t>
            </a:r>
            <a:r>
              <a:rPr lang="en-US" sz="2400" dirty="0" smtClean="0"/>
              <a:t>.   </a:t>
            </a:r>
          </a:p>
          <a:p>
            <a:pPr algn="l">
              <a:buFont typeface="Wingdings" pitchFamily="2" charset="2"/>
              <a:buChar char="Ø"/>
            </a:pPr>
            <a:r>
              <a:rPr lang="en-US" sz="2400" dirty="0" smtClean="0"/>
              <a:t>This output is give to logic circuit to indicate the Bike start or Stop.</a:t>
            </a:r>
          </a:p>
          <a:p>
            <a:pPr algn="l">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TotalTime>
  <Words>900</Words>
  <Application>Microsoft Office PowerPoint</Application>
  <PresentationFormat>On-screen Show (4:3)</PresentationFormat>
  <Paragraphs>127</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PowerPoint Presentation</vt:lpstr>
      <vt:lpstr>Smart  Helmet for  Bike </vt:lpstr>
      <vt:lpstr>Contents</vt:lpstr>
      <vt:lpstr>Introduction</vt:lpstr>
      <vt:lpstr>PowerPoint Presentation</vt:lpstr>
      <vt:lpstr>Project Goals</vt:lpstr>
      <vt:lpstr>Description about Sensors (IOT) </vt:lpstr>
      <vt:lpstr>Alcohol Detection sensor</vt:lpstr>
      <vt:lpstr>Obstacle sensor </vt:lpstr>
      <vt:lpstr>Progress of the Project </vt:lpstr>
      <vt:lpstr>Description about the SRS</vt:lpstr>
      <vt:lpstr> 3. Software System Attributes      3.1 Reliability      3.2 Availability      3.3 Security    </vt:lpstr>
      <vt:lpstr>Description about the Design</vt:lpstr>
      <vt:lpstr>Helmet Unit:</vt:lpstr>
      <vt:lpstr>PowerPoint Presentation</vt:lpstr>
      <vt:lpstr>Vehicle Unit </vt:lpstr>
      <vt:lpstr>PowerPoint Presentation</vt:lpstr>
      <vt:lpstr>Implementation Details</vt:lpstr>
      <vt:lpstr>PowerPoint Presentation</vt:lpstr>
      <vt:lpstr>Implementation using Obstacle sensor</vt:lpstr>
      <vt:lpstr>Results</vt:lpstr>
      <vt:lpstr>Conclusion</vt:lpstr>
      <vt:lpstr>Future work</vt:lpstr>
      <vt:lpstr> Bibliography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Riding using Intelligent Helmet</dc:title>
  <dc:creator>user</dc:creator>
  <cp:lastModifiedBy>PAWAR</cp:lastModifiedBy>
  <cp:revision>46</cp:revision>
  <cp:lastPrinted>2015-12-11T08:27:06Z</cp:lastPrinted>
  <dcterms:created xsi:type="dcterms:W3CDTF">2015-11-04T07:31:34Z</dcterms:created>
  <dcterms:modified xsi:type="dcterms:W3CDTF">2015-12-12T11:07:29Z</dcterms:modified>
</cp:coreProperties>
</file>