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194" y="21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2ACD9BB-DD30-4F6B-85AF-B636A537C0B9}" type="datetimeFigureOut">
              <a:rPr lang="en-US" smtClean="0"/>
              <a:t>12/12/2015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97FC63D1-077D-4970-91DA-85070127ECF6}"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ACD9BB-DD30-4F6B-85AF-B636A537C0B9}" type="datetimeFigureOut">
              <a:rPr lang="en-US" smtClean="0"/>
              <a:t>12/12/2015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C63D1-077D-4970-91DA-85070127ECF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ACD9BB-DD30-4F6B-85AF-B636A537C0B9}" type="datetimeFigureOut">
              <a:rPr lang="en-US" smtClean="0"/>
              <a:t>12/12/2015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C63D1-077D-4970-91DA-85070127ECF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ACD9BB-DD30-4F6B-85AF-B636A537C0B9}" type="datetimeFigureOut">
              <a:rPr lang="en-US" smtClean="0"/>
              <a:t>12/12/2015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C63D1-077D-4970-91DA-85070127ECF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2ACD9BB-DD30-4F6B-85AF-B636A537C0B9}" type="datetimeFigureOut">
              <a:rPr lang="en-US" smtClean="0"/>
              <a:t>12/12/2015</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C63D1-077D-4970-91DA-85070127ECF6}"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2ACD9BB-DD30-4F6B-85AF-B636A537C0B9}" type="datetimeFigureOut">
              <a:rPr lang="en-US" smtClean="0"/>
              <a:t>12/12/2015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FC63D1-077D-4970-91DA-85070127ECF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ACD9BB-DD30-4F6B-85AF-B636A537C0B9}" type="datetimeFigureOut">
              <a:rPr lang="en-US" smtClean="0"/>
              <a:t>12/12/2015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FC63D1-077D-4970-91DA-85070127ECF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ACD9BB-DD30-4F6B-85AF-B636A537C0B9}" type="datetimeFigureOut">
              <a:rPr lang="en-US" smtClean="0"/>
              <a:t>12/12/2015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FC63D1-077D-4970-91DA-85070127ECF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82ACD9BB-DD30-4F6B-85AF-B636A537C0B9}" type="datetimeFigureOut">
              <a:rPr lang="en-US" smtClean="0"/>
              <a:t>12/12/2015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FC63D1-077D-4970-91DA-85070127ECF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2ACD9BB-DD30-4F6B-85AF-B636A537C0B9}" type="datetimeFigureOut">
              <a:rPr lang="en-US" smtClean="0"/>
              <a:t>12/12/2015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FC63D1-077D-4970-91DA-85070127ECF6}"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82ACD9BB-DD30-4F6B-85AF-B636A537C0B9}" type="datetimeFigureOut">
              <a:rPr lang="en-US" smtClean="0"/>
              <a:t>12/12/2015</a:t>
            </a:fld>
            <a:endParaRPr lang="en-US"/>
          </a:p>
        </p:txBody>
      </p:sp>
      <p:sp>
        <p:nvSpPr>
          <p:cNvPr id="7" name="Slide Number Placeholder 6"/>
          <p:cNvSpPr>
            <a:spLocks noGrp="1"/>
          </p:cNvSpPr>
          <p:nvPr>
            <p:ph type="sldNum" sz="quarter" idx="12"/>
          </p:nvPr>
        </p:nvSpPr>
        <p:spPr/>
        <p:txBody>
          <a:bodyPr/>
          <a:lstStyle/>
          <a:p>
            <a:fld id="{97FC63D1-077D-4970-91DA-85070127ECF6}"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82ACD9BB-DD30-4F6B-85AF-B636A537C0B9}" type="datetimeFigureOut">
              <a:rPr lang="en-US" smtClean="0"/>
              <a:t>12/12/2015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97FC63D1-077D-4970-91DA-85070127ECF6}"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08428073"/>
              </p:ext>
            </p:extLst>
          </p:nvPr>
        </p:nvGraphicFramePr>
        <p:xfrm>
          <a:off x="914400" y="3161030"/>
          <a:ext cx="6057900" cy="1334770"/>
        </p:xfrm>
        <a:graphic>
          <a:graphicData uri="http://schemas.openxmlformats.org/drawingml/2006/table">
            <a:tbl>
              <a:tblPr>
                <a:tableStyleId>{5C22544A-7EE6-4342-B048-85BDC9FD1C3A}</a:tableStyleId>
              </a:tblPr>
              <a:tblGrid>
                <a:gridCol w="6057900"/>
              </a:tblGrid>
              <a:tr h="0">
                <a:tc>
                  <a:txBody>
                    <a:bodyPr/>
                    <a:lstStyle/>
                    <a:p>
                      <a:pPr marL="0" marR="0" algn="ctr">
                        <a:spcBef>
                          <a:spcPts val="0"/>
                        </a:spcBef>
                        <a:spcAft>
                          <a:spcPts val="0"/>
                        </a:spcAft>
                      </a:pPr>
                      <a:r>
                        <a:rPr lang="en-US" sz="2400" kern="1400" dirty="0">
                          <a:effectLst/>
                        </a:rPr>
                        <a:t>Analysis of Indian Suicide Data for Prediction of Number of Suicides Given Features of a Population</a:t>
                      </a:r>
                      <a:endParaRPr lang="en-US" sz="2400" kern="1400" dirty="0">
                        <a:effectLst/>
                        <a:latin typeface="Times New Roman"/>
                        <a:ea typeface="Times New Roman"/>
                      </a:endParaRPr>
                    </a:p>
                  </a:txBody>
                  <a:tcPr marL="118745" marR="118745" marT="118745" marB="118745"/>
                </a:tc>
              </a:tr>
            </a:tbl>
          </a:graphicData>
        </a:graphic>
      </p:graphicFrame>
      <p:sp>
        <p:nvSpPr>
          <p:cNvPr id="5" name="Rectangle 1"/>
          <p:cNvSpPr>
            <a:spLocks noGrp="1" noChangeArrowheads="1"/>
          </p:cNvSpPr>
          <p:nvPr>
            <p:ph type="ctr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85300975"/>
              </p:ext>
            </p:extLst>
          </p:nvPr>
        </p:nvGraphicFramePr>
        <p:xfrm>
          <a:off x="2886075" y="5548630"/>
          <a:ext cx="5876925" cy="775970"/>
        </p:xfrm>
        <a:graphic>
          <a:graphicData uri="http://schemas.openxmlformats.org/drawingml/2006/table">
            <a:tbl>
              <a:tblPr>
                <a:tableStyleId>{5C22544A-7EE6-4342-B048-85BDC9FD1C3A}</a:tableStyleId>
              </a:tblPr>
              <a:tblGrid>
                <a:gridCol w="5876925"/>
              </a:tblGrid>
              <a:tr h="0">
                <a:tc>
                  <a:txBody>
                    <a:bodyPr/>
                    <a:lstStyle/>
                    <a:p>
                      <a:pPr marL="0" marR="0" algn="ctr">
                        <a:spcBef>
                          <a:spcPts val="0"/>
                        </a:spcBef>
                        <a:spcAft>
                          <a:spcPts val="1600"/>
                        </a:spcAft>
                      </a:pPr>
                      <a:r>
                        <a:rPr lang="en-US" sz="1100" dirty="0">
                          <a:effectLst/>
                        </a:rPr>
                        <a:t>Selva Priyanka S, </a:t>
                      </a:r>
                      <a:r>
                        <a:rPr lang="en-US" sz="1100" dirty="0" err="1">
                          <a:effectLst/>
                        </a:rPr>
                        <a:t>Sudeep</a:t>
                      </a:r>
                      <a:r>
                        <a:rPr lang="en-US" sz="1100" dirty="0">
                          <a:effectLst/>
                        </a:rPr>
                        <a:t> </a:t>
                      </a:r>
                      <a:r>
                        <a:rPr lang="en-US" sz="1100" dirty="0" err="1">
                          <a:effectLst/>
                        </a:rPr>
                        <a:t>Galgali</a:t>
                      </a:r>
                      <a:r>
                        <a:rPr lang="en-US" sz="1100" dirty="0">
                          <a:effectLst/>
                        </a:rPr>
                        <a:t>, Selva Priya S, </a:t>
                      </a:r>
                      <a:r>
                        <a:rPr lang="en-US" sz="1100" dirty="0" err="1">
                          <a:effectLst/>
                        </a:rPr>
                        <a:t>Shashank</a:t>
                      </a:r>
                      <a:r>
                        <a:rPr lang="en-US" sz="1100" dirty="0">
                          <a:effectLst/>
                        </a:rPr>
                        <a:t> BR,</a:t>
                      </a:r>
                    </a:p>
                    <a:p>
                      <a:pPr marL="0" marR="0" algn="ctr">
                        <a:spcBef>
                          <a:spcPts val="0"/>
                        </a:spcBef>
                        <a:spcAft>
                          <a:spcPts val="1600"/>
                        </a:spcAft>
                      </a:pPr>
                      <a:r>
                        <a:rPr lang="en-US" sz="1100" dirty="0">
                          <a:effectLst/>
                        </a:rPr>
                        <a:t> Dept. of CSE, M. S. </a:t>
                      </a:r>
                      <a:r>
                        <a:rPr lang="en-US" sz="1100" dirty="0" err="1">
                          <a:effectLst/>
                        </a:rPr>
                        <a:t>Ramaiah</a:t>
                      </a:r>
                      <a:r>
                        <a:rPr lang="en-US" sz="1100" dirty="0">
                          <a:effectLst/>
                        </a:rPr>
                        <a:t> Institute of Technology</a:t>
                      </a:r>
                      <a:endParaRPr lang="en-US" sz="1100" dirty="0">
                        <a:effectLst/>
                        <a:latin typeface="Times New Roman"/>
                        <a:ea typeface="Times New Roman"/>
                      </a:endParaRPr>
                    </a:p>
                  </a:txBody>
                  <a:tcPr marL="118745" marR="118745" marT="118745" marB="118745"/>
                </a:tc>
              </a:tr>
            </a:tbl>
          </a:graphicData>
        </a:graphic>
      </p:graphicFrame>
      <p:sp>
        <p:nvSpPr>
          <p:cNvPr id="7" name="Rectangle 2"/>
          <p:cNvSpPr>
            <a:spLocks noGrp="1" noChangeArrowheads="1"/>
          </p:cNvSpPr>
          <p:nvPr>
            <p:ph type="subTitle"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3760362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Pearson correlation</a:t>
            </a:r>
            <a:endParaRPr lang="en-US" dirty="0"/>
          </a:p>
        </p:txBody>
      </p:sp>
      <p:sp>
        <p:nvSpPr>
          <p:cNvPr id="3" name="Content Placeholder 2"/>
          <p:cNvSpPr>
            <a:spLocks noGrp="1"/>
          </p:cNvSpPr>
          <p:nvPr>
            <p:ph idx="1"/>
          </p:nvPr>
        </p:nvSpPr>
        <p:spPr/>
        <p:txBody>
          <a:bodyPr/>
          <a:lstStyle/>
          <a:p>
            <a:r>
              <a:rPr lang="en-US" dirty="0"/>
              <a:t>Correlation is a technique to measure how two sets of data are </a:t>
            </a:r>
            <a:r>
              <a:rPr lang="en-US" dirty="0" smtClean="0"/>
              <a:t>related.</a:t>
            </a:r>
          </a:p>
          <a:p>
            <a:r>
              <a:rPr lang="en-US" dirty="0"/>
              <a:t>The correlation coefficient always lies between -1 and 1</a:t>
            </a:r>
            <a:r>
              <a:rPr lang="en-US" dirty="0" smtClean="0"/>
              <a:t>.</a:t>
            </a:r>
          </a:p>
          <a:p>
            <a:r>
              <a:rPr lang="en-US" dirty="0"/>
              <a:t>We have calculated the Pearson correlations for all the 69 features with the number of suicides and selected only those for modeling which have a value greater than 0.5. </a:t>
            </a:r>
          </a:p>
          <a:p>
            <a:pPr marL="114300" indent="0">
              <a:buNone/>
            </a:pPr>
            <a:endParaRPr lang="en-US" dirty="0"/>
          </a:p>
        </p:txBody>
      </p:sp>
    </p:spTree>
    <p:extLst>
      <p:ext uri="{BB962C8B-B14F-4D97-AF65-F5344CB8AC3E}">
        <p14:creationId xmlns:p14="http://schemas.microsoft.com/office/powerpoint/2010/main" val="36133766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Pearson correlation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78146717"/>
              </p:ext>
            </p:extLst>
          </p:nvPr>
        </p:nvGraphicFramePr>
        <p:xfrm>
          <a:off x="2209799" y="1683427"/>
          <a:ext cx="4724400" cy="5098373"/>
        </p:xfrm>
        <a:graphic>
          <a:graphicData uri="http://schemas.openxmlformats.org/drawingml/2006/table">
            <a:tbl>
              <a:tblPr firstRow="1" firstCol="1" bandRow="1">
                <a:tableStyleId>{5C22544A-7EE6-4342-B048-85BDC9FD1C3A}</a:tableStyleId>
              </a:tblPr>
              <a:tblGrid>
                <a:gridCol w="2362200"/>
                <a:gridCol w="2362200"/>
              </a:tblGrid>
              <a:tr h="429937">
                <a:tc>
                  <a:txBody>
                    <a:bodyPr/>
                    <a:lstStyle/>
                    <a:p>
                      <a:pPr indent="128270" algn="ctr">
                        <a:lnSpc>
                          <a:spcPct val="105000"/>
                        </a:lnSpc>
                        <a:spcAft>
                          <a:spcPts val="0"/>
                        </a:spcAft>
                      </a:pPr>
                      <a:r>
                        <a:rPr lang="en-US" sz="1200" b="1" dirty="0">
                          <a:effectLst/>
                          <a:latin typeface="Times New Roman"/>
                          <a:ea typeface="Times New Roman"/>
                        </a:rPr>
                        <a:t>Feature</a:t>
                      </a:r>
                      <a:endParaRPr lang="en-IN" sz="1200" dirty="0">
                        <a:effectLst/>
                        <a:latin typeface="Times New Roman"/>
                        <a:ea typeface="Times New Roman"/>
                      </a:endParaRPr>
                    </a:p>
                  </a:txBody>
                  <a:tcPr marL="68580" marR="68580" marT="0" marB="0"/>
                </a:tc>
                <a:tc>
                  <a:txBody>
                    <a:bodyPr/>
                    <a:lstStyle/>
                    <a:p>
                      <a:pPr indent="128270" algn="ctr">
                        <a:lnSpc>
                          <a:spcPct val="105000"/>
                        </a:lnSpc>
                        <a:spcAft>
                          <a:spcPts val="0"/>
                        </a:spcAft>
                      </a:pPr>
                      <a:r>
                        <a:rPr lang="en-US" sz="1200" b="1">
                          <a:effectLst/>
                          <a:latin typeface="Times New Roman"/>
                          <a:ea typeface="Times New Roman"/>
                        </a:rPr>
                        <a:t>Correlation co-efficient</a:t>
                      </a:r>
                      <a:endParaRPr lang="en-IN" sz="1200">
                        <a:effectLst/>
                        <a:latin typeface="Times New Roman"/>
                        <a:ea typeface="Times New Roman"/>
                      </a:endParaRPr>
                    </a:p>
                  </a:txBody>
                  <a:tcPr marL="68580" marR="68580" marT="0" marB="0"/>
                </a:tc>
              </a:tr>
              <a:tr h="578577">
                <a:tc>
                  <a:txBody>
                    <a:bodyPr/>
                    <a:lstStyle/>
                    <a:p>
                      <a:pPr algn="just">
                        <a:spcAft>
                          <a:spcPts val="0"/>
                        </a:spcAft>
                      </a:pPr>
                      <a:r>
                        <a:rPr lang="en-US" sz="1100" b="1" i="0" dirty="0">
                          <a:effectLst/>
                          <a:latin typeface="Times New Roman"/>
                        </a:rPr>
                        <a:t>Marital Status – Widowed Females</a:t>
                      </a:r>
                      <a:endParaRPr lang="en-IN" sz="1200" b="1" i="1" dirty="0">
                        <a:effectLst/>
                        <a:latin typeface="Times New Roman"/>
                      </a:endParaRPr>
                    </a:p>
                  </a:txBody>
                  <a:tcPr marL="68580" marR="68580" marT="0" marB="0"/>
                </a:tc>
                <a:tc>
                  <a:txBody>
                    <a:bodyPr/>
                    <a:lstStyle/>
                    <a:p>
                      <a:pPr indent="128270" algn="ctr">
                        <a:lnSpc>
                          <a:spcPct val="105000"/>
                        </a:lnSpc>
                        <a:spcAft>
                          <a:spcPts val="0"/>
                        </a:spcAft>
                      </a:pPr>
                      <a:r>
                        <a:rPr lang="en-US" sz="1100">
                          <a:effectLst/>
                          <a:latin typeface="Times New Roman"/>
                          <a:ea typeface="Times New Roman"/>
                        </a:rPr>
                        <a:t>0.5025</a:t>
                      </a:r>
                      <a:endParaRPr lang="en-IN" sz="1200">
                        <a:effectLst/>
                        <a:latin typeface="Times New Roman"/>
                        <a:ea typeface="Times New Roman"/>
                      </a:endParaRPr>
                    </a:p>
                  </a:txBody>
                  <a:tcPr marL="68580" marR="68580" marT="0" marB="0"/>
                </a:tc>
              </a:tr>
              <a:tr h="345229">
                <a:tc>
                  <a:txBody>
                    <a:bodyPr/>
                    <a:lstStyle/>
                    <a:p>
                      <a:pPr algn="just">
                        <a:spcAft>
                          <a:spcPts val="0"/>
                        </a:spcAft>
                      </a:pPr>
                      <a:r>
                        <a:rPr lang="en-US" sz="1100" b="1" i="0" dirty="0">
                          <a:effectLst/>
                          <a:latin typeface="Times New Roman"/>
                        </a:rPr>
                        <a:t>Marital Status - Separated Persons</a:t>
                      </a:r>
                      <a:endParaRPr lang="en-IN" sz="1200" b="1" i="1" dirty="0">
                        <a:effectLst/>
                        <a:latin typeface="Times New Roman"/>
                      </a:endParaRPr>
                    </a:p>
                  </a:txBody>
                  <a:tcPr marL="68580" marR="68580" marT="0" marB="0"/>
                </a:tc>
                <a:tc>
                  <a:txBody>
                    <a:bodyPr/>
                    <a:lstStyle/>
                    <a:p>
                      <a:pPr indent="128270" algn="ctr">
                        <a:lnSpc>
                          <a:spcPct val="105000"/>
                        </a:lnSpc>
                        <a:spcAft>
                          <a:spcPts val="0"/>
                        </a:spcAft>
                      </a:pPr>
                      <a:r>
                        <a:rPr lang="en-US" sz="1100" dirty="0">
                          <a:effectLst/>
                          <a:latin typeface="Times New Roman"/>
                          <a:ea typeface="Times New Roman"/>
                        </a:rPr>
                        <a:t>0.7209</a:t>
                      </a:r>
                      <a:endParaRPr lang="en-IN" sz="1200" dirty="0">
                        <a:effectLst/>
                        <a:latin typeface="Times New Roman"/>
                        <a:ea typeface="Times New Roman"/>
                      </a:endParaRPr>
                    </a:p>
                  </a:txBody>
                  <a:tcPr marL="68580" marR="68580" marT="0" marB="0"/>
                </a:tc>
              </a:tr>
              <a:tr h="690458">
                <a:tc>
                  <a:txBody>
                    <a:bodyPr/>
                    <a:lstStyle/>
                    <a:p>
                      <a:pPr algn="just">
                        <a:spcAft>
                          <a:spcPts val="0"/>
                        </a:spcAft>
                      </a:pPr>
                      <a:r>
                        <a:rPr lang="en-US" sz="1100" b="1" i="0" dirty="0">
                          <a:effectLst/>
                          <a:latin typeface="Times New Roman"/>
                        </a:rPr>
                        <a:t>Marital Status - Separated Females</a:t>
                      </a:r>
                      <a:endParaRPr lang="en-IN" sz="1200" b="1" i="1" dirty="0">
                        <a:effectLst/>
                        <a:latin typeface="Times New Roman"/>
                      </a:endParaRPr>
                    </a:p>
                  </a:txBody>
                  <a:tcPr marL="68580" marR="68580" marT="0" marB="0"/>
                </a:tc>
                <a:tc>
                  <a:txBody>
                    <a:bodyPr/>
                    <a:lstStyle/>
                    <a:p>
                      <a:pPr indent="128270" algn="ctr">
                        <a:lnSpc>
                          <a:spcPct val="105000"/>
                        </a:lnSpc>
                        <a:spcAft>
                          <a:spcPts val="0"/>
                        </a:spcAft>
                      </a:pPr>
                      <a:r>
                        <a:rPr lang="en-US" sz="1100" dirty="0">
                          <a:effectLst/>
                          <a:latin typeface="Times New Roman"/>
                          <a:ea typeface="Times New Roman"/>
                        </a:rPr>
                        <a:t>0.8618</a:t>
                      </a:r>
                      <a:endParaRPr lang="en-IN" sz="1200" dirty="0">
                        <a:effectLst/>
                        <a:latin typeface="Times New Roman"/>
                        <a:ea typeface="Times New Roman"/>
                      </a:endParaRPr>
                    </a:p>
                  </a:txBody>
                  <a:tcPr marL="68580" marR="68580" marT="0" marB="0"/>
                </a:tc>
              </a:tr>
              <a:tr h="792188">
                <a:tc>
                  <a:txBody>
                    <a:bodyPr/>
                    <a:lstStyle/>
                    <a:p>
                      <a:pPr marL="32385" algn="just">
                        <a:spcAft>
                          <a:spcPts val="0"/>
                        </a:spcAft>
                      </a:pPr>
                      <a:r>
                        <a:rPr lang="en-US" sz="1100">
                          <a:effectLst/>
                          <a:latin typeface="Times New Roman"/>
                          <a:ea typeface="Times New Roman"/>
                        </a:rPr>
                        <a:t>Marital Status – Divorced Females</a:t>
                      </a:r>
                      <a:endParaRPr lang="en-IN" sz="1200">
                        <a:effectLst/>
                        <a:latin typeface="Times New Roman"/>
                        <a:ea typeface="Times New Roman"/>
                      </a:endParaRPr>
                    </a:p>
                  </a:txBody>
                  <a:tcPr marL="68580" marR="68580" marT="0" marB="0"/>
                </a:tc>
                <a:tc>
                  <a:txBody>
                    <a:bodyPr/>
                    <a:lstStyle/>
                    <a:p>
                      <a:pPr indent="128270" algn="ctr">
                        <a:lnSpc>
                          <a:spcPct val="105000"/>
                        </a:lnSpc>
                        <a:spcAft>
                          <a:spcPts val="0"/>
                        </a:spcAft>
                      </a:pPr>
                      <a:r>
                        <a:rPr lang="en-US" sz="1100" dirty="0">
                          <a:effectLst/>
                          <a:latin typeface="Times New Roman"/>
                          <a:ea typeface="Times New Roman"/>
                        </a:rPr>
                        <a:t>0.5558</a:t>
                      </a:r>
                      <a:endParaRPr lang="en-IN" sz="1200" dirty="0">
                        <a:effectLst/>
                        <a:latin typeface="Times New Roman"/>
                        <a:ea typeface="Times New Roman"/>
                      </a:endParaRPr>
                    </a:p>
                  </a:txBody>
                  <a:tcPr marL="68580" marR="68580" marT="0" marB="0"/>
                </a:tc>
              </a:tr>
              <a:tr h="433747">
                <a:tc>
                  <a:txBody>
                    <a:bodyPr/>
                    <a:lstStyle/>
                    <a:p>
                      <a:pPr marL="32385" algn="just">
                        <a:spcAft>
                          <a:spcPts val="0"/>
                        </a:spcAft>
                      </a:pPr>
                      <a:r>
                        <a:rPr lang="en-US" sz="1100">
                          <a:effectLst/>
                          <a:latin typeface="Times New Roman"/>
                          <a:ea typeface="Times New Roman"/>
                        </a:rPr>
                        <a:t>Educational level - Technical diploma or certificate not equal to degree - Persons</a:t>
                      </a:r>
                      <a:endParaRPr lang="en-IN" sz="1200">
                        <a:effectLst/>
                        <a:latin typeface="Times New Roman"/>
                        <a:ea typeface="Times New Roman"/>
                      </a:endParaRPr>
                    </a:p>
                  </a:txBody>
                  <a:tcPr marL="68580" marR="68580" marT="0" marB="0"/>
                </a:tc>
                <a:tc>
                  <a:txBody>
                    <a:bodyPr/>
                    <a:lstStyle/>
                    <a:p>
                      <a:pPr indent="128270" algn="ctr">
                        <a:lnSpc>
                          <a:spcPct val="105000"/>
                        </a:lnSpc>
                        <a:spcAft>
                          <a:spcPts val="0"/>
                        </a:spcAft>
                      </a:pPr>
                      <a:r>
                        <a:rPr lang="en-US" sz="1100" dirty="0">
                          <a:effectLst/>
                          <a:latin typeface="Times New Roman"/>
                          <a:ea typeface="Times New Roman"/>
                        </a:rPr>
                        <a:t>0.5842</a:t>
                      </a:r>
                      <a:endParaRPr lang="en-IN" sz="1200" dirty="0">
                        <a:effectLst/>
                        <a:latin typeface="Times New Roman"/>
                        <a:ea typeface="Times New Roman"/>
                      </a:endParaRPr>
                    </a:p>
                  </a:txBody>
                  <a:tcPr marL="68580" marR="68580" marT="0" marB="0"/>
                </a:tc>
              </a:tr>
              <a:tr h="590804">
                <a:tc>
                  <a:txBody>
                    <a:bodyPr/>
                    <a:lstStyle/>
                    <a:p>
                      <a:pPr indent="128270" algn="ctr">
                        <a:lnSpc>
                          <a:spcPct val="105000"/>
                        </a:lnSpc>
                        <a:spcAft>
                          <a:spcPts val="0"/>
                        </a:spcAft>
                      </a:pPr>
                      <a:r>
                        <a:rPr lang="en-US" sz="1100">
                          <a:effectLst/>
                          <a:latin typeface="Times New Roman"/>
                          <a:ea typeface="Times New Roman"/>
                        </a:rPr>
                        <a:t>Educational Level- Technical Diploma or Certificate not equal to Degree - Males</a:t>
                      </a:r>
                      <a:endParaRPr lang="en-IN" sz="1200">
                        <a:effectLst/>
                        <a:latin typeface="Times New Roman"/>
                        <a:ea typeface="Times New Roman"/>
                      </a:endParaRPr>
                    </a:p>
                  </a:txBody>
                  <a:tcPr marL="68580" marR="68580" marT="0" marB="0"/>
                </a:tc>
                <a:tc>
                  <a:txBody>
                    <a:bodyPr/>
                    <a:lstStyle/>
                    <a:p>
                      <a:pPr indent="128270" algn="ctr">
                        <a:lnSpc>
                          <a:spcPct val="105000"/>
                        </a:lnSpc>
                        <a:spcAft>
                          <a:spcPts val="0"/>
                        </a:spcAft>
                      </a:pPr>
                      <a:r>
                        <a:rPr lang="en-US" sz="1100" dirty="0">
                          <a:effectLst/>
                          <a:latin typeface="Times New Roman"/>
                          <a:ea typeface="Times New Roman"/>
                        </a:rPr>
                        <a:t>0.6265</a:t>
                      </a:r>
                      <a:endParaRPr lang="en-IN" sz="1200" dirty="0">
                        <a:effectLst/>
                        <a:latin typeface="Times New Roman"/>
                        <a:ea typeface="Times New Roman"/>
                      </a:endParaRPr>
                    </a:p>
                  </a:txBody>
                  <a:tcPr marL="68580" marR="68580" marT="0" marB="0"/>
                </a:tc>
              </a:tr>
              <a:tr h="389420">
                <a:tc>
                  <a:txBody>
                    <a:bodyPr/>
                    <a:lstStyle/>
                    <a:p>
                      <a:pPr indent="128270" algn="ctr">
                        <a:lnSpc>
                          <a:spcPct val="105000"/>
                        </a:lnSpc>
                        <a:spcAft>
                          <a:spcPts val="0"/>
                        </a:spcAft>
                      </a:pPr>
                      <a:r>
                        <a:rPr lang="en-US" sz="1100" dirty="0">
                          <a:effectLst/>
                          <a:latin typeface="Times New Roman"/>
                          <a:ea typeface="Times New Roman"/>
                        </a:rPr>
                        <a:t>Main Working Population Female</a:t>
                      </a:r>
                      <a:endParaRPr lang="en-IN" sz="1200" dirty="0">
                        <a:effectLst/>
                        <a:latin typeface="Times New Roman"/>
                        <a:ea typeface="Times New Roman"/>
                      </a:endParaRPr>
                    </a:p>
                  </a:txBody>
                  <a:tcPr marL="68580" marR="68580" marT="0" marB="0"/>
                </a:tc>
                <a:tc>
                  <a:txBody>
                    <a:bodyPr/>
                    <a:lstStyle/>
                    <a:p>
                      <a:pPr indent="128270" algn="ctr">
                        <a:lnSpc>
                          <a:spcPct val="105000"/>
                        </a:lnSpc>
                        <a:spcAft>
                          <a:spcPts val="0"/>
                        </a:spcAft>
                      </a:pPr>
                      <a:r>
                        <a:rPr lang="en-US" sz="1100" dirty="0">
                          <a:effectLst/>
                          <a:latin typeface="Times New Roman"/>
                          <a:ea typeface="Times New Roman"/>
                        </a:rPr>
                        <a:t>0.6429</a:t>
                      </a:r>
                      <a:endParaRPr lang="en-IN" sz="1200" dirty="0">
                        <a:effectLst/>
                        <a:latin typeface="Times New Roman"/>
                        <a:ea typeface="Times New Roman"/>
                      </a:endParaRPr>
                    </a:p>
                  </a:txBody>
                  <a:tcPr marL="68580" marR="68580" marT="0" marB="0"/>
                </a:tc>
              </a:tr>
              <a:tr h="389420">
                <a:tc>
                  <a:txBody>
                    <a:bodyPr/>
                    <a:lstStyle/>
                    <a:p>
                      <a:pPr indent="128270" algn="ctr">
                        <a:lnSpc>
                          <a:spcPct val="105000"/>
                        </a:lnSpc>
                        <a:spcAft>
                          <a:spcPts val="0"/>
                        </a:spcAft>
                      </a:pPr>
                      <a:r>
                        <a:rPr lang="en-US" sz="1050" dirty="0">
                          <a:effectLst/>
                          <a:latin typeface="Times New Roman"/>
                          <a:ea typeface="Times New Roman"/>
                        </a:rPr>
                        <a:t>Main Agricultural Laborers Population Female</a:t>
                      </a:r>
                      <a:endParaRPr lang="en-IN" sz="1100" dirty="0">
                        <a:effectLst/>
                        <a:latin typeface="Times New Roman"/>
                        <a:ea typeface="Times New Roman"/>
                      </a:endParaRPr>
                    </a:p>
                  </a:txBody>
                  <a:tcPr marL="68580" marR="68580" marT="0" marB="0"/>
                </a:tc>
                <a:tc>
                  <a:txBody>
                    <a:bodyPr/>
                    <a:lstStyle/>
                    <a:p>
                      <a:pPr indent="128270" algn="ctr">
                        <a:lnSpc>
                          <a:spcPct val="105000"/>
                        </a:lnSpc>
                        <a:spcAft>
                          <a:spcPts val="0"/>
                        </a:spcAft>
                      </a:pPr>
                      <a:r>
                        <a:rPr lang="en-US" sz="1050">
                          <a:effectLst/>
                          <a:latin typeface="Times New Roman"/>
                          <a:ea typeface="Times New Roman"/>
                        </a:rPr>
                        <a:t>0.5914</a:t>
                      </a:r>
                      <a:endParaRPr lang="en-IN" sz="1100">
                        <a:effectLst/>
                        <a:latin typeface="Times New Roman"/>
                        <a:ea typeface="Times New Roman"/>
                      </a:endParaRPr>
                    </a:p>
                  </a:txBody>
                  <a:tcPr marL="68580" marR="68580" marT="0" marB="0"/>
                </a:tc>
              </a:tr>
              <a:tr h="389420">
                <a:tc>
                  <a:txBody>
                    <a:bodyPr/>
                    <a:lstStyle/>
                    <a:p>
                      <a:pPr indent="128270" algn="ctr">
                        <a:lnSpc>
                          <a:spcPct val="105000"/>
                        </a:lnSpc>
                        <a:spcAft>
                          <a:spcPts val="0"/>
                        </a:spcAft>
                      </a:pPr>
                      <a:r>
                        <a:rPr lang="en-US" sz="1050" dirty="0">
                          <a:effectLst/>
                          <a:latin typeface="Times New Roman"/>
                          <a:ea typeface="Times New Roman"/>
                        </a:rPr>
                        <a:t>Main Household Industries Population Female</a:t>
                      </a:r>
                      <a:endParaRPr lang="en-IN" sz="1100" dirty="0">
                        <a:effectLst/>
                        <a:latin typeface="Times New Roman"/>
                        <a:ea typeface="Times New Roman"/>
                      </a:endParaRPr>
                    </a:p>
                  </a:txBody>
                  <a:tcPr marL="68580" marR="68580" marT="0" marB="0"/>
                </a:tc>
                <a:tc>
                  <a:txBody>
                    <a:bodyPr/>
                    <a:lstStyle/>
                    <a:p>
                      <a:pPr indent="128270" algn="ctr">
                        <a:lnSpc>
                          <a:spcPct val="105000"/>
                        </a:lnSpc>
                        <a:spcAft>
                          <a:spcPts val="0"/>
                        </a:spcAft>
                      </a:pPr>
                      <a:r>
                        <a:rPr lang="en-US" sz="1050" dirty="0">
                          <a:effectLst/>
                          <a:latin typeface="Times New Roman"/>
                          <a:ea typeface="Times New Roman"/>
                        </a:rPr>
                        <a:t>0.5452</a:t>
                      </a:r>
                      <a:endParaRPr lang="en-IN" sz="11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33057761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inferences</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a:t>Separated and widowed Females have a very high correlation with the number of suicides, which prompts us to believe that this is the most important factor in predicting the suicide rates.</a:t>
            </a:r>
            <a:endParaRPr lang="en-IN" dirty="0"/>
          </a:p>
          <a:p>
            <a:pPr lvl="0"/>
            <a:r>
              <a:rPr lang="en-US" dirty="0"/>
              <a:t>The next in line is the farmer, the main agricultural laborers population.</a:t>
            </a:r>
            <a:endParaRPr lang="en-IN" dirty="0"/>
          </a:p>
          <a:p>
            <a:pPr lvl="0"/>
            <a:r>
              <a:rPr lang="en-US" dirty="0"/>
              <a:t>Men with a technical diploma or certificate not equal to degrees. </a:t>
            </a:r>
            <a:endParaRPr lang="en-IN" dirty="0"/>
          </a:p>
          <a:p>
            <a:pPr lvl="0"/>
            <a:r>
              <a:rPr lang="en-US" dirty="0"/>
              <a:t>People who own or work in household industries.</a:t>
            </a:r>
            <a:endParaRPr lang="en-IN" dirty="0"/>
          </a:p>
          <a:p>
            <a:pPr lvl="0"/>
            <a:r>
              <a:rPr lang="en-US" dirty="0"/>
              <a:t>People with a technical diploma or certificate not equal to degrees. </a:t>
            </a:r>
            <a:endParaRPr lang="en-IN" dirty="0"/>
          </a:p>
          <a:p>
            <a:pPr lvl="0"/>
            <a:r>
              <a:rPr lang="en-US" dirty="0"/>
              <a:t>Working female population</a:t>
            </a:r>
            <a:endParaRPr lang="en-IN" dirty="0"/>
          </a:p>
          <a:p>
            <a:r>
              <a:rPr lang="en-US" dirty="0"/>
              <a:t> </a:t>
            </a:r>
            <a:endParaRPr lang="en-IN" dirty="0"/>
          </a:p>
        </p:txBody>
      </p:sp>
    </p:spTree>
    <p:extLst>
      <p:ext uri="{BB962C8B-B14F-4D97-AF65-F5344CB8AC3E}">
        <p14:creationId xmlns:p14="http://schemas.microsoft.com/office/powerpoint/2010/main" val="40418849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modeling</a:t>
            </a:r>
            <a:endParaRPr lang="en-US" dirty="0"/>
          </a:p>
        </p:txBody>
      </p:sp>
      <p:sp>
        <p:nvSpPr>
          <p:cNvPr id="3" name="Content Placeholder 2"/>
          <p:cNvSpPr>
            <a:spLocks noGrp="1"/>
          </p:cNvSpPr>
          <p:nvPr>
            <p:ph idx="1"/>
          </p:nvPr>
        </p:nvSpPr>
        <p:spPr/>
        <p:txBody>
          <a:bodyPr/>
          <a:lstStyle/>
          <a:p>
            <a:r>
              <a:rPr lang="en-US" dirty="0"/>
              <a:t> A linear model is developed for the significant features to predict number of suicides The Classical Ordinary Least Squares method is used to estimate the number of suicides. </a:t>
            </a:r>
          </a:p>
        </p:txBody>
      </p:sp>
    </p:spTree>
    <p:extLst>
      <p:ext uri="{BB962C8B-B14F-4D97-AF65-F5344CB8AC3E}">
        <p14:creationId xmlns:p14="http://schemas.microsoft.com/office/powerpoint/2010/main" val="21167703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05196072"/>
              </p:ext>
            </p:extLst>
          </p:nvPr>
        </p:nvGraphicFramePr>
        <p:xfrm>
          <a:off x="533400" y="1981200"/>
          <a:ext cx="8001000" cy="4267200"/>
        </p:xfrm>
        <a:graphic>
          <a:graphicData uri="http://schemas.openxmlformats.org/drawingml/2006/table">
            <a:tbl>
              <a:tblPr firstCol="1" bandRow="1">
                <a:tableStyleId>{5C22544A-7EE6-4342-B048-85BDC9FD1C3A}</a:tableStyleId>
              </a:tblPr>
              <a:tblGrid>
                <a:gridCol w="4000500"/>
                <a:gridCol w="4000500"/>
              </a:tblGrid>
              <a:tr h="838200">
                <a:tc>
                  <a:txBody>
                    <a:bodyPr/>
                    <a:lstStyle/>
                    <a:p>
                      <a:pPr marL="0" marR="0" algn="just">
                        <a:spcBef>
                          <a:spcPts val="0"/>
                        </a:spcBef>
                        <a:spcAft>
                          <a:spcPts val="0"/>
                        </a:spcAft>
                      </a:pPr>
                      <a:r>
                        <a:rPr lang="en-US" sz="2800" dirty="0">
                          <a:effectLst/>
                        </a:rPr>
                        <a:t>R-squared </a:t>
                      </a:r>
                      <a:endParaRPr lang="en-US" sz="3200" dirty="0">
                        <a:effectLst/>
                        <a:latin typeface="Times New Roman"/>
                        <a:ea typeface="Times New Roman"/>
                      </a:endParaRPr>
                    </a:p>
                  </a:txBody>
                  <a:tcPr marL="68580" marR="68580" marT="0" marB="0"/>
                </a:tc>
                <a:tc>
                  <a:txBody>
                    <a:bodyPr/>
                    <a:lstStyle/>
                    <a:p>
                      <a:pPr marL="0" marR="0" algn="just">
                        <a:spcBef>
                          <a:spcPts val="0"/>
                        </a:spcBef>
                        <a:spcAft>
                          <a:spcPts val="0"/>
                        </a:spcAft>
                      </a:pPr>
                      <a:r>
                        <a:rPr lang="en-US" sz="2800" dirty="0" smtClean="0">
                          <a:effectLst/>
                        </a:rPr>
                        <a:t>0.961</a:t>
                      </a:r>
                      <a:endParaRPr lang="en-US" sz="3200" dirty="0">
                        <a:effectLst/>
                        <a:latin typeface="Times New Roman"/>
                        <a:ea typeface="Times New Roman"/>
                      </a:endParaRPr>
                    </a:p>
                  </a:txBody>
                  <a:tcPr marL="68580" marR="68580" marT="0" marB="0"/>
                </a:tc>
              </a:tr>
              <a:tr h="838200">
                <a:tc>
                  <a:txBody>
                    <a:bodyPr/>
                    <a:lstStyle/>
                    <a:p>
                      <a:pPr marL="0" marR="0" algn="just">
                        <a:spcBef>
                          <a:spcPts val="0"/>
                        </a:spcBef>
                        <a:spcAft>
                          <a:spcPts val="0"/>
                        </a:spcAft>
                      </a:pPr>
                      <a:r>
                        <a:rPr lang="en-US" sz="2800" dirty="0">
                          <a:effectLst/>
                        </a:rPr>
                        <a:t>Percentage Fit</a:t>
                      </a:r>
                      <a:endParaRPr lang="en-US" sz="3200" dirty="0">
                        <a:effectLst/>
                        <a:latin typeface="Times New Roman"/>
                        <a:ea typeface="Times New Roman"/>
                      </a:endParaRPr>
                    </a:p>
                  </a:txBody>
                  <a:tcPr marL="68580" marR="68580" marT="0" marB="0"/>
                </a:tc>
                <a:tc>
                  <a:txBody>
                    <a:bodyPr/>
                    <a:lstStyle/>
                    <a:p>
                      <a:pPr marL="0" marR="0" algn="just">
                        <a:spcBef>
                          <a:spcPts val="0"/>
                        </a:spcBef>
                        <a:spcAft>
                          <a:spcPts val="0"/>
                        </a:spcAft>
                      </a:pPr>
                      <a:r>
                        <a:rPr lang="en-US" sz="2800" dirty="0" smtClean="0">
                          <a:effectLst/>
                        </a:rPr>
                        <a:t>96%</a:t>
                      </a:r>
                      <a:endParaRPr lang="en-US" sz="3200" dirty="0">
                        <a:effectLst/>
                        <a:latin typeface="Times New Roman"/>
                        <a:ea typeface="Times New Roman"/>
                      </a:endParaRPr>
                    </a:p>
                  </a:txBody>
                  <a:tcPr marL="68580" marR="68580" marT="0" marB="0"/>
                </a:tc>
              </a:tr>
              <a:tr h="838200">
                <a:tc>
                  <a:txBody>
                    <a:bodyPr/>
                    <a:lstStyle/>
                    <a:p>
                      <a:pPr marL="0" marR="0" algn="just">
                        <a:spcBef>
                          <a:spcPts val="0"/>
                        </a:spcBef>
                        <a:spcAft>
                          <a:spcPts val="0"/>
                        </a:spcAft>
                      </a:pPr>
                      <a:r>
                        <a:rPr lang="en-US" sz="2800" dirty="0">
                          <a:effectLst/>
                        </a:rPr>
                        <a:t>Percentage Accuracy</a:t>
                      </a:r>
                      <a:endParaRPr lang="en-US" sz="3200" dirty="0">
                        <a:effectLst/>
                        <a:latin typeface="Times New Roman"/>
                        <a:ea typeface="Times New Roman"/>
                      </a:endParaRPr>
                    </a:p>
                  </a:txBody>
                  <a:tcPr marL="68580" marR="68580" marT="0" marB="0"/>
                </a:tc>
                <a:tc>
                  <a:txBody>
                    <a:bodyPr/>
                    <a:lstStyle/>
                    <a:p>
                      <a:pPr marL="0" marR="0" algn="just">
                        <a:spcBef>
                          <a:spcPts val="0"/>
                        </a:spcBef>
                        <a:spcAft>
                          <a:spcPts val="0"/>
                        </a:spcAft>
                      </a:pPr>
                      <a:r>
                        <a:rPr lang="en-US" sz="2800" dirty="0" smtClean="0">
                          <a:effectLst/>
                        </a:rPr>
                        <a:t>94.1363%</a:t>
                      </a:r>
                      <a:endParaRPr lang="en-US" sz="3200" dirty="0">
                        <a:effectLst/>
                        <a:latin typeface="Times New Roman"/>
                        <a:ea typeface="Times New Roman"/>
                      </a:endParaRPr>
                    </a:p>
                  </a:txBody>
                  <a:tcPr marL="68580" marR="68580" marT="0" marB="0"/>
                </a:tc>
              </a:tr>
              <a:tr h="83820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800" dirty="0" smtClean="0">
                          <a:effectLst/>
                          <a:latin typeface="+mn-lt"/>
                          <a:ea typeface="+mn-ea"/>
                        </a:rPr>
                        <a:t>RMS</a:t>
                      </a:r>
                      <a:r>
                        <a:rPr lang="en-US" sz="2800" baseline="0" dirty="0" smtClean="0">
                          <a:effectLst/>
                          <a:latin typeface="+mn-lt"/>
                          <a:ea typeface="+mn-ea"/>
                        </a:rPr>
                        <a:t> Error</a:t>
                      </a:r>
                      <a:endParaRPr lang="en-US" sz="2800" dirty="0" smtClean="0">
                        <a:effectLst/>
                        <a:latin typeface="Times New Roman"/>
                        <a:ea typeface="Times New Roman"/>
                      </a:endParaRPr>
                    </a:p>
                    <a:p>
                      <a:pPr marL="0" marR="0" algn="just">
                        <a:spcBef>
                          <a:spcPts val="0"/>
                        </a:spcBef>
                        <a:spcAft>
                          <a:spcPts val="0"/>
                        </a:spcAft>
                      </a:pPr>
                      <a:endParaRPr lang="en-US" sz="3200" dirty="0">
                        <a:effectLst/>
                        <a:latin typeface="Times New Roman"/>
                        <a:ea typeface="Times New Roman"/>
                      </a:endParaRPr>
                    </a:p>
                  </a:txBody>
                  <a:tcPr marL="68580" marR="68580" marT="0" marB="0"/>
                </a:tc>
                <a:tc>
                  <a:txBody>
                    <a:bodyPr/>
                    <a:lstStyle/>
                    <a:p>
                      <a:pPr marL="0" marR="0" algn="just">
                        <a:spcBef>
                          <a:spcPts val="0"/>
                        </a:spcBef>
                        <a:spcAft>
                          <a:spcPts val="0"/>
                        </a:spcAft>
                      </a:pPr>
                      <a:r>
                        <a:rPr lang="en-US" sz="2800" dirty="0" smtClean="0">
                          <a:effectLst/>
                          <a:latin typeface="+mn-lt"/>
                          <a:ea typeface="Times New Roman"/>
                        </a:rPr>
                        <a:t>543</a:t>
                      </a:r>
                      <a:endParaRPr lang="en-US" sz="2800" dirty="0">
                        <a:effectLst/>
                        <a:latin typeface="+mn-lt"/>
                        <a:ea typeface="Times New Roman"/>
                      </a:endParaRPr>
                    </a:p>
                  </a:txBody>
                  <a:tcPr marL="68580" marR="68580" marT="0" marB="0"/>
                </a:tc>
              </a:tr>
              <a:tr h="838200">
                <a:tc>
                  <a:txBody>
                    <a:bodyPr/>
                    <a:lstStyle/>
                    <a:p>
                      <a:pPr marL="0" marR="0" algn="just">
                        <a:spcBef>
                          <a:spcPts val="0"/>
                        </a:spcBef>
                        <a:spcAft>
                          <a:spcPts val="0"/>
                        </a:spcAft>
                      </a:pPr>
                      <a:r>
                        <a:rPr lang="en-US" sz="2800" dirty="0" err="1">
                          <a:effectLst/>
                        </a:rPr>
                        <a:t>Ftest</a:t>
                      </a:r>
                      <a:r>
                        <a:rPr lang="en-US" sz="2800" dirty="0">
                          <a:effectLst/>
                        </a:rPr>
                        <a:t> </a:t>
                      </a:r>
                      <a:r>
                        <a:rPr lang="en-US" sz="2800" dirty="0" err="1">
                          <a:effectLst/>
                        </a:rPr>
                        <a:t>Pvalue</a:t>
                      </a:r>
                      <a:endParaRPr lang="en-US" sz="3200" dirty="0">
                        <a:effectLst/>
                        <a:latin typeface="Times New Roman"/>
                        <a:ea typeface="Times New Roman"/>
                      </a:endParaRPr>
                    </a:p>
                  </a:txBody>
                  <a:tcPr marL="68580" marR="68580" marT="0" marB="0"/>
                </a:tc>
                <a:tc>
                  <a:txBody>
                    <a:bodyPr/>
                    <a:lstStyle/>
                    <a:p>
                      <a:pPr marL="0" marR="0" algn="just">
                        <a:spcBef>
                          <a:spcPts val="0"/>
                        </a:spcBef>
                        <a:spcAft>
                          <a:spcPts val="0"/>
                        </a:spcAft>
                      </a:pPr>
                      <a:r>
                        <a:rPr lang="en-US" sz="2800" dirty="0" smtClean="0">
                          <a:effectLst/>
                          <a:latin typeface="+mn-lt"/>
                          <a:ea typeface="+mn-ea"/>
                        </a:rPr>
                        <a:t>0.00697</a:t>
                      </a:r>
                      <a:endParaRPr lang="en-US" sz="3200" dirty="0">
                        <a:effectLst/>
                        <a:latin typeface="Times New Roman"/>
                        <a:ea typeface="Times New Roman"/>
                      </a:endParaRPr>
                    </a:p>
                  </a:txBody>
                  <a:tcPr marL="68580" marR="68580" marT="0" marB="0"/>
                </a:tc>
              </a:tr>
            </a:tbl>
          </a:graphicData>
        </a:graphic>
      </p:graphicFrame>
      <p:sp>
        <p:nvSpPr>
          <p:cNvPr id="5" name="Rectangle 1"/>
          <p:cNvSpPr>
            <a:spLocks noChangeArrowheads="1"/>
          </p:cNvSpPr>
          <p:nvPr/>
        </p:nvSpPr>
        <p:spPr bwMode="auto">
          <a:xfrm>
            <a:off x="2903538" y="36655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2291857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regression plot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42995"/>
            <a:ext cx="8229600" cy="3792772"/>
          </a:xfrm>
        </p:spPr>
      </p:pic>
    </p:spTree>
    <p:extLst>
      <p:ext uri="{BB962C8B-B14F-4D97-AF65-F5344CB8AC3E}">
        <p14:creationId xmlns:p14="http://schemas.microsoft.com/office/powerpoint/2010/main" val="40147511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From this we can conclude that the rate of suicides depends mainly on the identified factors of the total population. If given the total number of separated females, farmers, men with no degrees or just a technical diploma, people working on household industries, total number of people without degrees or with just a technical diploma, people working in household industries, divorced females and people without jobs of a particular state, we can predict with a great accuracy the number of suicides for that state. </a:t>
            </a:r>
          </a:p>
        </p:txBody>
      </p:sp>
    </p:spTree>
    <p:extLst>
      <p:ext uri="{BB962C8B-B14F-4D97-AF65-F5344CB8AC3E}">
        <p14:creationId xmlns:p14="http://schemas.microsoft.com/office/powerpoint/2010/main" val="6448766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a:t>We would like to conduct such a study considering the remaining states and find what group of the population has a significant relationship on the number of suicides. We also want to consider features other than the population.</a:t>
            </a:r>
          </a:p>
          <a:p>
            <a:endParaRPr lang="en-US" dirty="0"/>
          </a:p>
        </p:txBody>
      </p:sp>
    </p:spTree>
    <p:extLst>
      <p:ext uri="{BB962C8B-B14F-4D97-AF65-F5344CB8AC3E}">
        <p14:creationId xmlns:p14="http://schemas.microsoft.com/office/powerpoint/2010/main" val="42171127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62500" lnSpcReduction="20000"/>
          </a:bodyPr>
          <a:lstStyle/>
          <a:p>
            <a:pPr lvl="0"/>
            <a:r>
              <a:rPr lang="en-US" dirty="0"/>
              <a:t>Suicide prevention (SUPRE) World Health Organization (2012)</a:t>
            </a:r>
          </a:p>
          <a:p>
            <a:pPr lvl="0"/>
            <a:r>
              <a:rPr lang="en-US" dirty="0"/>
              <a:t>Suicides in India The Registrar General of India, Government of India (2012)</a:t>
            </a:r>
          </a:p>
          <a:p>
            <a:pPr lvl="0"/>
            <a:r>
              <a:rPr lang="en-US" dirty="0" err="1"/>
              <a:t>Vijaykumar</a:t>
            </a:r>
            <a:r>
              <a:rPr lang="en-US" dirty="0"/>
              <a:t> L. (2007), Suicide and its prevention: The urgent need in India, Indian J Psychiatry;49:81-84,</a:t>
            </a:r>
          </a:p>
          <a:p>
            <a:pPr lvl="0"/>
            <a:r>
              <a:rPr lang="en-US" dirty="0" err="1"/>
              <a:t>Polgreen</a:t>
            </a:r>
            <a:r>
              <a:rPr lang="en-US" dirty="0"/>
              <a:t>, Lydia (March 30, 2010). "Suicides, Some for Separatist Cause, Jolt India". The New York Times.</a:t>
            </a:r>
          </a:p>
          <a:p>
            <a:pPr lvl="0"/>
            <a:r>
              <a:rPr lang="en-US" dirty="0"/>
              <a:t>Patel, V.; </a:t>
            </a:r>
            <a:r>
              <a:rPr lang="en-US" dirty="0" err="1"/>
              <a:t>Ramasundarahettige</a:t>
            </a:r>
            <a:r>
              <a:rPr lang="en-US" dirty="0"/>
              <a:t>, C.; </a:t>
            </a:r>
            <a:r>
              <a:rPr lang="en-US" dirty="0" err="1"/>
              <a:t>Vijayakumar</a:t>
            </a:r>
            <a:r>
              <a:rPr lang="en-US" dirty="0"/>
              <a:t>, L.; Thakur, J. S.; </a:t>
            </a:r>
            <a:r>
              <a:rPr lang="en-US" dirty="0" err="1"/>
              <a:t>Gajalakshmi</a:t>
            </a:r>
            <a:r>
              <a:rPr lang="en-US" dirty="0"/>
              <a:t>, V.; </a:t>
            </a:r>
            <a:r>
              <a:rPr lang="en-US" dirty="0" err="1"/>
              <a:t>Gururaj</a:t>
            </a:r>
            <a:r>
              <a:rPr lang="en-US" dirty="0"/>
              <a:t>, G.; </a:t>
            </a:r>
            <a:r>
              <a:rPr lang="en-US" dirty="0" err="1"/>
              <a:t>Suraweera</a:t>
            </a:r>
            <a:r>
              <a:rPr lang="en-US" dirty="0"/>
              <a:t>, W.; </a:t>
            </a:r>
            <a:r>
              <a:rPr lang="en-US" dirty="0" err="1"/>
              <a:t>Jha</a:t>
            </a:r>
            <a:r>
              <a:rPr lang="en-US" dirty="0"/>
              <a:t>, P. (2012). "Suicide mortality in India: A nationally representative survey". The Lancet 379 (9834): 2343. doi:10.1016/S0140-6736(12)60606-0.</a:t>
            </a:r>
          </a:p>
          <a:p>
            <a:pPr lvl="0"/>
            <a:r>
              <a:rPr lang="en-US" dirty="0"/>
              <a:t>Suicide Rates - Data by country. World Health Organization 2012. Retrieved 30 November 2015.</a:t>
            </a:r>
          </a:p>
          <a:p>
            <a:pPr lvl="0"/>
            <a:r>
              <a:rPr lang="en-US" dirty="0"/>
              <a:t>Census India 2011</a:t>
            </a:r>
          </a:p>
          <a:p>
            <a:pPr lvl="0"/>
            <a:r>
              <a:rPr lang="en-US" dirty="0"/>
              <a:t>David A. Freedman, “Statistical Models: Theory and Practice”, Cambridge University Press. P. 26, 2009.Richard Taylor, “Interpretation of the correlation </a:t>
            </a:r>
            <a:r>
              <a:rPr lang="en-US" dirty="0" err="1"/>
              <a:t>coefficient:A</a:t>
            </a:r>
            <a:r>
              <a:rPr lang="en-US" dirty="0"/>
              <a:t> Basic Review” ,JDMS 1:35-39, January/February 1990.</a:t>
            </a:r>
          </a:p>
          <a:p>
            <a:pPr lvl="0"/>
            <a:r>
              <a:rPr lang="en-US" dirty="0"/>
              <a:t>Hayashi, Fumio (2000). Econometrics. Princeton University Press.ISBN-0-691-01018-8</a:t>
            </a:r>
          </a:p>
          <a:p>
            <a:pPr marL="114300" indent="0">
              <a:buNone/>
            </a:pPr>
            <a:endParaRPr lang="en-US" dirty="0"/>
          </a:p>
        </p:txBody>
      </p:sp>
    </p:spTree>
    <p:extLst>
      <p:ext uri="{BB962C8B-B14F-4D97-AF65-F5344CB8AC3E}">
        <p14:creationId xmlns:p14="http://schemas.microsoft.com/office/powerpoint/2010/main" val="3889070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Every year about 800,000 commit suicides all over the world [1], of these 135,000 (17%) are residents of India, [2] a nation with 17.5% of world population</a:t>
            </a:r>
            <a:r>
              <a:rPr lang="en-US" dirty="0" smtClean="0"/>
              <a:t>.</a:t>
            </a:r>
          </a:p>
          <a:p>
            <a:r>
              <a:rPr lang="en-US" dirty="0"/>
              <a:t>Estimates for number of suicides in India vary. For example, one study projected 187,000 suicides in India in 2010, [5] while official data by the Government of India claims 134,600 suicides in 2010. [2</a:t>
            </a:r>
            <a:r>
              <a:rPr lang="en-US" dirty="0" smtClean="0"/>
              <a:t>]</a:t>
            </a:r>
          </a:p>
          <a:p>
            <a:r>
              <a:rPr lang="en-US" dirty="0"/>
              <a:t>In this </a:t>
            </a:r>
            <a:r>
              <a:rPr lang="en-US" dirty="0" smtClean="0"/>
              <a:t>project </a:t>
            </a:r>
            <a:r>
              <a:rPr lang="en-US" dirty="0"/>
              <a:t>an attempt has been made to identify the causes of suicides. This is done by calculating how correlated features of a state are with the number of suicides. The features include marital, professional and educational status of the state’s population. After this the significant features are used to predict number of suicides.</a:t>
            </a:r>
          </a:p>
          <a:p>
            <a:endParaRPr lang="en-US" dirty="0"/>
          </a:p>
        </p:txBody>
      </p:sp>
    </p:spTree>
    <p:extLst>
      <p:ext uri="{BB962C8B-B14F-4D97-AF65-F5344CB8AC3E}">
        <p14:creationId xmlns:p14="http://schemas.microsoft.com/office/powerpoint/2010/main" val="1855220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Suicides in </a:t>
            </a:r>
            <a:r>
              <a:rPr lang="en-US" dirty="0" err="1" smtClean="0"/>
              <a:t>india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676399"/>
            <a:ext cx="7315200" cy="5029201"/>
          </a:xfrm>
        </p:spPr>
      </p:pic>
    </p:spTree>
    <p:extLst>
      <p:ext uri="{BB962C8B-B14F-4D97-AF65-F5344CB8AC3E}">
        <p14:creationId xmlns:p14="http://schemas.microsoft.com/office/powerpoint/2010/main" val="33611040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Suicides in </a:t>
            </a:r>
            <a:r>
              <a:rPr lang="en-US" dirty="0" err="1" smtClean="0"/>
              <a:t>india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52196"/>
            <a:ext cx="7391400" cy="5043695"/>
          </a:xfrm>
        </p:spPr>
      </p:pic>
    </p:spTree>
    <p:extLst>
      <p:ext uri="{BB962C8B-B14F-4D97-AF65-F5344CB8AC3E}">
        <p14:creationId xmlns:p14="http://schemas.microsoft.com/office/powerpoint/2010/main" val="4225077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creation</a:t>
            </a:r>
            <a:endParaRPr lang="en-US" dirty="0"/>
          </a:p>
        </p:txBody>
      </p:sp>
      <p:sp>
        <p:nvSpPr>
          <p:cNvPr id="3" name="Content Placeholder 2"/>
          <p:cNvSpPr>
            <a:spLocks noGrp="1"/>
          </p:cNvSpPr>
          <p:nvPr>
            <p:ph idx="1"/>
          </p:nvPr>
        </p:nvSpPr>
        <p:spPr/>
        <p:txBody>
          <a:bodyPr/>
          <a:lstStyle/>
          <a:p>
            <a:r>
              <a:rPr lang="en-US" dirty="0"/>
              <a:t>The aim of dataset creation is to prepare a single dataset for analysis which is sourced by multiple datasets. The list of datasets used is</a:t>
            </a:r>
          </a:p>
          <a:p>
            <a:pPr lvl="0"/>
            <a:r>
              <a:rPr lang="en-US" dirty="0"/>
              <a:t>12 Marital status of population datasets for each state in 2011[7]</a:t>
            </a:r>
          </a:p>
          <a:p>
            <a:pPr lvl="0"/>
            <a:r>
              <a:rPr lang="en-US" dirty="0"/>
              <a:t>12 Educational level of population datasets for each state in 2011[7]</a:t>
            </a:r>
          </a:p>
          <a:p>
            <a:pPr lvl="0"/>
            <a:r>
              <a:rPr lang="en-US" dirty="0"/>
              <a:t>12 Primary census abstract datasets for each state in 2011[7]  </a:t>
            </a:r>
          </a:p>
          <a:p>
            <a:endParaRPr lang="en-US" dirty="0"/>
          </a:p>
        </p:txBody>
      </p:sp>
    </p:spTree>
    <p:extLst>
      <p:ext uri="{BB962C8B-B14F-4D97-AF65-F5344CB8AC3E}">
        <p14:creationId xmlns:p14="http://schemas.microsoft.com/office/powerpoint/2010/main" val="25321736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States considered</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a:t>Andhra Pradesh</a:t>
            </a:r>
          </a:p>
          <a:p>
            <a:pPr lvl="0"/>
            <a:r>
              <a:rPr lang="en-US" dirty="0"/>
              <a:t>Bihar</a:t>
            </a:r>
          </a:p>
          <a:p>
            <a:pPr lvl="0"/>
            <a:r>
              <a:rPr lang="en-US" dirty="0"/>
              <a:t>Gujarat</a:t>
            </a:r>
          </a:p>
          <a:p>
            <a:pPr lvl="0"/>
            <a:r>
              <a:rPr lang="en-US" dirty="0"/>
              <a:t>Karnataka</a:t>
            </a:r>
          </a:p>
          <a:p>
            <a:pPr lvl="0"/>
            <a:r>
              <a:rPr lang="en-US" dirty="0"/>
              <a:t>Kerala</a:t>
            </a:r>
          </a:p>
          <a:p>
            <a:pPr lvl="0"/>
            <a:r>
              <a:rPr lang="en-US" dirty="0"/>
              <a:t>Madhya Pradesh</a:t>
            </a:r>
          </a:p>
          <a:p>
            <a:pPr lvl="0"/>
            <a:r>
              <a:rPr lang="en-US" dirty="0"/>
              <a:t>Maharashtra</a:t>
            </a:r>
          </a:p>
          <a:p>
            <a:pPr lvl="0"/>
            <a:r>
              <a:rPr lang="en-US" dirty="0"/>
              <a:t>Punjab</a:t>
            </a:r>
          </a:p>
          <a:p>
            <a:pPr lvl="0"/>
            <a:r>
              <a:rPr lang="en-US" dirty="0"/>
              <a:t>Rajasthan</a:t>
            </a:r>
          </a:p>
          <a:p>
            <a:pPr lvl="0"/>
            <a:r>
              <a:rPr lang="en-US" dirty="0"/>
              <a:t>Tamil Nadu</a:t>
            </a:r>
          </a:p>
          <a:p>
            <a:pPr lvl="0"/>
            <a:r>
              <a:rPr lang="en-US" dirty="0"/>
              <a:t>Uttar Pradesh</a:t>
            </a:r>
          </a:p>
          <a:p>
            <a:pPr lvl="0"/>
            <a:r>
              <a:rPr lang="en-US" dirty="0"/>
              <a:t>West Bengal</a:t>
            </a:r>
          </a:p>
          <a:p>
            <a:pPr marL="114300" indent="0">
              <a:buNone/>
            </a:pPr>
            <a:endParaRPr lang="en-US" dirty="0"/>
          </a:p>
        </p:txBody>
      </p:sp>
    </p:spTree>
    <p:extLst>
      <p:ext uri="{BB962C8B-B14F-4D97-AF65-F5344CB8AC3E}">
        <p14:creationId xmlns:p14="http://schemas.microsoft.com/office/powerpoint/2010/main" val="24797995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pPr lvl="0"/>
            <a:r>
              <a:rPr lang="en-US" dirty="0"/>
              <a:t>Total Persons	</a:t>
            </a:r>
          </a:p>
          <a:p>
            <a:pPr lvl="0"/>
            <a:r>
              <a:rPr lang="en-US" dirty="0"/>
              <a:t>Total Males</a:t>
            </a:r>
          </a:p>
          <a:p>
            <a:pPr lvl="0"/>
            <a:r>
              <a:rPr lang="en-US" dirty="0"/>
              <a:t>Total Females</a:t>
            </a:r>
          </a:p>
          <a:p>
            <a:pPr lvl="0"/>
            <a:r>
              <a:rPr lang="en-US" dirty="0"/>
              <a:t>Marital Status - Never Married Persons</a:t>
            </a:r>
          </a:p>
          <a:p>
            <a:pPr lvl="0"/>
            <a:r>
              <a:rPr lang="en-US" dirty="0"/>
              <a:t>Marital Status - Never Married Males</a:t>
            </a:r>
          </a:p>
          <a:p>
            <a:pPr lvl="0"/>
            <a:r>
              <a:rPr lang="en-US" dirty="0"/>
              <a:t>Marital Status - Never Married Females</a:t>
            </a:r>
          </a:p>
          <a:p>
            <a:pPr lvl="0"/>
            <a:r>
              <a:rPr lang="en-US" dirty="0"/>
              <a:t>Marital Status - Currently Married Persons</a:t>
            </a:r>
          </a:p>
          <a:p>
            <a:pPr lvl="0"/>
            <a:r>
              <a:rPr lang="en-US" dirty="0"/>
              <a:t>Marital Status - Currently Married Males</a:t>
            </a:r>
          </a:p>
          <a:p>
            <a:pPr marL="114300" indent="0">
              <a:buNone/>
            </a:pPr>
            <a:endParaRPr lang="en-US" dirty="0"/>
          </a:p>
        </p:txBody>
      </p:sp>
    </p:spTree>
    <p:extLst>
      <p:ext uri="{BB962C8B-B14F-4D97-AF65-F5344CB8AC3E}">
        <p14:creationId xmlns:p14="http://schemas.microsoft.com/office/powerpoint/2010/main" val="19096567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a:t>Illiterate - Persons</a:t>
            </a:r>
          </a:p>
          <a:p>
            <a:pPr lvl="0"/>
            <a:r>
              <a:rPr lang="en-US" dirty="0"/>
              <a:t>Illiterate - Males</a:t>
            </a:r>
          </a:p>
          <a:p>
            <a:pPr lvl="0"/>
            <a:r>
              <a:rPr lang="en-US" dirty="0"/>
              <a:t>Illiterate - Females</a:t>
            </a:r>
          </a:p>
          <a:p>
            <a:pPr lvl="0"/>
            <a:r>
              <a:rPr lang="en-US" dirty="0"/>
              <a:t>Literate - Persons</a:t>
            </a:r>
          </a:p>
          <a:p>
            <a:pPr lvl="0"/>
            <a:r>
              <a:rPr lang="en-US" dirty="0"/>
              <a:t>Literate - Males</a:t>
            </a:r>
          </a:p>
          <a:p>
            <a:pPr lvl="0"/>
            <a:r>
              <a:rPr lang="en-US" dirty="0"/>
              <a:t>Literate - Females</a:t>
            </a:r>
          </a:p>
          <a:p>
            <a:pPr lvl="0"/>
            <a:r>
              <a:rPr lang="en-US" dirty="0"/>
              <a:t>Educational level - Literate without educational level - Persons</a:t>
            </a:r>
          </a:p>
          <a:p>
            <a:pPr lvl="0"/>
            <a:r>
              <a:rPr lang="en-US" dirty="0"/>
              <a:t>Educational level - Literate without educational level - Males</a:t>
            </a:r>
          </a:p>
          <a:p>
            <a:pPr lvl="0"/>
            <a:r>
              <a:rPr lang="en-US" dirty="0"/>
              <a:t>Educational level - Literate without educational level - Females	</a:t>
            </a:r>
          </a:p>
          <a:p>
            <a:endParaRPr lang="en-US" dirty="0"/>
          </a:p>
        </p:txBody>
      </p:sp>
    </p:spTree>
    <p:extLst>
      <p:ext uri="{BB962C8B-B14F-4D97-AF65-F5344CB8AC3E}">
        <p14:creationId xmlns:p14="http://schemas.microsoft.com/office/powerpoint/2010/main" val="14609678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pPr lvl="0"/>
            <a:r>
              <a:rPr lang="en-US" dirty="0"/>
              <a:t>Main Agricultural Laborers Population Female	</a:t>
            </a:r>
          </a:p>
          <a:p>
            <a:pPr lvl="0"/>
            <a:r>
              <a:rPr lang="en-US" dirty="0"/>
              <a:t>Main Household Industries Population Person	</a:t>
            </a:r>
          </a:p>
          <a:p>
            <a:pPr lvl="0"/>
            <a:r>
              <a:rPr lang="en-US" dirty="0"/>
              <a:t>Main Household Industries Population Male	</a:t>
            </a:r>
          </a:p>
          <a:p>
            <a:pPr lvl="0"/>
            <a:r>
              <a:rPr lang="en-US" dirty="0"/>
              <a:t>Main Household Industries Population Female	</a:t>
            </a:r>
          </a:p>
          <a:p>
            <a:pPr lvl="0"/>
            <a:r>
              <a:rPr lang="en-US" dirty="0"/>
              <a:t>Non Working Population Person	</a:t>
            </a:r>
          </a:p>
          <a:p>
            <a:pPr lvl="0"/>
            <a:r>
              <a:rPr lang="en-US" dirty="0"/>
              <a:t>Non Working Population Male	</a:t>
            </a:r>
          </a:p>
          <a:p>
            <a:pPr lvl="0"/>
            <a:r>
              <a:rPr lang="en-US" dirty="0"/>
              <a:t>Non Working Population Female	</a:t>
            </a:r>
          </a:p>
          <a:p>
            <a:endParaRPr lang="en-US" dirty="0"/>
          </a:p>
        </p:txBody>
      </p:sp>
    </p:spTree>
    <p:extLst>
      <p:ext uri="{BB962C8B-B14F-4D97-AF65-F5344CB8AC3E}">
        <p14:creationId xmlns:p14="http://schemas.microsoft.com/office/powerpoint/2010/main" val="22675981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130</TotalTime>
  <Words>820</Words>
  <Application>Microsoft Office PowerPoint</Application>
  <PresentationFormat>On-screen Show (4:3)</PresentationFormat>
  <Paragraphs>117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Apothecary</vt:lpstr>
      <vt:lpstr> </vt:lpstr>
      <vt:lpstr>introduction</vt:lpstr>
      <vt:lpstr>Suicides in india</vt:lpstr>
      <vt:lpstr>Suicides in india</vt:lpstr>
      <vt:lpstr>Dataset creation</vt:lpstr>
      <vt:lpstr>States considered</vt:lpstr>
      <vt:lpstr>features</vt:lpstr>
      <vt:lpstr>features</vt:lpstr>
      <vt:lpstr>features</vt:lpstr>
      <vt:lpstr>Pearson correlation</vt:lpstr>
      <vt:lpstr>Pearson correlation</vt:lpstr>
      <vt:lpstr>inferences</vt:lpstr>
      <vt:lpstr>Linear regression modeling</vt:lpstr>
      <vt:lpstr>results</vt:lpstr>
      <vt:lpstr>Partial regression plot</vt:lpstr>
      <vt:lpstr>conclusion</vt:lpstr>
      <vt:lpstr>Future work</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admin</dc:creator>
  <cp:lastModifiedBy>PRIYANKA</cp:lastModifiedBy>
  <cp:revision>6</cp:revision>
  <dcterms:created xsi:type="dcterms:W3CDTF">2015-12-10T18:47:18Z</dcterms:created>
  <dcterms:modified xsi:type="dcterms:W3CDTF">2015-12-12T08:05:28Z</dcterms:modified>
</cp:coreProperties>
</file>