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6" r:id="rId5"/>
    <p:sldId id="269" r:id="rId6"/>
    <p:sldId id="261" r:id="rId7"/>
    <p:sldId id="263" r:id="rId8"/>
    <p:sldId id="264" r:id="rId9"/>
    <p:sldId id="272" r:id="rId10"/>
    <p:sldId id="268" r:id="rId11"/>
    <p:sldId id="270" r:id="rId12"/>
    <p:sldId id="271" r:id="rId13"/>
    <p:sldId id="260" r:id="rId14"/>
    <p:sldId id="262" r:id="rId15"/>
    <p:sldId id="267" r:id="rId16"/>
    <p:sldId id="273" r:id="rId17"/>
    <p:sldId id="274" r:id="rId18"/>
    <p:sldId id="275" r:id="rId19"/>
    <p:sldId id="276" r:id="rId20"/>
    <p:sldId id="277" r:id="rId21"/>
    <p:sldId id="278" r:id="rId22"/>
    <p:sldId id="279" r:id="rId23"/>
    <p:sldId id="283" r:id="rId24"/>
    <p:sldId id="280" r:id="rId25"/>
    <p:sldId id="281" r:id="rId26"/>
    <p:sldId id="282"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434" autoAdjust="0"/>
  </p:normalViewPr>
  <p:slideViewPr>
    <p:cSldViewPr snapToGrid="0">
      <p:cViewPr varScale="1">
        <p:scale>
          <a:sx n="74" d="100"/>
          <a:sy n="74" d="100"/>
        </p:scale>
        <p:origin x="552" y="72"/>
      </p:cViewPr>
      <p:guideLst>
        <p:guide orient="horz" pos="2160"/>
        <p:guide pos="3840"/>
      </p:guideLst>
    </p:cSldViewPr>
  </p:slideViewPr>
  <p:outlineViewPr>
    <p:cViewPr>
      <p:scale>
        <a:sx n="33" d="100"/>
        <a:sy n="33" d="100"/>
      </p:scale>
      <p:origin x="114" y="125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6F81EB2-A5A2-4CDA-BA01-58D462EE76A8}"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60118-FF88-4412-8FD0-5C06D285147B}"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30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60118-FF88-4412-8FD0-5C06D285147B}" type="slidenum">
              <a:rPr lang="en-US" smtClean="0"/>
              <a:pPr/>
              <a:t>‹#›</a:t>
            </a:fld>
            <a:endParaRPr lang="en-US"/>
          </a:p>
        </p:txBody>
      </p:sp>
    </p:spTree>
    <p:extLst>
      <p:ext uri="{BB962C8B-B14F-4D97-AF65-F5344CB8AC3E}">
        <p14:creationId xmlns:p14="http://schemas.microsoft.com/office/powerpoint/2010/main" val="251864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60118-FF88-4412-8FD0-5C06D285147B}"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20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60118-FF88-4412-8FD0-5C06D285147B}" type="slidenum">
              <a:rPr lang="en-US" smtClean="0"/>
              <a:pPr/>
              <a:t>‹#›</a:t>
            </a:fld>
            <a:endParaRPr lang="en-US"/>
          </a:p>
        </p:txBody>
      </p:sp>
    </p:spTree>
    <p:extLst>
      <p:ext uri="{BB962C8B-B14F-4D97-AF65-F5344CB8AC3E}">
        <p14:creationId xmlns:p14="http://schemas.microsoft.com/office/powerpoint/2010/main" val="368812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60118-FF88-4412-8FD0-5C06D285147B}"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97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60118-FF88-4412-8FD0-5C06D285147B}" type="slidenum">
              <a:rPr lang="en-US" smtClean="0"/>
              <a:pPr/>
              <a:t>‹#›</a:t>
            </a:fld>
            <a:endParaRPr lang="en-US"/>
          </a:p>
        </p:txBody>
      </p:sp>
    </p:spTree>
    <p:extLst>
      <p:ext uri="{BB962C8B-B14F-4D97-AF65-F5344CB8AC3E}">
        <p14:creationId xmlns:p14="http://schemas.microsoft.com/office/powerpoint/2010/main" val="278251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60118-FF88-4412-8FD0-5C06D285147B}" type="slidenum">
              <a:rPr lang="en-US" smtClean="0"/>
              <a:pPr/>
              <a:t>‹#›</a:t>
            </a:fld>
            <a:endParaRPr lang="en-US"/>
          </a:p>
        </p:txBody>
      </p:sp>
    </p:spTree>
    <p:extLst>
      <p:ext uri="{BB962C8B-B14F-4D97-AF65-F5344CB8AC3E}">
        <p14:creationId xmlns:p14="http://schemas.microsoft.com/office/powerpoint/2010/main" val="343193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60118-FF88-4412-8FD0-5C06D285147B}" type="slidenum">
              <a:rPr lang="en-US" smtClean="0"/>
              <a:pPr/>
              <a:t>‹#›</a:t>
            </a:fld>
            <a:endParaRPr lang="en-US"/>
          </a:p>
        </p:txBody>
      </p:sp>
    </p:spTree>
    <p:extLst>
      <p:ext uri="{BB962C8B-B14F-4D97-AF65-F5344CB8AC3E}">
        <p14:creationId xmlns:p14="http://schemas.microsoft.com/office/powerpoint/2010/main" val="10887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60118-FF88-4412-8FD0-5C06D285147B}" type="slidenum">
              <a:rPr lang="en-US" smtClean="0"/>
              <a:pPr/>
              <a:t>‹#›</a:t>
            </a:fld>
            <a:endParaRPr lang="en-US"/>
          </a:p>
        </p:txBody>
      </p:sp>
    </p:spTree>
    <p:extLst>
      <p:ext uri="{BB962C8B-B14F-4D97-AF65-F5344CB8AC3E}">
        <p14:creationId xmlns:p14="http://schemas.microsoft.com/office/powerpoint/2010/main" val="167502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60118-FF88-4412-8FD0-5C06D285147B}" type="slidenum">
              <a:rPr lang="en-US" smtClean="0"/>
              <a:pPr/>
              <a:t>‹#›</a:t>
            </a:fld>
            <a:endParaRPr lang="en-US"/>
          </a:p>
        </p:txBody>
      </p:sp>
    </p:spTree>
    <p:extLst>
      <p:ext uri="{BB962C8B-B14F-4D97-AF65-F5344CB8AC3E}">
        <p14:creationId xmlns:p14="http://schemas.microsoft.com/office/powerpoint/2010/main" val="410897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81EB2-A5A2-4CDA-BA01-58D462EE76A8}"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60118-FF88-4412-8FD0-5C06D285147B}"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87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6F81EB2-A5A2-4CDA-BA01-58D462EE76A8}" type="datetimeFigureOut">
              <a:rPr lang="en-US" smtClean="0"/>
              <a:pPr/>
              <a:t>12/11/2015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2860118-FF88-4412-8FD0-5C06D285147B}"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0753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analytics </a:t>
            </a:r>
            <a:endParaRPr lang="en-US" dirty="0"/>
          </a:p>
        </p:txBody>
      </p:sp>
      <p:sp>
        <p:nvSpPr>
          <p:cNvPr id="3" name="Subtitle 2"/>
          <p:cNvSpPr>
            <a:spLocks noGrp="1"/>
          </p:cNvSpPr>
          <p:nvPr>
            <p:ph type="subTitle" idx="1"/>
          </p:nvPr>
        </p:nvSpPr>
        <p:spPr/>
        <p:txBody>
          <a:bodyPr/>
          <a:lstStyle/>
          <a:p>
            <a:r>
              <a:rPr lang="en-US" dirty="0" smtClean="0"/>
              <a:t> Data Analytics for Customer Churn In Telecom </a:t>
            </a:r>
            <a:endParaRPr lang="en-US" dirty="0"/>
          </a:p>
        </p:txBody>
      </p:sp>
    </p:spTree>
    <p:extLst>
      <p:ext uri="{BB962C8B-B14F-4D97-AF65-F5344CB8AC3E}">
        <p14:creationId xmlns:p14="http://schemas.microsoft.com/office/powerpoint/2010/main" val="65023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srs</a:t>
            </a:r>
            <a:endParaRPr lang="en-US" dirty="0"/>
          </a:p>
        </p:txBody>
      </p:sp>
      <p:sp>
        <p:nvSpPr>
          <p:cNvPr id="3" name="Content Placeholder 2"/>
          <p:cNvSpPr>
            <a:spLocks noGrp="1"/>
          </p:cNvSpPr>
          <p:nvPr>
            <p:ph idx="1"/>
          </p:nvPr>
        </p:nvSpPr>
        <p:spPr>
          <a:xfrm>
            <a:off x="1115567" y="1815737"/>
            <a:ext cx="9720073" cy="4506686"/>
          </a:xfrm>
        </p:spPr>
        <p:txBody>
          <a:bodyPr>
            <a:normAutofit/>
          </a:bodyPr>
          <a:lstStyle/>
          <a:p>
            <a:r>
              <a:rPr lang="en-US" sz="1800" b="1" u="sng" dirty="0"/>
              <a:t>1.External Interface Requirements</a:t>
            </a:r>
            <a:endParaRPr lang="en-IN" sz="1800" dirty="0"/>
          </a:p>
          <a:p>
            <a:pPr lvl="1"/>
            <a:r>
              <a:rPr lang="en-US" b="1" dirty="0"/>
              <a:t>User </a:t>
            </a:r>
            <a:r>
              <a:rPr lang="en-US" b="1" dirty="0" smtClean="0"/>
              <a:t>interface : </a:t>
            </a:r>
            <a:r>
              <a:rPr lang="en-US" dirty="0" smtClean="0"/>
              <a:t>In the form of visualization of data , </a:t>
            </a:r>
            <a:r>
              <a:rPr lang="en-US" dirty="0" err="1" smtClean="0"/>
              <a:t>eg.bar</a:t>
            </a:r>
            <a:r>
              <a:rPr lang="en-US" dirty="0" smtClean="0"/>
              <a:t> graph.</a:t>
            </a:r>
            <a:endParaRPr lang="en-IN" sz="1400" dirty="0"/>
          </a:p>
          <a:p>
            <a:pPr lvl="1"/>
            <a:r>
              <a:rPr lang="en-US" b="1" dirty="0" smtClean="0"/>
              <a:t>Hardware interface : </a:t>
            </a:r>
            <a:r>
              <a:rPr lang="en-US" dirty="0" smtClean="0"/>
              <a:t>Doesn’t have any designated hardware so no specific hardware interface.</a:t>
            </a:r>
            <a:endParaRPr lang="en-IN" sz="1200" dirty="0"/>
          </a:p>
          <a:p>
            <a:pPr lvl="1"/>
            <a:r>
              <a:rPr lang="en-US" b="1" dirty="0" smtClean="0"/>
              <a:t>Software interface : </a:t>
            </a:r>
            <a:r>
              <a:rPr lang="en-US" sz="2400" dirty="0"/>
              <a:t> </a:t>
            </a:r>
            <a:r>
              <a:rPr lang="en-US" dirty="0" smtClean="0"/>
              <a:t>Software </a:t>
            </a:r>
            <a:r>
              <a:rPr lang="en-US" dirty="0"/>
              <a:t>communicates with datasets acquired and an algorithm is run on them to predict the churn score.</a:t>
            </a:r>
            <a:endParaRPr lang="en-IN" dirty="0"/>
          </a:p>
          <a:p>
            <a:pPr lvl="1"/>
            <a:r>
              <a:rPr lang="en-US" b="1" dirty="0"/>
              <a:t>Communication </a:t>
            </a:r>
            <a:r>
              <a:rPr lang="en-US" b="1" dirty="0" smtClean="0"/>
              <a:t>Interface</a:t>
            </a:r>
            <a:r>
              <a:rPr lang="en-IN" sz="1200" dirty="0"/>
              <a:t> </a:t>
            </a:r>
            <a:r>
              <a:rPr lang="en-IN" sz="1200" dirty="0" smtClean="0"/>
              <a:t> </a:t>
            </a:r>
            <a:r>
              <a:rPr lang="en-US" sz="1600" dirty="0" smtClean="0"/>
              <a:t>:</a:t>
            </a:r>
            <a:r>
              <a:rPr lang="en-US" dirty="0" smtClean="0"/>
              <a:t>The </a:t>
            </a:r>
            <a:r>
              <a:rPr lang="en-US" dirty="0"/>
              <a:t>communication between the different parts of the system is important since they depend on each </a:t>
            </a:r>
            <a:r>
              <a:rPr lang="en-US" dirty="0" smtClean="0"/>
              <a:t>other</a:t>
            </a:r>
            <a:r>
              <a:rPr lang="en-US" dirty="0"/>
              <a:t> </a:t>
            </a:r>
            <a:r>
              <a:rPr lang="en-US" dirty="0" smtClean="0"/>
              <a:t>but the way of communication is not important.</a:t>
            </a:r>
          </a:p>
          <a:p>
            <a:pPr marL="0" indent="0">
              <a:buNone/>
            </a:pPr>
            <a:r>
              <a:rPr lang="en-US" sz="1800" b="1" u="sng" dirty="0"/>
              <a:t>2. Functional requirements</a:t>
            </a:r>
            <a:endParaRPr lang="en-IN" sz="1800" dirty="0"/>
          </a:p>
          <a:p>
            <a:r>
              <a:rPr lang="en-US" dirty="0"/>
              <a:t>	</a:t>
            </a:r>
            <a:r>
              <a:rPr lang="en-US" sz="1800" dirty="0"/>
              <a:t>a) Collect data from the client and form data set</a:t>
            </a:r>
            <a:endParaRPr lang="en-IN" sz="1800" dirty="0"/>
          </a:p>
          <a:p>
            <a:r>
              <a:rPr lang="en-US" sz="1800" dirty="0"/>
              <a:t>	b) Run the algorithm on the obtained data sets </a:t>
            </a:r>
            <a:endParaRPr lang="en-IN" sz="1800" dirty="0"/>
          </a:p>
          <a:p>
            <a:r>
              <a:rPr lang="en-US" sz="1800" dirty="0"/>
              <a:t>	c) Predict the churn score using linear regression</a:t>
            </a:r>
            <a:endParaRPr lang="en-IN" sz="1800" dirty="0"/>
          </a:p>
          <a:p>
            <a:r>
              <a:rPr lang="en-US" sz="1800" dirty="0"/>
              <a:t>	d) Submit the result to the client</a:t>
            </a:r>
          </a:p>
          <a:p>
            <a:pPr marL="128016" lvl="1" indent="0">
              <a:buNone/>
            </a:pPr>
            <a:endParaRPr lang="en-US" sz="1600" dirty="0" smtClean="0"/>
          </a:p>
        </p:txBody>
      </p:sp>
    </p:spTree>
    <p:extLst>
      <p:ext uri="{BB962C8B-B14F-4D97-AF65-F5344CB8AC3E}">
        <p14:creationId xmlns:p14="http://schemas.microsoft.com/office/powerpoint/2010/main" val="281418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270" y="692331"/>
            <a:ext cx="10064932" cy="5617029"/>
          </a:xfrm>
        </p:spPr>
        <p:txBody>
          <a:bodyPr>
            <a:normAutofit/>
          </a:bodyPr>
          <a:lstStyle/>
          <a:p>
            <a:r>
              <a:rPr lang="en-US" sz="1800" b="1" u="sng" dirty="0" smtClean="0"/>
              <a:t>3</a:t>
            </a:r>
            <a:r>
              <a:rPr lang="en-US" sz="1800" b="1" u="sng" dirty="0"/>
              <a:t>. Software System Attributes</a:t>
            </a:r>
            <a:endParaRPr lang="en-IN" sz="1800" dirty="0"/>
          </a:p>
          <a:p>
            <a:pPr lvl="0"/>
            <a:r>
              <a:rPr lang="en-US" sz="1800" b="1" dirty="0"/>
              <a:t>Reliability </a:t>
            </a:r>
            <a:endParaRPr lang="en-IN" sz="1800" dirty="0"/>
          </a:p>
          <a:p>
            <a:r>
              <a:rPr lang="en-US" sz="1800" dirty="0"/>
              <a:t>TAG: </a:t>
            </a:r>
            <a:r>
              <a:rPr lang="en-US" sz="1800" dirty="0" err="1"/>
              <a:t>SystemReliability</a:t>
            </a:r>
            <a:r>
              <a:rPr lang="en-US" sz="1800" dirty="0"/>
              <a:t> </a:t>
            </a:r>
            <a:endParaRPr lang="en-IN" sz="1800" dirty="0"/>
          </a:p>
          <a:p>
            <a:r>
              <a:rPr lang="en-US" sz="1800" dirty="0"/>
              <a:t>GIST: The reliability of the system. </a:t>
            </a:r>
            <a:endParaRPr lang="en-IN" sz="1800" dirty="0"/>
          </a:p>
          <a:p>
            <a:r>
              <a:rPr lang="en-US" sz="1800" dirty="0"/>
              <a:t>SCALE: The reliability that the algorithm derives the right churn score. </a:t>
            </a:r>
            <a:endParaRPr lang="en-IN" sz="1800" dirty="0"/>
          </a:p>
          <a:p>
            <a:r>
              <a:rPr lang="en-US" sz="1800" dirty="0"/>
              <a:t>METER: Churn score obtained from 100000 datasets during testing. </a:t>
            </a:r>
            <a:endParaRPr lang="en-IN" sz="1800" dirty="0"/>
          </a:p>
          <a:p>
            <a:r>
              <a:rPr lang="en-US" sz="1800" dirty="0"/>
              <a:t>MUST: More than 98% of the datasets. </a:t>
            </a:r>
            <a:endParaRPr lang="en-IN" sz="1800" dirty="0"/>
          </a:p>
          <a:p>
            <a:r>
              <a:rPr lang="en-US" sz="1800" dirty="0"/>
              <a:t>PLAN: More than 99% of the datasets. </a:t>
            </a:r>
            <a:endParaRPr lang="en-IN" sz="1800" dirty="0"/>
          </a:p>
          <a:p>
            <a:r>
              <a:rPr lang="en-US" sz="1800" dirty="0"/>
              <a:t>WISH: 100% of the datasets</a:t>
            </a:r>
            <a:r>
              <a:rPr lang="en-US" sz="1800" dirty="0" smtClean="0"/>
              <a:t>.</a:t>
            </a:r>
          </a:p>
          <a:p>
            <a:r>
              <a:rPr lang="en-IN" sz="1800" b="1" u="sng" dirty="0"/>
              <a:t>4. Performance requirements</a:t>
            </a:r>
            <a:endParaRPr lang="en-IN" sz="1800" dirty="0"/>
          </a:p>
          <a:p>
            <a:pPr lvl="1"/>
            <a:r>
              <a:rPr lang="en-IN" dirty="0"/>
              <a:t>Database transactions per second</a:t>
            </a:r>
          </a:p>
          <a:p>
            <a:pPr lvl="1"/>
            <a:r>
              <a:rPr lang="en-IN" dirty="0"/>
              <a:t>Accuracy of the churn score</a:t>
            </a:r>
          </a:p>
          <a:p>
            <a:pPr lvl="1"/>
            <a:r>
              <a:rPr lang="en-IN" dirty="0"/>
              <a:t>Response time</a:t>
            </a:r>
          </a:p>
          <a:p>
            <a:endParaRPr lang="en-IN" sz="1800" dirty="0"/>
          </a:p>
          <a:p>
            <a:endParaRPr lang="en-IN" dirty="0"/>
          </a:p>
        </p:txBody>
      </p:sp>
    </p:spTree>
    <p:extLst>
      <p:ext uri="{BB962C8B-B14F-4D97-AF65-F5344CB8AC3E}">
        <p14:creationId xmlns:p14="http://schemas.microsoft.com/office/powerpoint/2010/main" val="276314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954" y="770709"/>
            <a:ext cx="10130247" cy="5538651"/>
          </a:xfrm>
        </p:spPr>
        <p:txBody>
          <a:bodyPr>
            <a:normAutofit lnSpcReduction="10000"/>
          </a:bodyPr>
          <a:lstStyle/>
          <a:p>
            <a:r>
              <a:rPr lang="en-US" sz="1800" b="1" u="sng" dirty="0" smtClean="0"/>
              <a:t>5.Database </a:t>
            </a:r>
            <a:r>
              <a:rPr lang="en-US" sz="1800" b="1" u="sng" dirty="0"/>
              <a:t>requirements</a:t>
            </a:r>
            <a:endParaRPr lang="en-IN" sz="1800" dirty="0"/>
          </a:p>
          <a:p>
            <a:r>
              <a:rPr lang="en-IN" sz="1800" dirty="0"/>
              <a:t>We require SQL Server Name with the following :</a:t>
            </a:r>
          </a:p>
          <a:p>
            <a:pPr lvl="0"/>
            <a:r>
              <a:rPr lang="en-IN" sz="1800" dirty="0"/>
              <a:t>Database</a:t>
            </a:r>
          </a:p>
          <a:p>
            <a:pPr lvl="1"/>
            <a:r>
              <a:rPr lang="en-IN" dirty="0"/>
              <a:t>Name</a:t>
            </a:r>
          </a:p>
          <a:p>
            <a:pPr lvl="1"/>
            <a:r>
              <a:rPr lang="en-IN" dirty="0"/>
              <a:t>Size</a:t>
            </a:r>
          </a:p>
          <a:p>
            <a:pPr lvl="1"/>
            <a:r>
              <a:rPr lang="en-IN" dirty="0"/>
              <a:t>Anticipated growth rate or capacity planning</a:t>
            </a:r>
          </a:p>
          <a:p>
            <a:pPr lvl="1"/>
            <a:r>
              <a:rPr lang="en-IN" dirty="0"/>
              <a:t>Database configurations</a:t>
            </a:r>
          </a:p>
          <a:p>
            <a:pPr lvl="1"/>
            <a:r>
              <a:rPr lang="en-IN" dirty="0"/>
              <a:t>Storage configurations</a:t>
            </a:r>
          </a:p>
          <a:p>
            <a:pPr lvl="0"/>
            <a:r>
              <a:rPr lang="en-IN" sz="1800" dirty="0"/>
              <a:t>Data</a:t>
            </a:r>
          </a:p>
          <a:p>
            <a:pPr lvl="1"/>
            <a:r>
              <a:rPr lang="en-IN" dirty="0"/>
              <a:t>Data elements</a:t>
            </a:r>
          </a:p>
          <a:p>
            <a:pPr lvl="2"/>
            <a:r>
              <a:rPr lang="en-IN" sz="1800" dirty="0"/>
              <a:t>Tables</a:t>
            </a:r>
          </a:p>
          <a:p>
            <a:pPr lvl="2"/>
            <a:r>
              <a:rPr lang="en-IN" sz="1800" dirty="0"/>
              <a:t>Columns</a:t>
            </a:r>
          </a:p>
          <a:p>
            <a:r>
              <a:rPr lang="en-IN" sz="1800" b="1" u="sng" dirty="0"/>
              <a:t>6. Design Constraints</a:t>
            </a:r>
            <a:endParaRPr lang="en-IN" sz="1800" dirty="0"/>
          </a:p>
          <a:p>
            <a:r>
              <a:rPr lang="en-IN" sz="1800" dirty="0"/>
              <a:t>Complexity of Logistic algorithm</a:t>
            </a:r>
          </a:p>
          <a:p>
            <a:pPr lvl="0"/>
            <a:r>
              <a:rPr lang="en-IN" sz="1800" dirty="0"/>
              <a:t>All coding will be done in R.</a:t>
            </a:r>
          </a:p>
          <a:p>
            <a:pPr lvl="0"/>
            <a:r>
              <a:rPr lang="en-IN" sz="1800" dirty="0"/>
              <a:t>Logistic regression requires huge amount of data to achieve stable and meaningful output.</a:t>
            </a:r>
          </a:p>
          <a:p>
            <a:pPr marL="128016" lvl="1" indent="0">
              <a:buNone/>
            </a:pPr>
            <a:endParaRPr lang="en-IN" sz="1400" dirty="0"/>
          </a:p>
        </p:txBody>
      </p:sp>
    </p:spTree>
    <p:extLst>
      <p:ext uri="{BB962C8B-B14F-4D97-AF65-F5344CB8AC3E}">
        <p14:creationId xmlns:p14="http://schemas.microsoft.com/office/powerpoint/2010/main" val="39326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design</a:t>
            </a:r>
            <a:endParaRPr lang="en-US" dirty="0"/>
          </a:p>
        </p:txBody>
      </p:sp>
      <p:sp>
        <p:nvSpPr>
          <p:cNvPr id="6" name="TextBox 5"/>
          <p:cNvSpPr txBox="1"/>
          <p:nvPr/>
        </p:nvSpPr>
        <p:spPr>
          <a:xfrm>
            <a:off x="1024128" y="2084832"/>
            <a:ext cx="8390328" cy="2585323"/>
          </a:xfrm>
          <a:prstGeom prst="rect">
            <a:avLst/>
          </a:prstGeom>
          <a:noFill/>
        </p:spPr>
        <p:txBody>
          <a:bodyPr wrap="square" rtlCol="0">
            <a:spAutoFit/>
          </a:bodyPr>
          <a:lstStyle/>
          <a:p>
            <a:pPr marL="342900" indent="-342900">
              <a:buFont typeface="+mj-lt"/>
              <a:buAutoNum type="arabicPeriod"/>
            </a:pPr>
            <a:r>
              <a:rPr lang="en-US" dirty="0" smtClean="0"/>
              <a:t>Data Identification and Selection</a:t>
            </a:r>
          </a:p>
          <a:p>
            <a:pPr marL="342900" indent="-342900">
              <a:buFont typeface="+mj-lt"/>
              <a:buAutoNum type="arabicPeriod"/>
            </a:pPr>
            <a:endParaRPr lang="en-US" dirty="0" smtClean="0"/>
          </a:p>
          <a:p>
            <a:pPr marL="342900" indent="-342900">
              <a:buFont typeface="+mj-lt"/>
              <a:buAutoNum type="arabicPeriod"/>
            </a:pPr>
            <a:r>
              <a:rPr lang="en-US" dirty="0" smtClean="0"/>
              <a:t>Preprocessing and reducing variables </a:t>
            </a:r>
          </a:p>
          <a:p>
            <a:pPr marL="342900" indent="-342900">
              <a:buFont typeface="+mj-lt"/>
              <a:buAutoNum type="arabicPeriod"/>
            </a:pPr>
            <a:endParaRPr lang="en-US" dirty="0" smtClean="0"/>
          </a:p>
          <a:p>
            <a:pPr marL="342900" indent="-342900">
              <a:buFont typeface="+mj-lt"/>
              <a:buAutoNum type="arabicPeriod"/>
            </a:pPr>
            <a:r>
              <a:rPr lang="en-US" dirty="0" smtClean="0"/>
              <a:t>Transforming Data and creating Input Data for Modeling</a:t>
            </a:r>
          </a:p>
          <a:p>
            <a:pPr marL="342900" indent="-342900">
              <a:buFont typeface="+mj-lt"/>
              <a:buAutoNum type="arabicPeriod"/>
            </a:pPr>
            <a:endParaRPr lang="en-US" dirty="0" smtClean="0"/>
          </a:p>
          <a:p>
            <a:pPr marL="342900" indent="-342900">
              <a:buFont typeface="+mj-lt"/>
              <a:buAutoNum type="arabicPeriod"/>
            </a:pPr>
            <a:r>
              <a:rPr lang="en-US" dirty="0" smtClean="0"/>
              <a:t>Fitting Models and identify Significant Variables</a:t>
            </a:r>
          </a:p>
          <a:p>
            <a:r>
              <a:rPr lang="en-US" dirty="0" smtClean="0"/>
              <a:t> </a:t>
            </a:r>
          </a:p>
          <a:p>
            <a:r>
              <a:rPr lang="en-US" dirty="0" smtClean="0"/>
              <a:t>5.   Interpreting Model results and Scoring new data and testing on hold out Sample </a:t>
            </a:r>
            <a:endParaRPr lang="en-US" dirty="0"/>
          </a:p>
        </p:txBody>
      </p:sp>
    </p:spTree>
    <p:extLst>
      <p:ext uri="{BB962C8B-B14F-4D97-AF65-F5344CB8AC3E}">
        <p14:creationId xmlns:p14="http://schemas.microsoft.com/office/powerpoint/2010/main" val="312240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and transformation</a:t>
            </a:r>
            <a:endParaRPr lang="en-US" dirty="0"/>
          </a:p>
        </p:txBody>
      </p:sp>
      <p:sp>
        <p:nvSpPr>
          <p:cNvPr id="3" name="Content Placeholder 2"/>
          <p:cNvSpPr>
            <a:spLocks noGrp="1"/>
          </p:cNvSpPr>
          <p:nvPr>
            <p:ph idx="1"/>
          </p:nvPr>
        </p:nvSpPr>
        <p:spPr/>
        <p:txBody>
          <a:bodyPr/>
          <a:lstStyle/>
          <a:p>
            <a:r>
              <a:rPr lang="en-US" dirty="0" smtClean="0"/>
              <a:t>Preprocessing involves transforming variables and creating new variables like frequency count, last 3 months total roaming calls, total duration of calls</a:t>
            </a:r>
          </a:p>
          <a:p>
            <a:r>
              <a:rPr lang="en-US" dirty="0" smtClean="0"/>
              <a:t>After the data is processed, we examine the data visually as part of Exploratory Data Analysis. For example a histogram, bar charts or Pie charts </a:t>
            </a:r>
          </a:p>
          <a:p>
            <a:endParaRPr lang="en-US" dirty="0" smtClean="0"/>
          </a:p>
        </p:txBody>
      </p:sp>
      <p:sp>
        <p:nvSpPr>
          <p:cNvPr id="4" name="AutoShape 2" descr="https://encrypted-tbn3.gstatic.com/images?q=tbn:ANd9GcSRqCaRWQFyYBaErQZLW-f7y6KTL9MBZUu9NTKNeu9fvgADp6-FEd-1zpaQ"/>
          <p:cNvSpPr>
            <a:spLocks noChangeAspect="1" noChangeArrowheads="1"/>
          </p:cNvSpPr>
          <p:nvPr/>
        </p:nvSpPr>
        <p:spPr bwMode="auto">
          <a:xfrm>
            <a:off x="696546" y="13687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867422" y="4509975"/>
            <a:ext cx="311304" cy="646331"/>
          </a:xfrm>
          <a:prstGeom prst="rect">
            <a:avLst/>
          </a:prstGeom>
          <a:noFill/>
        </p:spPr>
        <p:txBody>
          <a:bodyPr wrap="none" rtlCol="0">
            <a:spAutoFit/>
          </a:bodyPr>
          <a:lstStyle/>
          <a:p>
            <a:r>
              <a:rPr lang="en-US" sz="3600" dirty="0" smtClean="0"/>
              <a:t>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520" y="4049866"/>
            <a:ext cx="3258005" cy="267357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154" y="4049866"/>
            <a:ext cx="3151270" cy="2673570"/>
          </a:xfrm>
          <a:prstGeom prst="rect">
            <a:avLst/>
          </a:prstGeom>
        </p:spPr>
      </p:pic>
    </p:spTree>
    <p:extLst>
      <p:ext uri="{BB962C8B-B14F-4D97-AF65-F5344CB8AC3E}">
        <p14:creationId xmlns:p14="http://schemas.microsoft.com/office/powerpoint/2010/main" val="169709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387333"/>
            <a:ext cx="9089631" cy="3820058"/>
          </a:xfrm>
        </p:spPr>
      </p:pic>
    </p:spTree>
    <p:extLst>
      <p:ext uri="{BB962C8B-B14F-4D97-AF65-F5344CB8AC3E}">
        <p14:creationId xmlns:p14="http://schemas.microsoft.com/office/powerpoint/2010/main" val="2710753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snapshots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5013" y="2377807"/>
            <a:ext cx="3658111" cy="3839111"/>
          </a:xfrm>
        </p:spPr>
      </p:pic>
    </p:spTree>
    <p:extLst>
      <p:ext uri="{BB962C8B-B14F-4D97-AF65-F5344CB8AC3E}">
        <p14:creationId xmlns:p14="http://schemas.microsoft.com/office/powerpoint/2010/main" val="313860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8204" y="553791"/>
            <a:ext cx="5383368" cy="5896601"/>
          </a:xfrm>
        </p:spPr>
      </p:pic>
    </p:spTree>
    <p:extLst>
      <p:ext uri="{BB962C8B-B14F-4D97-AF65-F5344CB8AC3E}">
        <p14:creationId xmlns:p14="http://schemas.microsoft.com/office/powerpoint/2010/main" val="336235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7406" y="983112"/>
            <a:ext cx="7173326" cy="4934639"/>
          </a:xfrm>
        </p:spPr>
      </p:pic>
    </p:spTree>
    <p:extLst>
      <p:ext uri="{BB962C8B-B14F-4D97-AF65-F5344CB8AC3E}">
        <p14:creationId xmlns:p14="http://schemas.microsoft.com/office/powerpoint/2010/main" val="10789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710" y="373488"/>
            <a:ext cx="6846801" cy="5999632"/>
          </a:xfrm>
        </p:spPr>
      </p:pic>
    </p:spTree>
    <p:extLst>
      <p:ext uri="{BB962C8B-B14F-4D97-AF65-F5344CB8AC3E}">
        <p14:creationId xmlns:p14="http://schemas.microsoft.com/office/powerpoint/2010/main" val="42618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 </a:t>
            </a:r>
            <a:endParaRPr lang="en-US" dirty="0"/>
          </a:p>
        </p:txBody>
      </p:sp>
      <p:sp>
        <p:nvSpPr>
          <p:cNvPr id="3" name="Content Placeholder 2"/>
          <p:cNvSpPr>
            <a:spLocks noGrp="1"/>
          </p:cNvSpPr>
          <p:nvPr>
            <p:ph idx="1"/>
          </p:nvPr>
        </p:nvSpPr>
        <p:spPr/>
        <p:txBody>
          <a:bodyPr/>
          <a:lstStyle/>
          <a:p>
            <a:r>
              <a:rPr lang="en-US" dirty="0" smtClean="0"/>
              <a:t>Churn is problem in Telecom Industry and which is much more critical with Mobile Number Portability. Telecom Companies want to identify churn and prevent Churn by offer discounts to customer so that they don’t switch. So we use classified machine learning techniques in our data analytics to identify Churners early and Churn score to prevent future churn .</a:t>
            </a:r>
            <a:endParaRPr lang="en-US" dirty="0"/>
          </a:p>
        </p:txBody>
      </p:sp>
    </p:spTree>
    <p:extLst>
      <p:ext uri="{BB962C8B-B14F-4D97-AF65-F5344CB8AC3E}">
        <p14:creationId xmlns:p14="http://schemas.microsoft.com/office/powerpoint/2010/main" val="1022103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423" y="669703"/>
            <a:ext cx="6289409" cy="5613266"/>
          </a:xfrm>
        </p:spPr>
      </p:pic>
    </p:spTree>
    <p:extLst>
      <p:ext uri="{BB962C8B-B14F-4D97-AF65-F5344CB8AC3E}">
        <p14:creationId xmlns:p14="http://schemas.microsoft.com/office/powerpoint/2010/main" val="416064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141" y="580289"/>
            <a:ext cx="5718219" cy="5579595"/>
          </a:xfrm>
        </p:spPr>
      </p:pic>
    </p:spTree>
    <p:extLst>
      <p:ext uri="{BB962C8B-B14F-4D97-AF65-F5344CB8AC3E}">
        <p14:creationId xmlns:p14="http://schemas.microsoft.com/office/powerpoint/2010/main" val="952140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1453" y="914400"/>
            <a:ext cx="6338305" cy="5239325"/>
          </a:xfrm>
        </p:spPr>
      </p:pic>
    </p:spTree>
    <p:extLst>
      <p:ext uri="{BB962C8B-B14F-4D97-AF65-F5344CB8AC3E}">
        <p14:creationId xmlns:p14="http://schemas.microsoft.com/office/powerpoint/2010/main" val="2697161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6854" y="495064"/>
            <a:ext cx="9720072" cy="1499616"/>
          </a:xfrm>
        </p:spPr>
        <p:txBody>
          <a:bodyPr/>
          <a:lstStyle/>
          <a:p>
            <a:r>
              <a:rPr lang="en-US" cap="small" dirty="0" smtClean="0"/>
              <a:t>Visualization in sap </a:t>
            </a:r>
            <a:r>
              <a:rPr lang="en-US" cap="small" dirty="0" err="1" smtClean="0"/>
              <a:t>lumira</a:t>
            </a:r>
            <a:endParaRPr lang="en-US" cap="small" dirty="0"/>
          </a:p>
        </p:txBody>
      </p:sp>
    </p:spTree>
    <p:extLst>
      <p:ext uri="{BB962C8B-B14F-4D97-AF65-F5344CB8AC3E}">
        <p14:creationId xmlns:p14="http://schemas.microsoft.com/office/powerpoint/2010/main" val="1755667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567" y="2286000"/>
            <a:ext cx="7155003" cy="402272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349" y="974646"/>
            <a:ext cx="9487437" cy="5334079"/>
          </a:xfrm>
          <a:prstGeom prst="rect">
            <a:avLst/>
          </a:prstGeom>
        </p:spPr>
      </p:pic>
    </p:spTree>
    <p:extLst>
      <p:ext uri="{BB962C8B-B14F-4D97-AF65-F5344CB8AC3E}">
        <p14:creationId xmlns:p14="http://schemas.microsoft.com/office/powerpoint/2010/main" val="396327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092" y="785611"/>
            <a:ext cx="9434245" cy="5304173"/>
          </a:xfrm>
        </p:spPr>
      </p:pic>
    </p:spTree>
    <p:extLst>
      <p:ext uri="{BB962C8B-B14F-4D97-AF65-F5344CB8AC3E}">
        <p14:creationId xmlns:p14="http://schemas.microsoft.com/office/powerpoint/2010/main" val="3336627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035" y="901521"/>
            <a:ext cx="9502971" cy="5342812"/>
          </a:xfrm>
          <a:prstGeom prst="rect">
            <a:avLst/>
          </a:prstGeom>
        </p:spPr>
      </p:pic>
    </p:spTree>
    <p:extLst>
      <p:ext uri="{BB962C8B-B14F-4D97-AF65-F5344CB8AC3E}">
        <p14:creationId xmlns:p14="http://schemas.microsoft.com/office/powerpoint/2010/main" val="2501755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082" y="2997044"/>
            <a:ext cx="1286546" cy="1499616"/>
          </a:xfrm>
        </p:spPr>
        <p:txBody>
          <a:bodyPr/>
          <a:lstStyle/>
          <a:p>
            <a:r>
              <a:rPr lang="en-US" dirty="0" smtClean="0"/>
              <a:t>end</a:t>
            </a:r>
            <a:endParaRPr lang="en-US" dirty="0"/>
          </a:p>
        </p:txBody>
      </p:sp>
    </p:spTree>
    <p:extLst>
      <p:ext uri="{BB962C8B-B14F-4D97-AF65-F5344CB8AC3E}">
        <p14:creationId xmlns:p14="http://schemas.microsoft.com/office/powerpoint/2010/main" val="330463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a:t>
            </a:r>
            <a:endParaRPr lang="en-US" dirty="0"/>
          </a:p>
        </p:txBody>
      </p:sp>
      <p:sp>
        <p:nvSpPr>
          <p:cNvPr id="3" name="Content Placeholder 2"/>
          <p:cNvSpPr>
            <a:spLocks noGrp="1"/>
          </p:cNvSpPr>
          <p:nvPr>
            <p:ph idx="1"/>
          </p:nvPr>
        </p:nvSpPr>
        <p:spPr/>
        <p:txBody>
          <a:bodyPr/>
          <a:lstStyle/>
          <a:p>
            <a:r>
              <a:rPr lang="en-US" dirty="0" smtClean="0"/>
              <a:t>Data is taken from kddnuggets which hosts sample datasets for machine learning. These are real time data but masked for privacy purposes. This site is a popular site for Sample Datasets for machine learning exercises</a:t>
            </a:r>
          </a:p>
          <a:p>
            <a:r>
              <a:rPr lang="en-US" dirty="0" smtClean="0"/>
              <a:t>A test data generator is used to generate test data. </a:t>
            </a:r>
            <a:r>
              <a:rPr lang="en-US" dirty="0" err="1"/>
              <a:t>Mockaroo</a:t>
            </a:r>
            <a:r>
              <a:rPr lang="en-US" dirty="0"/>
              <a:t> allows you to quickly and easily to download large amounts of randomly generated test data based on your own specs which you can then load directly into your test environment using SQL or CSV formats. No programming is required.</a:t>
            </a:r>
            <a:endParaRPr lang="en-US" dirty="0"/>
          </a:p>
        </p:txBody>
      </p:sp>
    </p:spTree>
    <p:extLst>
      <p:ext uri="{BB962C8B-B14F-4D97-AF65-F5344CB8AC3E}">
        <p14:creationId xmlns:p14="http://schemas.microsoft.com/office/powerpoint/2010/main" val="222203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 of the dataset</a:t>
            </a:r>
            <a:endParaRPr lang="en-IN" dirty="0"/>
          </a:p>
        </p:txBody>
      </p:sp>
      <p:sp>
        <p:nvSpPr>
          <p:cNvPr id="7" name="Content Placeholder 6"/>
          <p:cNvSpPr>
            <a:spLocks noGrp="1"/>
          </p:cNvSpPr>
          <p:nvPr>
            <p:ph idx="1"/>
          </p:nvPr>
        </p:nvSpPr>
        <p:spPr>
          <a:xfrm>
            <a:off x="1024128" y="1712890"/>
            <a:ext cx="9720073" cy="4596470"/>
          </a:xfrm>
        </p:spPr>
        <p:txBody>
          <a:bodyPr>
            <a:normAutofit fontScale="92500" lnSpcReduction="10000"/>
          </a:bodyPr>
          <a:lstStyle/>
          <a:p>
            <a:pPr marL="0" indent="0">
              <a:buNone/>
            </a:pPr>
            <a:r>
              <a:rPr lang="en-IN" dirty="0" smtClean="0"/>
              <a:t> </a:t>
            </a:r>
            <a:r>
              <a:rPr lang="en-IN" b="1" u="sng" dirty="0" smtClean="0"/>
              <a:t>Column</a:t>
            </a:r>
            <a:r>
              <a:rPr lang="en-IN" dirty="0" smtClean="0"/>
              <a:t>	   </a:t>
            </a:r>
            <a:r>
              <a:rPr lang="en-IN" b="1" u="sng" dirty="0" smtClean="0"/>
              <a:t> Name</a:t>
            </a:r>
            <a:r>
              <a:rPr lang="en-IN" dirty="0" smtClean="0"/>
              <a:t>			</a:t>
            </a:r>
            <a:r>
              <a:rPr lang="en-IN" b="1" u="sng" dirty="0" smtClean="0"/>
              <a:t>Description</a:t>
            </a:r>
          </a:p>
          <a:p>
            <a:pPr marL="0" indent="0">
              <a:buNone/>
            </a:pPr>
            <a:r>
              <a:rPr lang="en-IN" dirty="0"/>
              <a:t> </a:t>
            </a:r>
            <a:r>
              <a:rPr lang="en-IN" dirty="0" smtClean="0"/>
              <a:t>  1	   State 			The state in which customer resides. 	 	                                </a:t>
            </a:r>
          </a:p>
          <a:p>
            <a:r>
              <a:rPr lang="en-IN" dirty="0" smtClean="0"/>
              <a:t> </a:t>
            </a:r>
            <a:r>
              <a:rPr lang="en-IN" dirty="0"/>
              <a:t>2 </a:t>
            </a:r>
            <a:r>
              <a:rPr lang="en-IN" dirty="0" smtClean="0"/>
              <a:t>	   Account</a:t>
            </a:r>
            <a:r>
              <a:rPr lang="en-IN" dirty="0"/>
              <a:t>. </a:t>
            </a:r>
            <a:r>
              <a:rPr lang="en-IN" dirty="0" smtClean="0"/>
              <a:t>Length		The subscription period.</a:t>
            </a:r>
            <a:r>
              <a:rPr lang="en-IN" dirty="0"/>
              <a:t>	</a:t>
            </a:r>
            <a:r>
              <a:rPr lang="en-IN" dirty="0" smtClean="0"/>
              <a:t>	</a:t>
            </a:r>
          </a:p>
          <a:p>
            <a:r>
              <a:rPr lang="en-IN" dirty="0" smtClean="0"/>
              <a:t> 3	   Area. Code		The pin code of customers residence.	</a:t>
            </a:r>
          </a:p>
          <a:p>
            <a:r>
              <a:rPr lang="en-IN" dirty="0" smtClean="0"/>
              <a:t> </a:t>
            </a:r>
            <a:r>
              <a:rPr lang="en-IN" dirty="0"/>
              <a:t>4 </a:t>
            </a:r>
            <a:r>
              <a:rPr lang="en-IN" dirty="0" smtClean="0"/>
              <a:t>	   Phone </a:t>
            </a:r>
            <a:r>
              <a:rPr lang="en-IN" dirty="0"/>
              <a:t>			</a:t>
            </a:r>
            <a:r>
              <a:rPr lang="en-IN" dirty="0" smtClean="0"/>
              <a:t>The contact number of the customer. </a:t>
            </a:r>
          </a:p>
          <a:p>
            <a:r>
              <a:rPr lang="en-IN" dirty="0" smtClean="0"/>
              <a:t> 5 </a:t>
            </a:r>
            <a:r>
              <a:rPr lang="en-IN" dirty="0"/>
              <a:t>	</a:t>
            </a:r>
            <a:r>
              <a:rPr lang="en-IN" dirty="0" smtClean="0"/>
              <a:t>   Int </a:t>
            </a:r>
            <a:r>
              <a:rPr lang="en-IN" dirty="0"/>
              <a:t>.l .Plan		</a:t>
            </a:r>
            <a:r>
              <a:rPr lang="en-IN" dirty="0" smtClean="0"/>
              <a:t>The data plan of the customer.</a:t>
            </a:r>
            <a:r>
              <a:rPr lang="en-IN" dirty="0"/>
              <a:t>	</a:t>
            </a:r>
            <a:endParaRPr lang="en-IN" dirty="0" smtClean="0"/>
          </a:p>
          <a:p>
            <a:r>
              <a:rPr lang="en-IN" dirty="0" smtClean="0"/>
              <a:t> 6</a:t>
            </a:r>
            <a:r>
              <a:rPr lang="en-IN" dirty="0"/>
              <a:t>	</a:t>
            </a:r>
            <a:r>
              <a:rPr lang="en-IN" dirty="0" smtClean="0"/>
              <a:t>   VMail.Plan </a:t>
            </a:r>
            <a:r>
              <a:rPr lang="en-IN" dirty="0"/>
              <a:t>		</a:t>
            </a:r>
            <a:r>
              <a:rPr lang="en-IN" dirty="0" smtClean="0"/>
              <a:t>Cost required to activate the plan.</a:t>
            </a:r>
            <a:r>
              <a:rPr lang="en-IN" dirty="0"/>
              <a:t>	</a:t>
            </a:r>
            <a:endParaRPr lang="en-IN" dirty="0" smtClean="0"/>
          </a:p>
          <a:p>
            <a:r>
              <a:rPr lang="en-IN" dirty="0" smtClean="0"/>
              <a:t> 7 	  VMail.Message </a:t>
            </a:r>
            <a:r>
              <a:rPr lang="en-IN" dirty="0"/>
              <a:t>		</a:t>
            </a:r>
            <a:r>
              <a:rPr lang="en-IN" dirty="0" smtClean="0"/>
              <a:t>The frequency of messages per day.</a:t>
            </a:r>
          </a:p>
          <a:p>
            <a:r>
              <a:rPr lang="en-IN" dirty="0" smtClean="0"/>
              <a:t> 8 	  Day.Mins </a:t>
            </a:r>
            <a:r>
              <a:rPr lang="en-IN" dirty="0"/>
              <a:t>		</a:t>
            </a:r>
            <a:r>
              <a:rPr lang="en-IN" dirty="0" smtClean="0"/>
              <a:t>Total call duration per day in mins.</a:t>
            </a:r>
            <a:r>
              <a:rPr lang="en-IN" dirty="0"/>
              <a:t>	</a:t>
            </a:r>
            <a:endParaRPr lang="en-IN" dirty="0" smtClean="0"/>
          </a:p>
          <a:p>
            <a:r>
              <a:rPr lang="en-IN" dirty="0" smtClean="0"/>
              <a:t> 9 	  Day.Calls</a:t>
            </a:r>
            <a:r>
              <a:rPr lang="en-IN" dirty="0"/>
              <a:t>	 </a:t>
            </a:r>
            <a:r>
              <a:rPr lang="en-IN" dirty="0" smtClean="0"/>
              <a:t>             No of calls per days. </a:t>
            </a:r>
            <a:r>
              <a:rPr lang="en-IN" dirty="0"/>
              <a:t>	</a:t>
            </a:r>
            <a:endParaRPr lang="en-IN" dirty="0" smtClean="0"/>
          </a:p>
          <a:p>
            <a:r>
              <a:rPr lang="en-IN" dirty="0"/>
              <a:t>		</a:t>
            </a:r>
            <a:r>
              <a:rPr lang="en-IN" dirty="0" smtClean="0"/>
              <a:t> </a:t>
            </a:r>
          </a:p>
        </p:txBody>
      </p:sp>
    </p:spTree>
    <p:extLst>
      <p:ext uri="{BB962C8B-B14F-4D97-AF65-F5344CB8AC3E}">
        <p14:creationId xmlns:p14="http://schemas.microsoft.com/office/powerpoint/2010/main" val="238770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024128" y="824248"/>
            <a:ext cx="9720073" cy="5485112"/>
          </a:xfrm>
        </p:spPr>
        <p:txBody>
          <a:bodyPr>
            <a:normAutofit/>
          </a:bodyPr>
          <a:lstStyle/>
          <a:p>
            <a:r>
              <a:rPr lang="en-IN" sz="2000" dirty="0" smtClean="0"/>
              <a:t>10	 Day.Charge             Per day charges of the customer.</a:t>
            </a:r>
          </a:p>
          <a:p>
            <a:r>
              <a:rPr lang="en-IN" sz="2000" dirty="0" smtClean="0"/>
              <a:t>11	 Eve. Mins                 Evening call duration in mins.                     </a:t>
            </a:r>
          </a:p>
          <a:p>
            <a:r>
              <a:rPr lang="en-IN" sz="2000" dirty="0" smtClean="0"/>
              <a:t>12	 Eve.Calls                 Evening calls of the customer.</a:t>
            </a:r>
          </a:p>
          <a:p>
            <a:r>
              <a:rPr lang="en-IN" sz="2000" dirty="0" smtClean="0"/>
              <a:t>13	 Eve.Charge             Charges applied for evening calls. </a:t>
            </a:r>
          </a:p>
          <a:p>
            <a:r>
              <a:rPr lang="en-IN" sz="2000" dirty="0" smtClean="0"/>
              <a:t>14 	Night.Mins                Night call duration in mins. </a:t>
            </a:r>
          </a:p>
          <a:p>
            <a:r>
              <a:rPr lang="en-IN" sz="2000" dirty="0" smtClean="0"/>
              <a:t>15	 Night.Calls               Night calls of the customer.</a:t>
            </a:r>
          </a:p>
          <a:p>
            <a:r>
              <a:rPr lang="en-IN" sz="2000" dirty="0" smtClean="0"/>
              <a:t>16	 Night.Charge           Charges applied for night calls.</a:t>
            </a:r>
          </a:p>
          <a:p>
            <a:r>
              <a:rPr lang="en-IN" sz="2000" dirty="0" smtClean="0"/>
              <a:t>17	 Intl.Mins                   International call duration in mins.</a:t>
            </a:r>
          </a:p>
          <a:p>
            <a:r>
              <a:rPr lang="en-IN" sz="2000" dirty="0" smtClean="0"/>
              <a:t>18	 Intl.Calls                  International calls of the customer.</a:t>
            </a:r>
          </a:p>
          <a:p>
            <a:r>
              <a:rPr lang="en-IN" sz="2000" dirty="0" smtClean="0"/>
              <a:t>19	 Intl.Charge              Charges applied for international calls.</a:t>
            </a:r>
          </a:p>
          <a:p>
            <a:r>
              <a:rPr lang="en-IN" sz="2000" dirty="0" smtClean="0"/>
              <a:t>20	 CustServ.Calls          Customer service calls.</a:t>
            </a:r>
          </a:p>
          <a:p>
            <a:endParaRPr lang="en-IN" sz="2000" dirty="0" smtClean="0"/>
          </a:p>
          <a:p>
            <a:pPr marL="0" indent="0">
              <a:buNone/>
            </a:pPr>
            <a:endParaRPr lang="en-IN" sz="2000" dirty="0" smtClean="0"/>
          </a:p>
          <a:p>
            <a:endParaRPr lang="en-IN" sz="2000" dirty="0"/>
          </a:p>
          <a:p>
            <a:endParaRPr lang="en-IN" sz="2000" dirty="0" smtClean="0"/>
          </a:p>
          <a:p>
            <a:endParaRPr lang="en-IN" sz="2000" dirty="0"/>
          </a:p>
          <a:p>
            <a:endParaRPr lang="en-IN" sz="2000" dirty="0"/>
          </a:p>
          <a:p>
            <a:endParaRPr lang="en-IN" sz="2000" dirty="0"/>
          </a:p>
          <a:p>
            <a:endParaRPr lang="en-IN" sz="2000" dirty="0"/>
          </a:p>
          <a:p>
            <a:endParaRPr lang="en-IN" sz="2000" dirty="0"/>
          </a:p>
          <a:p>
            <a:endParaRPr lang="en-IN" sz="2000" dirty="0"/>
          </a:p>
        </p:txBody>
      </p:sp>
    </p:spTree>
    <p:extLst>
      <p:ext uri="{BB962C8B-B14F-4D97-AF65-F5344CB8AC3E}">
        <p14:creationId xmlns:p14="http://schemas.microsoft.com/office/powerpoint/2010/main" val="264141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of the project</a:t>
            </a:r>
            <a:endParaRPr lang="en-US" dirty="0"/>
          </a:p>
        </p:txBody>
      </p:sp>
      <p:sp>
        <p:nvSpPr>
          <p:cNvPr id="3" name="Content Placeholder 2"/>
          <p:cNvSpPr>
            <a:spLocks noGrp="1"/>
          </p:cNvSpPr>
          <p:nvPr>
            <p:ph idx="1"/>
          </p:nvPr>
        </p:nvSpPr>
        <p:spPr/>
        <p:txBody>
          <a:bodyPr/>
          <a:lstStyle/>
          <a:p>
            <a:r>
              <a:rPr lang="en-US" dirty="0" smtClean="0"/>
              <a:t>Pre processed the raw data collected.</a:t>
            </a:r>
          </a:p>
          <a:p>
            <a:r>
              <a:rPr lang="en-US" dirty="0" smtClean="0"/>
              <a:t>Installed R tool kit.</a:t>
            </a:r>
          </a:p>
          <a:p>
            <a:r>
              <a:rPr lang="en-US" dirty="0" smtClean="0"/>
              <a:t>Modeling </a:t>
            </a:r>
            <a:r>
              <a:rPr lang="en-US" dirty="0"/>
              <a:t>the phases</a:t>
            </a:r>
            <a:endParaRPr lang="en-US" dirty="0" smtClean="0"/>
          </a:p>
          <a:p>
            <a:r>
              <a:rPr lang="en-US" dirty="0" smtClean="0"/>
              <a:t>learning R to develop logistic regression algorithm to run over the datasets</a:t>
            </a:r>
          </a:p>
          <a:p>
            <a:r>
              <a:rPr lang="en-US" dirty="0" smtClean="0"/>
              <a:t>Learning R to generate graphs </a:t>
            </a:r>
            <a:endParaRPr lang="en-US" dirty="0" smtClean="0"/>
          </a:p>
          <a:p>
            <a:r>
              <a:rPr lang="en-US" dirty="0" smtClean="0"/>
              <a:t>Visualize Datasets using SAP </a:t>
            </a:r>
            <a:r>
              <a:rPr lang="en-US" dirty="0" err="1" smtClean="0"/>
              <a:t>Lumira</a:t>
            </a:r>
            <a:endParaRPr lang="en-US" dirty="0"/>
          </a:p>
        </p:txBody>
      </p:sp>
    </p:spTree>
    <p:extLst>
      <p:ext uri="{BB962C8B-B14F-4D97-AF65-F5344CB8AC3E}">
        <p14:creationId xmlns:p14="http://schemas.microsoft.com/office/powerpoint/2010/main" val="207350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phase </a:t>
            </a:r>
            <a:endParaRPr lang="en-US" dirty="0"/>
          </a:p>
        </p:txBody>
      </p:sp>
      <p:sp>
        <p:nvSpPr>
          <p:cNvPr id="3" name="Content Placeholder 2"/>
          <p:cNvSpPr>
            <a:spLocks noGrp="1"/>
          </p:cNvSpPr>
          <p:nvPr>
            <p:ph idx="1"/>
          </p:nvPr>
        </p:nvSpPr>
        <p:spPr/>
        <p:txBody>
          <a:bodyPr/>
          <a:lstStyle/>
          <a:p>
            <a:r>
              <a:rPr lang="en-US" dirty="0" smtClean="0"/>
              <a:t>We will use Logistic Regression to fit models and predict Churn on historical data. Once this is done, we will evaluate the model on different statistical parameters to determine model Fit. The Model with the best results will chosen to test on the holdout Sample.</a:t>
            </a:r>
            <a:endParaRPr lang="en-US" dirty="0"/>
          </a:p>
        </p:txBody>
      </p:sp>
      <p:pic>
        <p:nvPicPr>
          <p:cNvPr id="4" name="Picture 3" descr="Capture.PNG"/>
          <p:cNvPicPr>
            <a:picLocks noChangeAspect="1"/>
          </p:cNvPicPr>
          <p:nvPr/>
        </p:nvPicPr>
        <p:blipFill>
          <a:blip r:embed="rId2"/>
          <a:stretch>
            <a:fillRect/>
          </a:stretch>
        </p:blipFill>
        <p:spPr>
          <a:xfrm>
            <a:off x="2147529" y="3932204"/>
            <a:ext cx="6020641" cy="1962424"/>
          </a:xfrm>
          <a:prstGeom prst="rect">
            <a:avLst/>
          </a:prstGeom>
        </p:spPr>
      </p:pic>
    </p:spTree>
    <p:extLst>
      <p:ext uri="{BB962C8B-B14F-4D97-AF65-F5344CB8AC3E}">
        <p14:creationId xmlns:p14="http://schemas.microsoft.com/office/powerpoint/2010/main" val="227335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and scoring </a:t>
            </a:r>
            <a:endParaRPr lang="en-US" dirty="0"/>
          </a:p>
        </p:txBody>
      </p:sp>
      <p:sp>
        <p:nvSpPr>
          <p:cNvPr id="3" name="Content Placeholder 2"/>
          <p:cNvSpPr>
            <a:spLocks noGrp="1"/>
          </p:cNvSpPr>
          <p:nvPr>
            <p:ph idx="1"/>
          </p:nvPr>
        </p:nvSpPr>
        <p:spPr/>
        <p:txBody>
          <a:bodyPr/>
          <a:lstStyle/>
          <a:p>
            <a:r>
              <a:rPr lang="en-US" dirty="0" smtClean="0"/>
              <a:t>After Model is evaluated based on the performance on the Hold Out Sample, the model is scored in real time to identify churners on real data. </a:t>
            </a:r>
          </a:p>
          <a:p>
            <a:r>
              <a:rPr lang="en-US" dirty="0" smtClean="0"/>
              <a:t>P= Probability of getting the condition of “churn” .</a:t>
            </a:r>
          </a:p>
          <a:p>
            <a:r>
              <a:rPr lang="en-US" dirty="0" smtClean="0"/>
              <a:t>P=0 customer will remain active.</a:t>
            </a:r>
          </a:p>
          <a:p>
            <a:r>
              <a:rPr lang="en-US" dirty="0" smtClean="0"/>
              <a:t>P=1 customer will churn.</a:t>
            </a:r>
          </a:p>
          <a:p>
            <a:r>
              <a:rPr lang="en-US" dirty="0" smtClean="0"/>
              <a:t>LOGISTIC REGRESSION :-</a:t>
            </a:r>
          </a:p>
          <a:p>
            <a:endParaRPr lang="en-US" dirty="0" smtClean="0"/>
          </a:p>
          <a:p>
            <a:endParaRPr lang="en-US" dirty="0"/>
          </a:p>
        </p:txBody>
      </p:sp>
      <p:pic>
        <p:nvPicPr>
          <p:cNvPr id="6" name="Picture 5" descr="Capture1.PNG"/>
          <p:cNvPicPr>
            <a:picLocks noChangeAspect="1"/>
          </p:cNvPicPr>
          <p:nvPr/>
        </p:nvPicPr>
        <p:blipFill>
          <a:blip r:embed="rId2"/>
          <a:stretch>
            <a:fillRect/>
          </a:stretch>
        </p:blipFill>
        <p:spPr>
          <a:xfrm>
            <a:off x="4222508" y="4434880"/>
            <a:ext cx="3153215" cy="838317"/>
          </a:xfrm>
          <a:prstGeom prst="rect">
            <a:avLst/>
          </a:prstGeom>
        </p:spPr>
      </p:pic>
    </p:spTree>
    <p:extLst>
      <p:ext uri="{BB962C8B-B14F-4D97-AF65-F5344CB8AC3E}">
        <p14:creationId xmlns:p14="http://schemas.microsoft.com/office/powerpoint/2010/main" val="343101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cap="small" dirty="0" smtClean="0"/>
              <a:t>Logistic Regression in R</a:t>
            </a:r>
            <a:endParaRPr lang="en-US" cap="small" dirty="0"/>
          </a:p>
        </p:txBody>
      </p:sp>
      <p:pic>
        <p:nvPicPr>
          <p:cNvPr id="10"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6824" y="2084832"/>
            <a:ext cx="5594680" cy="4108270"/>
          </a:xfrm>
        </p:spPr>
      </p:pic>
    </p:spTree>
    <p:extLst>
      <p:ext uri="{BB962C8B-B14F-4D97-AF65-F5344CB8AC3E}">
        <p14:creationId xmlns:p14="http://schemas.microsoft.com/office/powerpoint/2010/main" val="2995825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348</TotalTime>
  <Words>663</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Tw Cen MT</vt:lpstr>
      <vt:lpstr>Tw Cen MT Condensed</vt:lpstr>
      <vt:lpstr>Wingdings 3</vt:lpstr>
      <vt:lpstr>Integral</vt:lpstr>
      <vt:lpstr>Data analytics </vt:lpstr>
      <vt:lpstr>Project GOALS </vt:lpstr>
      <vt:lpstr>Data SET </vt:lpstr>
      <vt:lpstr>Attributes of the dataset</vt:lpstr>
      <vt:lpstr>PowerPoint Presentation</vt:lpstr>
      <vt:lpstr>Progress of the project</vt:lpstr>
      <vt:lpstr>Modeling phase </vt:lpstr>
      <vt:lpstr>Model evaluation and scoring </vt:lpstr>
      <vt:lpstr>Logistic Regression in R</vt:lpstr>
      <vt:lpstr>Description of srs</vt:lpstr>
      <vt:lpstr>PowerPoint Presentation</vt:lpstr>
      <vt:lpstr>PowerPoint Presentation</vt:lpstr>
      <vt:lpstr>Description of the design</vt:lpstr>
      <vt:lpstr>PREPROCESSING and transformation</vt:lpstr>
      <vt:lpstr>Sequence diagram</vt:lpstr>
      <vt:lpstr>Result and snapshots</vt:lpstr>
      <vt:lpstr>PowerPoint Presentation</vt:lpstr>
      <vt:lpstr>PowerPoint Presentation</vt:lpstr>
      <vt:lpstr>PowerPoint Presentation</vt:lpstr>
      <vt:lpstr>PowerPoint Presentation</vt:lpstr>
      <vt:lpstr>PowerPoint Presentation</vt:lpstr>
      <vt:lpstr>PowerPoint Presentation</vt:lpstr>
      <vt:lpstr>Visualization in sap lumira</vt:lpstr>
      <vt:lpstr>PowerPoint Presentation</vt:lpstr>
      <vt:lpstr>PowerPoint Presentation</vt:lpstr>
      <vt:lpstr>PowerPoint Presentation</vt:lpstr>
      <vt:lpstr>end</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ADMINIBM</dc:creator>
  <cp:lastModifiedBy>IBMNVIDIA</cp:lastModifiedBy>
  <cp:revision>37</cp:revision>
  <dcterms:created xsi:type="dcterms:W3CDTF">2015-09-22T16:12:19Z</dcterms:created>
  <dcterms:modified xsi:type="dcterms:W3CDTF">2015-12-11T05:55:45Z</dcterms:modified>
</cp:coreProperties>
</file>