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56" r:id="rId4"/>
    <p:sldId id="258" r:id="rId5"/>
    <p:sldId id="257" r:id="rId6"/>
    <p:sldId id="259" r:id="rId7"/>
    <p:sldId id="266" r:id="rId8"/>
    <p:sldId id="263" r:id="rId9"/>
    <p:sldId id="260" r:id="rId10"/>
    <p:sldId id="264" r:id="rId11"/>
    <p:sldId id="262" r:id="rId12"/>
    <p:sldId id="261" r:id="rId13"/>
    <p:sldId id="267" r:id="rId14"/>
    <p:sldId id="268" r:id="rId15"/>
    <p:sldId id="269" r:id="rId16"/>
    <p:sldId id="270" r:id="rId17"/>
    <p:sldId id="271" r:id="rId18"/>
    <p:sldId id="265"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12/10/2015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12/10/2015</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12/10/2015</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12/10/2015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12/10/2015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12/10/2015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12/10/2015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12/10/2015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12/10/2015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12/10/2015</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12/10/2015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8" Type="http://schemas.openxmlformats.org/officeDocument/2006/relationships/hyperlink" Target="https://archive.org/details/twitter_cikm_2010" TargetMode="External"/><Relationship Id="rId13" Type="http://schemas.openxmlformats.org/officeDocument/2006/relationships/hyperlink" Target="http://alexdavies.net/twitter-sentiment-analysis/" TargetMode="External"/><Relationship Id="rId3" Type="http://schemas.openxmlformats.org/officeDocument/2006/relationships/hyperlink" Target="http://www.cloudera.com/content/www/enus/documentation/other/tutorial/CDH5/Hadoop-Tutorial/ht_example_4_sentiment_analysis.html" TargetMode="External"/><Relationship Id="rId7" Type="http://schemas.openxmlformats.org/officeDocument/2006/relationships/hyperlink" Target="http://academictorrents.com/details/d8b3a315172c8d804528762f37fa67db14577cdb" TargetMode="External"/><Relationship Id="rId12" Type="http://schemas.openxmlformats.org/officeDocument/2006/relationships/hyperlink" Target="http://www.alex-hanna.com/tworkshops/lesson-6-basic-sentiment-analysis/" TargetMode="External"/><Relationship Id="rId2" Type="http://schemas.openxmlformats.org/officeDocument/2006/relationships/hyperlink" Target="https://archive.org/download/twitter_cikm_2010" TargetMode="External"/><Relationship Id="rId1" Type="http://schemas.openxmlformats.org/officeDocument/2006/relationships/slideLayout" Target="../slideLayouts/slideLayout24.xml"/><Relationship Id="rId6" Type="http://schemas.openxmlformats.org/officeDocument/2006/relationships/hyperlink" Target="https://github.com/madhusudancs/sentiment-analyzer/blob/master/analyzer/train.py" TargetMode="External"/><Relationship Id="rId11" Type="http://schemas.openxmlformats.org/officeDocument/2006/relationships/hyperlink" Target="http://www.slideshare.net/niteshsinghns/twitter-sentiment-analysis-project-report" TargetMode="External"/><Relationship Id="rId5" Type="http://schemas.openxmlformats.org/officeDocument/2006/relationships/hyperlink" Target="https://github.com/timvandermeij/sentiment-analysis/tree/master/words" TargetMode="External"/><Relationship Id="rId10" Type="http://schemas.openxmlformats.org/officeDocument/2006/relationships/hyperlink" Target="http://www.slideshare.net/sumit786raj/sentiment-analysis-of-twitter-data?related=1" TargetMode="External"/><Relationship Id="rId4" Type="http://schemas.openxmlformats.org/officeDocument/2006/relationships/hyperlink" Target="https://github.com/omarshammas/sentiment_analysis" TargetMode="External"/><Relationship Id="rId9" Type="http://schemas.openxmlformats.org/officeDocument/2006/relationships/hyperlink" Target="http://www.mrgeek.me/technology/datascience/data-mining-1-5-million-tweets-for-twitter-sentiment-analysis/" TargetMode="External"/><Relationship Id="rId14" Type="http://schemas.openxmlformats.org/officeDocument/2006/relationships/hyperlink" Target="http://www-nlp.stanford.edu/courses/cs224n/2009/fp/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981200"/>
          </a:xfrm>
        </p:spPr>
        <p:txBody>
          <a:bodyPr>
            <a:normAutofit fontScale="90000"/>
          </a:bodyPr>
          <a:lstStyle/>
          <a:p>
            <a:pPr algn="l"/>
            <a:r>
              <a:rPr lang="en-IN" sz="4800" b="1" dirty="0" smtClean="0"/>
              <a:t>     Data Analysis </a:t>
            </a:r>
            <a:br>
              <a:rPr lang="en-IN" sz="4800" b="1" dirty="0" smtClean="0"/>
            </a:br>
            <a:r>
              <a:rPr lang="en-IN" sz="4800" b="1" dirty="0" smtClean="0"/>
              <a:t>             On                  </a:t>
            </a:r>
            <a:br>
              <a:rPr lang="en-IN" sz="4800" b="1" dirty="0" smtClean="0"/>
            </a:br>
            <a:r>
              <a:rPr lang="en-IN" sz="4800" b="1" dirty="0" smtClean="0"/>
              <a:t>     Twitter Data</a:t>
            </a:r>
            <a:endParaRPr lang="en-IN" sz="4800" b="1" dirty="0"/>
          </a:p>
        </p:txBody>
      </p:sp>
      <p:sp>
        <p:nvSpPr>
          <p:cNvPr id="3" name="Subtitle 2"/>
          <p:cNvSpPr>
            <a:spLocks noGrp="1"/>
          </p:cNvSpPr>
          <p:nvPr>
            <p:ph type="subTitle" idx="1"/>
          </p:nvPr>
        </p:nvSpPr>
        <p:spPr>
          <a:xfrm>
            <a:off x="304800" y="2209800"/>
            <a:ext cx="8534400" cy="4191000"/>
          </a:xfrm>
        </p:spPr>
        <p:txBody>
          <a:bodyPr/>
          <a:lstStyle/>
          <a:p>
            <a:pPr algn="l"/>
            <a:endParaRPr lang="en-IN" b="1" i="1" u="sng" dirty="0" smtClean="0"/>
          </a:p>
          <a:p>
            <a:pPr algn="l"/>
            <a:r>
              <a:rPr lang="en-IN" b="1" i="1" u="sng" dirty="0" smtClean="0"/>
              <a:t>Submitted By  </a:t>
            </a:r>
            <a:r>
              <a:rPr lang="en-IN" b="1" dirty="0" smtClean="0"/>
              <a:t>:</a:t>
            </a:r>
          </a:p>
          <a:p>
            <a:pPr algn="l"/>
            <a:r>
              <a:rPr lang="en-IN" b="1" dirty="0" smtClean="0"/>
              <a:t>           Praveen K        -    1MS12CS075</a:t>
            </a:r>
          </a:p>
          <a:p>
            <a:pPr algn="l"/>
            <a:r>
              <a:rPr lang="en-IN" b="1" dirty="0" smtClean="0"/>
              <a:t>           Praveen S P     -    1MS12CS076</a:t>
            </a:r>
          </a:p>
          <a:p>
            <a:pPr algn="l"/>
            <a:r>
              <a:rPr lang="en-IN" b="1" dirty="0" smtClean="0"/>
              <a:t>           </a:t>
            </a:r>
            <a:r>
              <a:rPr lang="en-IN" b="1" dirty="0" err="1" smtClean="0"/>
              <a:t>Manoj</a:t>
            </a:r>
            <a:r>
              <a:rPr lang="en-IN" b="1" dirty="0" smtClean="0"/>
              <a:t> A           -    1MS12CS053</a:t>
            </a:r>
          </a:p>
          <a:p>
            <a:pPr algn="l"/>
            <a:r>
              <a:rPr lang="en-IN" b="1" dirty="0" smtClean="0"/>
              <a:t>           </a:t>
            </a:r>
            <a:r>
              <a:rPr lang="en-IN" b="1" dirty="0" err="1" smtClean="0"/>
              <a:t>Jayachitra</a:t>
            </a:r>
            <a:r>
              <a:rPr lang="en-IN" b="1" dirty="0" smtClean="0"/>
              <a:t> T R  -    1MS12CS040</a:t>
            </a:r>
            <a:endParaRPr lang="en-IN" b="1" dirty="0"/>
          </a:p>
        </p:txBody>
      </p:sp>
      <p:pic>
        <p:nvPicPr>
          <p:cNvPr id="4" name="Picture 3" descr="twitter.jpg"/>
          <p:cNvPicPr>
            <a:picLocks noChangeAspect="1"/>
          </p:cNvPicPr>
          <p:nvPr/>
        </p:nvPicPr>
        <p:blipFill>
          <a:blip r:embed="rId2" cstate="print"/>
          <a:stretch>
            <a:fillRect/>
          </a:stretch>
        </p:blipFill>
        <p:spPr>
          <a:xfrm>
            <a:off x="5486400" y="381000"/>
            <a:ext cx="1752600" cy="1752600"/>
          </a:xfrm>
          <a:prstGeom prst="rect">
            <a:avLst/>
          </a:prstGeom>
        </p:spPr>
      </p:pic>
    </p:spTree>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Sequence Diagram</a:t>
            </a:r>
            <a:endParaRPr lang="en-IN" b="1"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	 Applications to Review-Related Websites</a:t>
            </a:r>
          </a:p>
          <a:p>
            <a:pPr lvl="1"/>
            <a:r>
              <a:rPr lang="en-IN" dirty="0" smtClean="0"/>
              <a:t>Movie Reviews, Product Reviews etc.</a:t>
            </a:r>
          </a:p>
          <a:p>
            <a:pPr lvl="1">
              <a:buNone/>
            </a:pPr>
            <a:endParaRPr lang="en-IN" dirty="0" smtClean="0"/>
          </a:p>
          <a:p>
            <a:pPr lvl="1">
              <a:buNone/>
            </a:pPr>
            <a:r>
              <a:rPr lang="en-IN" dirty="0" smtClean="0"/>
              <a:t>Applications as a Sub-Component</a:t>
            </a:r>
          </a:p>
          <a:p>
            <a:pPr lvl="1"/>
            <a:r>
              <a:rPr lang="en-IN" dirty="0" smtClean="0"/>
              <a:t>Technology Detecting antagonistic, heated language in mails, spam detection, context sensitive information detection etc.</a:t>
            </a:r>
          </a:p>
          <a:p>
            <a:pPr lvl="1"/>
            <a:endParaRPr lang="en-IN" dirty="0" smtClean="0"/>
          </a:p>
          <a:p>
            <a:pPr lvl="1">
              <a:buNone/>
            </a:pPr>
            <a:r>
              <a:rPr lang="en-IN" dirty="0" smtClean="0"/>
              <a:t>Applications in Business and Government Intelligence</a:t>
            </a:r>
          </a:p>
          <a:p>
            <a:pPr lvl="1"/>
            <a:r>
              <a:rPr lang="en-IN" dirty="0" smtClean="0"/>
              <a:t>Knowing Consumer attitudes and trends</a:t>
            </a:r>
          </a:p>
          <a:p>
            <a:pPr lvl="1"/>
            <a:endParaRPr lang="en-IN" dirty="0" smtClean="0"/>
          </a:p>
          <a:p>
            <a:pPr lvl="1">
              <a:buNone/>
            </a:pPr>
            <a:r>
              <a:rPr lang="en-IN" dirty="0" smtClean="0"/>
              <a:t>Applications across Different Domains</a:t>
            </a:r>
          </a:p>
          <a:p>
            <a:pPr lvl="1"/>
            <a:r>
              <a:rPr lang="en-IN" dirty="0" smtClean="0"/>
              <a:t>Knowing public opinions for political leaders or their notions about rules and regulations in place etc.</a:t>
            </a:r>
            <a:endParaRPr lang="en-IN" dirty="0"/>
          </a:p>
        </p:txBody>
      </p:sp>
      <p:pic>
        <p:nvPicPr>
          <p:cNvPr id="4" name="Picture 3" descr="twitter_sequence_diagram.PNG"/>
          <p:cNvPicPr>
            <a:picLocks noChangeAspect="1"/>
          </p:cNvPicPr>
          <p:nvPr/>
        </p:nvPicPr>
        <p:blipFill>
          <a:blip r:embed="rId2" cstate="print"/>
          <a:stretch>
            <a:fillRect/>
          </a:stretch>
        </p:blipFill>
        <p:spPr>
          <a:xfrm>
            <a:off x="304800" y="1447800"/>
            <a:ext cx="8382000" cy="4800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Implementation Details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Twitter Data Set Identification and Extraction</a:t>
            </a:r>
          </a:p>
          <a:p>
            <a:r>
              <a:rPr lang="en-US" dirty="0" smtClean="0">
                <a:latin typeface="Times New Roman" pitchFamily="18" charset="0"/>
                <a:cs typeface="Times New Roman" pitchFamily="18" charset="0"/>
              </a:rPr>
              <a:t>Pre-processing of data set</a:t>
            </a:r>
          </a:p>
          <a:p>
            <a:pPr lvl="1">
              <a:buFont typeface="Wingdings" pitchFamily="2" charset="2"/>
              <a:buChar char="Ø"/>
            </a:pPr>
            <a:r>
              <a:rPr lang="en-US" sz="3200" dirty="0" smtClean="0">
                <a:latin typeface="Times New Roman" pitchFamily="18" charset="0"/>
                <a:cs typeface="Times New Roman" pitchFamily="18" charset="0"/>
              </a:rPr>
              <a:t>Removing  unwanted  attributes</a:t>
            </a:r>
          </a:p>
          <a:p>
            <a:pPr lvl="1">
              <a:buFont typeface="Wingdings" pitchFamily="2" charset="2"/>
              <a:buChar char="Ø"/>
            </a:pPr>
            <a:r>
              <a:rPr lang="en-US" sz="3200" dirty="0" smtClean="0">
                <a:latin typeface="Times New Roman" pitchFamily="18" charset="0"/>
                <a:cs typeface="Times New Roman" pitchFamily="18" charset="0"/>
              </a:rPr>
              <a:t>Eliminating  stop  words </a:t>
            </a:r>
          </a:p>
          <a:p>
            <a:pPr lvl="1">
              <a:buFont typeface="Wingdings" pitchFamily="2" charset="2"/>
              <a:buChar char="Ø"/>
            </a:pPr>
            <a:r>
              <a:rPr lang="en-US" sz="3200" dirty="0" smtClean="0">
                <a:latin typeface="Times New Roman" pitchFamily="18" charset="0"/>
                <a:cs typeface="Times New Roman" pitchFamily="18" charset="0"/>
              </a:rPr>
              <a:t>Stemming ( Porter’s  algorithm)</a:t>
            </a:r>
          </a:p>
          <a:p>
            <a:r>
              <a:rPr lang="en-US" dirty="0" smtClean="0">
                <a:latin typeface="Times New Roman" pitchFamily="18" charset="0"/>
                <a:cs typeface="Times New Roman" pitchFamily="18" charset="0"/>
              </a:rPr>
              <a:t>Tweet classification</a:t>
            </a:r>
          </a:p>
          <a:p>
            <a:pPr lvl="1">
              <a:buFont typeface="Wingdings" pitchFamily="2" charset="2"/>
              <a:buChar char="Ø"/>
            </a:pPr>
            <a:r>
              <a:rPr lang="en-US" sz="3200" dirty="0" smtClean="0">
                <a:latin typeface="Times New Roman" pitchFamily="18" charset="0"/>
                <a:cs typeface="Times New Roman" pitchFamily="18" charset="0"/>
              </a:rPr>
              <a:t> Positive</a:t>
            </a:r>
          </a:p>
          <a:p>
            <a:pPr lvl="1">
              <a:buFont typeface="Wingdings" pitchFamily="2" charset="2"/>
              <a:buChar char="Ø"/>
            </a:pPr>
            <a:r>
              <a:rPr lang="en-US" sz="3200" dirty="0" smtClean="0">
                <a:latin typeface="Times New Roman" pitchFamily="18" charset="0"/>
                <a:cs typeface="Times New Roman" pitchFamily="18" charset="0"/>
              </a:rPr>
              <a:t> Negative</a:t>
            </a:r>
          </a:p>
          <a:p>
            <a:pPr lvl="1">
              <a:buFont typeface="Wingdings" pitchFamily="2" charset="2"/>
              <a:buChar char="Ø"/>
            </a:pPr>
            <a:r>
              <a:rPr lang="en-US" sz="3200" dirty="0" smtClean="0">
                <a:latin typeface="Times New Roman" pitchFamily="18" charset="0"/>
                <a:cs typeface="Times New Roman" pitchFamily="18" charset="0"/>
              </a:rPr>
              <a:t> Neutral</a:t>
            </a:r>
            <a:endParaRPr lang="en-IN" sz="3200" dirty="0" smtClean="0">
              <a:latin typeface="Times New Roman" pitchFamily="18" charset="0"/>
              <a:cs typeface="Times New Roman" pitchFamily="18" charset="0"/>
            </a:endParaRPr>
          </a:p>
          <a:p>
            <a:endParaRPr lang="en-IN" dirty="0"/>
          </a:p>
        </p:txBody>
      </p:sp>
    </p:spTree>
  </p:cSld>
  <p:clrMapOvr>
    <a:masterClrMapping/>
  </p:clrMapOvr>
  <p:transition spd="slow">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a:bodyPr>
          <a:lstStyle/>
          <a:p>
            <a:pPr>
              <a:buNone/>
            </a:pPr>
            <a:r>
              <a:rPr lang="en-IN" sz="3600" b="1" dirty="0" smtClean="0">
                <a:latin typeface="Times New Roman" pitchFamily="18" charset="0"/>
                <a:cs typeface="Times New Roman" pitchFamily="18" charset="0"/>
              </a:rPr>
              <a:t>Our Approach :</a:t>
            </a:r>
          </a:p>
          <a:p>
            <a:pPr>
              <a:buNone/>
            </a:pPr>
            <a:r>
              <a:rPr lang="en-AU" sz="2400" dirty="0" smtClean="0"/>
              <a:t>i.</a:t>
            </a:r>
            <a:r>
              <a:rPr lang="en-AU" sz="2400" b="1" dirty="0" smtClean="0"/>
              <a:t>Stop words removal:</a:t>
            </a:r>
            <a:r>
              <a:rPr lang="en-AU" sz="2400" dirty="0" smtClean="0"/>
              <a:t> </a:t>
            </a:r>
            <a:endParaRPr lang="en-IN" sz="2400" dirty="0" smtClean="0"/>
          </a:p>
          <a:p>
            <a:pPr>
              <a:buNone/>
            </a:pPr>
            <a:r>
              <a:rPr lang="en-AU" sz="2400" dirty="0" smtClean="0"/>
              <a:t>             </a:t>
            </a:r>
            <a:r>
              <a:rPr lang="en-AU" sz="2000" dirty="0" smtClean="0">
                <a:latin typeface="Times New Roman" pitchFamily="18" charset="0"/>
                <a:cs typeface="Times New Roman" pitchFamily="18" charset="0"/>
              </a:rPr>
              <a:t>The stop words like a, an , this which are not useful in performing the analysis are removed in this phase. Stop words are removed using java in eclipse platform. All the words are not considered are not considered for analysis.</a:t>
            </a:r>
            <a:endParaRPr lang="en-IN" sz="2000" dirty="0" smtClean="0">
              <a:latin typeface="Times New Roman" pitchFamily="18" charset="0"/>
              <a:cs typeface="Times New Roman" pitchFamily="18" charset="0"/>
            </a:endParaRPr>
          </a:p>
          <a:p>
            <a:pPr>
              <a:buNone/>
            </a:pPr>
            <a:r>
              <a:rPr lang="en-AU" sz="2400" dirty="0" smtClean="0"/>
              <a:t> ii. </a:t>
            </a:r>
            <a:r>
              <a:rPr lang="en-AU" sz="2400" b="1" dirty="0" smtClean="0"/>
              <a:t>Unstructured to structured</a:t>
            </a:r>
            <a:r>
              <a:rPr lang="en-AU" sz="2400" dirty="0" smtClean="0"/>
              <a:t>: </a:t>
            </a:r>
            <a:endParaRPr lang="en-IN" sz="2400" dirty="0" smtClean="0"/>
          </a:p>
          <a:p>
            <a:pPr>
              <a:buNone/>
            </a:pPr>
            <a:r>
              <a:rPr lang="en-AU" sz="2000" dirty="0" smtClean="0">
                <a:latin typeface="Times New Roman" pitchFamily="18" charset="0"/>
                <a:cs typeface="Times New Roman" pitchFamily="18" charset="0"/>
              </a:rPr>
              <a:t>             Twitter comments are mostly unstructured i.e. ‘</a:t>
            </a:r>
            <a:r>
              <a:rPr lang="en-AU" sz="2000" dirty="0" err="1" smtClean="0">
                <a:latin typeface="Times New Roman" pitchFamily="18" charset="0"/>
                <a:cs typeface="Times New Roman" pitchFamily="18" charset="0"/>
              </a:rPr>
              <a:t>aswm</a:t>
            </a:r>
            <a:r>
              <a:rPr lang="en-AU" sz="2000" dirty="0" smtClean="0">
                <a:latin typeface="Times New Roman" pitchFamily="18" charset="0"/>
                <a:cs typeface="Times New Roman" pitchFamily="18" charset="0"/>
              </a:rPr>
              <a:t>’ is written ‘awesome’, ‘</a:t>
            </a:r>
            <a:r>
              <a:rPr lang="en-AU" sz="2000" dirty="0" err="1" smtClean="0">
                <a:latin typeface="Times New Roman" pitchFamily="18" charset="0"/>
                <a:cs typeface="Times New Roman" pitchFamily="18" charset="0"/>
              </a:rPr>
              <a:t>happyyyyyy</a:t>
            </a:r>
            <a:r>
              <a:rPr lang="en-AU" sz="2000" dirty="0" smtClean="0">
                <a:latin typeface="Times New Roman" pitchFamily="18" charset="0"/>
                <a:cs typeface="Times New Roman" pitchFamily="18" charset="0"/>
              </a:rPr>
              <a:t>’ to actually ‘happy’. Conversion to structured is done by dynamic data records of unstructured to structured and vowels adding. </a:t>
            </a:r>
            <a:endParaRPr lang="en-IN" sz="2000" dirty="0" smtClean="0">
              <a:latin typeface="Times New Roman" pitchFamily="18" charset="0"/>
              <a:cs typeface="Times New Roman" pitchFamily="18" charset="0"/>
            </a:endParaRPr>
          </a:p>
          <a:p>
            <a:pPr>
              <a:buNone/>
            </a:pPr>
            <a:r>
              <a:rPr lang="en-AU" sz="2400" dirty="0" smtClean="0"/>
              <a:t>iii. </a:t>
            </a:r>
            <a:r>
              <a:rPr lang="en-AU" sz="2400" b="1" dirty="0" smtClean="0"/>
              <a:t>Stemming</a:t>
            </a:r>
            <a:r>
              <a:rPr lang="en-AU" sz="2400" dirty="0" smtClean="0"/>
              <a:t>: </a:t>
            </a:r>
            <a:endParaRPr lang="en-IN" sz="2400" dirty="0" smtClean="0"/>
          </a:p>
          <a:p>
            <a:pPr>
              <a:buNone/>
            </a:pPr>
            <a:r>
              <a:rPr lang="en-IN" sz="2000" dirty="0" smtClean="0">
                <a:latin typeface="Times New Roman" pitchFamily="18" charset="0"/>
                <a:cs typeface="Times New Roman" pitchFamily="18" charset="0"/>
              </a:rPr>
              <a:t>  </a:t>
            </a:r>
            <a:r>
              <a:rPr lang="en-AU" sz="2000" dirty="0" smtClean="0">
                <a:latin typeface="Times New Roman" pitchFamily="18" charset="0"/>
                <a:cs typeface="Times New Roman" pitchFamily="18" charset="0"/>
              </a:rPr>
              <a:t>        In stemming we use porter’s algorithm to remove suffix and prefixes from the tweeter data set file and normalise it.</a:t>
            </a:r>
            <a:endParaRPr lang="en-IN" sz="2000" dirty="0" smtClean="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spTree>
  </p:cSld>
  <p:clrMapOvr>
    <a:masterClrMapping/>
  </p:clrMapOvr>
  <p:transition spd="slow">
    <p:comb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Results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indent="137160" algn="just">
              <a:spcAft>
                <a:spcPts val="0"/>
              </a:spcAft>
              <a:buNone/>
            </a:pPr>
            <a:r>
              <a:rPr lang="en-US" sz="2800" dirty="0" smtClean="0">
                <a:latin typeface="Times New Roman"/>
                <a:ea typeface="SimSun"/>
              </a:rPr>
              <a:t>         After streaming the tweets into HDFS in real time, Naïve </a:t>
            </a:r>
            <a:r>
              <a:rPr lang="en-US" sz="2800" dirty="0" err="1" smtClean="0">
                <a:latin typeface="Times New Roman"/>
                <a:ea typeface="SimSun"/>
              </a:rPr>
              <a:t>bayes</a:t>
            </a:r>
            <a:r>
              <a:rPr lang="en-US" sz="2800" dirty="0" smtClean="0">
                <a:latin typeface="Times New Roman"/>
                <a:ea typeface="SimSun"/>
              </a:rPr>
              <a:t> is used in analyzing the tweets. Tweets are tagged as documents where categories are the hash tags defined in the configuration file. Later the tweets are grouped as positive, negative and neutral based on subjectivity corpus forming a dictionary of words and its polarity. The sample example shown in pie chart which is obtained by running the map reduce code in </a:t>
            </a:r>
            <a:r>
              <a:rPr lang="en-US" sz="2800" dirty="0" err="1" smtClean="0">
                <a:latin typeface="Times New Roman"/>
                <a:ea typeface="SimSun"/>
              </a:rPr>
              <a:t>hadoop</a:t>
            </a:r>
            <a:r>
              <a:rPr lang="en-US" sz="2800" dirty="0" smtClean="0">
                <a:latin typeface="Times New Roman"/>
                <a:ea typeface="SimSun"/>
              </a:rPr>
              <a:t>.</a:t>
            </a:r>
            <a:endParaRPr lang="en-IN" sz="2800" dirty="0">
              <a:latin typeface="Times New Roman"/>
              <a:ea typeface="SimSun"/>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rmAutofit fontScale="90000"/>
          </a:bodyPr>
          <a:lstStyle/>
          <a:p>
            <a:r>
              <a:rPr lang="en-IN" sz="3100" u="sng" dirty="0" smtClean="0"/>
              <a:t/>
            </a:r>
            <a:br>
              <a:rPr lang="en-IN" sz="3100" u="sng" dirty="0" smtClean="0"/>
            </a:br>
            <a:r>
              <a:rPr lang="en-IN" sz="3100" u="sng" dirty="0" smtClean="0"/>
              <a:t>GRAPHICAL REPRESENTATION OF NATURE OF      </a:t>
            </a:r>
            <a:r>
              <a:rPr lang="en-IN" sz="3100" u="sng" dirty="0" smtClean="0">
                <a:effectLst>
                  <a:outerShdw blurRad="38100" dist="38100" dir="2700000" algn="tl">
                    <a:srgbClr val="000000">
                      <a:alpha val="43137"/>
                    </a:srgbClr>
                  </a:outerShdw>
                </a:effectLst>
              </a:rPr>
              <a:t>USER TWEETS</a:t>
            </a:r>
            <a:r>
              <a:rPr lang="en-IN" dirty="0" smtClean="0"/>
              <a:t/>
            </a:r>
            <a:br>
              <a:rPr lang="en-IN" dirty="0" smtClean="0"/>
            </a:br>
            <a:endParaRPr lang="en-IN" dirty="0"/>
          </a:p>
        </p:txBody>
      </p:sp>
      <p:pic>
        <p:nvPicPr>
          <p:cNvPr id="4" name="Content Placeholder 3"/>
          <p:cNvPicPr>
            <a:picLocks noGrp="1"/>
          </p:cNvPicPr>
          <p:nvPr>
            <p:ph idx="1"/>
          </p:nvPr>
        </p:nvPicPr>
        <p:blipFill>
          <a:blip r:embed="rId2" cstate="print"/>
          <a:srcRect/>
          <a:stretch>
            <a:fillRect/>
          </a:stretch>
        </p:blipFill>
        <p:spPr bwMode="auto">
          <a:xfrm>
            <a:off x="2057400" y="1371600"/>
            <a:ext cx="5066696" cy="3619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5" name="Table 4"/>
          <p:cNvGraphicFramePr>
            <a:graphicFrameLocks noGrp="1"/>
          </p:cNvGraphicFramePr>
          <p:nvPr/>
        </p:nvGraphicFramePr>
        <p:xfrm>
          <a:off x="1981200" y="5638800"/>
          <a:ext cx="5334000" cy="1066800"/>
        </p:xfrm>
        <a:graphic>
          <a:graphicData uri="http://schemas.openxmlformats.org/drawingml/2006/table">
            <a:tbl>
              <a:tblPr/>
              <a:tblGrid>
                <a:gridCol w="2698562"/>
                <a:gridCol w="2635438"/>
              </a:tblGrid>
              <a:tr h="266700">
                <a:tc>
                  <a:txBody>
                    <a:bodyPr/>
                    <a:lstStyle/>
                    <a:p>
                      <a:pPr indent="137160" algn="ctr">
                        <a:spcAft>
                          <a:spcPts val="0"/>
                        </a:spcAft>
                      </a:pPr>
                      <a:r>
                        <a:rPr lang="en-US" sz="1000" dirty="0">
                          <a:latin typeface="Times New Roman"/>
                          <a:ea typeface="SimSun"/>
                        </a:rPr>
                        <a:t>Opinion</a:t>
                      </a:r>
                      <a:endParaRPr lang="en-IN" sz="10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Aft>
                          <a:spcPts val="0"/>
                        </a:spcAft>
                      </a:pPr>
                      <a:r>
                        <a:rPr lang="en-US" sz="1000">
                          <a:latin typeface="Times New Roman"/>
                          <a:ea typeface="SimSun"/>
                        </a:rPr>
                        <a:t>Count</a:t>
                      </a:r>
                      <a:endParaRPr lang="en-IN"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a:txBody>
                    <a:bodyPr/>
                    <a:lstStyle/>
                    <a:p>
                      <a:pPr indent="137160" algn="just">
                        <a:spcAft>
                          <a:spcPts val="0"/>
                        </a:spcAft>
                      </a:pPr>
                      <a:r>
                        <a:rPr lang="en-US" sz="1000">
                          <a:latin typeface="Times New Roman"/>
                          <a:ea typeface="SimSun"/>
                        </a:rPr>
                        <a:t>Positive</a:t>
                      </a:r>
                      <a:endParaRPr lang="en-IN"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000" dirty="0">
                          <a:latin typeface="Calibri"/>
                          <a:ea typeface="SimSun"/>
                          <a:cs typeface="Times New Roman"/>
                        </a:rPr>
                        <a:t>25540</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a:txBody>
                    <a:bodyPr/>
                    <a:lstStyle/>
                    <a:p>
                      <a:pPr indent="137160" algn="just">
                        <a:spcAft>
                          <a:spcPts val="0"/>
                        </a:spcAft>
                      </a:pPr>
                      <a:r>
                        <a:rPr lang="en-US" sz="1000">
                          <a:latin typeface="Times New Roman"/>
                          <a:ea typeface="SimSun"/>
                        </a:rPr>
                        <a:t>Negative</a:t>
                      </a:r>
                      <a:endParaRPr lang="en-IN"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000">
                          <a:latin typeface="Calibri"/>
                          <a:ea typeface="SimSun"/>
                          <a:cs typeface="Times New Roman"/>
                        </a:rPr>
                        <a:t>20765</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a:txBody>
                    <a:bodyPr/>
                    <a:lstStyle/>
                    <a:p>
                      <a:pPr indent="137160" algn="just">
                        <a:spcAft>
                          <a:spcPts val="0"/>
                        </a:spcAft>
                      </a:pPr>
                      <a:r>
                        <a:rPr lang="en-US" sz="1000" dirty="0">
                          <a:latin typeface="Times New Roman"/>
                          <a:ea typeface="SimSun"/>
                        </a:rPr>
                        <a:t>Neutral</a:t>
                      </a:r>
                      <a:endParaRPr lang="en-IN" sz="10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000" dirty="0">
                          <a:latin typeface="Calibri"/>
                          <a:ea typeface="SimSun"/>
                          <a:cs typeface="Times New Roman"/>
                        </a:rPr>
                        <a:t>76586</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533400" y="5181600"/>
            <a:ext cx="8358378" cy="6771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36525"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The sample count or the </a:t>
            </a:r>
            <a:r>
              <a:rPr kumimoji="0" lang="en-US" altLang="zh-CN" sz="2000" b="0" i="0" u="none" strike="noStrike" cap="none" normalizeH="0" baseline="0" dirty="0" err="1" smtClean="0">
                <a:ln>
                  <a:noFill/>
                </a:ln>
                <a:solidFill>
                  <a:schemeClr val="tx1"/>
                </a:solidFill>
                <a:effectLst/>
                <a:latin typeface="Times New Roman" pitchFamily="18" charset="0"/>
                <a:ea typeface="SimSun" pitchFamily="2" charset="-122"/>
                <a:cs typeface="Times New Roman" pitchFamily="18" charset="0"/>
              </a:rPr>
              <a:t>the</a:t>
            </a:r>
            <a:r>
              <a:rPr kumimoji="0" lang="en-US" altLang="zh-CN"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given above chart is shown in the following table:</a:t>
            </a:r>
            <a:endParaRPr kumimoji="0" lang="en-US" altLang="zh-CN"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13652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u="sng" dirty="0" smtClean="0"/>
              <a:t/>
            </a:r>
            <a:br>
              <a:rPr lang="en-IN" sz="3100" u="sng" dirty="0" smtClean="0"/>
            </a:br>
            <a:r>
              <a:rPr lang="en-IN" sz="3100" u="sng" dirty="0" smtClean="0"/>
              <a:t>GRAPHICAL REPRESENTATION OF  NATURE  OF  SINGLE USER TWEET</a:t>
            </a:r>
            <a:r>
              <a:rPr lang="en-IN" dirty="0" smtClean="0"/>
              <a:t/>
            </a:r>
            <a:br>
              <a:rPr lang="en-IN" dirty="0" smtClean="0"/>
            </a:br>
            <a:endParaRPr lang="en-IN" dirty="0"/>
          </a:p>
        </p:txBody>
      </p:sp>
      <p:pic>
        <p:nvPicPr>
          <p:cNvPr id="4" name="Content Placeholder 3" descr="Tweet_Diagram_3.PNG"/>
          <p:cNvPicPr>
            <a:picLocks noGrp="1"/>
          </p:cNvPicPr>
          <p:nvPr>
            <p:ph idx="1"/>
          </p:nvPr>
        </p:nvPicPr>
        <p:blipFill>
          <a:blip r:embed="rId2" cstate="print"/>
          <a:stretch>
            <a:fillRect/>
          </a:stretch>
        </p:blipFill>
        <p:spPr>
          <a:xfrm>
            <a:off x="2362200" y="1371600"/>
            <a:ext cx="4534533" cy="35152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457200" y="5029200"/>
            <a:ext cx="8458200" cy="646331"/>
          </a:xfrm>
          <a:prstGeom prst="rect">
            <a:avLst/>
          </a:prstGeom>
        </p:spPr>
        <p:txBody>
          <a:bodyPr wrap="square">
            <a:spAutoFit/>
          </a:bodyPr>
          <a:lstStyle/>
          <a:p>
            <a:pPr lvl="0" indent="136525" fontAlgn="base">
              <a:spcBef>
                <a:spcPct val="0"/>
              </a:spcBef>
              <a:spcAft>
                <a:spcPct val="0"/>
              </a:spcAft>
            </a:pPr>
            <a:r>
              <a:rPr lang="en-US" altLang="zh-CN" sz="2000" dirty="0" smtClean="0">
                <a:latin typeface="Times New Roman" pitchFamily="18" charset="0"/>
                <a:ea typeface="SimSun" pitchFamily="2" charset="-122"/>
                <a:cs typeface="Times New Roman" pitchFamily="18" charset="0"/>
              </a:rPr>
              <a:t>The sample count or the </a:t>
            </a:r>
            <a:r>
              <a:rPr lang="en-US" altLang="zh-CN" sz="2000" dirty="0" err="1" smtClean="0">
                <a:latin typeface="Times New Roman" pitchFamily="18" charset="0"/>
                <a:ea typeface="SimSun" pitchFamily="2" charset="-122"/>
                <a:cs typeface="Times New Roman" pitchFamily="18" charset="0"/>
              </a:rPr>
              <a:t>the</a:t>
            </a:r>
            <a:r>
              <a:rPr lang="en-US" altLang="zh-CN" sz="2000" dirty="0" smtClean="0">
                <a:latin typeface="Times New Roman" pitchFamily="18" charset="0"/>
                <a:ea typeface="SimSun" pitchFamily="2" charset="-122"/>
                <a:cs typeface="Times New Roman" pitchFamily="18" charset="0"/>
              </a:rPr>
              <a:t> given above chart is shown in the following  table:</a:t>
            </a:r>
            <a:endParaRPr lang="en-US" altLang="zh-CN" sz="2000" dirty="0" smtClean="0">
              <a:latin typeface="Times New Roman" pitchFamily="18" charset="0"/>
              <a:cs typeface="Times New Roman" pitchFamily="18" charset="0"/>
            </a:endParaRPr>
          </a:p>
          <a:p>
            <a:pPr lvl="0" indent="136525" eaLnBrk="0" fontAlgn="base" hangingPunct="0">
              <a:spcBef>
                <a:spcPct val="0"/>
              </a:spcBef>
              <a:spcAft>
                <a:spcPct val="0"/>
              </a:spcAft>
            </a:pPr>
            <a:endParaRPr lang="en-US" altLang="zh-CN" sz="1600" dirty="0" smtClean="0">
              <a:latin typeface="Arial" pitchFamily="34" charset="0"/>
              <a:cs typeface="Arial" pitchFamily="34" charset="0"/>
            </a:endParaRPr>
          </a:p>
        </p:txBody>
      </p:sp>
      <p:graphicFrame>
        <p:nvGraphicFramePr>
          <p:cNvPr id="6" name="Table 5"/>
          <p:cNvGraphicFramePr>
            <a:graphicFrameLocks noGrp="1"/>
          </p:cNvGraphicFramePr>
          <p:nvPr/>
        </p:nvGraphicFramePr>
        <p:xfrm>
          <a:off x="1524000" y="5486400"/>
          <a:ext cx="6172200" cy="1219200"/>
        </p:xfrm>
        <a:graphic>
          <a:graphicData uri="http://schemas.openxmlformats.org/drawingml/2006/table">
            <a:tbl>
              <a:tblPr/>
              <a:tblGrid>
                <a:gridCol w="3122621"/>
                <a:gridCol w="3049579"/>
              </a:tblGrid>
              <a:tr h="304800">
                <a:tc>
                  <a:txBody>
                    <a:bodyPr/>
                    <a:lstStyle/>
                    <a:p>
                      <a:pPr indent="137160" algn="ctr">
                        <a:spcAft>
                          <a:spcPts val="0"/>
                        </a:spcAft>
                      </a:pPr>
                      <a:r>
                        <a:rPr lang="en-US" sz="1000" dirty="0">
                          <a:latin typeface="Times New Roman"/>
                          <a:ea typeface="SimSun"/>
                        </a:rPr>
                        <a:t>Opinion</a:t>
                      </a:r>
                      <a:endParaRPr lang="en-IN" sz="10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Aft>
                          <a:spcPts val="0"/>
                        </a:spcAft>
                      </a:pPr>
                      <a:r>
                        <a:rPr lang="en-US" sz="1000">
                          <a:latin typeface="Times New Roman"/>
                          <a:ea typeface="SimSun"/>
                        </a:rPr>
                        <a:t>Count</a:t>
                      </a:r>
                      <a:endParaRPr lang="en-IN"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indent="137160" algn="just">
                        <a:spcAft>
                          <a:spcPts val="0"/>
                        </a:spcAft>
                      </a:pPr>
                      <a:r>
                        <a:rPr lang="en-US" sz="1000">
                          <a:latin typeface="Times New Roman"/>
                          <a:ea typeface="SimSun"/>
                        </a:rPr>
                        <a:t>Positive</a:t>
                      </a:r>
                      <a:endParaRPr lang="en-IN"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000" dirty="0">
                          <a:latin typeface="Calibri"/>
                          <a:ea typeface="SimSun"/>
                          <a:cs typeface="Times New Roman"/>
                        </a:rPr>
                        <a:t>313</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indent="137160" algn="just">
                        <a:spcAft>
                          <a:spcPts val="0"/>
                        </a:spcAft>
                      </a:pPr>
                      <a:r>
                        <a:rPr lang="en-US" sz="1000">
                          <a:latin typeface="Times New Roman"/>
                          <a:ea typeface="SimSun"/>
                        </a:rPr>
                        <a:t>Negative</a:t>
                      </a:r>
                      <a:endParaRPr lang="en-IN"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000">
                          <a:latin typeface="Calibri"/>
                          <a:ea typeface="SimSun"/>
                          <a:cs typeface="Times New Roman"/>
                        </a:rPr>
                        <a:t>152</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indent="137160" algn="just">
                        <a:spcAft>
                          <a:spcPts val="0"/>
                        </a:spcAft>
                      </a:pPr>
                      <a:r>
                        <a:rPr lang="en-US" sz="1000" dirty="0">
                          <a:latin typeface="Times New Roman"/>
                          <a:ea typeface="SimSun"/>
                        </a:rPr>
                        <a:t>Neutral</a:t>
                      </a:r>
                      <a:endParaRPr lang="en-IN" sz="10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1000" dirty="0">
                          <a:latin typeface="Calibri"/>
                          <a:ea typeface="SimSun"/>
                          <a:cs typeface="Times New Roman"/>
                        </a:rPr>
                        <a:t>555</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Conclusion and Future work</a:t>
            </a:r>
            <a:endParaRPr lang="en-IN" b="1"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a:buNone/>
            </a:pPr>
            <a:r>
              <a:rPr lang="en-IN" dirty="0" smtClean="0"/>
              <a:t>                                    This project gave us hands on experience of handling and parallel processing of huge amount of data.  Data collection process  introduced us to  java twitter streaming API.  It was very interesting to gather and then aggregate  the social networking data so as to extract  interesting patterns and  recent trends from it. We got exposure to  work with  prominent parallel  data processing tool:  </a:t>
            </a:r>
            <a:r>
              <a:rPr lang="en-IN" dirty="0" err="1" smtClean="0"/>
              <a:t>Hadoop</a:t>
            </a:r>
            <a:r>
              <a:rPr lang="en-IN" dirty="0" smtClean="0"/>
              <a:t>. Apache </a:t>
            </a:r>
            <a:r>
              <a:rPr lang="en-IN" dirty="0" err="1" smtClean="0"/>
              <a:t>Hadoop</a:t>
            </a:r>
            <a:r>
              <a:rPr lang="en-IN" dirty="0" smtClean="0"/>
              <a:t>  framework is  gaining significant momentum  from both  industry and academia  as the volume  of data to analyze growth rapidly.  </a:t>
            </a:r>
          </a:p>
          <a:p>
            <a:pPr>
              <a:buNone/>
            </a:pPr>
            <a:r>
              <a:rPr lang="en-IN" dirty="0" smtClean="0"/>
              <a:t>                                            This  project helped  us  not  only  to  gain  knowledge about installation    and configuration of </a:t>
            </a:r>
            <a:r>
              <a:rPr lang="en-IN" dirty="0" err="1" smtClean="0"/>
              <a:t>hadoop</a:t>
            </a:r>
            <a:r>
              <a:rPr lang="en-IN" dirty="0" smtClean="0"/>
              <a:t>  distributed  file system but   also map reduce programming  model. At  the end of analysis   phase data visualization was performed   with the  help  of  Google  Developer.   Amongst the many fields of analysis,  there is one field where  humans have dominated the machines more  than any –  the ability to  analyze sentiment, or sentiment analysis.  </a:t>
            </a:r>
          </a:p>
          <a:p>
            <a:pPr>
              <a:buNone/>
            </a:pPr>
            <a:r>
              <a:rPr lang="en-IN" dirty="0" smtClean="0"/>
              <a:t>                               The future of this data analysis  field is vast.   IBM has announced the launch of  its new API  Watson which can give 86%  accuracy of the sentiments.  This project not only  analyses the sentiments of the user but also computes other results  like the user  with maximum  friends/followers,  top tweets etc.  hence </a:t>
            </a:r>
            <a:r>
              <a:rPr lang="en-IN" dirty="0" err="1" smtClean="0"/>
              <a:t>hadoop</a:t>
            </a:r>
            <a:r>
              <a:rPr lang="en-IN" dirty="0" smtClean="0"/>
              <a:t>  can also be effectively  used to compute such  results in order to determine  the current trends  with respect  to particular topics.  This can be very useful in the marketing sector too.</a:t>
            </a:r>
            <a:endParaRPr lang="en-IN" dirty="0"/>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Bibliography</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sz="1400" u="sng" dirty="0" smtClean="0">
                <a:hlinkClick r:id="rId2"/>
              </a:rPr>
              <a:t>https</a:t>
            </a:r>
            <a:r>
              <a:rPr lang="en-US" sz="1400" u="sng" dirty="0" smtClean="0">
                <a:hlinkClick r:id="rId2"/>
              </a:rPr>
              <a:t>://</a:t>
            </a:r>
            <a:r>
              <a:rPr lang="en-US" sz="1400" u="sng" dirty="0" smtClean="0">
                <a:hlinkClick r:id="rId2"/>
              </a:rPr>
              <a:t>archive.org/download/twitter_cikm_2010</a:t>
            </a:r>
            <a:endParaRPr lang="en-US" sz="1400" u="sng" dirty="0" smtClean="0"/>
          </a:p>
          <a:p>
            <a:endParaRPr lang="en-IN" sz="1400" dirty="0" smtClean="0"/>
          </a:p>
          <a:p>
            <a:pPr lvl="0"/>
            <a:r>
              <a:rPr lang="en-US" sz="1400" u="sng" dirty="0" smtClean="0">
                <a:hlinkClick r:id="rId3"/>
              </a:rPr>
              <a:t>http://</a:t>
            </a:r>
            <a:r>
              <a:rPr lang="en-US" sz="1400" u="sng" dirty="0" smtClean="0">
                <a:hlinkClick r:id="rId3"/>
              </a:rPr>
              <a:t>www.cloudera.com/content/www/enus/documentation/other/tutorial/CDH5/Hadoop-Tutorial/ht_example_4_sentiment_analysis.html</a:t>
            </a:r>
            <a:endParaRPr lang="en-US" sz="1400" u="sng" dirty="0" smtClean="0"/>
          </a:p>
          <a:p>
            <a:pPr lvl="0"/>
            <a:endParaRPr lang="en-IN" sz="1400" dirty="0" smtClean="0"/>
          </a:p>
          <a:p>
            <a:pPr lvl="0"/>
            <a:r>
              <a:rPr lang="en-US" sz="1400" u="sng" dirty="0" smtClean="0">
                <a:hlinkClick r:id="rId4"/>
              </a:rPr>
              <a:t>https://</a:t>
            </a:r>
            <a:r>
              <a:rPr lang="en-US" sz="1400" u="sng" dirty="0" smtClean="0">
                <a:hlinkClick r:id="rId4"/>
              </a:rPr>
              <a:t>github.com/omarshammas/sentiment_analysis</a:t>
            </a:r>
            <a:endParaRPr lang="en-US" sz="1400" u="sng" dirty="0" smtClean="0"/>
          </a:p>
          <a:p>
            <a:pPr lvl="0"/>
            <a:endParaRPr lang="en-IN" sz="1400" dirty="0" smtClean="0"/>
          </a:p>
          <a:p>
            <a:pPr lvl="0"/>
            <a:r>
              <a:rPr lang="en-US" sz="1400" u="sng" dirty="0" smtClean="0">
                <a:hlinkClick r:id="rId5"/>
              </a:rPr>
              <a:t>https://</a:t>
            </a:r>
            <a:r>
              <a:rPr lang="en-US" sz="1400" u="sng" dirty="0" smtClean="0">
                <a:hlinkClick r:id="rId5"/>
              </a:rPr>
              <a:t>github.com/timvandermeij/sentiment-analysis/tree/master/words</a:t>
            </a:r>
            <a:endParaRPr lang="en-US" sz="1400" u="sng" dirty="0" smtClean="0"/>
          </a:p>
          <a:p>
            <a:pPr lvl="0"/>
            <a:endParaRPr lang="en-IN" sz="1400" dirty="0" smtClean="0"/>
          </a:p>
          <a:p>
            <a:pPr lvl="0"/>
            <a:r>
              <a:rPr lang="en-US" sz="1400" u="sng" dirty="0" smtClean="0">
                <a:hlinkClick r:id="rId6"/>
              </a:rPr>
              <a:t>https://</a:t>
            </a:r>
            <a:r>
              <a:rPr lang="en-US" sz="1400" u="sng" dirty="0" smtClean="0">
                <a:hlinkClick r:id="rId6"/>
              </a:rPr>
              <a:t>github.com/madhusudancs/sentiment-analyzer/blob/master/analyzer/train.py</a:t>
            </a:r>
            <a:endParaRPr lang="en-US" sz="1400" u="sng" dirty="0" smtClean="0"/>
          </a:p>
          <a:p>
            <a:pPr lvl="0"/>
            <a:endParaRPr lang="en-IN" sz="1400" dirty="0" smtClean="0"/>
          </a:p>
          <a:p>
            <a:pPr lvl="0"/>
            <a:endParaRPr lang="en-IN" sz="1400" dirty="0" smtClean="0"/>
          </a:p>
          <a:p>
            <a:pPr lvl="0"/>
            <a:r>
              <a:rPr lang="en-US" sz="1400" u="sng" dirty="0" smtClean="0">
                <a:hlinkClick r:id="rId7"/>
              </a:rPr>
              <a:t>http://</a:t>
            </a:r>
            <a:r>
              <a:rPr lang="en-US" sz="1400" u="sng" dirty="0" smtClean="0">
                <a:hlinkClick r:id="rId7"/>
              </a:rPr>
              <a:t>academictorrents.com/details/d8b3a315172c8d804528762f37fa67db14577cdb</a:t>
            </a:r>
            <a:endParaRPr lang="en-US" sz="1400" u="sng" dirty="0" smtClean="0"/>
          </a:p>
          <a:p>
            <a:pPr lvl="0"/>
            <a:endParaRPr lang="en-IN" sz="1400" dirty="0" smtClean="0"/>
          </a:p>
          <a:p>
            <a:pPr lvl="0"/>
            <a:r>
              <a:rPr lang="en-US" sz="1400" u="sng" dirty="0" smtClean="0">
                <a:hlinkClick r:id="rId8"/>
              </a:rPr>
              <a:t>https://</a:t>
            </a:r>
            <a:r>
              <a:rPr lang="en-US" sz="1400" u="sng" dirty="0" smtClean="0">
                <a:hlinkClick r:id="rId8"/>
              </a:rPr>
              <a:t>archive.org/details/twitter_cikm_2010</a:t>
            </a:r>
            <a:endParaRPr lang="en-US" sz="1400" u="sng" dirty="0" smtClean="0"/>
          </a:p>
          <a:p>
            <a:pPr lvl="0"/>
            <a:endParaRPr lang="en-IN" sz="1400" dirty="0" smtClean="0"/>
          </a:p>
          <a:p>
            <a:pPr lvl="0"/>
            <a:r>
              <a:rPr lang="en-US" sz="1400" u="sng" dirty="0" smtClean="0">
                <a:hlinkClick r:id="rId9"/>
              </a:rPr>
              <a:t>http://www.mrgeek.me/technology/datascience/data-mining-1-5-million-tweets-for-twitter-sentiment-analysis</a:t>
            </a:r>
            <a:r>
              <a:rPr lang="en-US" sz="1400" u="sng" dirty="0" smtClean="0">
                <a:hlinkClick r:id="rId9"/>
              </a:rPr>
              <a:t>/</a:t>
            </a:r>
            <a:endParaRPr lang="en-US" sz="1400" u="sng" dirty="0" smtClean="0"/>
          </a:p>
          <a:p>
            <a:pPr lvl="0"/>
            <a:endParaRPr lang="en-IN" sz="1400" dirty="0" smtClean="0"/>
          </a:p>
          <a:p>
            <a:pPr lvl="0"/>
            <a:r>
              <a:rPr lang="en-US" sz="1400" u="sng" dirty="0" smtClean="0">
                <a:hlinkClick r:id="rId10"/>
              </a:rPr>
              <a:t>http://</a:t>
            </a:r>
            <a:r>
              <a:rPr lang="en-US" sz="1400" u="sng" dirty="0" smtClean="0">
                <a:hlinkClick r:id="rId10"/>
              </a:rPr>
              <a:t>www.slideshare.net/sumit786raj/sentiment-analysis-of-twitter-data?related=1</a:t>
            </a:r>
            <a:endParaRPr lang="en-US" sz="1400" u="sng" dirty="0" smtClean="0"/>
          </a:p>
          <a:p>
            <a:pPr lvl="0"/>
            <a:endParaRPr lang="en-IN" sz="1400" dirty="0" smtClean="0"/>
          </a:p>
          <a:p>
            <a:pPr lvl="0"/>
            <a:r>
              <a:rPr lang="en-US" sz="1400" u="sng" dirty="0" smtClean="0">
                <a:hlinkClick r:id="rId11"/>
              </a:rPr>
              <a:t>http://</a:t>
            </a:r>
            <a:r>
              <a:rPr lang="en-US" sz="1400" u="sng" dirty="0" smtClean="0">
                <a:hlinkClick r:id="rId11"/>
              </a:rPr>
              <a:t>www.slideshare.net/niteshsinghns/twitter-sentiment-analysis-project-report</a:t>
            </a:r>
            <a:endParaRPr lang="en-US" sz="1400" u="sng" dirty="0" smtClean="0"/>
          </a:p>
          <a:p>
            <a:pPr lvl="0"/>
            <a:endParaRPr lang="en-IN" sz="1400" dirty="0" smtClean="0"/>
          </a:p>
          <a:p>
            <a:pPr lvl="0"/>
            <a:r>
              <a:rPr lang="en-US" sz="1400" u="sng" dirty="0" smtClean="0">
                <a:hlinkClick r:id="rId12"/>
              </a:rPr>
              <a:t>http://www.alex-hanna.com/tworkshops/lesson-6-basic-sentiment-analysis</a:t>
            </a:r>
            <a:r>
              <a:rPr lang="en-US" sz="1400" u="sng" dirty="0" smtClean="0">
                <a:hlinkClick r:id="rId12"/>
              </a:rPr>
              <a:t>/</a:t>
            </a:r>
            <a:endParaRPr lang="en-US" sz="1400" u="sng" dirty="0" smtClean="0"/>
          </a:p>
          <a:p>
            <a:pPr lvl="0"/>
            <a:endParaRPr lang="en-IN" sz="1400" dirty="0" smtClean="0"/>
          </a:p>
          <a:p>
            <a:pPr lvl="0"/>
            <a:r>
              <a:rPr lang="en-US" sz="1400" u="sng" dirty="0" smtClean="0">
                <a:hlinkClick r:id="rId13"/>
              </a:rPr>
              <a:t>http://alexdavies.net/twitter-sentiment-analysis</a:t>
            </a:r>
            <a:r>
              <a:rPr lang="en-US" sz="1400" u="sng" dirty="0" smtClean="0">
                <a:hlinkClick r:id="rId13"/>
              </a:rPr>
              <a:t>/</a:t>
            </a:r>
            <a:endParaRPr lang="en-US" sz="1400" u="sng" dirty="0" smtClean="0"/>
          </a:p>
          <a:p>
            <a:pPr lvl="0"/>
            <a:endParaRPr lang="en-IN" sz="1400" dirty="0" smtClean="0"/>
          </a:p>
          <a:p>
            <a:r>
              <a:rPr lang="en-US" sz="1400" u="sng" dirty="0" smtClean="0">
                <a:hlinkClick r:id="rId14"/>
              </a:rPr>
              <a:t>http://www-nlp.stanford.edu/courses/cs224n/2009/fp/3.pdf</a:t>
            </a:r>
            <a:endParaRPr lang="en-IN" sz="1400" dirty="0"/>
          </a:p>
        </p:txBody>
      </p:sp>
    </p:spTree>
  </p:cSld>
  <p:clrMapOvr>
    <a:masterClrMapping/>
  </p:clrMapOvr>
  <p:transition spd="slow">
    <p:cover dir="l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257800"/>
          </a:xfrm>
        </p:spPr>
        <p:txBody>
          <a:bodyPr>
            <a:normAutofit/>
          </a:bodyPr>
          <a:lstStyle/>
          <a:p>
            <a:pPr>
              <a:buNone/>
            </a:pPr>
            <a:r>
              <a:rPr lang="en-IN" i="1" dirty="0" smtClean="0">
                <a:solidFill>
                  <a:srgbClr val="C00000"/>
                </a:solidFill>
                <a:latin typeface="Arial" pitchFamily="34" charset="0"/>
                <a:cs typeface="Arial" pitchFamily="34" charset="0"/>
              </a:rPr>
              <a:t>1. Problem Statement</a:t>
            </a:r>
          </a:p>
          <a:p>
            <a:pPr>
              <a:buNone/>
            </a:pPr>
            <a:r>
              <a:rPr lang="en-IN" i="1" dirty="0" smtClean="0">
                <a:solidFill>
                  <a:srgbClr val="C00000"/>
                </a:solidFill>
                <a:latin typeface="Arial" pitchFamily="34" charset="0"/>
                <a:cs typeface="Arial" pitchFamily="34" charset="0"/>
              </a:rPr>
              <a:t>2. Project goals and Objectives</a:t>
            </a:r>
          </a:p>
          <a:p>
            <a:pPr>
              <a:buNone/>
            </a:pPr>
            <a:r>
              <a:rPr lang="en-IN" i="1" dirty="0" smtClean="0">
                <a:solidFill>
                  <a:srgbClr val="C00000"/>
                </a:solidFill>
                <a:latin typeface="Arial" pitchFamily="34" charset="0"/>
                <a:cs typeface="Arial" pitchFamily="34" charset="0"/>
              </a:rPr>
              <a:t>3. Description about the Data Sets</a:t>
            </a:r>
          </a:p>
          <a:p>
            <a:pPr>
              <a:buNone/>
            </a:pPr>
            <a:r>
              <a:rPr lang="en-IN" i="1" dirty="0" smtClean="0">
                <a:solidFill>
                  <a:srgbClr val="C00000"/>
                </a:solidFill>
                <a:latin typeface="Arial" pitchFamily="34" charset="0"/>
                <a:cs typeface="Arial" pitchFamily="34" charset="0"/>
              </a:rPr>
              <a:t>4. Description about the SRS</a:t>
            </a:r>
          </a:p>
          <a:p>
            <a:pPr>
              <a:buNone/>
            </a:pPr>
            <a:r>
              <a:rPr lang="en-IN" i="1" dirty="0" smtClean="0">
                <a:solidFill>
                  <a:srgbClr val="C00000"/>
                </a:solidFill>
                <a:latin typeface="Arial" pitchFamily="34" charset="0"/>
                <a:cs typeface="Arial" pitchFamily="34" charset="0"/>
              </a:rPr>
              <a:t>5. Description about the Design Architecture</a:t>
            </a:r>
          </a:p>
          <a:p>
            <a:pPr>
              <a:buNone/>
            </a:pPr>
            <a:r>
              <a:rPr lang="en-IN" i="1" dirty="0" smtClean="0">
                <a:solidFill>
                  <a:srgbClr val="C00000"/>
                </a:solidFill>
                <a:latin typeface="Arial" pitchFamily="34" charset="0"/>
                <a:cs typeface="Arial" pitchFamily="34" charset="0"/>
              </a:rPr>
              <a:t>6. Implementation Details</a:t>
            </a:r>
          </a:p>
          <a:p>
            <a:pPr>
              <a:buNone/>
            </a:pPr>
            <a:r>
              <a:rPr lang="en-IN" i="1" dirty="0" smtClean="0">
                <a:solidFill>
                  <a:srgbClr val="C00000"/>
                </a:solidFill>
                <a:latin typeface="Arial" pitchFamily="34" charset="0"/>
                <a:cs typeface="Arial" pitchFamily="34" charset="0"/>
              </a:rPr>
              <a:t>7. Results</a:t>
            </a:r>
          </a:p>
          <a:p>
            <a:pPr>
              <a:buNone/>
            </a:pPr>
            <a:r>
              <a:rPr lang="en-IN" i="1" dirty="0" smtClean="0">
                <a:solidFill>
                  <a:srgbClr val="C00000"/>
                </a:solidFill>
                <a:latin typeface="Arial" pitchFamily="34" charset="0"/>
                <a:cs typeface="Arial" pitchFamily="34" charset="0"/>
              </a:rPr>
              <a:t>8. Conclusion and Future Work</a:t>
            </a:r>
          </a:p>
          <a:p>
            <a:pPr>
              <a:buNone/>
            </a:pPr>
            <a:r>
              <a:rPr lang="en-IN" i="1" dirty="0" smtClean="0">
                <a:solidFill>
                  <a:srgbClr val="C00000"/>
                </a:solidFill>
                <a:latin typeface="Arial" pitchFamily="34" charset="0"/>
                <a:cs typeface="Arial" pitchFamily="34" charset="0"/>
              </a:rPr>
              <a:t>9. Bibliography</a:t>
            </a:r>
          </a:p>
          <a:p>
            <a:pPr>
              <a:buNone/>
            </a:pPr>
            <a:endParaRPr lang="en-IN" i="1" dirty="0">
              <a:solidFill>
                <a:schemeClr val="accent6"/>
              </a:solidFill>
              <a:latin typeface="Arial" pitchFamily="34" charset="0"/>
              <a:cs typeface="Arial" pitchFamily="34" charset="0"/>
            </a:endParaRPr>
          </a:p>
        </p:txBody>
      </p:sp>
      <p:sp>
        <p:nvSpPr>
          <p:cNvPr id="2" name="Title 1"/>
          <p:cNvSpPr>
            <a:spLocks noGrp="1"/>
          </p:cNvSpPr>
          <p:nvPr>
            <p:ph type="title"/>
          </p:nvPr>
        </p:nvSpPr>
        <p:spPr/>
        <p:txBody>
          <a:bodyPr/>
          <a:lstStyle/>
          <a:p>
            <a:r>
              <a:rPr lang="en-IN" b="1" dirty="0" smtClean="0"/>
              <a:t>CONTENTS</a:t>
            </a:r>
            <a:endParaRPr lang="en-IN" b="1" dirty="0"/>
          </a:p>
        </p:txBody>
      </p:sp>
    </p:spTree>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PROBLEM STATEMENT</a:t>
            </a:r>
            <a:br>
              <a:rPr lang="en-IN" b="1" dirty="0" smtClean="0"/>
            </a:br>
            <a:endParaRPr lang="en-IN" b="1" dirty="0"/>
          </a:p>
        </p:txBody>
      </p:sp>
      <p:sp>
        <p:nvSpPr>
          <p:cNvPr id="3" name="Content Placeholder 2"/>
          <p:cNvSpPr>
            <a:spLocks noGrp="1"/>
          </p:cNvSpPr>
          <p:nvPr>
            <p:ph idx="1"/>
          </p:nvPr>
        </p:nvSpPr>
        <p:spPr/>
        <p:txBody>
          <a:bodyPr/>
          <a:lstStyle/>
          <a:p>
            <a:pPr>
              <a:buNone/>
            </a:pPr>
            <a:r>
              <a:rPr lang="en-IN" dirty="0" smtClean="0"/>
              <a:t>	</a:t>
            </a:r>
            <a:r>
              <a:rPr lang="en-IN" dirty="0" smtClean="0">
                <a:latin typeface="Times New Roman" pitchFamily="18" charset="0"/>
                <a:cs typeface="Times New Roman" pitchFamily="18" charset="0"/>
              </a:rPr>
              <a:t>The problem in sentiment analysis of twitter data is classifying the polarity of a given text in the document, sentence or phrase.</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The Main goal is to determine whether the expressed opinion in the text is positive, negative or neutral.</a:t>
            </a:r>
            <a:endParaRPr lang="en-IN" dirty="0">
              <a:latin typeface="Times New Roman" pitchFamily="18" charset="0"/>
              <a:cs typeface="Times New Roman" pitchFamily="18" charset="0"/>
            </a:endParaRPr>
          </a:p>
        </p:txBody>
      </p:sp>
    </p:spTree>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GOALS  and OBJECTIVES</a:t>
            </a:r>
            <a:endParaRPr lang="en-IN" b="1" dirty="0"/>
          </a:p>
        </p:txBody>
      </p:sp>
      <p:sp>
        <p:nvSpPr>
          <p:cNvPr id="3" name="Content Placeholder 2"/>
          <p:cNvSpPr>
            <a:spLocks noGrp="1"/>
          </p:cNvSpPr>
          <p:nvPr>
            <p:ph idx="1"/>
          </p:nvPr>
        </p:nvSpPr>
        <p:spPr/>
        <p:txBody>
          <a:bodyPr/>
          <a:lstStyle/>
          <a:p>
            <a:pPr>
              <a:buNone/>
            </a:pPr>
            <a:r>
              <a:rPr lang="en-IN" dirty="0" smtClean="0"/>
              <a:t>	</a:t>
            </a:r>
            <a:r>
              <a:rPr lang="en-IN" dirty="0" smtClean="0">
                <a:latin typeface="Times New Roman" pitchFamily="18" charset="0"/>
                <a:cs typeface="Times New Roman" pitchFamily="18" charset="0"/>
              </a:rPr>
              <a:t>The objective is to implement an algorithm for automatic classification of text into positive, negative or neutral.</a:t>
            </a:r>
          </a:p>
          <a:p>
            <a:pPr>
              <a:buNone/>
            </a:pPr>
            <a:r>
              <a:rPr lang="en-IN" dirty="0" smtClean="0">
                <a:latin typeface="Times New Roman" pitchFamily="18" charset="0"/>
                <a:cs typeface="Times New Roman" pitchFamily="18" charset="0"/>
              </a:rPr>
              <a:t>	Sentiment Analysis to determine the attitude of the mass is positive, negative or neutral towards the subject of interest.</a:t>
            </a:r>
          </a:p>
          <a:p>
            <a:pPr>
              <a:buNone/>
            </a:pPr>
            <a:r>
              <a:rPr lang="en-IN" dirty="0" smtClean="0">
                <a:latin typeface="Times New Roman" pitchFamily="18" charset="0"/>
                <a:cs typeface="Times New Roman" pitchFamily="18" charset="0"/>
              </a:rPr>
              <a:t>	Graphical representation of the sentiment in form of Pie-Chart.</a:t>
            </a:r>
            <a:endParaRPr lang="en-IN" dirty="0">
              <a:latin typeface="Times New Roman" pitchFamily="18" charset="0"/>
              <a:cs typeface="Times New Roman" pitchFamily="18" charset="0"/>
            </a:endParaRPr>
          </a:p>
        </p:txBody>
      </p:sp>
    </p:spTree>
  </p:cSld>
  <p:clrMapOvr>
    <a:masterClrMapping/>
  </p:clrMapOvr>
  <p:transition spd="slow">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lstStyle/>
          <a:p>
            <a:r>
              <a:rPr lang="en-IN" dirty="0" smtClean="0">
                <a:latin typeface="Times New Roman" pitchFamily="18" charset="0"/>
                <a:cs typeface="Times New Roman" pitchFamily="18" charset="0"/>
              </a:rPr>
              <a:t>Social media has become a major platform for information sharing. </a:t>
            </a:r>
          </a:p>
          <a:p>
            <a:r>
              <a:rPr lang="en-IN" dirty="0" smtClean="0">
                <a:latin typeface="Times New Roman" pitchFamily="18" charset="0"/>
                <a:cs typeface="Times New Roman" pitchFamily="18" charset="0"/>
              </a:rPr>
              <a:t>Due to its openness in sharing data, twitter is a prime example of social media.</a:t>
            </a:r>
          </a:p>
          <a:p>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The goal of this project is to find out trends by aggregating the data in social networking site such as twitter. Analysis of  twitter Data to evaluate  nature of user tweets.</a:t>
            </a:r>
          </a:p>
          <a:p>
            <a:r>
              <a:rPr lang="en-US" dirty="0" smtClean="0">
                <a:latin typeface="Times New Roman" pitchFamily="18" charset="0"/>
                <a:cs typeface="Times New Roman" pitchFamily="18" charset="0"/>
              </a:rPr>
              <a:t> Also </a:t>
            </a:r>
            <a:r>
              <a:rPr lang="en-IN" dirty="0" smtClean="0">
                <a:latin typeface="Times New Roman" pitchFamily="18" charset="0"/>
                <a:cs typeface="Times New Roman" pitchFamily="18" charset="0"/>
              </a:rPr>
              <a:t>we propose and evaluate a probabilistic framework for estimating a twitter user's city-level  tweet nature.</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Description About the Data sets</a:t>
            </a:r>
            <a:endParaRPr lang="en-IN" b="1" dirty="0"/>
          </a:p>
        </p:txBody>
      </p:sp>
      <p:sp>
        <p:nvSpPr>
          <p:cNvPr id="3" name="Content Placeholder 2"/>
          <p:cNvSpPr>
            <a:spLocks noGrp="1"/>
          </p:cNvSpPr>
          <p:nvPr>
            <p:ph idx="1"/>
          </p:nvPr>
        </p:nvSpPr>
        <p:spPr>
          <a:xfrm>
            <a:off x="457200" y="1600200"/>
            <a:ext cx="8229600" cy="4876800"/>
          </a:xfrm>
        </p:spPr>
        <p:txBody>
          <a:bodyPr>
            <a:noAutofit/>
          </a:bodyPr>
          <a:lstStyle/>
          <a:p>
            <a:pPr marL="274320" lvl="0" indent="-274320">
              <a:buClr>
                <a:srgbClr val="D16349"/>
              </a:buClr>
              <a:buSzPct val="85000"/>
              <a:buFont typeface="Wingdings 2"/>
              <a:buChar char=""/>
            </a:pPr>
            <a:r>
              <a:rPr lang="en-IN" dirty="0" smtClean="0">
                <a:latin typeface="Times New Roman" pitchFamily="18" charset="0"/>
                <a:cs typeface="Times New Roman" pitchFamily="18" charset="0"/>
              </a:rPr>
              <a:t>The training set contains 115,886 twitter users and 1,19,629  tweets from the users. </a:t>
            </a:r>
          </a:p>
          <a:p>
            <a:pPr marL="274320" lvl="0" indent="-274320">
              <a:buClr>
                <a:srgbClr val="D16349"/>
              </a:buClr>
              <a:buSzPct val="85000"/>
              <a:buFont typeface="Wingdings 2"/>
              <a:buChar char=""/>
            </a:pPr>
            <a:r>
              <a:rPr lang="en-IN" dirty="0" smtClean="0">
                <a:latin typeface="Times New Roman" pitchFamily="18" charset="0"/>
                <a:cs typeface="Times New Roman" pitchFamily="18" charset="0"/>
              </a:rPr>
              <a:t>All the locations of the users are self- </a:t>
            </a:r>
            <a:r>
              <a:rPr lang="en-IN" dirty="0" err="1" smtClean="0">
                <a:latin typeface="Times New Roman" pitchFamily="18" charset="0"/>
                <a:cs typeface="Times New Roman" pitchFamily="18" charset="0"/>
              </a:rPr>
              <a:t>labeled</a:t>
            </a:r>
            <a:r>
              <a:rPr lang="en-IN" dirty="0" smtClean="0">
                <a:latin typeface="Times New Roman" pitchFamily="18" charset="0"/>
                <a:cs typeface="Times New Roman" pitchFamily="18" charset="0"/>
              </a:rPr>
              <a:t> in United States in city-level granularity.</a:t>
            </a:r>
          </a:p>
          <a:p>
            <a:pPr marL="274320" lvl="0" indent="-274320">
              <a:buClr>
                <a:srgbClr val="D16349"/>
              </a:buClr>
              <a:buSzPct val="85000"/>
              <a:buFont typeface="Wingdings 2"/>
              <a:buChar char=""/>
            </a:pPr>
            <a:r>
              <a:rPr lang="en-IN" dirty="0" smtClean="0">
                <a:latin typeface="Times New Roman" pitchFamily="18" charset="0"/>
                <a:cs typeface="Times New Roman" pitchFamily="18" charset="0"/>
              </a:rPr>
              <a:t>The test set contains 5,136  twitter users  and 1,22,891  tweets from the users. </a:t>
            </a:r>
          </a:p>
          <a:p>
            <a:pPr marL="274320" lvl="0" indent="-274320">
              <a:buClr>
                <a:srgbClr val="D16349"/>
              </a:buClr>
              <a:buSzPct val="85000"/>
              <a:buFont typeface="Wingdings 2"/>
              <a:buChar char=""/>
            </a:pPr>
            <a:r>
              <a:rPr lang="en-IN" dirty="0" smtClean="0">
                <a:latin typeface="Times New Roman" pitchFamily="18" charset="0"/>
                <a:cs typeface="Times New Roman" pitchFamily="18" charset="0"/>
              </a:rPr>
              <a:t>All the locations of users are uploaded from their smart phones with the form of "UT: Latitude , Longitude".</a:t>
            </a:r>
            <a:endParaRPr lang="en-IN" dirty="0">
              <a:latin typeface="Times New Roman" pitchFamily="18" charset="0"/>
              <a:cs typeface="Times New Roman" pitchFamily="18" charset="0"/>
            </a:endParaRPr>
          </a:p>
        </p:txBody>
      </p:sp>
    </p:spTree>
  </p:cSld>
  <p:clrMapOvr>
    <a:masterClrMapping/>
  </p:clrMapOvr>
  <p:transition spd="slow">
    <p:wheel spokes="3"/>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Description about the SRS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74320" lvl="0" indent="-274320">
              <a:buClr>
                <a:srgbClr val="D16349"/>
              </a:buClr>
              <a:buSzPct val="85000"/>
              <a:buNone/>
            </a:pPr>
            <a:endParaRPr lang="en-IN" sz="2400" dirty="0" smtClean="0">
              <a:solidFill>
                <a:srgbClr val="002060"/>
              </a:solidFill>
              <a:latin typeface="Georgia"/>
            </a:endParaRPr>
          </a:p>
          <a:p>
            <a:pPr marL="274320" lvl="0" indent="-274320">
              <a:buClr>
                <a:srgbClr val="D16349"/>
              </a:buClr>
              <a:buSzPct val="85000"/>
              <a:buFont typeface="Wingdings 2"/>
              <a:buChar char=""/>
            </a:pPr>
            <a:r>
              <a:rPr lang="en-IN" dirty="0" smtClean="0">
                <a:solidFill>
                  <a:srgbClr val="002060"/>
                </a:solidFill>
                <a:latin typeface="Times New Roman" pitchFamily="18" charset="0"/>
                <a:cs typeface="Times New Roman" pitchFamily="18" charset="0"/>
              </a:rPr>
              <a:t>The SRS document enlists enough and necessary requirements that are required for the project development.</a:t>
            </a:r>
          </a:p>
          <a:p>
            <a:pPr marL="274320" lvl="0" indent="-274320">
              <a:buClr>
                <a:srgbClr val="D16349"/>
              </a:buClr>
              <a:buSzPct val="85000"/>
              <a:buFont typeface="Wingdings 2"/>
              <a:buChar char=""/>
            </a:pPr>
            <a:r>
              <a:rPr lang="en-IN" dirty="0" smtClean="0">
                <a:solidFill>
                  <a:srgbClr val="002060"/>
                </a:solidFill>
                <a:latin typeface="Times New Roman" pitchFamily="18" charset="0"/>
                <a:cs typeface="Times New Roman" pitchFamily="18" charset="0"/>
              </a:rPr>
              <a:t>SRS helps in better understanding of the project by specifying the functional requirements, software system attributes etc.</a:t>
            </a:r>
          </a:p>
          <a:p>
            <a:pPr marL="274320" lvl="0" indent="-274320">
              <a:buClr>
                <a:srgbClr val="D16349"/>
              </a:buClr>
              <a:buSzPct val="85000"/>
              <a:buFont typeface="Wingdings 2"/>
              <a:buChar char=""/>
            </a:pPr>
            <a:r>
              <a:rPr lang="en-IN" dirty="0" smtClean="0">
                <a:solidFill>
                  <a:srgbClr val="002060"/>
                </a:solidFill>
                <a:latin typeface="Times New Roman" pitchFamily="18" charset="0"/>
                <a:cs typeface="Times New Roman" pitchFamily="18" charset="0"/>
              </a:rPr>
              <a:t>It  minimizes the development  effort.</a:t>
            </a:r>
          </a:p>
          <a:p>
            <a:pPr marL="274320" lvl="0" indent="-274320">
              <a:buClr>
                <a:srgbClr val="D16349"/>
              </a:buClr>
              <a:buSzPct val="85000"/>
              <a:buFont typeface="Wingdings 2"/>
              <a:buChar char=""/>
            </a:pPr>
            <a:r>
              <a:rPr lang="en-IN" dirty="0" smtClean="0">
                <a:solidFill>
                  <a:srgbClr val="002060"/>
                </a:solidFill>
                <a:latin typeface="Times New Roman" pitchFamily="18" charset="0"/>
                <a:cs typeface="Times New Roman" pitchFamily="18" charset="0"/>
              </a:rPr>
              <a:t>Serve as a basis for enhancement.</a:t>
            </a:r>
            <a:endParaRPr lang="en-IN" dirty="0">
              <a:solidFill>
                <a:srgbClr val="002060"/>
              </a:solidFill>
              <a:latin typeface="Times New Roman" pitchFamily="18" charset="0"/>
              <a:cs typeface="Times New Roman" pitchFamily="18" charset="0"/>
            </a:endParaRPr>
          </a:p>
        </p:txBody>
      </p:sp>
    </p:spTree>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Description about the Design Architecture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None/>
            </a:pPr>
            <a:r>
              <a:rPr lang="en-IN" sz="3600" dirty="0" smtClean="0">
                <a:latin typeface="Times New Roman" pitchFamily="18" charset="0"/>
                <a:cs typeface="Times New Roman" pitchFamily="18" charset="0"/>
              </a:rPr>
              <a:t>Number of Modules:  4</a:t>
            </a:r>
          </a:p>
          <a:p>
            <a:pPr>
              <a:buNone/>
            </a:pPr>
            <a:endParaRPr lang="en-IN" sz="3600" dirty="0" smtClean="0">
              <a:latin typeface="Times New Roman" pitchFamily="18" charset="0"/>
              <a:cs typeface="Times New Roman" pitchFamily="18" charset="0"/>
            </a:endParaRPr>
          </a:p>
          <a:p>
            <a:pPr>
              <a:buFont typeface="Wingdings" pitchFamily="2" charset="2"/>
              <a:buChar char="Ø"/>
            </a:pPr>
            <a:r>
              <a:rPr lang="en-IN" sz="3100" dirty="0" smtClean="0">
                <a:latin typeface="Times New Roman" pitchFamily="18" charset="0"/>
                <a:cs typeface="Times New Roman" pitchFamily="18" charset="0"/>
              </a:rPr>
              <a:t>  </a:t>
            </a:r>
            <a:r>
              <a:rPr lang="en-IN" sz="3400" dirty="0" smtClean="0">
                <a:latin typeface="Times New Roman" pitchFamily="18" charset="0"/>
                <a:cs typeface="Times New Roman" pitchFamily="18" charset="0"/>
              </a:rPr>
              <a:t>Fetching and Extracting Data:</a:t>
            </a:r>
          </a:p>
          <a:p>
            <a:pPr>
              <a:buFont typeface="Wingdings" pitchFamily="2" charset="2"/>
              <a:buChar char="Ø"/>
            </a:pPr>
            <a:r>
              <a:rPr lang="en-IN" dirty="0" smtClean="0">
                <a:latin typeface="Times New Roman" pitchFamily="18" charset="0"/>
                <a:cs typeface="Times New Roman" pitchFamily="18" charset="0"/>
              </a:rPr>
              <a:t>  Data Pre-processing:</a:t>
            </a:r>
          </a:p>
          <a:p>
            <a:pPr>
              <a:buFont typeface="Wingdings" pitchFamily="2" charset="2"/>
              <a:buChar char="Ø"/>
            </a:pPr>
            <a:r>
              <a:rPr lang="en-IN" dirty="0" smtClean="0">
                <a:latin typeface="Times New Roman" pitchFamily="18" charset="0"/>
                <a:cs typeface="Times New Roman" pitchFamily="18" charset="0"/>
              </a:rPr>
              <a:t>  Classification:</a:t>
            </a:r>
          </a:p>
          <a:p>
            <a:pPr>
              <a:buFont typeface="Wingdings" pitchFamily="2" charset="2"/>
              <a:buChar char="Ø"/>
            </a:pPr>
            <a:r>
              <a:rPr lang="en-IN" dirty="0" smtClean="0">
                <a:latin typeface="Times New Roman" pitchFamily="18" charset="0"/>
                <a:cs typeface="Times New Roman" pitchFamily="18" charset="0"/>
              </a:rPr>
              <a:t>  Analysis</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Algorithm Design  :</a:t>
            </a:r>
          </a:p>
          <a:p>
            <a:pPr>
              <a:buNone/>
            </a:pPr>
            <a:r>
              <a:rPr lang="en-IN" dirty="0" smtClean="0">
                <a:latin typeface="Times New Roman" pitchFamily="18" charset="0"/>
                <a:cs typeface="Times New Roman" pitchFamily="18" charset="0"/>
              </a:rPr>
              <a:t>       Porter’s Algorithm</a:t>
            </a:r>
          </a:p>
          <a:p>
            <a:pPr>
              <a:buNone/>
            </a:pPr>
            <a:r>
              <a:rPr lang="en-IN" dirty="0" smtClean="0"/>
              <a:t> </a:t>
            </a:r>
          </a:p>
          <a:p>
            <a:pPr>
              <a:buNone/>
            </a:pPr>
            <a:r>
              <a:rPr lang="en-IN" dirty="0" smtClean="0"/>
              <a:t> </a:t>
            </a:r>
          </a:p>
          <a:p>
            <a:pPr>
              <a:buNone/>
            </a:pPr>
            <a:r>
              <a:rPr lang="en-IN" dirty="0" smtClean="0"/>
              <a:t> </a:t>
            </a:r>
          </a:p>
          <a:p>
            <a:pPr>
              <a:buNone/>
            </a:pPr>
            <a:r>
              <a:rPr lang="en-IN" dirty="0" smtClean="0"/>
              <a:t> </a:t>
            </a:r>
          </a:p>
        </p:txBody>
      </p:sp>
    </p:spTree>
  </p:cSld>
  <p:clrMapOvr>
    <a:masterClrMapping/>
  </p:clrMapOvr>
  <p:transition spd="slow">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Class Diagram</a:t>
            </a:r>
            <a:endParaRPr lang="en-IN" b="1" dirty="0"/>
          </a:p>
        </p:txBody>
      </p:sp>
      <p:sp>
        <p:nvSpPr>
          <p:cNvPr id="3" name="Content Placeholder 2"/>
          <p:cNvSpPr>
            <a:spLocks noGrp="1"/>
          </p:cNvSpPr>
          <p:nvPr>
            <p:ph idx="1"/>
          </p:nvPr>
        </p:nvSpPr>
        <p:spPr/>
        <p:txBody>
          <a:bodyPr/>
          <a:lstStyle/>
          <a:p>
            <a:pPr>
              <a:buNone/>
            </a:pPr>
            <a:r>
              <a:rPr lang="en-IN" dirty="0" smtClean="0"/>
              <a:t>	Tweets are highly unstructured and also non-grammatical</a:t>
            </a:r>
          </a:p>
          <a:p>
            <a:pPr>
              <a:buNone/>
            </a:pPr>
            <a:r>
              <a:rPr lang="en-IN" dirty="0" smtClean="0"/>
              <a:t>	Out of Vocabulary Words</a:t>
            </a:r>
          </a:p>
          <a:p>
            <a:pPr>
              <a:buNone/>
            </a:pPr>
            <a:r>
              <a:rPr lang="en-IN" dirty="0" smtClean="0"/>
              <a:t>	Lexical Variation</a:t>
            </a:r>
          </a:p>
          <a:p>
            <a:pPr>
              <a:buNone/>
            </a:pPr>
            <a:r>
              <a:rPr lang="en-IN" dirty="0" smtClean="0"/>
              <a:t>	Extensive usage of acronyms like </a:t>
            </a:r>
            <a:r>
              <a:rPr lang="en-IN" dirty="0" err="1" smtClean="0"/>
              <a:t>asap</a:t>
            </a:r>
            <a:r>
              <a:rPr lang="en-IN" dirty="0" smtClean="0"/>
              <a:t>, </a:t>
            </a:r>
            <a:r>
              <a:rPr lang="en-IN" dirty="0" err="1" smtClean="0"/>
              <a:t>lol</a:t>
            </a:r>
            <a:r>
              <a:rPr lang="en-IN" dirty="0" smtClean="0"/>
              <a:t>, </a:t>
            </a:r>
            <a:r>
              <a:rPr lang="en-IN" dirty="0" err="1" smtClean="0"/>
              <a:t>afaik</a:t>
            </a:r>
            <a:r>
              <a:rPr lang="en-IN" dirty="0" smtClean="0"/>
              <a:t> etc.</a:t>
            </a:r>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524000"/>
            <a:ext cx="8458200" cy="502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slow">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3.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870</TotalTime>
  <Words>821</Words>
  <Application>Microsoft Office PowerPoint</Application>
  <PresentationFormat>On-screen Show (4:3)</PresentationFormat>
  <Paragraphs>141</Paragraphs>
  <Slides>17</Slides>
  <Notes>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Foundry</vt:lpstr>
      <vt:lpstr>Paper</vt:lpstr>
      <vt:lpstr>Apex</vt:lpstr>
      <vt:lpstr>     Data Analysis               On                        Twitter Data</vt:lpstr>
      <vt:lpstr>CONTENTS</vt:lpstr>
      <vt:lpstr> PROBLEM STATEMENT </vt:lpstr>
      <vt:lpstr>GOALS  and OBJECTIVES</vt:lpstr>
      <vt:lpstr>Slide 5</vt:lpstr>
      <vt:lpstr>Description About the Data sets</vt:lpstr>
      <vt:lpstr> Description about the SRS</vt:lpstr>
      <vt:lpstr>Description about the Design Architecture</vt:lpstr>
      <vt:lpstr>Class Diagram</vt:lpstr>
      <vt:lpstr>Sequence Diagram</vt:lpstr>
      <vt:lpstr>Implementation Details</vt:lpstr>
      <vt:lpstr>Slide 12</vt:lpstr>
      <vt:lpstr>Results</vt:lpstr>
      <vt:lpstr> GRAPHICAL REPRESENTATION OF NATURE OF      USER TWEETS </vt:lpstr>
      <vt:lpstr> GRAPHICAL REPRESENTATION OF  NATURE  OF  SINGLE USER TWEET </vt:lpstr>
      <vt:lpstr>Conclusion and Future work</vt:lpstr>
      <vt:lpstr>Bibliography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Praveen Patil</dc:creator>
  <cp:lastModifiedBy>Praveen Patil</cp:lastModifiedBy>
  <cp:revision>52</cp:revision>
  <dcterms:created xsi:type="dcterms:W3CDTF">2006-08-16T00:00:00Z</dcterms:created>
  <dcterms:modified xsi:type="dcterms:W3CDTF">2015-12-10T15:37:56Z</dcterms:modified>
</cp:coreProperties>
</file>