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9" r:id="rId14"/>
    <p:sldId id="268" r:id="rId15"/>
    <p:sldId id="272" r:id="rId16"/>
    <p:sldId id="273" r:id="rId17"/>
    <p:sldId id="270" r:id="rId18"/>
    <p:sldId id="271" r:id="rId19"/>
  </p:sldIdLst>
  <p:sldSz cx="12192000" cy="6858000"/>
  <p:notesSz cx="6662738" cy="98329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81" d="100"/>
          <a:sy n="81" d="100"/>
        </p:scale>
        <p:origin x="-29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210871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258233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493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242447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2786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1666708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694830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79374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24350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8153DB-4370-4DEC-8D8F-79B986A73C8F}" type="datetimeFigureOut">
              <a:rPr lang="en-IN" smtClean="0"/>
              <a:t>12/11/2015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319768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8153DB-4370-4DEC-8D8F-79B986A73C8F}" type="datetimeFigureOut">
              <a:rPr lang="en-IN" smtClean="0"/>
              <a:t>12/11/2015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398556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8153DB-4370-4DEC-8D8F-79B986A73C8F}" type="datetimeFigureOut">
              <a:rPr lang="en-IN" smtClean="0"/>
              <a:t>12/11/2015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296425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8153DB-4370-4DEC-8D8F-79B986A73C8F}" type="datetimeFigureOut">
              <a:rPr lang="en-IN" smtClean="0"/>
              <a:t>12/11/2015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65086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153DB-4370-4DEC-8D8F-79B986A73C8F}" type="datetimeFigureOut">
              <a:rPr lang="en-IN" smtClean="0"/>
              <a:t>12/11/2015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234183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153DB-4370-4DEC-8D8F-79B986A73C8F}" type="datetimeFigureOut">
              <a:rPr lang="en-IN" smtClean="0"/>
              <a:t>12/11/2015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198187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153DB-4370-4DEC-8D8F-79B986A73C8F}" type="datetimeFigureOut">
              <a:rPr lang="en-IN" smtClean="0"/>
              <a:t>12/11/2015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CFF0E-2ECC-40DD-9932-CD0239B7B1B2}" type="slidenum">
              <a:rPr lang="en-IN" smtClean="0"/>
              <a:t>‹#›</a:t>
            </a:fld>
            <a:endParaRPr lang="en-IN"/>
          </a:p>
        </p:txBody>
      </p:sp>
    </p:spTree>
    <p:extLst>
      <p:ext uri="{BB962C8B-B14F-4D97-AF65-F5344CB8AC3E}">
        <p14:creationId xmlns:p14="http://schemas.microsoft.com/office/powerpoint/2010/main" val="406597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8153DB-4370-4DEC-8D8F-79B986A73C8F}" type="datetimeFigureOut">
              <a:rPr lang="en-IN" smtClean="0"/>
              <a:t>12/11/2015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4CFF0E-2ECC-40DD-9932-CD0239B7B1B2}" type="slidenum">
              <a:rPr lang="en-IN" smtClean="0"/>
              <a:t>‹#›</a:t>
            </a:fld>
            <a:endParaRPr lang="en-IN"/>
          </a:p>
        </p:txBody>
      </p:sp>
    </p:spTree>
    <p:extLst>
      <p:ext uri="{BB962C8B-B14F-4D97-AF65-F5344CB8AC3E}">
        <p14:creationId xmlns:p14="http://schemas.microsoft.com/office/powerpoint/2010/main" val="363047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50381"/>
          </a:xfrm>
        </p:spPr>
        <p:txBody>
          <a:bodyPr>
            <a:normAutofit fontScale="90000"/>
          </a:bodyPr>
          <a:lstStyle/>
          <a:p>
            <a:r>
              <a:rPr lang="en-US" dirty="0" smtClean="0">
                <a:latin typeface="Times New Roman" panose="02020603050405020304" pitchFamily="18" charset="0"/>
                <a:cs typeface="Times New Roman" panose="02020603050405020304" pitchFamily="18" charset="0"/>
              </a:rPr>
              <a:t>SENTIMENT ANALYSIS ON TWITTER DATA </a:t>
            </a:r>
            <a:endParaRPr lang="en-IN" dirty="0"/>
          </a:p>
        </p:txBody>
      </p:sp>
      <p:sp>
        <p:nvSpPr>
          <p:cNvPr id="3" name="Subtitle 2"/>
          <p:cNvSpPr>
            <a:spLocks noGrp="1"/>
          </p:cNvSpPr>
          <p:nvPr>
            <p:ph type="subTitle" idx="1"/>
          </p:nvPr>
        </p:nvSpPr>
        <p:spPr>
          <a:xfrm>
            <a:off x="1545704" y="3883407"/>
            <a:ext cx="7766936" cy="1096899"/>
          </a:xfrm>
        </p:spPr>
        <p:txBody>
          <a:bodyPr>
            <a:noAutofit/>
          </a:bodyPr>
          <a:lstStyle/>
          <a:p>
            <a:pPr algn="r"/>
            <a:r>
              <a:rPr lang="en-IN" dirty="0" smtClean="0">
                <a:solidFill>
                  <a:schemeClr val="tx1"/>
                </a:solidFill>
              </a:rPr>
              <a:t>By:</a:t>
            </a:r>
          </a:p>
          <a:p>
            <a:pPr algn="r"/>
            <a:r>
              <a:rPr lang="en-IN" dirty="0" err="1" smtClean="0">
                <a:solidFill>
                  <a:schemeClr val="tx1"/>
                </a:solidFill>
              </a:rPr>
              <a:t>Lakshmishree</a:t>
            </a:r>
            <a:r>
              <a:rPr lang="en-IN" dirty="0" smtClean="0">
                <a:solidFill>
                  <a:schemeClr val="tx1"/>
                </a:solidFill>
              </a:rPr>
              <a:t> C 1MS12CS050</a:t>
            </a:r>
          </a:p>
          <a:p>
            <a:pPr algn="r"/>
            <a:r>
              <a:rPr lang="en-IN" dirty="0" smtClean="0">
                <a:solidFill>
                  <a:schemeClr val="tx1"/>
                </a:solidFill>
              </a:rPr>
              <a:t>Neha P 1MS12CS143</a:t>
            </a:r>
          </a:p>
          <a:p>
            <a:pPr algn="r"/>
            <a:r>
              <a:rPr lang="en-IN" dirty="0" err="1" smtClean="0">
                <a:solidFill>
                  <a:schemeClr val="tx1"/>
                </a:solidFill>
              </a:rPr>
              <a:t>Niharika</a:t>
            </a:r>
            <a:r>
              <a:rPr lang="en-IN" dirty="0" smtClean="0">
                <a:solidFill>
                  <a:schemeClr val="tx1"/>
                </a:solidFill>
              </a:rPr>
              <a:t> W M 1MS2CS065</a:t>
            </a:r>
            <a:endParaRPr lang="en-IN" dirty="0">
              <a:solidFill>
                <a:schemeClr val="tx1"/>
              </a:solidFill>
            </a:endParaRPr>
          </a:p>
        </p:txBody>
      </p:sp>
    </p:spTree>
    <p:extLst>
      <p:ext uri="{BB962C8B-B14F-4D97-AF65-F5344CB8AC3E}">
        <p14:creationId xmlns:p14="http://schemas.microsoft.com/office/powerpoint/2010/main" val="133588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580" y="562708"/>
            <a:ext cx="8596668" cy="1320800"/>
          </a:xfrm>
        </p:spPr>
        <p:txBody>
          <a:bodyPr/>
          <a:lstStyle/>
          <a:p>
            <a:r>
              <a:rPr lang="en-US" b="1" dirty="0" smtClean="0"/>
              <a:t>Description about the Design with Sequence Diagram</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following are the processes used in the sequence diagram to show the interaction between them:</a:t>
            </a:r>
            <a:endParaRPr lang="en-IN" dirty="0"/>
          </a:p>
          <a:p>
            <a:r>
              <a:rPr lang="en-US" dirty="0"/>
              <a:t>Training data- </a:t>
            </a:r>
            <a:r>
              <a:rPr lang="en-US" dirty="0" smtClean="0"/>
              <a:t>this </a:t>
            </a:r>
            <a:r>
              <a:rPr lang="en-US" dirty="0"/>
              <a:t>involves training set which is manually classified.</a:t>
            </a:r>
            <a:endParaRPr lang="en-IN" dirty="0"/>
          </a:p>
          <a:p>
            <a:r>
              <a:rPr lang="en-US" dirty="0"/>
              <a:t>Testing data- consists of the sampled data from initial data extracted for particular keyword.</a:t>
            </a:r>
            <a:endParaRPr lang="en-IN" dirty="0"/>
          </a:p>
          <a:p>
            <a:r>
              <a:rPr lang="en-US" dirty="0"/>
              <a:t>Feature extraction- input is the tweets from either training set or testing set from which labels are extracted after preprocessing and filtering.</a:t>
            </a:r>
            <a:endParaRPr lang="en-IN" dirty="0"/>
          </a:p>
          <a:p>
            <a:r>
              <a:rPr lang="en-US" dirty="0"/>
              <a:t>Classifier – the feature list is fed to classifier in training stage to train the classifier. The feature list from test set is sent to classifier which gets classified and returned with appended opinion type.(</a:t>
            </a:r>
            <a:r>
              <a:rPr lang="en-US" dirty="0" err="1"/>
              <a:t>positive,negative,neutral</a:t>
            </a:r>
            <a:r>
              <a:rPr lang="en-US" dirty="0"/>
              <a:t>)</a:t>
            </a:r>
            <a:endParaRPr lang="en-IN" dirty="0"/>
          </a:p>
          <a:p>
            <a:endParaRPr lang="en-IN" dirty="0"/>
          </a:p>
        </p:txBody>
      </p:sp>
    </p:spTree>
    <p:extLst>
      <p:ext uri="{BB962C8B-B14F-4D97-AF65-F5344CB8AC3E}">
        <p14:creationId xmlns:p14="http://schemas.microsoft.com/office/powerpoint/2010/main" val="2831291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365" y="539261"/>
            <a:ext cx="8596668" cy="1320800"/>
          </a:xfrm>
        </p:spPr>
        <p:txBody>
          <a:bodyPr/>
          <a:lstStyle/>
          <a:p>
            <a:r>
              <a:rPr lang="en-US" b="1" dirty="0" smtClean="0"/>
              <a:t>Project Implementation Details</a:t>
            </a:r>
            <a:endParaRPr lang="en-US" b="1" dirty="0"/>
          </a:p>
        </p:txBody>
      </p:sp>
      <p:sp>
        <p:nvSpPr>
          <p:cNvPr id="3" name="Content Placeholder 2"/>
          <p:cNvSpPr>
            <a:spLocks noGrp="1"/>
          </p:cNvSpPr>
          <p:nvPr>
            <p:ph idx="1"/>
          </p:nvPr>
        </p:nvSpPr>
        <p:spPr>
          <a:xfrm>
            <a:off x="651576" y="1684071"/>
            <a:ext cx="8596668" cy="3880773"/>
          </a:xfrm>
        </p:spPr>
        <p:txBody>
          <a:bodyPr>
            <a:normAutofit/>
          </a:bodyPr>
          <a:lstStyle/>
          <a:p>
            <a:r>
              <a:rPr lang="en-US" dirty="0">
                <a:latin typeface="Calibri" panose="020F0502020204030204" pitchFamily="34" charset="0"/>
              </a:rPr>
              <a:t>The following steps are followed in our project:</a:t>
            </a:r>
          </a:p>
          <a:p>
            <a:r>
              <a:rPr lang="en-IN" dirty="0">
                <a:latin typeface="Calibri" panose="020F0502020204030204" pitchFamily="34" charset="0"/>
              </a:rPr>
              <a:t>Data collection, Pre-processing, Training the classifier and Classification  </a:t>
            </a:r>
            <a:endParaRPr lang="en-IN" dirty="0" smtClean="0">
              <a:latin typeface="Calibri" panose="020F0502020204030204" pitchFamily="34" charset="0"/>
            </a:endParaRPr>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endParaRPr lang="en-IN" sz="1100" b="1" dirty="0" smtClean="0"/>
          </a:p>
          <a:p>
            <a:endParaRPr lang="en-US" sz="1100" dirty="0"/>
          </a:p>
          <a:p>
            <a:pPr marL="0" indent="0">
              <a:buNone/>
            </a:pPr>
            <a:endParaRPr lang="en-US" sz="8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039" y="2467430"/>
            <a:ext cx="5808371" cy="4032025"/>
          </a:xfrm>
          <a:prstGeom prst="rect">
            <a:avLst/>
          </a:prstGeom>
        </p:spPr>
      </p:pic>
    </p:spTree>
    <p:extLst>
      <p:ext uri="{BB962C8B-B14F-4D97-AF65-F5344CB8AC3E}">
        <p14:creationId xmlns:p14="http://schemas.microsoft.com/office/powerpoint/2010/main" val="1421006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302" y="834065"/>
            <a:ext cx="9162125" cy="4265969"/>
          </a:xfrm>
        </p:spPr>
        <p:txBody>
          <a:bodyPr>
            <a:normAutofit fontScale="25000" lnSpcReduction="20000"/>
          </a:bodyPr>
          <a:lstStyle/>
          <a:p>
            <a:r>
              <a:rPr lang="en-IN" sz="8000" u="sng" dirty="0" smtClean="0">
                <a:solidFill>
                  <a:schemeClr val="bg2">
                    <a:lumMod val="25000"/>
                  </a:schemeClr>
                </a:solidFill>
                <a:latin typeface="Calibri" panose="020F0502020204030204" pitchFamily="34" charset="0"/>
              </a:rPr>
              <a:t>Data collection: Twitter API</a:t>
            </a:r>
            <a:endParaRPr lang="en-US" sz="8000" dirty="0" smtClean="0">
              <a:solidFill>
                <a:schemeClr val="bg2">
                  <a:lumMod val="25000"/>
                </a:schemeClr>
              </a:solidFill>
              <a:latin typeface="Calibri" panose="020F0502020204030204" pitchFamily="34" charset="0"/>
            </a:endParaRPr>
          </a:p>
          <a:p>
            <a:pPr lvl="0"/>
            <a:r>
              <a:rPr lang="en-IN" sz="8000" dirty="0" smtClean="0">
                <a:solidFill>
                  <a:schemeClr val="bg2">
                    <a:lumMod val="25000"/>
                  </a:schemeClr>
                </a:solidFill>
                <a:latin typeface="Calibri" panose="020F0502020204030204" pitchFamily="34" charset="0"/>
              </a:rPr>
              <a:t>For classification and training the classifier we need Twitter data. For this purpose we make use of API's twitter provides. Twitter provides two API's; Stream API and REST API.</a:t>
            </a:r>
            <a:endParaRPr lang="en-US" sz="8000" dirty="0" smtClean="0">
              <a:solidFill>
                <a:schemeClr val="bg2">
                  <a:lumMod val="25000"/>
                </a:schemeClr>
              </a:solidFill>
              <a:latin typeface="Calibri" panose="020F0502020204030204" pitchFamily="34" charset="0"/>
            </a:endParaRPr>
          </a:p>
          <a:p>
            <a:pPr lvl="0"/>
            <a:r>
              <a:rPr lang="en-IN" sz="8000" dirty="0" smtClean="0">
                <a:solidFill>
                  <a:schemeClr val="bg2">
                    <a:lumMod val="25000"/>
                  </a:schemeClr>
                </a:solidFill>
                <a:latin typeface="Calibri" panose="020F0502020204030204" pitchFamily="34" charset="0"/>
              </a:rPr>
              <a:t>The difference between Streaming API and REST APIs are: Streaming API supports long-lived connection and provides data in almost real -time. The REST APIs support short-lived connections and are rate-limited (one can download a certain amount of data [*150 tweets per hour] but not more per day). </a:t>
            </a:r>
          </a:p>
          <a:p>
            <a:pPr marL="0" lvl="0" indent="0">
              <a:buNone/>
            </a:pPr>
            <a:endParaRPr lang="en-US" sz="8000" dirty="0" smtClean="0">
              <a:solidFill>
                <a:schemeClr val="bg2">
                  <a:lumMod val="25000"/>
                </a:schemeClr>
              </a:solidFill>
              <a:latin typeface="Calibri" panose="020F0502020204030204" pitchFamily="34" charset="0"/>
            </a:endParaRPr>
          </a:p>
          <a:p>
            <a:pPr lvl="0"/>
            <a:r>
              <a:rPr lang="en-IN" sz="8000" dirty="0" smtClean="0">
                <a:solidFill>
                  <a:schemeClr val="bg2">
                    <a:lumMod val="25000"/>
                  </a:schemeClr>
                </a:solidFill>
                <a:latin typeface="Calibri" panose="020F0502020204030204" pitchFamily="34" charset="0"/>
              </a:rPr>
              <a:t>REST APIs allow access to Twitter data such as status updates and user info regardless of time. However, Twitter does not make data older than a week or so available. Thus REST access is limited to data Twittered not before more than a week. Therefore, while REST API allows access to these accumulated data, Streaming API enables access to data as it is being twittered.</a:t>
            </a:r>
            <a:endParaRPr lang="en-US" sz="8000" dirty="0" smtClean="0">
              <a:solidFill>
                <a:schemeClr val="bg2">
                  <a:lumMod val="25000"/>
                </a:schemeClr>
              </a:solidFill>
              <a:latin typeface="Calibri" panose="020F0502020204030204" pitchFamily="34" charset="0"/>
            </a:endParaRPr>
          </a:p>
          <a:p>
            <a:pPr marL="0" lvl="0" indent="0">
              <a:buNone/>
            </a:pPr>
            <a:endParaRPr lang="en-US" sz="8000" dirty="0">
              <a:latin typeface="BRH Gujarati RN" panose="02000006000000020004" pitchFamily="2" charset="0"/>
            </a:endParaRPr>
          </a:p>
          <a:p>
            <a:pPr marL="0" indent="0">
              <a:buNone/>
            </a:pPr>
            <a:endParaRPr lang="en-US" sz="5600" dirty="0"/>
          </a:p>
          <a:p>
            <a:endParaRPr lang="en-US" dirty="0"/>
          </a:p>
          <a:p>
            <a:endParaRPr lang="en-US" dirty="0"/>
          </a:p>
        </p:txBody>
      </p:sp>
    </p:spTree>
    <p:extLst>
      <p:ext uri="{BB962C8B-B14F-4D97-AF65-F5344CB8AC3E}">
        <p14:creationId xmlns:p14="http://schemas.microsoft.com/office/powerpoint/2010/main" val="86101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87" y="550730"/>
            <a:ext cx="9265156" cy="4497788"/>
          </a:xfrm>
        </p:spPr>
        <p:txBody>
          <a:bodyPr>
            <a:noAutofit/>
          </a:bodyPr>
          <a:lstStyle/>
          <a:p>
            <a:r>
              <a:rPr lang="en-IN" u="sng" dirty="0" err="1">
                <a:latin typeface="Calibri" panose="020F0502020204030204" pitchFamily="34" charset="0"/>
              </a:rPr>
              <a:t>Preprocessing</a:t>
            </a:r>
            <a:endParaRPr lang="en-US" dirty="0">
              <a:latin typeface="Calibri" panose="020F0502020204030204" pitchFamily="34" charset="0"/>
            </a:endParaRPr>
          </a:p>
          <a:p>
            <a:r>
              <a:rPr lang="en-IN" dirty="0">
                <a:latin typeface="Calibri" panose="020F0502020204030204" pitchFamily="34" charset="0"/>
              </a:rPr>
              <a:t>The tweets gathered from twitter are a mixture of </a:t>
            </a:r>
            <a:r>
              <a:rPr lang="en-IN" dirty="0" err="1">
                <a:latin typeface="Calibri" panose="020F0502020204030204" pitchFamily="34" charset="0"/>
              </a:rPr>
              <a:t>urls</a:t>
            </a:r>
            <a:r>
              <a:rPr lang="en-IN" dirty="0">
                <a:latin typeface="Calibri" panose="020F0502020204030204" pitchFamily="34" charset="0"/>
              </a:rPr>
              <a:t>, and other non-sentimental data like hashtags \#", annotation \@" and retweets \RT". To obtain n-gram features, we first have to tokenize the text input. Tweets pose a problem for standard tokenizers designed for formal and regular text. The following figure displays the various intermediate processing feature steps</a:t>
            </a:r>
            <a:r>
              <a:rPr lang="en-IN" dirty="0" smtClean="0">
                <a:latin typeface="Calibri" panose="020F0502020204030204" pitchFamily="34" charset="0"/>
              </a:rPr>
              <a:t>.</a:t>
            </a:r>
            <a:endParaRPr lang="en-US" dirty="0">
              <a:latin typeface="Calibri" panose="020F0502020204030204" pitchFamily="34" charset="0"/>
            </a:endParaRPr>
          </a:p>
          <a:p>
            <a:r>
              <a:rPr lang="en-IN" u="sng" dirty="0">
                <a:latin typeface="Calibri" panose="020F0502020204030204" pitchFamily="34" charset="0"/>
              </a:rPr>
              <a:t>Tokenize</a:t>
            </a:r>
            <a:endParaRPr lang="en-US" dirty="0">
              <a:latin typeface="Calibri" panose="020F0502020204030204" pitchFamily="34" charset="0"/>
            </a:endParaRPr>
          </a:p>
          <a:p>
            <a:r>
              <a:rPr lang="en-IN" dirty="0">
                <a:latin typeface="Calibri" panose="020F0502020204030204" pitchFamily="34" charset="0"/>
              </a:rPr>
              <a:t> For a sample input text say "Today the weather is sunny and beautiful", Tokenizers divide strings into lists of substrings also known as Tokens. Tokenizing the text makes it easy to separate out other unnecessary symbols and punctuations and filter out only those words that can add value to the sentimental polarity score of the text</a:t>
            </a:r>
            <a:r>
              <a:rPr lang="en-IN" dirty="0" smtClean="0">
                <a:latin typeface="Calibri" panose="020F0502020204030204" pitchFamily="34" charset="0"/>
              </a:rPr>
              <a:t>.</a:t>
            </a:r>
            <a:endParaRPr lang="en-US" dirty="0">
              <a:latin typeface="Calibri" panose="020F0502020204030204" pitchFamily="34" charset="0"/>
            </a:endParaRPr>
          </a:p>
          <a:p>
            <a:r>
              <a:rPr lang="en-IN" u="sng" dirty="0">
                <a:latin typeface="Calibri" panose="020F0502020204030204" pitchFamily="34" charset="0"/>
              </a:rPr>
              <a:t>Stop words</a:t>
            </a:r>
            <a:endParaRPr lang="en-US" dirty="0">
              <a:latin typeface="Calibri" panose="020F0502020204030204" pitchFamily="34" charset="0"/>
            </a:endParaRPr>
          </a:p>
          <a:p>
            <a:r>
              <a:rPr lang="en-IN" dirty="0">
                <a:latin typeface="Calibri" panose="020F0502020204030204" pitchFamily="34" charset="0"/>
              </a:rPr>
              <a:t>In information retrieval, it is a common tactic to ignore very common words such as \a", \an", \the", etc. since their appearance in a post does not provide any useful information in classifying a document. Since query term itself should not be used to determine the sentiment of the post with respect to it, every query term is replaced with a QUERY keyword. Although this makes it somewhat of a stop word, it can still be useful when not using a bag-of-words model and the location of the query in relation to other words becomes important.</a:t>
            </a:r>
            <a:endParaRPr lang="en-US" dirty="0">
              <a:latin typeface="Calibri" panose="020F0502020204030204" pitchFamily="34" charset="0"/>
            </a:endParaRPr>
          </a:p>
          <a:p>
            <a:endParaRPr lang="en-US" dirty="0">
              <a:latin typeface="Calibri" panose="020F0502020204030204" pitchFamily="34" charset="0"/>
            </a:endParaRPr>
          </a:p>
        </p:txBody>
      </p:sp>
    </p:spTree>
    <p:extLst>
      <p:ext uri="{BB962C8B-B14F-4D97-AF65-F5344CB8AC3E}">
        <p14:creationId xmlns:p14="http://schemas.microsoft.com/office/powerpoint/2010/main" val="326080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666" y="563609"/>
            <a:ext cx="8596668" cy="3880773"/>
          </a:xfrm>
        </p:spPr>
        <p:txBody>
          <a:bodyPr/>
          <a:lstStyle/>
          <a:p>
            <a:r>
              <a:rPr lang="en-IN" u="sng" dirty="0">
                <a:latin typeface="Calibri" panose="020F0502020204030204" pitchFamily="34" charset="0"/>
              </a:rPr>
              <a:t>Training Data</a:t>
            </a:r>
            <a:endParaRPr lang="en-US" dirty="0">
              <a:latin typeface="Calibri" panose="020F0502020204030204" pitchFamily="34" charset="0"/>
            </a:endParaRPr>
          </a:p>
          <a:p>
            <a:r>
              <a:rPr lang="en-IN" dirty="0">
                <a:latin typeface="Calibri" panose="020F0502020204030204" pitchFamily="34" charset="0"/>
              </a:rPr>
              <a:t>To precisely label the text into their respective classes and thus achieve highest possible accuracy, we plan to train the classifier using pre-labelled twitter data itself.</a:t>
            </a:r>
            <a:endParaRPr lang="en-US" dirty="0">
              <a:latin typeface="Calibri" panose="020F0502020204030204" pitchFamily="34" charset="0"/>
            </a:endParaRPr>
          </a:p>
          <a:p>
            <a:r>
              <a:rPr lang="en-IN" dirty="0">
                <a:latin typeface="Calibri" panose="020F0502020204030204" pitchFamily="34" charset="0"/>
              </a:rPr>
              <a:t>In our project, we have used a training dataset that was already available on the internet.</a:t>
            </a:r>
            <a:endParaRPr lang="en-US" dirty="0">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47576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749" y="621323"/>
            <a:ext cx="8596668" cy="1320800"/>
          </a:xfrm>
        </p:spPr>
        <p:txBody>
          <a:bodyPr/>
          <a:lstStyle/>
          <a:p>
            <a:r>
              <a:rPr lang="en-US" b="1" dirty="0" smtClean="0"/>
              <a:t>Result and Snapshots</a:t>
            </a:r>
            <a:endParaRPr lang="en-US" b="1" dirty="0"/>
          </a:p>
        </p:txBody>
      </p:sp>
      <p:pic>
        <p:nvPicPr>
          <p:cNvPr id="4" name="Content Placeholder 3"/>
          <p:cNvPicPr>
            <a:picLocks noGrp="1"/>
          </p:cNvPicPr>
          <p:nvPr>
            <p:ph idx="1"/>
          </p:nvPr>
        </p:nvPicPr>
        <p:blipFill>
          <a:blip r:embed="rId2"/>
          <a:stretch>
            <a:fillRect/>
          </a:stretch>
        </p:blipFill>
        <p:spPr>
          <a:xfrm>
            <a:off x="1078524" y="1863970"/>
            <a:ext cx="7349346" cy="4178056"/>
          </a:xfrm>
          <a:prstGeom prst="rect">
            <a:avLst/>
          </a:prstGeom>
        </p:spPr>
      </p:pic>
    </p:spTree>
    <p:extLst>
      <p:ext uri="{BB962C8B-B14F-4D97-AF65-F5344CB8AC3E}">
        <p14:creationId xmlns:p14="http://schemas.microsoft.com/office/powerpoint/2010/main" val="42157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43522" y="1140680"/>
            <a:ext cx="7139186" cy="4087812"/>
          </a:xfrm>
          <a:prstGeom prst="rect">
            <a:avLst/>
          </a:prstGeom>
        </p:spPr>
      </p:pic>
    </p:spTree>
    <p:extLst>
      <p:ext uri="{BB962C8B-B14F-4D97-AF65-F5344CB8AC3E}">
        <p14:creationId xmlns:p14="http://schemas.microsoft.com/office/powerpoint/2010/main" val="1683026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19" y="316523"/>
            <a:ext cx="8596668" cy="1320800"/>
          </a:xfrm>
        </p:spPr>
        <p:txBody>
          <a:bodyPr/>
          <a:lstStyle/>
          <a:p>
            <a:r>
              <a:rPr lang="en-US" b="1" dirty="0" smtClean="0"/>
              <a:t>Scope for Future Work</a:t>
            </a:r>
            <a:r>
              <a:rPr lang="en-US" dirty="0"/>
              <a:t/>
            </a:r>
            <a:br>
              <a:rPr lang="en-US" dirty="0"/>
            </a:br>
            <a:endParaRPr lang="en-US" dirty="0"/>
          </a:p>
        </p:txBody>
      </p:sp>
      <p:sp>
        <p:nvSpPr>
          <p:cNvPr id="3" name="Content Placeholder 2"/>
          <p:cNvSpPr>
            <a:spLocks noGrp="1"/>
          </p:cNvSpPr>
          <p:nvPr>
            <p:ph idx="1"/>
          </p:nvPr>
        </p:nvSpPr>
        <p:spPr>
          <a:xfrm>
            <a:off x="561424" y="1143158"/>
            <a:ext cx="8596668" cy="4523546"/>
          </a:xfrm>
        </p:spPr>
        <p:txBody>
          <a:bodyPr>
            <a:normAutofit fontScale="92500" lnSpcReduction="10000"/>
          </a:bodyPr>
          <a:lstStyle/>
          <a:p>
            <a:pPr marL="0" indent="0">
              <a:buNone/>
            </a:pPr>
            <a:endParaRPr lang="en-US" dirty="0"/>
          </a:p>
          <a:p>
            <a:r>
              <a:rPr lang="en-US" dirty="0">
                <a:latin typeface="Calibri" panose="020F0502020204030204" pitchFamily="34" charset="0"/>
              </a:rPr>
              <a:t>The overall efficiency of the twitter sentiment analyzer can be improved.</a:t>
            </a:r>
          </a:p>
          <a:p>
            <a:r>
              <a:rPr lang="en-US" dirty="0">
                <a:latin typeface="Calibri" panose="020F0502020204030204" pitchFamily="34" charset="0"/>
              </a:rPr>
              <a:t>The following can be incorporated</a:t>
            </a:r>
            <a:r>
              <a:rPr lang="en-US" dirty="0" smtClean="0">
                <a:latin typeface="Calibri" panose="020F0502020204030204" pitchFamily="34" charset="0"/>
              </a:rPr>
              <a:t>:</a:t>
            </a:r>
          </a:p>
          <a:p>
            <a:r>
              <a:rPr lang="en-US" b="1" u="sng" dirty="0">
                <a:latin typeface="Calibri" panose="020F0502020204030204" pitchFamily="34" charset="0"/>
              </a:rPr>
              <a:t>Bigger Dataset:</a:t>
            </a:r>
            <a:r>
              <a:rPr lang="en-US" b="1" dirty="0">
                <a:latin typeface="Calibri" panose="020F0502020204030204" pitchFamily="34" charset="0"/>
              </a:rPr>
              <a:t> </a:t>
            </a:r>
            <a:r>
              <a:rPr lang="en-US" dirty="0">
                <a:latin typeface="Calibri" panose="020F0502020204030204" pitchFamily="34" charset="0"/>
              </a:rPr>
              <a:t>The training dataset in the order of millions will cover a better range of twitter words and hence better unigram feature vector resulting in an overall improved model. This would vastly improve upon the existing classifier results. </a:t>
            </a:r>
          </a:p>
          <a:p>
            <a:pPr marL="0" indent="0">
              <a:buNone/>
            </a:pPr>
            <a:endParaRPr lang="en-US" dirty="0">
              <a:latin typeface="Calibri" panose="020F0502020204030204" pitchFamily="34" charset="0"/>
            </a:endParaRPr>
          </a:p>
          <a:p>
            <a:r>
              <a:rPr lang="en-US" b="1" u="sng" dirty="0">
                <a:latin typeface="Calibri" panose="020F0502020204030204" pitchFamily="34" charset="0"/>
              </a:rPr>
              <a:t>Internationalization:</a:t>
            </a:r>
            <a:r>
              <a:rPr lang="en-US" b="1" dirty="0">
                <a:latin typeface="Calibri" panose="020F0502020204030204" pitchFamily="34" charset="0"/>
              </a:rPr>
              <a:t> </a:t>
            </a:r>
            <a:r>
              <a:rPr lang="en-US" dirty="0">
                <a:latin typeface="Calibri" panose="020F0502020204030204" pitchFamily="34" charset="0"/>
              </a:rPr>
              <a:t>Currently, we have focused only on English tweets but Twitter has a huge international audience. It should be possible to use this approach to classify sentiment in other languages with a language specific positive/negative keyword list.</a:t>
            </a:r>
          </a:p>
          <a:p>
            <a:pPr marL="0" indent="0">
              <a:buNone/>
            </a:pPr>
            <a:endParaRPr lang="en-US" dirty="0">
              <a:latin typeface="Calibri" panose="020F0502020204030204" pitchFamily="34" charset="0"/>
            </a:endParaRPr>
          </a:p>
          <a:p>
            <a:r>
              <a:rPr lang="en-IN" b="1" u="sng" dirty="0">
                <a:latin typeface="Calibri" panose="020F0502020204030204" pitchFamily="34" charset="0"/>
              </a:rPr>
              <a:t>Interpreting Sarcasm: </a:t>
            </a:r>
            <a:r>
              <a:rPr lang="en-IN" dirty="0">
                <a:latin typeface="Calibri" panose="020F0502020204030204" pitchFamily="34" charset="0"/>
              </a:rPr>
              <a:t>The present approach is currently incapable of interpreting sarcasm. In general sarcasm is the use of irony to mock or convey contempt, in the context of current work sarcasm transforms the polarity of an apparently positive or negative utterance into its opposite. </a:t>
            </a:r>
            <a:endParaRPr lang="en-US" dirty="0">
              <a:latin typeface="Calibri" panose="020F0502020204030204" pitchFamily="34" charset="0"/>
            </a:endParaRPr>
          </a:p>
          <a:p>
            <a:endParaRPr lang="en-US" dirty="0"/>
          </a:p>
        </p:txBody>
      </p:sp>
    </p:spTree>
    <p:extLst>
      <p:ext uri="{BB962C8B-B14F-4D97-AF65-F5344CB8AC3E}">
        <p14:creationId xmlns:p14="http://schemas.microsoft.com/office/powerpoint/2010/main" val="139792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57" y="433754"/>
            <a:ext cx="8596668" cy="1320800"/>
          </a:xfrm>
        </p:spPr>
        <p:txBody>
          <a:bodyPr/>
          <a:lstStyle/>
          <a:p>
            <a:r>
              <a:rPr lang="en-US" b="1" dirty="0" smtClean="0"/>
              <a:t>Conclusion</a:t>
            </a:r>
            <a:endParaRPr lang="en-US" b="1" dirty="0"/>
          </a:p>
        </p:txBody>
      </p:sp>
      <p:sp>
        <p:nvSpPr>
          <p:cNvPr id="3" name="Content Placeholder 2"/>
          <p:cNvSpPr>
            <a:spLocks noGrp="1"/>
          </p:cNvSpPr>
          <p:nvPr>
            <p:ph idx="1"/>
          </p:nvPr>
        </p:nvSpPr>
        <p:spPr>
          <a:xfrm>
            <a:off x="638697" y="1336341"/>
            <a:ext cx="8596668" cy="3880773"/>
          </a:xfrm>
        </p:spPr>
        <p:txBody>
          <a:bodyPr/>
          <a:lstStyle/>
          <a:p>
            <a:r>
              <a:rPr lang="en-US" dirty="0">
                <a:latin typeface="Calibri" panose="020F0502020204030204" pitchFamily="34" charset="0"/>
              </a:rPr>
              <a:t>We presented results for sentiment analysis on Twitter to find the most preferred smartphone, by building a supervised system.  </a:t>
            </a:r>
          </a:p>
          <a:p>
            <a:r>
              <a:rPr lang="en-US" dirty="0">
                <a:latin typeface="Calibri" panose="020F0502020204030204" pitchFamily="34" charset="0"/>
              </a:rPr>
              <a:t>To conclude, this report has illustrated that an effective sentiment analysis can be by collecting a sample audience opinions from Twitter. Throughout the duration of this project many different data analysis tools were employed to collect, clean and mine sentiment from the dataset. Such an analysis could provide valuable feedback to customers who are would want to buy a new smartphone. Discovering negative trends early on can allow them to make informed choices. It is apparent from this study that the machine learning classifier used has a major effect on the overall accuracy of the analysis. </a:t>
            </a:r>
          </a:p>
        </p:txBody>
      </p:sp>
    </p:spTree>
    <p:extLst>
      <p:ext uri="{BB962C8B-B14F-4D97-AF65-F5344CB8AC3E}">
        <p14:creationId xmlns:p14="http://schemas.microsoft.com/office/powerpoint/2010/main" val="50093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580" y="633046"/>
            <a:ext cx="8596668" cy="1320800"/>
          </a:xfrm>
        </p:spPr>
        <p:txBody>
          <a:bodyPr/>
          <a:lstStyle/>
          <a:p>
            <a:r>
              <a:rPr lang="en-US" b="1" dirty="0"/>
              <a:t>Project Goals </a:t>
            </a:r>
            <a:endParaRPr lang="en-IN" dirty="0"/>
          </a:p>
        </p:txBody>
      </p:sp>
      <p:sp>
        <p:nvSpPr>
          <p:cNvPr id="3" name="Content Placeholder 2"/>
          <p:cNvSpPr>
            <a:spLocks noGrp="1"/>
          </p:cNvSpPr>
          <p:nvPr>
            <p:ph idx="1"/>
          </p:nvPr>
        </p:nvSpPr>
        <p:spPr/>
        <p:txBody>
          <a:bodyPr>
            <a:normAutofit lnSpcReduction="10000"/>
          </a:bodyPr>
          <a:lstStyle/>
          <a:p>
            <a:pPr lvl="0"/>
            <a:r>
              <a:rPr lang="en-US" dirty="0"/>
              <a:t>Build sentiment analyzer to perform sentiment analysis on Twitter data to predict the most popular smartphone.</a:t>
            </a:r>
            <a:endParaRPr lang="en-IN" dirty="0"/>
          </a:p>
          <a:p>
            <a:pPr lvl="0"/>
            <a:r>
              <a:rPr lang="en-US" dirty="0"/>
              <a:t>To extract a set of 1,00,000 tweets from twitter API for specific keywords or hashtags.</a:t>
            </a:r>
            <a:endParaRPr lang="en-IN" dirty="0"/>
          </a:p>
          <a:p>
            <a:pPr lvl="0"/>
            <a:r>
              <a:rPr lang="en-US" dirty="0"/>
              <a:t>Train the machine learning classifier, Naïve Bayes using a set of manually classified training data.</a:t>
            </a:r>
            <a:endParaRPr lang="en-IN" dirty="0"/>
          </a:p>
          <a:p>
            <a:pPr lvl="0"/>
            <a:r>
              <a:rPr lang="en-US" dirty="0"/>
              <a:t>Generate a feature vector for the tweet set by extracting the labels from the tweets.</a:t>
            </a:r>
            <a:endParaRPr lang="en-IN" dirty="0"/>
          </a:p>
          <a:p>
            <a:pPr lvl="0"/>
            <a:r>
              <a:rPr lang="en-US" dirty="0"/>
              <a:t>Classify the test dataset using the trained classifier and obtain the result in form of graph.</a:t>
            </a:r>
            <a:endParaRPr lang="en-IN" dirty="0"/>
          </a:p>
          <a:p>
            <a:pPr lvl="0"/>
            <a:r>
              <a:rPr lang="en-US" dirty="0"/>
              <a:t>Deduce the attitude of people towards well established smartphone companies using the result of the above analysis.</a:t>
            </a:r>
            <a:endParaRPr lang="en-IN" dirty="0"/>
          </a:p>
          <a:p>
            <a:endParaRPr lang="en-IN" dirty="0"/>
          </a:p>
        </p:txBody>
      </p:sp>
    </p:spTree>
    <p:extLst>
      <p:ext uri="{BB962C8B-B14F-4D97-AF65-F5344CB8AC3E}">
        <p14:creationId xmlns:p14="http://schemas.microsoft.com/office/powerpoint/2010/main" val="395989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796" y="621323"/>
            <a:ext cx="8596668" cy="1320800"/>
          </a:xfrm>
        </p:spPr>
        <p:txBody>
          <a:bodyPr/>
          <a:lstStyle/>
          <a:p>
            <a:pPr lvl="0"/>
            <a:r>
              <a:rPr lang="en-US" b="1" dirty="0"/>
              <a:t>Description about the Data Sets</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US" sz="2100" b="1" dirty="0" smtClean="0"/>
              <a:t>Tweet dataset</a:t>
            </a:r>
          </a:p>
          <a:p>
            <a:pPr marL="0" indent="0">
              <a:buNone/>
            </a:pPr>
            <a:r>
              <a:rPr lang="en-US" b="1" dirty="0" smtClean="0"/>
              <a:t>The </a:t>
            </a:r>
            <a:r>
              <a:rPr lang="en-US" b="1" dirty="0"/>
              <a:t>initial raw data set obtained by extraction of tweets from twitter </a:t>
            </a:r>
            <a:r>
              <a:rPr lang="en-US" b="1" dirty="0" err="1"/>
              <a:t>api</a:t>
            </a:r>
            <a:r>
              <a:rPr lang="en-US" b="1" dirty="0"/>
              <a:t> contains 1,00,1002 data points</a:t>
            </a:r>
            <a:r>
              <a:rPr lang="en-US" b="1" dirty="0" smtClean="0"/>
              <a:t>.</a:t>
            </a:r>
          </a:p>
          <a:p>
            <a:pPr marL="0" indent="0">
              <a:buNone/>
            </a:pPr>
            <a:r>
              <a:rPr lang="en-US" b="1" dirty="0" smtClean="0"/>
              <a:t> For </a:t>
            </a:r>
            <a:r>
              <a:rPr lang="en-US" b="1" dirty="0"/>
              <a:t>each user id, for the specified keyword(hashtag) indicated by query attribute, the latest tweet is extracted which is stored in the content attribute</a:t>
            </a:r>
            <a:r>
              <a:rPr lang="en-US" b="1" dirty="0" smtClean="0"/>
              <a:t>.</a:t>
            </a:r>
          </a:p>
          <a:p>
            <a:pPr marL="0" indent="0">
              <a:buNone/>
            </a:pPr>
            <a:r>
              <a:rPr lang="en-US" b="1" dirty="0"/>
              <a:t>The following are the attributes of the extracted data.</a:t>
            </a:r>
            <a:endParaRPr lang="en-IN" b="1" dirty="0"/>
          </a:p>
          <a:p>
            <a:pPr marL="0" indent="0">
              <a:buNone/>
            </a:pPr>
            <a:r>
              <a:rPr lang="en-US" dirty="0"/>
              <a:t>id, query, </a:t>
            </a:r>
            <a:r>
              <a:rPr lang="en-US" dirty="0" err="1"/>
              <a:t>tweet_id</a:t>
            </a:r>
            <a:r>
              <a:rPr lang="en-US" i="1" dirty="0"/>
              <a:t>, </a:t>
            </a:r>
            <a:r>
              <a:rPr lang="en-US" dirty="0" err="1"/>
              <a:t>inserted_date</a:t>
            </a:r>
            <a:r>
              <a:rPr lang="en-US" i="1" dirty="0"/>
              <a:t>, </a:t>
            </a:r>
            <a:r>
              <a:rPr lang="en-US" dirty="0"/>
              <a:t>truncated</a:t>
            </a:r>
            <a:r>
              <a:rPr lang="en-US" i="1" dirty="0"/>
              <a:t>, </a:t>
            </a:r>
            <a:r>
              <a:rPr lang="en-US" dirty="0"/>
              <a:t>language</a:t>
            </a:r>
            <a:r>
              <a:rPr lang="en-US" i="1" dirty="0"/>
              <a:t>, </a:t>
            </a:r>
            <a:r>
              <a:rPr lang="en-US" dirty="0" err="1"/>
              <a:t>possibly_sensitive</a:t>
            </a:r>
            <a:r>
              <a:rPr lang="en-US" i="1" dirty="0"/>
              <a:t>, </a:t>
            </a:r>
            <a:r>
              <a:rPr lang="en-US" dirty="0"/>
              <a:t>coordinates</a:t>
            </a:r>
            <a:r>
              <a:rPr lang="en-US" i="1" dirty="0"/>
              <a:t>, </a:t>
            </a:r>
            <a:r>
              <a:rPr lang="en-US" dirty="0" err="1"/>
              <a:t>retweeted_status</a:t>
            </a:r>
            <a:r>
              <a:rPr lang="en-US" i="1" dirty="0"/>
              <a:t>, </a:t>
            </a:r>
            <a:r>
              <a:rPr lang="en-US" dirty="0" err="1"/>
              <a:t>created_at_text</a:t>
            </a:r>
            <a:r>
              <a:rPr lang="en-US" i="1" dirty="0"/>
              <a:t>, </a:t>
            </a:r>
            <a:r>
              <a:rPr lang="en-US" dirty="0" err="1"/>
              <a:t>created_at</a:t>
            </a:r>
            <a:r>
              <a:rPr lang="en-US" i="1" dirty="0"/>
              <a:t>, </a:t>
            </a:r>
            <a:r>
              <a:rPr lang="en-US" dirty="0" err="1"/>
              <a:t>content</a:t>
            </a:r>
            <a:r>
              <a:rPr lang="en-US" i="1" dirty="0" err="1"/>
              <a:t>,</a:t>
            </a:r>
            <a:r>
              <a:rPr lang="en-US" dirty="0" err="1"/>
              <a:t>from_user_screen_name</a:t>
            </a:r>
            <a:r>
              <a:rPr lang="en-US" i="1" dirty="0"/>
              <a:t>, </a:t>
            </a:r>
            <a:r>
              <a:rPr lang="en-US" dirty="0" err="1"/>
              <a:t>from_user_id</a:t>
            </a:r>
            <a:r>
              <a:rPr lang="en-US" i="1" dirty="0"/>
              <a:t>, </a:t>
            </a:r>
            <a:r>
              <a:rPr lang="en-US" dirty="0" err="1"/>
              <a:t>from_user_followers_count</a:t>
            </a:r>
            <a:r>
              <a:rPr lang="en-US" i="1" dirty="0"/>
              <a:t>, </a:t>
            </a:r>
            <a:r>
              <a:rPr lang="en-US" dirty="0" err="1"/>
              <a:t>from_user_friends_count</a:t>
            </a:r>
            <a:r>
              <a:rPr lang="en-US" i="1" dirty="0"/>
              <a:t>, </a:t>
            </a:r>
            <a:r>
              <a:rPr lang="en-US" dirty="0" err="1"/>
              <a:t>from_user_listed_count</a:t>
            </a:r>
            <a:r>
              <a:rPr lang="en-US" i="1" dirty="0"/>
              <a:t>, </a:t>
            </a:r>
            <a:r>
              <a:rPr lang="en-US" dirty="0" err="1"/>
              <a:t>from_user_statuses_count</a:t>
            </a:r>
            <a:r>
              <a:rPr lang="en-US" i="1" dirty="0"/>
              <a:t>, </a:t>
            </a:r>
            <a:r>
              <a:rPr lang="en-US" dirty="0" err="1"/>
              <a:t>from_user_description</a:t>
            </a:r>
            <a:r>
              <a:rPr lang="en-US" i="1" dirty="0"/>
              <a:t>, </a:t>
            </a:r>
            <a:r>
              <a:rPr lang="en-US" dirty="0" err="1"/>
              <a:t>from_user_location</a:t>
            </a:r>
            <a:r>
              <a:rPr lang="en-US" i="1" dirty="0"/>
              <a:t>, </a:t>
            </a:r>
            <a:r>
              <a:rPr lang="en-US" dirty="0" err="1"/>
              <a:t>from_user_created_at</a:t>
            </a:r>
            <a:r>
              <a:rPr lang="en-US" i="1" dirty="0"/>
              <a:t>, </a:t>
            </a:r>
            <a:r>
              <a:rPr lang="en-US" dirty="0" err="1"/>
              <a:t>retweet_count</a:t>
            </a:r>
            <a:r>
              <a:rPr lang="en-US" i="1" dirty="0"/>
              <a:t>, </a:t>
            </a:r>
            <a:r>
              <a:rPr lang="en-US" dirty="0" err="1"/>
              <a:t>entities_urls</a:t>
            </a:r>
            <a:r>
              <a:rPr lang="en-US" i="1" dirty="0"/>
              <a:t>, </a:t>
            </a:r>
            <a:r>
              <a:rPr lang="en-US" dirty="0" err="1"/>
              <a:t>entities_urls_count</a:t>
            </a:r>
            <a:r>
              <a:rPr lang="en-US" i="1" dirty="0"/>
              <a:t>, </a:t>
            </a:r>
            <a:r>
              <a:rPr lang="en-US" dirty="0" err="1"/>
              <a:t>entities_hashtags</a:t>
            </a:r>
            <a:r>
              <a:rPr lang="en-US" dirty="0"/>
              <a:t> </a:t>
            </a:r>
            <a:r>
              <a:rPr lang="en-US" i="1" dirty="0"/>
              <a:t>, </a:t>
            </a:r>
            <a:r>
              <a:rPr lang="en-US" dirty="0" err="1"/>
              <a:t>entities_hashtags_count</a:t>
            </a:r>
            <a:r>
              <a:rPr lang="en-US" i="1" dirty="0"/>
              <a:t>, </a:t>
            </a:r>
            <a:r>
              <a:rPr lang="en-US" dirty="0" err="1"/>
              <a:t>entities_mentions</a:t>
            </a:r>
            <a:r>
              <a:rPr lang="en-US" i="1" dirty="0"/>
              <a:t>, </a:t>
            </a:r>
            <a:r>
              <a:rPr lang="en-US" dirty="0" err="1"/>
              <a:t>entities_mentions_count</a:t>
            </a:r>
            <a:r>
              <a:rPr lang="en-US" i="1" dirty="0"/>
              <a:t>, </a:t>
            </a:r>
            <a:r>
              <a:rPr lang="en-US" dirty="0" err="1"/>
              <a:t>in_reply_to_screen_name</a:t>
            </a:r>
            <a:r>
              <a:rPr lang="en-US" i="1" dirty="0"/>
              <a:t>, </a:t>
            </a:r>
            <a:r>
              <a:rPr lang="en-US" dirty="0" err="1"/>
              <a:t>in_reply_to_status_id</a:t>
            </a:r>
            <a:r>
              <a:rPr lang="en-US" i="1" dirty="0"/>
              <a:t>, </a:t>
            </a:r>
            <a:r>
              <a:rPr lang="en-US" dirty="0"/>
              <a:t>source</a:t>
            </a:r>
            <a:r>
              <a:rPr lang="en-US" i="1" dirty="0"/>
              <a:t>, </a:t>
            </a:r>
            <a:r>
              <a:rPr lang="en-US" dirty="0" err="1"/>
              <a:t>entities_expanded_urls</a:t>
            </a:r>
            <a:r>
              <a:rPr lang="en-US" dirty="0"/>
              <a:t> </a:t>
            </a:r>
            <a:r>
              <a:rPr lang="en-US" i="1" dirty="0"/>
              <a:t>, </a:t>
            </a:r>
            <a:r>
              <a:rPr lang="en-US" dirty="0" err="1"/>
              <a:t>json_output</a:t>
            </a:r>
            <a:r>
              <a:rPr lang="en-US" dirty="0"/>
              <a:t> </a:t>
            </a:r>
            <a:r>
              <a:rPr lang="en-US" i="1" dirty="0"/>
              <a:t>, </a:t>
            </a:r>
            <a:r>
              <a:rPr lang="en-US" dirty="0" err="1"/>
              <a:t>entities_media_count</a:t>
            </a:r>
            <a:r>
              <a:rPr lang="en-US" i="1" dirty="0"/>
              <a:t>, </a:t>
            </a:r>
            <a:r>
              <a:rPr lang="en-US" dirty="0" err="1"/>
              <a:t>media_expanded_url</a:t>
            </a:r>
            <a:r>
              <a:rPr lang="en-US" i="1" dirty="0"/>
              <a:t>, </a:t>
            </a:r>
            <a:r>
              <a:rPr lang="en-US" dirty="0" err="1"/>
              <a:t>media_url</a:t>
            </a:r>
            <a:r>
              <a:rPr lang="en-US" i="1" dirty="0"/>
              <a:t>, </a:t>
            </a:r>
            <a:r>
              <a:rPr lang="en-US" dirty="0" err="1"/>
              <a:t>media_type</a:t>
            </a:r>
            <a:r>
              <a:rPr lang="en-US" i="1" dirty="0"/>
              <a:t>, </a:t>
            </a:r>
            <a:r>
              <a:rPr lang="en-US" dirty="0" err="1"/>
              <a:t>video_link</a:t>
            </a:r>
            <a:r>
              <a:rPr lang="en-US" i="1" dirty="0"/>
              <a:t>, </a:t>
            </a:r>
            <a:r>
              <a:rPr lang="en-US" dirty="0" err="1"/>
              <a:t>photo_link</a:t>
            </a:r>
            <a:r>
              <a:rPr lang="en-US" i="1" dirty="0"/>
              <a:t>, </a:t>
            </a:r>
            <a:r>
              <a:rPr lang="en-US" dirty="0" err="1"/>
              <a:t>twitpic</a:t>
            </a:r>
            <a:endParaRPr lang="en-IN" dirty="0"/>
          </a:p>
          <a:p>
            <a:endParaRPr lang="en-IN" dirty="0" smtClean="0"/>
          </a:p>
          <a:p>
            <a:pPr marL="0" indent="0">
              <a:buNone/>
            </a:pPr>
            <a:endParaRPr lang="en-IN" dirty="0"/>
          </a:p>
        </p:txBody>
      </p:sp>
    </p:spTree>
    <p:extLst>
      <p:ext uri="{BB962C8B-B14F-4D97-AF65-F5344CB8AC3E}">
        <p14:creationId xmlns:p14="http://schemas.microsoft.com/office/powerpoint/2010/main" val="43146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581" y="609600"/>
            <a:ext cx="8596668" cy="1320800"/>
          </a:xfrm>
        </p:spPr>
        <p:txBody>
          <a:bodyPr/>
          <a:lstStyle/>
          <a:p>
            <a:r>
              <a:rPr lang="en-US" b="1" dirty="0" smtClean="0"/>
              <a:t>Description about the Data Sets(cont.)</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Training dataset</a:t>
            </a:r>
          </a:p>
          <a:p>
            <a:pPr marL="0" indent="0">
              <a:buNone/>
            </a:pPr>
            <a:r>
              <a:rPr lang="en-US" dirty="0" smtClean="0"/>
              <a:t>The training dataset consists of 20,000 classified tweets. It has two attributes polarity defined as </a:t>
            </a:r>
            <a:r>
              <a:rPr lang="en-US" dirty="0" err="1" smtClean="0"/>
              <a:t>positive,negative</a:t>
            </a:r>
            <a:r>
              <a:rPr lang="en-US" dirty="0" smtClean="0"/>
              <a:t> or neutral for each tweet and the content of the tweet. This dataset is fed to the classifier for training.</a:t>
            </a:r>
            <a:endParaRPr lang="en-IN" dirty="0" smtClean="0"/>
          </a:p>
          <a:p>
            <a:pPr marL="0" indent="0">
              <a:buNone/>
            </a:pPr>
            <a:r>
              <a:rPr lang="en-US" i="1" dirty="0" smtClean="0"/>
              <a:t>Example: |negative| |</a:t>
            </a:r>
            <a:r>
              <a:rPr lang="en-US" dirty="0" smtClean="0"/>
              <a:t> </a:t>
            </a:r>
            <a:r>
              <a:rPr lang="en-US" i="1" dirty="0" smtClean="0"/>
              <a:t>@</a:t>
            </a:r>
            <a:r>
              <a:rPr lang="en-US" i="1" dirty="0" err="1" smtClean="0"/>
              <a:t>switchfoot</a:t>
            </a:r>
            <a:r>
              <a:rPr lang="en-US" i="1" dirty="0" smtClean="0"/>
              <a:t> http://twitpic.com/2y1zl - </a:t>
            </a:r>
            <a:r>
              <a:rPr lang="en-US" i="1" dirty="0" err="1" smtClean="0"/>
              <a:t>Awww</a:t>
            </a:r>
            <a:r>
              <a:rPr lang="en-US" i="1" dirty="0" smtClean="0"/>
              <a:t>, that's a bummer.  You </a:t>
            </a:r>
            <a:r>
              <a:rPr lang="en-US" i="1" dirty="0" err="1" smtClean="0"/>
              <a:t>shoulda</a:t>
            </a:r>
            <a:r>
              <a:rPr lang="en-US" i="1" dirty="0" smtClean="0"/>
              <a:t> got David </a:t>
            </a:r>
            <a:r>
              <a:rPr lang="en-US" i="1" dirty="0" err="1" smtClean="0"/>
              <a:t>Carr</a:t>
            </a:r>
            <a:r>
              <a:rPr lang="en-US" i="1" dirty="0" smtClean="0"/>
              <a:t> of Third Day to do it. ;D|</a:t>
            </a:r>
            <a:endParaRPr lang="en-IN" dirty="0" smtClean="0"/>
          </a:p>
          <a:p>
            <a:pPr lvl="0"/>
            <a:endParaRPr lang="en-US" dirty="0" smtClean="0"/>
          </a:p>
          <a:p>
            <a:pPr lvl="0"/>
            <a:r>
              <a:rPr lang="en-US" dirty="0" smtClean="0"/>
              <a:t>Test dataset</a:t>
            </a:r>
          </a:p>
          <a:p>
            <a:pPr marL="0" lvl="0" indent="0">
              <a:buNone/>
            </a:pPr>
            <a:r>
              <a:rPr lang="en-US" dirty="0" smtClean="0"/>
              <a:t>The </a:t>
            </a:r>
            <a:r>
              <a:rPr lang="en-US" dirty="0"/>
              <a:t>sampled dataset from the initial dataset consists of 1 lakh data points with two attributes keyword and the content.</a:t>
            </a:r>
            <a:endParaRPr lang="en-IN" dirty="0"/>
          </a:p>
          <a:p>
            <a:pPr marL="0" indent="0">
              <a:buNone/>
            </a:pPr>
            <a:r>
              <a:rPr lang="en-US" i="1" dirty="0"/>
              <a:t>This dataset is in the .csv form which is fed to the classifier for classifying each tweet as positive, negative or neutral.</a:t>
            </a:r>
            <a:endParaRPr lang="en-IN" dirty="0"/>
          </a:p>
          <a:p>
            <a:endParaRPr lang="en-IN" dirty="0"/>
          </a:p>
        </p:txBody>
      </p:sp>
    </p:spTree>
    <p:extLst>
      <p:ext uri="{BB962C8B-B14F-4D97-AF65-F5344CB8AC3E}">
        <p14:creationId xmlns:p14="http://schemas.microsoft.com/office/powerpoint/2010/main" val="40850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965" y="597877"/>
            <a:ext cx="8596668" cy="1320800"/>
          </a:xfrm>
        </p:spPr>
        <p:txBody>
          <a:bodyPr/>
          <a:lstStyle/>
          <a:p>
            <a:pPr lvl="0"/>
            <a:r>
              <a:rPr lang="en-US" b="1" dirty="0"/>
              <a:t>Progress of the Project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lvl="0"/>
            <a:r>
              <a:rPr lang="en-US" sz="2400" dirty="0"/>
              <a:t>Extraction of 1,00,1002 tweets for the keywords </a:t>
            </a:r>
            <a:r>
              <a:rPr lang="en-US" sz="2400" dirty="0" err="1"/>
              <a:t>iphone</a:t>
            </a:r>
            <a:r>
              <a:rPr lang="en-US" sz="2400" dirty="0"/>
              <a:t>, iphone6s, </a:t>
            </a:r>
            <a:r>
              <a:rPr lang="en-US" sz="2400" dirty="0" err="1"/>
              <a:t>Samsunggalaxy</a:t>
            </a:r>
            <a:r>
              <a:rPr lang="en-US" sz="2400" dirty="0"/>
              <a:t>, </a:t>
            </a:r>
            <a:r>
              <a:rPr lang="en-US" sz="2400" dirty="0" err="1"/>
              <a:t>ipad</a:t>
            </a:r>
            <a:r>
              <a:rPr lang="en-US" sz="2400" dirty="0"/>
              <a:t>, galaxys6, nexus4,nexus5,nexus6, nexus10, iphone5, </a:t>
            </a:r>
            <a:r>
              <a:rPr lang="en-US" sz="2400" dirty="0" smtClean="0"/>
              <a:t>galaxys6edge</a:t>
            </a:r>
            <a:r>
              <a:rPr lang="en-US" sz="2400" dirty="0"/>
              <a:t>.</a:t>
            </a:r>
            <a:endParaRPr lang="en-IN" sz="2400" dirty="0"/>
          </a:p>
          <a:p>
            <a:pPr lvl="0"/>
            <a:r>
              <a:rPr lang="en-US" sz="2400" dirty="0"/>
              <a:t>Identification of the machine learning classifier, Naïve Bayes.</a:t>
            </a:r>
            <a:endParaRPr lang="en-IN" sz="2400" dirty="0"/>
          </a:p>
          <a:p>
            <a:pPr lvl="0"/>
            <a:r>
              <a:rPr lang="en-US" sz="2400" dirty="0"/>
              <a:t>Sampling of the data with attributes keyword and content for test data.</a:t>
            </a:r>
            <a:endParaRPr lang="en-IN" sz="2400" dirty="0"/>
          </a:p>
          <a:p>
            <a:pPr lvl="0"/>
            <a:r>
              <a:rPr lang="en-US" sz="2400" dirty="0"/>
              <a:t>Collection of 20000 training dataset which is manually classified.</a:t>
            </a:r>
            <a:endParaRPr lang="en-IN" sz="2400" dirty="0"/>
          </a:p>
          <a:p>
            <a:pPr lvl="0"/>
            <a:r>
              <a:rPr lang="en-US" sz="2400" dirty="0"/>
              <a:t>Preprocessing of sample tweets from training dataset.</a:t>
            </a:r>
            <a:endParaRPr lang="en-IN" sz="2400" dirty="0"/>
          </a:p>
          <a:p>
            <a:endParaRPr lang="en-IN" dirty="0"/>
          </a:p>
        </p:txBody>
      </p:sp>
    </p:spTree>
    <p:extLst>
      <p:ext uri="{BB962C8B-B14F-4D97-AF65-F5344CB8AC3E}">
        <p14:creationId xmlns:p14="http://schemas.microsoft.com/office/powerpoint/2010/main" val="336686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73" y="609600"/>
            <a:ext cx="8596668" cy="1320800"/>
          </a:xfrm>
        </p:spPr>
        <p:txBody>
          <a:bodyPr/>
          <a:lstStyle/>
          <a:p>
            <a:pPr lvl="0"/>
            <a:r>
              <a:rPr lang="en-US" b="1" dirty="0"/>
              <a:t>Description about the SRS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The Software Requirements Specification (SRS) documents key specifications, describes a prototype in terms of functional and non functional requirements for Twitter Sentiment Analyser.</a:t>
            </a:r>
          </a:p>
          <a:p>
            <a:r>
              <a:rPr lang="en-IN" dirty="0"/>
              <a:t>The information documented, helps to design and develop the </a:t>
            </a:r>
            <a:r>
              <a:rPr lang="en-IN" dirty="0" smtClean="0"/>
              <a:t>sentiment analyser</a:t>
            </a:r>
            <a:r>
              <a:rPr lang="en-IN" dirty="0"/>
              <a:t>.</a:t>
            </a:r>
          </a:p>
          <a:p>
            <a:r>
              <a:rPr lang="en-IN" dirty="0"/>
              <a:t>It defines the </a:t>
            </a:r>
            <a:r>
              <a:rPr lang="en-US" dirty="0"/>
              <a:t>External Interface </a:t>
            </a:r>
            <a:r>
              <a:rPr lang="en-US" dirty="0" smtClean="0"/>
              <a:t>Requirements, Functional </a:t>
            </a:r>
            <a:r>
              <a:rPr lang="en-US" dirty="0"/>
              <a:t>Requirements, Software System Attributes, Performance Requirements, Database Requirement, Design </a:t>
            </a:r>
            <a:r>
              <a:rPr lang="en-US" dirty="0" smtClean="0"/>
              <a:t>Constraints and other requirements.</a:t>
            </a:r>
            <a:endParaRPr lang="en-IN" dirty="0"/>
          </a:p>
          <a:p>
            <a:endParaRPr lang="en-IN" dirty="0"/>
          </a:p>
        </p:txBody>
      </p:sp>
    </p:spTree>
    <p:extLst>
      <p:ext uri="{BB962C8B-B14F-4D97-AF65-F5344CB8AC3E}">
        <p14:creationId xmlns:p14="http://schemas.microsoft.com/office/powerpoint/2010/main" val="108646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518" y="586154"/>
            <a:ext cx="8596668" cy="1320800"/>
          </a:xfrm>
        </p:spPr>
        <p:txBody>
          <a:bodyPr/>
          <a:lstStyle/>
          <a:p>
            <a:r>
              <a:rPr lang="en-US" b="1" dirty="0"/>
              <a:t>Description about the </a:t>
            </a:r>
            <a:r>
              <a:rPr lang="en-US" b="1" dirty="0" smtClean="0"/>
              <a:t>SRS</a:t>
            </a:r>
            <a:r>
              <a:rPr lang="en-IN" dirty="0" smtClean="0"/>
              <a:t>(cont.)</a:t>
            </a:r>
            <a:endParaRPr lang="en-IN" dirty="0"/>
          </a:p>
        </p:txBody>
      </p:sp>
      <p:sp>
        <p:nvSpPr>
          <p:cNvPr id="3" name="Content Placeholder 2"/>
          <p:cNvSpPr>
            <a:spLocks noGrp="1"/>
          </p:cNvSpPr>
          <p:nvPr>
            <p:ph idx="1"/>
          </p:nvPr>
        </p:nvSpPr>
        <p:spPr>
          <a:xfrm>
            <a:off x="677334" y="1455313"/>
            <a:ext cx="8596668" cy="5151549"/>
          </a:xfrm>
        </p:spPr>
        <p:txBody>
          <a:bodyPr>
            <a:normAutofit fontScale="92500" lnSpcReduction="20000"/>
          </a:bodyPr>
          <a:lstStyle/>
          <a:p>
            <a:pPr lvl="0"/>
            <a:r>
              <a:rPr lang="en-US" b="1" dirty="0"/>
              <a:t>EXTERNAL INTERFACE REQUIREMENTS</a:t>
            </a:r>
            <a:endParaRPr lang="en-IN" dirty="0"/>
          </a:p>
          <a:p>
            <a:pPr marL="742950" lvl="2" indent="-342900">
              <a:buFont typeface="Wingdings" panose="05000000000000000000" pitchFamily="2" charset="2"/>
              <a:buChar char="§"/>
            </a:pPr>
            <a:r>
              <a:rPr lang="en-US" sz="1600" b="1" dirty="0"/>
              <a:t>User Interfaces</a:t>
            </a:r>
            <a:endParaRPr lang="en-IN" sz="1600" dirty="0"/>
          </a:p>
          <a:p>
            <a:pPr marL="742950" lvl="2" indent="-342900">
              <a:buFont typeface="Wingdings" panose="05000000000000000000" pitchFamily="2" charset="2"/>
              <a:buChar char="§"/>
            </a:pPr>
            <a:r>
              <a:rPr lang="en-US" sz="1600" b="1" dirty="0"/>
              <a:t>Hardware Interfaces</a:t>
            </a:r>
            <a:endParaRPr lang="en-IN" sz="1600" dirty="0"/>
          </a:p>
          <a:p>
            <a:pPr marL="742950" lvl="2" indent="-342900">
              <a:buFont typeface="Wingdings" panose="05000000000000000000" pitchFamily="2" charset="2"/>
              <a:buChar char="§"/>
            </a:pPr>
            <a:r>
              <a:rPr lang="en-US" sz="1600" b="1" dirty="0"/>
              <a:t>Software Interfaces</a:t>
            </a:r>
            <a:endParaRPr lang="en-IN" sz="1600" dirty="0"/>
          </a:p>
          <a:p>
            <a:pPr marL="742950" lvl="2" indent="-342900">
              <a:buFont typeface="Wingdings" panose="05000000000000000000" pitchFamily="2" charset="2"/>
              <a:buChar char="§"/>
            </a:pPr>
            <a:r>
              <a:rPr lang="en-US" sz="1600" b="1" dirty="0"/>
              <a:t>Communication Interfaces</a:t>
            </a:r>
            <a:endParaRPr lang="en-IN" sz="1600" dirty="0"/>
          </a:p>
          <a:p>
            <a:pPr lvl="0"/>
            <a:r>
              <a:rPr lang="en-US" b="1" dirty="0"/>
              <a:t>FUNCTIONAL REQUIREMENTS</a:t>
            </a:r>
            <a:endParaRPr lang="en-IN" dirty="0"/>
          </a:p>
          <a:p>
            <a:pPr lvl="1">
              <a:buFont typeface="Wingdings" panose="05000000000000000000" pitchFamily="2" charset="2"/>
              <a:buChar char="§"/>
            </a:pPr>
            <a:r>
              <a:rPr lang="en-US" b="1" dirty="0"/>
              <a:t>Retrieving input</a:t>
            </a:r>
            <a:r>
              <a:rPr lang="en-US" dirty="0"/>
              <a:t> </a:t>
            </a:r>
            <a:endParaRPr lang="en-US" dirty="0" smtClean="0"/>
          </a:p>
          <a:p>
            <a:pPr lvl="1">
              <a:buFont typeface="Wingdings" panose="05000000000000000000" pitchFamily="2" charset="2"/>
              <a:buChar char="§"/>
            </a:pPr>
            <a:r>
              <a:rPr lang="en-US" b="1" dirty="0"/>
              <a:t>Sentiment Analysis </a:t>
            </a:r>
            <a:endParaRPr lang="en-US" b="1" dirty="0" smtClean="0"/>
          </a:p>
          <a:p>
            <a:pPr lvl="1">
              <a:buFont typeface="Wingdings" panose="05000000000000000000" pitchFamily="2" charset="2"/>
              <a:buChar char="§"/>
            </a:pPr>
            <a:r>
              <a:rPr lang="en-US" b="1" dirty="0" smtClean="0"/>
              <a:t>Output</a:t>
            </a:r>
          </a:p>
          <a:p>
            <a:pPr lvl="0"/>
            <a:r>
              <a:rPr lang="en-US" b="1" dirty="0"/>
              <a:t>SOFTWARE SYSTEM ATTRIBUTES</a:t>
            </a:r>
            <a:endParaRPr lang="en-IN" dirty="0"/>
          </a:p>
          <a:p>
            <a:pPr lvl="1">
              <a:buFont typeface="Wingdings" panose="05000000000000000000" pitchFamily="2" charset="2"/>
              <a:buChar char="§"/>
            </a:pPr>
            <a:r>
              <a:rPr lang="en-US" b="1" dirty="0" smtClean="0"/>
              <a:t>Reliability</a:t>
            </a:r>
          </a:p>
          <a:p>
            <a:pPr marL="742950" lvl="2" indent="-342900">
              <a:buFont typeface="Wingdings" panose="05000000000000000000" pitchFamily="2" charset="2"/>
              <a:buChar char="§"/>
            </a:pPr>
            <a:r>
              <a:rPr lang="en-US" sz="1600" b="1" dirty="0"/>
              <a:t>Availability</a:t>
            </a:r>
            <a:endParaRPr lang="en-IN" sz="1600" dirty="0"/>
          </a:p>
          <a:p>
            <a:pPr lvl="1">
              <a:buFont typeface="Wingdings" panose="05000000000000000000" pitchFamily="2" charset="2"/>
              <a:buChar char="§"/>
            </a:pPr>
            <a:r>
              <a:rPr lang="en-US" b="1" dirty="0" smtClean="0"/>
              <a:t>Security</a:t>
            </a:r>
          </a:p>
          <a:p>
            <a:pPr marL="742950" lvl="2" indent="-342900">
              <a:buFont typeface="Wingdings" panose="05000000000000000000" pitchFamily="2" charset="2"/>
              <a:buChar char="§"/>
            </a:pPr>
            <a:r>
              <a:rPr lang="en-US" sz="1600" b="1" dirty="0"/>
              <a:t>Portability</a:t>
            </a:r>
            <a:endParaRPr lang="en-IN" sz="1600" dirty="0"/>
          </a:p>
          <a:p>
            <a:pPr marL="742950" lvl="2" indent="-342900">
              <a:buFont typeface="Wingdings" panose="05000000000000000000" pitchFamily="2" charset="2"/>
              <a:buChar char="§"/>
            </a:pPr>
            <a:r>
              <a:rPr lang="en-US" sz="1600" b="1" dirty="0"/>
              <a:t>Maintainability</a:t>
            </a:r>
            <a:endParaRPr lang="en-IN" sz="1600" dirty="0"/>
          </a:p>
          <a:p>
            <a:pPr marL="742950" lvl="2" indent="-342900">
              <a:buFont typeface="Wingdings" panose="05000000000000000000" pitchFamily="2" charset="2"/>
              <a:buChar char="§"/>
            </a:pPr>
            <a:r>
              <a:rPr lang="en-US" sz="1600" b="1" dirty="0"/>
              <a:t>Performance</a:t>
            </a:r>
            <a:endParaRPr lang="en-IN" sz="1600" dirty="0"/>
          </a:p>
          <a:p>
            <a:endParaRPr lang="en-IN" sz="1600" dirty="0"/>
          </a:p>
        </p:txBody>
      </p:sp>
    </p:spTree>
    <p:extLst>
      <p:ext uri="{BB962C8B-B14F-4D97-AF65-F5344CB8AC3E}">
        <p14:creationId xmlns:p14="http://schemas.microsoft.com/office/powerpoint/2010/main" val="120065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42" y="515815"/>
            <a:ext cx="8596668" cy="871470"/>
          </a:xfrm>
        </p:spPr>
        <p:txBody>
          <a:bodyPr/>
          <a:lstStyle/>
          <a:p>
            <a:r>
              <a:rPr lang="en-US" b="1" dirty="0"/>
              <a:t>Description about the SRS</a:t>
            </a:r>
            <a:r>
              <a:rPr lang="en-IN" dirty="0"/>
              <a:t>(cont.)</a:t>
            </a:r>
          </a:p>
        </p:txBody>
      </p:sp>
      <p:sp>
        <p:nvSpPr>
          <p:cNvPr id="3" name="Content Placeholder 2"/>
          <p:cNvSpPr>
            <a:spLocks noGrp="1"/>
          </p:cNvSpPr>
          <p:nvPr>
            <p:ph idx="1"/>
          </p:nvPr>
        </p:nvSpPr>
        <p:spPr>
          <a:xfrm>
            <a:off x="677334" y="1481071"/>
            <a:ext cx="8596668" cy="4560292"/>
          </a:xfrm>
        </p:spPr>
        <p:txBody>
          <a:bodyPr/>
          <a:lstStyle/>
          <a:p>
            <a:pPr lvl="0"/>
            <a:r>
              <a:rPr lang="en-US" b="1" dirty="0"/>
              <a:t>PERFORMANCE REQUIREMENTS</a:t>
            </a:r>
            <a:endParaRPr lang="en-IN" dirty="0"/>
          </a:p>
          <a:p>
            <a:pPr lvl="1">
              <a:buFont typeface="Wingdings" panose="05000000000000000000" pitchFamily="2" charset="2"/>
              <a:buChar char="§"/>
            </a:pPr>
            <a:r>
              <a:rPr lang="en-US" b="1" dirty="0"/>
              <a:t>Response time</a:t>
            </a:r>
            <a:endParaRPr lang="en-IN" dirty="0"/>
          </a:p>
          <a:p>
            <a:pPr lvl="1">
              <a:buFont typeface="Wingdings" panose="05000000000000000000" pitchFamily="2" charset="2"/>
              <a:buChar char="§"/>
            </a:pPr>
            <a:r>
              <a:rPr lang="en-US" b="1" dirty="0"/>
              <a:t>System Resource Consumption</a:t>
            </a:r>
            <a:endParaRPr lang="en-IN" dirty="0"/>
          </a:p>
          <a:p>
            <a:pPr lvl="0"/>
            <a:r>
              <a:rPr lang="en-US" b="1" dirty="0"/>
              <a:t>DATABASE REQUIREMENT</a:t>
            </a:r>
            <a:endParaRPr lang="en-IN" dirty="0"/>
          </a:p>
          <a:p>
            <a:pPr lvl="0"/>
            <a:r>
              <a:rPr lang="en-US" b="1" dirty="0"/>
              <a:t>DESIGN REQUIREMENT</a:t>
            </a:r>
            <a:endParaRPr lang="en-IN" dirty="0"/>
          </a:p>
          <a:p>
            <a:pPr lvl="1">
              <a:buFont typeface="Wingdings" panose="05000000000000000000" pitchFamily="2" charset="2"/>
              <a:buChar char="§"/>
            </a:pPr>
            <a:r>
              <a:rPr lang="en-US" b="1" dirty="0"/>
              <a:t>Processing Power </a:t>
            </a:r>
            <a:endParaRPr lang="en-IN" dirty="0"/>
          </a:p>
          <a:p>
            <a:pPr lvl="1">
              <a:buFont typeface="Wingdings" panose="05000000000000000000" pitchFamily="2" charset="2"/>
              <a:buChar char="§"/>
            </a:pPr>
            <a:r>
              <a:rPr lang="en-US" b="1" dirty="0"/>
              <a:t>Deployment Point </a:t>
            </a:r>
            <a:endParaRPr lang="en-IN" dirty="0"/>
          </a:p>
          <a:p>
            <a:pPr lvl="1">
              <a:buFont typeface="Wingdings" panose="05000000000000000000" pitchFamily="2" charset="2"/>
              <a:buChar char="§"/>
            </a:pPr>
            <a:r>
              <a:rPr lang="en-US" b="1" dirty="0"/>
              <a:t>Operating Platform </a:t>
            </a:r>
            <a:endParaRPr lang="en-IN" dirty="0"/>
          </a:p>
          <a:p>
            <a:pPr lvl="0"/>
            <a:r>
              <a:rPr lang="en-US" b="1" dirty="0"/>
              <a:t>OTHER REQUIREMENT</a:t>
            </a:r>
            <a:endParaRPr lang="en-IN" dirty="0"/>
          </a:p>
          <a:p>
            <a:pPr lvl="1">
              <a:buFont typeface="Wingdings" panose="05000000000000000000" pitchFamily="2" charset="2"/>
              <a:buChar char="§"/>
            </a:pPr>
            <a:r>
              <a:rPr lang="en-US" b="1" dirty="0" smtClean="0"/>
              <a:t>Safety </a:t>
            </a:r>
            <a:r>
              <a:rPr lang="en-US" b="1" dirty="0"/>
              <a:t>Requirements</a:t>
            </a:r>
            <a:endParaRPr lang="en-IN" dirty="0"/>
          </a:p>
          <a:p>
            <a:endParaRPr lang="en-IN" dirty="0"/>
          </a:p>
        </p:txBody>
      </p:sp>
    </p:spTree>
    <p:extLst>
      <p:ext uri="{BB962C8B-B14F-4D97-AF65-F5344CB8AC3E}">
        <p14:creationId xmlns:p14="http://schemas.microsoft.com/office/powerpoint/2010/main" val="261797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687" y="597877"/>
            <a:ext cx="8596668" cy="1320800"/>
          </a:xfrm>
        </p:spPr>
        <p:txBody>
          <a:bodyPr>
            <a:normAutofit fontScale="90000"/>
          </a:bodyPr>
          <a:lstStyle/>
          <a:p>
            <a:r>
              <a:rPr lang="en-US" sz="4000" b="1" dirty="0"/>
              <a:t>Description about the Design with Class Diagram and Sequence Diagram</a:t>
            </a:r>
            <a:endParaRPr lang="en-IN" sz="4000" dirty="0"/>
          </a:p>
        </p:txBody>
      </p:sp>
      <p:sp>
        <p:nvSpPr>
          <p:cNvPr id="3" name="Content Placeholder 2"/>
          <p:cNvSpPr>
            <a:spLocks noGrp="1"/>
          </p:cNvSpPr>
          <p:nvPr>
            <p:ph idx="1"/>
          </p:nvPr>
        </p:nvSpPr>
        <p:spPr>
          <a:xfrm>
            <a:off x="677334" y="1930401"/>
            <a:ext cx="8596668" cy="4110962"/>
          </a:xfrm>
        </p:spPr>
        <p:txBody>
          <a:bodyPr/>
          <a:lstStyle/>
          <a:p>
            <a:r>
              <a:rPr lang="en-IN" dirty="0" smtClean="0"/>
              <a:t>Sequence diagram</a:t>
            </a:r>
          </a:p>
          <a:p>
            <a:endParaRPr lang="en-IN" dirty="0"/>
          </a:p>
          <a:p>
            <a:endParaRPr lang="en-IN" dirty="0"/>
          </a:p>
        </p:txBody>
      </p:sp>
      <p:pic>
        <p:nvPicPr>
          <p:cNvPr id="4" name="Picture 3" descr="http://creately.com/jupiter/diagram/image/i1q3ve6y1"/>
          <p:cNvPicPr/>
          <p:nvPr/>
        </p:nvPicPr>
        <p:blipFill>
          <a:blip r:embed="rId2">
            <a:extLst>
              <a:ext uri="{28A0092B-C50C-407E-A947-70E740481C1C}">
                <a14:useLocalDpi xmlns:a14="http://schemas.microsoft.com/office/drawing/2010/main" val="0"/>
              </a:ext>
            </a:extLst>
          </a:blip>
          <a:srcRect/>
          <a:stretch>
            <a:fillRect/>
          </a:stretch>
        </p:blipFill>
        <p:spPr bwMode="auto">
          <a:xfrm>
            <a:off x="2528752" y="2240924"/>
            <a:ext cx="6409186" cy="4617076"/>
          </a:xfrm>
          <a:prstGeom prst="rect">
            <a:avLst/>
          </a:prstGeom>
          <a:noFill/>
          <a:ln>
            <a:noFill/>
          </a:ln>
        </p:spPr>
      </p:pic>
    </p:spTree>
    <p:extLst>
      <p:ext uri="{BB962C8B-B14F-4D97-AF65-F5344CB8AC3E}">
        <p14:creationId xmlns:p14="http://schemas.microsoft.com/office/powerpoint/2010/main" val="31449108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TotalTime>
  <Words>1466</Words>
  <Application>Microsoft Office PowerPoint</Application>
  <PresentationFormat>Custom</PresentationFormat>
  <Paragraphs>113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SENTIMENT ANALYSIS ON TWITTER DATA </vt:lpstr>
      <vt:lpstr>Project Goals </vt:lpstr>
      <vt:lpstr>Description about the Data Sets </vt:lpstr>
      <vt:lpstr>Description about the Data Sets(cont.) </vt:lpstr>
      <vt:lpstr>Progress of the Project </vt:lpstr>
      <vt:lpstr>Description about the SRS </vt:lpstr>
      <vt:lpstr>Description about the SRS(cont.)</vt:lpstr>
      <vt:lpstr>Description about the SRS(cont.)</vt:lpstr>
      <vt:lpstr>Description about the Design with Class Diagram and Sequence Diagram</vt:lpstr>
      <vt:lpstr>Description about the Design with Sequence Diagram</vt:lpstr>
      <vt:lpstr>Project Implementation Details</vt:lpstr>
      <vt:lpstr>PowerPoint Presentation</vt:lpstr>
      <vt:lpstr>PowerPoint Presentation</vt:lpstr>
      <vt:lpstr>PowerPoint Presentation</vt:lpstr>
      <vt:lpstr>Result and Snapshots</vt:lpstr>
      <vt:lpstr>PowerPoint Presentation</vt:lpstr>
      <vt:lpstr>Scope for Future Work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TWITTER DATA</dc:title>
  <dc:creator>LAKSHMI</dc:creator>
  <cp:lastModifiedBy>Abc</cp:lastModifiedBy>
  <cp:revision>10</cp:revision>
  <cp:lastPrinted>2015-12-11T03:44:17Z</cp:lastPrinted>
  <dcterms:created xsi:type="dcterms:W3CDTF">2015-11-03T11:38:51Z</dcterms:created>
  <dcterms:modified xsi:type="dcterms:W3CDTF">2015-12-11T03:45:57Z</dcterms:modified>
</cp:coreProperties>
</file>