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95FBCA-9CBF-4154-9E91-756E67E67751}">
  <a:tblStyle styleId="{9A95FBCA-9CBF-4154-9E91-756E67E677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90ef66e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90ef66e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874463c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874463c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874463c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874463c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86e6bf5b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86e6bf5b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874463c4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874463c4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90ef66e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90ef66e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86e6bf5b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86e6bf5b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874463c4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874463c4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86e6bf5b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86e6bf5b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874463c4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874463c4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874463c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874463c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7225" y="1231050"/>
            <a:ext cx="53373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FleetPulse: Your Bike System’s Real-Time Control Centre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Manraj Singh Sidhu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833700" y="4117275"/>
            <a:ext cx="38013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Figure 3 -Bike Trips Per Season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5053125" y="3895675"/>
            <a:ext cx="3554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Top 10 Stations with Highest Average Trip Duration - Figure 4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00" y="1587563"/>
            <a:ext cx="3809117" cy="25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717" y="1816175"/>
            <a:ext cx="3835102" cy="19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548475" y="3484850"/>
            <a:ext cx="25668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Top 10 Station Suffixes by % of All Trips in 2022</a:t>
            </a:r>
            <a:r>
              <a:rPr lang="en-GB"/>
              <a:t> - Figure 5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75" y="1433475"/>
            <a:ext cx="3903225" cy="19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150" y="1433475"/>
            <a:ext cx="3927110" cy="19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893150" y="3587700"/>
            <a:ext cx="25668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Top 10 Station % of Top-10 Trips in 2022 - Figure 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850" y="1175650"/>
            <a:ext cx="5874150" cy="24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427600" y="3721175"/>
            <a:ext cx="53319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Nearest 5 Stations to Hyde Park by distance - Figure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a functional prototype using the London Bike Hire dataset that showcases end-to-end data and product skills.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Aims: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London-Cycle-Hire Dataset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Perform data exploration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Deliver an interactive front-end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Keep the experience minimal, modular, and useful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92925" y="139525"/>
            <a:ext cx="71091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Research &amp; Exploration</a:t>
            </a:r>
            <a:endParaRPr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1092925" y="716550"/>
            <a:ext cx="5518800" cy="4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000"/>
              <a:t>Data Sources &amp; Scope</a:t>
            </a:r>
            <a:endParaRPr b="1" sz="4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4000"/>
              <a:t>Trips: 2022 London cycle-hire history (Bronze Parquet)</a:t>
            </a:r>
            <a:endParaRPr sz="4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4000"/>
              <a:t>Stations: London cycle-hire station metadata</a:t>
            </a:r>
            <a:endParaRPr sz="4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4000"/>
              <a:t>Timeframe: Focused on June 2022 snapshot for “live” simulations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000"/>
              <a:t>Data Quality Profiling </a:t>
            </a:r>
            <a:endParaRPr b="1"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/>
              <a:t>Completeness: Null / missing IDs per column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/>
              <a:t>Uniqueness: Duplicate rental IDs or trip records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/>
              <a:t>Validity: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/>
              <a:t>Start_date year is 2015-2023 as the data is within that range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/>
              <a:t>Trip Duration greater than 0 seconds and less than 86400 seconds (24hrs)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/>
              <a:t>IDs purely numeric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/>
              <a:t>Consistency: Trip station IDs exist in the station reference table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/>
              <a:t>Findings: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/>
              <a:t>Cycling Stations - 2 invalid rows due to docks count being non_positive, 797 null/missing values for removal date and 88 for install date</a:t>
            </a:r>
            <a:endParaRPr sz="4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200000"/>
              <a:buNone/>
            </a:pPr>
            <a:r>
              <a:t/>
            </a:r>
            <a:endParaRPr sz="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200000"/>
              <a:buNone/>
            </a:pPr>
            <a:r>
              <a:t/>
            </a:r>
            <a:endParaRPr sz="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ct val="200000"/>
              <a:buNone/>
            </a:pPr>
            <a:r>
              <a:t/>
            </a:r>
            <a:endParaRPr sz="22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050" y="716550"/>
            <a:ext cx="3199775" cy="14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050" y="2276200"/>
            <a:ext cx="3199775" cy="192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92925" y="139525"/>
            <a:ext cx="71091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Research &amp; Exploration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293575" y="882075"/>
            <a:ext cx="35700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Trend Over Time: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2015 we have seen the number of total trips increase by 12.9%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Summer represented 32% of all bike rides in 2022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2022: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Trip Duration: 19.77 minutes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Median trip duration:    14.00 minutes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 Trip Time: 2,670,682 hours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Unique Start Stations: 779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Unique End Stations: 779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 Unique Stations in Reference: 800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demonstrates that there are 21 missing station or stations not being logged properly when docked by bikes.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425" y="701725"/>
            <a:ext cx="3728226" cy="19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425" y="2780075"/>
            <a:ext cx="3753526" cy="21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60388" y="957350"/>
            <a:ext cx="25986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1. Station Concentration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All “Hyde Park” stations combined (e.g. Hyde Park Corner; Kensington Gardens; Wellington Arch; Albert Gate) launched 288 ,861 rides in 2022 → 3.6 % of all 2022 trips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Hyde Park Corner, Hyde Park alone accounts for 17.4 % of trips from the Top-10 start stations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It is the 4th highest station based on average trip duration being such a touristy area is makes sense and also location being cycling friendly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2. Peak Weekend Usage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Morning peak: 09:00–12:00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Evening peak: 15:00–18:00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Weekday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/>
              <a:t>Morning Peak: 06:00-09:00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/>
              <a:t>Evening Peak: 18:00-21:00</a:t>
            </a:r>
            <a:endParaRPr sz="900"/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1402100" y="68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Key Insights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3659001" y="983000"/>
            <a:ext cx="2358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Busiest Start Stations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Weekday Evenings: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Hyde Park Corner (1906 trips)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Wormwood Street / Liverpool Street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Weekday Mornings: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Waterloo Station 3 (23433 trips)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Waterloo Station 1 (15171 trips)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Weekend Mornings: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Hyde Park stations predominantly with the exception of Kensington Gardens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Weekend Evenings: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top spots occupied by “Hyde Park”–area stations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060400" y="597150"/>
            <a:ext cx="7344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was discovered?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147713" y="983000"/>
            <a:ext cx="2866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Busiest End Stations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Weekday Mornings: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Holborn; Bank; Queen Street; St James’s Park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Weekday Evenings: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Waterloo Station; King’s Cross / Belgrove St; Hyde Park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5. Nearest-Stations for Hyde Park Corner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Knightsbridge, Hyde Park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Grosvenor Crescent, Belgravia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Wellington Arch, Hyde Park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Park Lane, Mayfair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Albert Gate, Hyde Park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163675" y="78000"/>
            <a:ext cx="7038900" cy="1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Steps: Turning Data into New Products &amp; Revenue</a:t>
            </a:r>
            <a:endParaRPr/>
          </a:p>
        </p:txBody>
      </p:sp>
      <p:graphicFrame>
        <p:nvGraphicFramePr>
          <p:cNvPr id="177" name="Google Shape;177;p19"/>
          <p:cNvGraphicFramePr/>
          <p:nvPr/>
        </p:nvGraphicFramePr>
        <p:xfrm>
          <a:off x="1163675" y="10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{9A95FBCA-9CBF-4154-9E91-756E67E67751}</a:tableStyleId>
              </a:tblPr>
              <a:tblGrid>
                <a:gridCol w="2413000"/>
                <a:gridCol w="2413000"/>
                <a:gridCol w="2413000"/>
              </a:tblGrid>
              <a:tr h="38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Initiative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What We’ll Build / Enable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Benefit to London Cycle Hire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Predictive ML for Station Capacity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Classification model flags stations “Likely Full / Empty in next 30 mins.”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Traffic-light alerts feed into Ops Pulse &amp; driver routing to help with bike replenishment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Bikes to be concerned or for service based on distance travelled across a time period.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Pro-active bike redistribution → fewer </a:t>
                      </a: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stockouts</a:t>
                      </a: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/ overcrowded docks.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Shorter customer walk-aways and complaints.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Ops team can fix bikes on the go and can be </a:t>
                      </a: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proactive</a:t>
                      </a: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rather than reactive.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Consumer Companion App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Mobile view to “Find nearest bike &amp; free dock” in real-time.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Crowding forecast overlay.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Friction-free user experience → higher ridership &amp; loyalty.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Push-notification channel for offers or service updates.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Data-as-a-Service / Ad-Planning API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Anonymised heat-map API: footfall by hour, day, season.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Self-serve dashboards for media-planning agencies.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 revenue stream from mobility analytics.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Helps advertisers target undervalued high-visibility zones.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33700" y="4117275"/>
            <a:ext cx="38013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Figure 1 -Bike Rentals Per Year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0" y="1684975"/>
            <a:ext cx="4394876" cy="21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5434125" y="3514675"/>
            <a:ext cx="3554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Trip Duration Distribution - Figure 2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127" y="2507525"/>
            <a:ext cx="3554675" cy="6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