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2061f66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2061f66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Capture a character of different warehouses.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21987edc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21987edc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21987edc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21987edc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 is high </a:t>
            </a:r>
            <a:r>
              <a:rPr lang="en"/>
              <a:t>means</a:t>
            </a:r>
            <a:r>
              <a:rPr lang="en"/>
              <a:t> good average efficiency, but high distance shows </a:t>
            </a:r>
            <a:r>
              <a:rPr lang="en"/>
              <a:t>efficiency</a:t>
            </a:r>
            <a:r>
              <a:rPr lang="en"/>
              <a:t> not stable in this period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21987edc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21987edc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distance &amp; big actual credit</a:t>
            </a:r>
            <a:endParaRPr sz="2300">
              <a:solidFill>
                <a:srgbClr val="013243"/>
              </a:solidFill>
              <a:highlight>
                <a:srgbClr val="FFFFFF"/>
              </a:highlight>
            </a:endParaRPr>
          </a:p>
          <a:p>
            <a:pPr indent="0" lvl="0" marL="0" rtl="0" algn="l">
              <a:spcBef>
                <a:spcPts val="0"/>
              </a:spcBef>
              <a:spcAft>
                <a:spcPts val="0"/>
              </a:spcAft>
              <a:buNone/>
            </a:pPr>
            <a:r>
              <a:rPr lang="en"/>
              <a:t>hierarchical</a:t>
            </a:r>
            <a:r>
              <a:rPr lang="en"/>
              <a:t> clustering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21987edc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21987edc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 focus on these warehouses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618a54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618a54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2618a54c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2618a54c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2061f66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2061f66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bd595103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bd59510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Which grouping method should focus on more for the further analysis? In other words, how could we evaluate our clustering method? In traditional method, we calculate the precision of labels.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the stable warehouse period, </a:t>
            </a:r>
            <a:endParaRPr/>
          </a:p>
          <a:p>
            <a:pPr indent="0" lvl="0" marL="0" rtl="0" algn="l">
              <a:spcBef>
                <a:spcPts val="0"/>
              </a:spcBef>
              <a:spcAft>
                <a:spcPts val="0"/>
              </a:spcAft>
              <a:buNone/>
            </a:pPr>
            <a:r>
              <a:rPr lang="en"/>
              <a:t>One group for change point, one group only for other</a:t>
            </a:r>
            <a:endParaRPr/>
          </a:p>
          <a:p>
            <a:pPr indent="0" lvl="0" marL="0" rtl="0" algn="l">
              <a:spcBef>
                <a:spcPts val="0"/>
              </a:spcBef>
              <a:spcAft>
                <a:spcPts val="0"/>
              </a:spcAft>
              <a:buNone/>
            </a:pPr>
            <a:r>
              <a:rPr lang="en"/>
              <a:t>Prediction for next year, how much will be saved</a:t>
            </a:r>
            <a:endParaRPr/>
          </a:p>
          <a:p>
            <a:pPr indent="0" lvl="0" marL="0" rtl="0" algn="l">
              <a:spcBef>
                <a:spcPts val="0"/>
              </a:spcBef>
              <a:spcAft>
                <a:spcPts val="0"/>
              </a:spcAft>
              <a:buNone/>
            </a:pPr>
            <a:r>
              <a:rPr lang="en"/>
              <a:t>Presentation should be together </a:t>
            </a:r>
            <a:endParaRPr/>
          </a:p>
          <a:p>
            <a:pPr indent="0" lvl="0" marL="0" rtl="0" algn="l">
              <a:spcBef>
                <a:spcPts val="0"/>
              </a:spcBef>
              <a:spcAft>
                <a:spcPts val="0"/>
              </a:spcAft>
              <a:buNone/>
            </a:pPr>
            <a:r>
              <a:rPr lang="en"/>
              <a:t>change point, clustering,Forecast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bb60898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bb60898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2021 Q2 is stable period from group 1.  We have four perspectives of grouping. Firstly, we would like to show trend between execution and actual credits. Then, we would like to cluster by log odds of actual and execution credits. Third one is clustering by dynamic efficiency. The last one is clustering by PCA. However, for now, we don’t know which grouping method is better because we don’t have true label for each warehouse. Although four grouping methods don’t have solid conclusion, we would like to </a:t>
            </a:r>
            <a:r>
              <a:rPr lang="en"/>
              <a:t>investigate the reasoning behind and which perperspective of data that we should focus 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bd59510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bd59510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talking about specific grouping method, I would like to introduce the definition of time series distance and why we care about it. The first step is that we will divide two series into equal points. In our case, we insert 0 to missing date to make sure the length of each time series is the same. This is from Group 1’s result. Thanks! The second step is that we calculate the euclidean distance </a:t>
            </a:r>
            <a:r>
              <a:rPr lang="en"/>
              <a:t>between</a:t>
            </a:r>
            <a:r>
              <a:rPr lang="en"/>
              <a:t> the first point in the first series and every point in </a:t>
            </a:r>
            <a:r>
              <a:rPr lang="en"/>
              <a:t>strict window in the second series. We store the minimum distance for each point in the first time series. The third step is to repeat for each point in the first series and sum the minimum distances together. We use different window size to keep track different comparison target. When we compare different warehouse, we should have window size larger than 1, to have more tolerance of shape. When we compare single warehouse’s actual and execution, we should restrict the window size to 1, which can make sure “moment to moment” change.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bb60898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bb6089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2061f6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2061f6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2061f66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2061f66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2061f66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2061f66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2061f66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2061f66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bdbefdb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bdbefdb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12158" y="3795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Fidelity Clustering Group </a:t>
            </a:r>
            <a:endParaRPr/>
          </a:p>
        </p:txBody>
      </p:sp>
      <p:sp>
        <p:nvSpPr>
          <p:cNvPr id="55" name="Google Shape;55;p13"/>
          <p:cNvSpPr txBox="1"/>
          <p:nvPr/>
        </p:nvSpPr>
        <p:spPr>
          <a:xfrm>
            <a:off x="5265175" y="3363475"/>
            <a:ext cx="33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Shuting, Guangze, Shuning, Yujia, Zara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Efficiency</a:t>
            </a:r>
            <a:endParaRPr/>
          </a:p>
        </p:txBody>
      </p:sp>
      <p:sp>
        <p:nvSpPr>
          <p:cNvPr id="123" name="Google Shape;123;p22"/>
          <p:cNvSpPr txBox="1"/>
          <p:nvPr/>
        </p:nvSpPr>
        <p:spPr>
          <a:xfrm>
            <a:off x="464575" y="1283100"/>
            <a:ext cx="80238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Aim: capture dynamic </a:t>
            </a:r>
            <a:r>
              <a:rPr lang="en"/>
              <a:t>efficiency</a:t>
            </a:r>
            <a:r>
              <a:rPr lang="en"/>
              <a:t> pattern in a chopped time period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Method: measure shape-based distance of execution and actual credit series in a </a:t>
            </a:r>
            <a:r>
              <a:rPr lang="en"/>
              <a:t>specific</a:t>
            </a:r>
            <a:r>
              <a:rPr lang="en"/>
              <a:t> period.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Clustering warehouses based on dynamic </a:t>
            </a:r>
            <a:r>
              <a:rPr lang="en"/>
              <a:t>efficiency: divide 320 warehouses into 6 groups based on the distance we measured and their actual and execution credit.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Go further: randomly pick warehouse from group with big actual credit and compare their execution and actual credits trends.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Explore Dynamic Efficiency </a:t>
            </a:r>
            <a:endParaRPr/>
          </a:p>
        </p:txBody>
      </p:sp>
      <p:pic>
        <p:nvPicPr>
          <p:cNvPr id="129" name="Google Shape;129;p23"/>
          <p:cNvPicPr preferRelativeResize="0"/>
          <p:nvPr/>
        </p:nvPicPr>
        <p:blipFill>
          <a:blip r:embed="rId3">
            <a:alphaModFix/>
          </a:blip>
          <a:stretch>
            <a:fillRect/>
          </a:stretch>
        </p:blipFill>
        <p:spPr>
          <a:xfrm>
            <a:off x="311700" y="1156063"/>
            <a:ext cx="6496050" cy="3705225"/>
          </a:xfrm>
          <a:prstGeom prst="rect">
            <a:avLst/>
          </a:prstGeom>
          <a:noFill/>
          <a:ln>
            <a:noFill/>
          </a:ln>
        </p:spPr>
      </p:pic>
      <p:sp>
        <p:nvSpPr>
          <p:cNvPr id="130" name="Google Shape;130;p23"/>
          <p:cNvSpPr txBox="1"/>
          <p:nvPr/>
        </p:nvSpPr>
        <p:spPr>
          <a:xfrm>
            <a:off x="6522600" y="3250300"/>
            <a:ext cx="2773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Dynamic Efficiency shows higher correlation with Actual Credit.</a:t>
            </a:r>
            <a:endParaRPr/>
          </a:p>
        </p:txBody>
      </p:sp>
      <p:sp>
        <p:nvSpPr>
          <p:cNvPr id="131" name="Google Shape;131;p23"/>
          <p:cNvSpPr txBox="1"/>
          <p:nvPr/>
        </p:nvSpPr>
        <p:spPr>
          <a:xfrm>
            <a:off x="6522600" y="1952725"/>
            <a:ext cx="2773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2021-03-29 ~ 2021-07-04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 Dynamic Efficiency with Efficient Ratio </a:t>
            </a:r>
            <a:endParaRPr/>
          </a:p>
        </p:txBody>
      </p:sp>
      <p:pic>
        <p:nvPicPr>
          <p:cNvPr id="137" name="Google Shape;137;p24"/>
          <p:cNvPicPr preferRelativeResize="0"/>
          <p:nvPr/>
        </p:nvPicPr>
        <p:blipFill>
          <a:blip r:embed="rId3">
            <a:alphaModFix/>
          </a:blip>
          <a:stretch>
            <a:fillRect/>
          </a:stretch>
        </p:blipFill>
        <p:spPr>
          <a:xfrm>
            <a:off x="311700" y="1213838"/>
            <a:ext cx="6477000" cy="4010025"/>
          </a:xfrm>
          <a:prstGeom prst="rect">
            <a:avLst/>
          </a:prstGeom>
          <a:noFill/>
          <a:ln>
            <a:noFill/>
          </a:ln>
        </p:spPr>
      </p:pic>
      <p:sp>
        <p:nvSpPr>
          <p:cNvPr id="138" name="Google Shape;138;p24"/>
          <p:cNvSpPr txBox="1"/>
          <p:nvPr/>
        </p:nvSpPr>
        <p:spPr>
          <a:xfrm>
            <a:off x="6021200" y="3756025"/>
            <a:ext cx="3231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When actual credit </a:t>
            </a:r>
            <a:r>
              <a:rPr lang="en"/>
              <a:t>increases</a:t>
            </a:r>
            <a:r>
              <a:rPr lang="en"/>
              <a:t>,  warehouses show high ratio while high distance</a:t>
            </a:r>
            <a:endParaRPr/>
          </a:p>
        </p:txBody>
      </p:sp>
      <p:sp>
        <p:nvSpPr>
          <p:cNvPr id="139" name="Google Shape;139;p24"/>
          <p:cNvSpPr txBox="1"/>
          <p:nvPr/>
        </p:nvSpPr>
        <p:spPr>
          <a:xfrm>
            <a:off x="6059100" y="1650750"/>
            <a:ext cx="2773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2021-03-29 ~ 2021-07-04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lustering by Dynamic Efficiency &amp; Actual &amp; Execution </a:t>
            </a:r>
            <a:endParaRPr/>
          </a:p>
        </p:txBody>
      </p:sp>
      <p:sp>
        <p:nvSpPr>
          <p:cNvPr id="145" name="Google Shape;145;p25"/>
          <p:cNvSpPr txBox="1"/>
          <p:nvPr/>
        </p:nvSpPr>
        <p:spPr>
          <a:xfrm>
            <a:off x="6570400" y="1515400"/>
            <a:ext cx="2433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Split warehouses into 6 group</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Look into cluster with unstable efficiency (cluster 6, cluster 1, cluster 4)</a:t>
            </a:r>
            <a:endParaRPr/>
          </a:p>
        </p:txBody>
      </p:sp>
      <p:pic>
        <p:nvPicPr>
          <p:cNvPr id="146" name="Google Shape;146;p25"/>
          <p:cNvPicPr preferRelativeResize="0"/>
          <p:nvPr/>
        </p:nvPicPr>
        <p:blipFill>
          <a:blip r:embed="rId3">
            <a:alphaModFix/>
          </a:blip>
          <a:stretch>
            <a:fillRect/>
          </a:stretch>
        </p:blipFill>
        <p:spPr>
          <a:xfrm>
            <a:off x="311700" y="1017725"/>
            <a:ext cx="6371825" cy="3998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Explore Cluster with High Actual Credit</a:t>
            </a:r>
            <a:endParaRPr/>
          </a:p>
        </p:txBody>
      </p:sp>
      <p:sp>
        <p:nvSpPr>
          <p:cNvPr id="152" name="Google Shape;152;p26"/>
          <p:cNvSpPr txBox="1"/>
          <p:nvPr/>
        </p:nvSpPr>
        <p:spPr>
          <a:xfrm>
            <a:off x="407400" y="1082925"/>
            <a:ext cx="8329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Randomly pick one warehouse from cluster 6,  </a:t>
            </a:r>
            <a:r>
              <a:rPr lang="en">
                <a:solidFill>
                  <a:schemeClr val="dk1"/>
                </a:solidFill>
              </a:rPr>
              <a:t>cluster 1 and cluster 4, which ID is 307, 157,273.</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Time Period: from 2021-03-29 to 2021-07-04.</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From the plot, we can see warehouse in the first plot shows clearly unstable efficiency. We can focus on these warehouses.</a:t>
            </a:r>
            <a:endParaRPr>
              <a:solidFill>
                <a:schemeClr val="dk1"/>
              </a:solidFill>
            </a:endParaRPr>
          </a:p>
        </p:txBody>
      </p:sp>
      <p:pic>
        <p:nvPicPr>
          <p:cNvPr id="153" name="Google Shape;153;p26"/>
          <p:cNvPicPr preferRelativeResize="0"/>
          <p:nvPr/>
        </p:nvPicPr>
        <p:blipFill>
          <a:blip r:embed="rId3">
            <a:alphaModFix/>
          </a:blip>
          <a:stretch>
            <a:fillRect/>
          </a:stretch>
        </p:blipFill>
        <p:spPr>
          <a:xfrm>
            <a:off x="152400" y="2318275"/>
            <a:ext cx="8839200" cy="2131684"/>
          </a:xfrm>
          <a:prstGeom prst="rect">
            <a:avLst/>
          </a:prstGeom>
          <a:noFill/>
          <a:ln>
            <a:noFill/>
          </a:ln>
        </p:spPr>
      </p:pic>
      <p:sp>
        <p:nvSpPr>
          <p:cNvPr id="154" name="Google Shape;154;p26"/>
          <p:cNvSpPr txBox="1"/>
          <p:nvPr/>
        </p:nvSpPr>
        <p:spPr>
          <a:xfrm>
            <a:off x="603575" y="4518925"/>
            <a:ext cx="141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Large distance &amp; </a:t>
            </a:r>
            <a:endParaRPr sz="1200"/>
          </a:p>
          <a:p>
            <a:pPr indent="0" lvl="0" marL="0" rtl="0" algn="l">
              <a:spcBef>
                <a:spcPts val="0"/>
              </a:spcBef>
              <a:spcAft>
                <a:spcPts val="0"/>
              </a:spcAft>
              <a:buNone/>
            </a:pPr>
            <a:r>
              <a:rPr lang="en" sz="1200"/>
              <a:t>big actual credit</a:t>
            </a:r>
            <a:endParaRPr sz="1200"/>
          </a:p>
        </p:txBody>
      </p:sp>
      <p:sp>
        <p:nvSpPr>
          <p:cNvPr id="155" name="Google Shape;155;p26"/>
          <p:cNvSpPr txBox="1"/>
          <p:nvPr/>
        </p:nvSpPr>
        <p:spPr>
          <a:xfrm>
            <a:off x="3352875" y="4518925"/>
            <a:ext cx="1981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Relatively l</a:t>
            </a:r>
            <a:r>
              <a:rPr lang="en" sz="1200"/>
              <a:t>arge distance &amp; </a:t>
            </a:r>
            <a:endParaRPr sz="1200"/>
          </a:p>
          <a:p>
            <a:pPr indent="0" lvl="0" marL="0" rtl="0" algn="l">
              <a:spcBef>
                <a:spcPts val="0"/>
              </a:spcBef>
              <a:spcAft>
                <a:spcPts val="0"/>
              </a:spcAft>
              <a:buNone/>
            </a:pPr>
            <a:r>
              <a:rPr lang="en" sz="1200"/>
              <a:t>big actual credit</a:t>
            </a:r>
            <a:endParaRPr sz="1200"/>
          </a:p>
        </p:txBody>
      </p:sp>
      <p:sp>
        <p:nvSpPr>
          <p:cNvPr id="156" name="Google Shape;156;p26"/>
          <p:cNvSpPr txBox="1"/>
          <p:nvPr/>
        </p:nvSpPr>
        <p:spPr>
          <a:xfrm>
            <a:off x="6353825" y="4449950"/>
            <a:ext cx="1981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Less</a:t>
            </a:r>
            <a:r>
              <a:rPr lang="en" sz="1200"/>
              <a:t> large distance &amp; </a:t>
            </a:r>
            <a:endParaRPr sz="1200"/>
          </a:p>
          <a:p>
            <a:pPr indent="0" lvl="0" marL="0" rtl="0" algn="l">
              <a:spcBef>
                <a:spcPts val="0"/>
              </a:spcBef>
              <a:spcAft>
                <a:spcPts val="0"/>
              </a:spcAft>
              <a:buNone/>
            </a:pPr>
            <a:r>
              <a:rPr lang="en" sz="1200"/>
              <a:t>big actual credit</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00825" y="50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lustering using PCA</a:t>
            </a:r>
            <a:endParaRPr/>
          </a:p>
        </p:txBody>
      </p:sp>
      <p:sp>
        <p:nvSpPr>
          <p:cNvPr id="162" name="Google Shape;162;p27"/>
          <p:cNvSpPr txBox="1"/>
          <p:nvPr>
            <p:ph idx="1" type="body"/>
          </p:nvPr>
        </p:nvSpPr>
        <p:spPr>
          <a:xfrm>
            <a:off x="300825" y="1206750"/>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Char char="●"/>
            </a:pPr>
            <a:r>
              <a:rPr lang="en" sz="1400">
                <a:solidFill>
                  <a:schemeClr val="dk1"/>
                </a:solidFill>
              </a:rPr>
              <a:t>Target series: 1. Actual credits  2. Efficiency(Execution/Actual credits)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Time Period: from 2021-03-19 to 2021-07-04. 135 days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Both actual credits and efficiency of different days are correlated</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p:txBody>
      </p:sp>
      <p:sp>
        <p:nvSpPr>
          <p:cNvPr id="163" name="Google Shape;163;p27"/>
          <p:cNvSpPr txBox="1"/>
          <p:nvPr/>
        </p:nvSpPr>
        <p:spPr>
          <a:xfrm>
            <a:off x="452300" y="2187825"/>
            <a:ext cx="28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Advantage</a:t>
            </a:r>
            <a:endParaRPr/>
          </a:p>
        </p:txBody>
      </p:sp>
      <p:sp>
        <p:nvSpPr>
          <p:cNvPr id="164" name="Google Shape;164;p27"/>
          <p:cNvSpPr txBox="1"/>
          <p:nvPr/>
        </p:nvSpPr>
        <p:spPr>
          <a:xfrm>
            <a:off x="610075" y="2661150"/>
            <a:ext cx="77835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Char char="●"/>
            </a:pPr>
            <a:r>
              <a:rPr lang="en">
                <a:solidFill>
                  <a:schemeClr val="dk1"/>
                </a:solidFill>
              </a:rPr>
              <a:t>Capture the essence of the data in a few principal components, which convey the most variation in the dataset. Instead of simply comparing sums or averages, which would ignore the variation of the series over time</a:t>
            </a:r>
            <a:endParaRPr>
              <a:solidFill>
                <a:schemeClr val="dk1"/>
              </a:solidFill>
            </a:endParaRPr>
          </a:p>
          <a:p>
            <a:pPr indent="0" lvl="0" marL="457200" rtl="0" algn="l">
              <a:spcBef>
                <a:spcPts val="0"/>
              </a:spcBef>
              <a:spcAft>
                <a:spcPts val="0"/>
              </a:spcAft>
              <a:buNone/>
            </a:pPr>
            <a:r>
              <a:t/>
            </a:r>
            <a:endParaRPr/>
          </a:p>
        </p:txBody>
      </p:sp>
      <p:sp>
        <p:nvSpPr>
          <p:cNvPr id="165" name="Google Shape;165;p27"/>
          <p:cNvSpPr txBox="1"/>
          <p:nvPr/>
        </p:nvSpPr>
        <p:spPr>
          <a:xfrm>
            <a:off x="515425" y="3700875"/>
            <a:ext cx="12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Disadvantage</a:t>
            </a:r>
            <a:endParaRPr/>
          </a:p>
        </p:txBody>
      </p:sp>
      <p:sp>
        <p:nvSpPr>
          <p:cNvPr id="166" name="Google Shape;166;p27"/>
          <p:cNvSpPr txBox="1"/>
          <p:nvPr/>
        </p:nvSpPr>
        <p:spPr>
          <a:xfrm>
            <a:off x="610075" y="4174200"/>
            <a:ext cx="7404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Hard to interpret: What is PC1 or PC2?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7391"/>
              </a:lnSpc>
              <a:spcBef>
                <a:spcPts val="4500"/>
              </a:spcBef>
              <a:spcAft>
                <a:spcPts val="0"/>
              </a:spcAft>
              <a:buClr>
                <a:schemeClr val="dk1"/>
              </a:buClr>
              <a:buSzPct val="48888"/>
              <a:buFont typeface="Arial"/>
              <a:buNone/>
            </a:pPr>
            <a:r>
              <a:rPr lang="en" sz="2250">
                <a:solidFill>
                  <a:srgbClr val="292929"/>
                </a:solidFill>
                <a:highlight>
                  <a:srgbClr val="FFFFFF"/>
                </a:highlight>
              </a:rPr>
              <a:t>PCA score plot</a:t>
            </a:r>
            <a:endParaRPr sz="2250">
              <a:solidFill>
                <a:srgbClr val="292929"/>
              </a:solidFill>
              <a:highlight>
                <a:srgbClr val="FFFFFF"/>
              </a:highlight>
            </a:endParaRPr>
          </a:p>
          <a:p>
            <a:pPr indent="0" lvl="0" marL="0" rtl="0" algn="l">
              <a:spcBef>
                <a:spcPts val="0"/>
              </a:spcBef>
              <a:spcAft>
                <a:spcPts val="0"/>
              </a:spcAft>
              <a:buNone/>
            </a:pPr>
            <a:r>
              <a:t/>
            </a:r>
            <a:endParaRPr/>
          </a:p>
        </p:txBody>
      </p:sp>
      <p:pic>
        <p:nvPicPr>
          <p:cNvPr id="172" name="Google Shape;172;p28"/>
          <p:cNvPicPr preferRelativeResize="0"/>
          <p:nvPr/>
        </p:nvPicPr>
        <p:blipFill>
          <a:blip r:embed="rId3">
            <a:alphaModFix/>
          </a:blip>
          <a:stretch>
            <a:fillRect/>
          </a:stretch>
        </p:blipFill>
        <p:spPr>
          <a:xfrm>
            <a:off x="4713768" y="1152475"/>
            <a:ext cx="4118532" cy="2484924"/>
          </a:xfrm>
          <a:prstGeom prst="rect">
            <a:avLst/>
          </a:prstGeom>
          <a:noFill/>
          <a:ln>
            <a:noFill/>
          </a:ln>
        </p:spPr>
      </p:pic>
      <p:pic>
        <p:nvPicPr>
          <p:cNvPr id="173" name="Google Shape;173;p28"/>
          <p:cNvPicPr preferRelativeResize="0"/>
          <p:nvPr/>
        </p:nvPicPr>
        <p:blipFill>
          <a:blip r:embed="rId4">
            <a:alphaModFix/>
          </a:blip>
          <a:stretch>
            <a:fillRect/>
          </a:stretch>
        </p:blipFill>
        <p:spPr>
          <a:xfrm>
            <a:off x="311700" y="1109075"/>
            <a:ext cx="4169150" cy="2571726"/>
          </a:xfrm>
          <a:prstGeom prst="rect">
            <a:avLst/>
          </a:prstGeom>
          <a:noFill/>
          <a:ln>
            <a:noFill/>
          </a:ln>
        </p:spPr>
      </p:pic>
      <p:sp>
        <p:nvSpPr>
          <p:cNvPr id="174" name="Google Shape;174;p28"/>
          <p:cNvSpPr txBox="1"/>
          <p:nvPr/>
        </p:nvSpPr>
        <p:spPr>
          <a:xfrm>
            <a:off x="734425" y="3839200"/>
            <a:ext cx="33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a:t>
            </a:r>
            <a:r>
              <a:rPr lang="en"/>
              <a:t>ctual credits</a:t>
            </a:r>
            <a:endParaRPr/>
          </a:p>
        </p:txBody>
      </p:sp>
      <p:sp>
        <p:nvSpPr>
          <p:cNvPr id="175" name="Google Shape;175;p28"/>
          <p:cNvSpPr txBox="1"/>
          <p:nvPr/>
        </p:nvSpPr>
        <p:spPr>
          <a:xfrm>
            <a:off x="5374925" y="3839200"/>
            <a:ext cx="317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Efficiency-log(execution/actual)</a:t>
            </a:r>
            <a:endParaRPr/>
          </a:p>
        </p:txBody>
      </p:sp>
      <p:sp>
        <p:nvSpPr>
          <p:cNvPr id="176" name="Google Shape;176;p28"/>
          <p:cNvSpPr txBox="1"/>
          <p:nvPr/>
        </p:nvSpPr>
        <p:spPr>
          <a:xfrm>
            <a:off x="525900" y="4196825"/>
            <a:ext cx="404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X-axis(PC1): E</a:t>
            </a:r>
            <a:r>
              <a:rPr lang="en"/>
              <a:t>qually weighted sum of the 135 days’ actual credits</a:t>
            </a:r>
            <a:endParaRPr/>
          </a:p>
          <a:p>
            <a:pPr indent="0" lvl="0" marL="0" rtl="0" algn="l">
              <a:spcBef>
                <a:spcPts val="0"/>
              </a:spcBef>
              <a:spcAft>
                <a:spcPts val="0"/>
              </a:spcAft>
              <a:buNone/>
            </a:pPr>
            <a:r>
              <a:rPr lang="en"/>
              <a:t>Y-axis(PC2): Contrast between first 80 days’ actual credits and last 50 days’ actual credits</a:t>
            </a:r>
            <a:endParaRPr/>
          </a:p>
        </p:txBody>
      </p:sp>
      <p:sp>
        <p:nvSpPr>
          <p:cNvPr id="177" name="Google Shape;177;p28"/>
          <p:cNvSpPr txBox="1"/>
          <p:nvPr/>
        </p:nvSpPr>
        <p:spPr>
          <a:xfrm>
            <a:off x="5006750" y="4175800"/>
            <a:ext cx="382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X-axis(PC1): Equally weighted sum of the 135 days’ efficiency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Y-axis(PC2): Contrast between first 85 days’ efficiency and last 40 days’ efficiency</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hree Clusters</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9"/>
          <p:cNvPicPr preferRelativeResize="0"/>
          <p:nvPr/>
        </p:nvPicPr>
        <p:blipFill>
          <a:blip r:embed="rId3">
            <a:alphaModFix/>
          </a:blip>
          <a:stretch>
            <a:fillRect/>
          </a:stretch>
        </p:blipFill>
        <p:spPr>
          <a:xfrm>
            <a:off x="4459800" y="1116988"/>
            <a:ext cx="4157199" cy="2581351"/>
          </a:xfrm>
          <a:prstGeom prst="rect">
            <a:avLst/>
          </a:prstGeom>
          <a:noFill/>
          <a:ln>
            <a:noFill/>
          </a:ln>
        </p:spPr>
      </p:pic>
      <p:pic>
        <p:nvPicPr>
          <p:cNvPr id="185" name="Google Shape;185;p29"/>
          <p:cNvPicPr preferRelativeResize="0"/>
          <p:nvPr/>
        </p:nvPicPr>
        <p:blipFill>
          <a:blip r:embed="rId4">
            <a:alphaModFix/>
          </a:blip>
          <a:stretch>
            <a:fillRect/>
          </a:stretch>
        </p:blipFill>
        <p:spPr>
          <a:xfrm>
            <a:off x="388650" y="1177100"/>
            <a:ext cx="4302250" cy="2581350"/>
          </a:xfrm>
          <a:prstGeom prst="rect">
            <a:avLst/>
          </a:prstGeom>
          <a:noFill/>
          <a:ln>
            <a:noFill/>
          </a:ln>
        </p:spPr>
      </p:pic>
      <p:sp>
        <p:nvSpPr>
          <p:cNvPr id="186" name="Google Shape;186;p29"/>
          <p:cNvSpPr txBox="1"/>
          <p:nvPr/>
        </p:nvSpPr>
        <p:spPr>
          <a:xfrm>
            <a:off x="734425" y="3839200"/>
            <a:ext cx="33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Actual credits</a:t>
            </a:r>
            <a:endParaRPr/>
          </a:p>
        </p:txBody>
      </p:sp>
      <p:sp>
        <p:nvSpPr>
          <p:cNvPr id="187" name="Google Shape;187;p29"/>
          <p:cNvSpPr txBox="1"/>
          <p:nvPr/>
        </p:nvSpPr>
        <p:spPr>
          <a:xfrm>
            <a:off x="5374925" y="3839200"/>
            <a:ext cx="317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Efficiency-log(execution/actual)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 Clusters</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0"/>
          <p:cNvPicPr preferRelativeResize="0"/>
          <p:nvPr/>
        </p:nvPicPr>
        <p:blipFill>
          <a:blip r:embed="rId3">
            <a:alphaModFix/>
          </a:blip>
          <a:stretch>
            <a:fillRect/>
          </a:stretch>
        </p:blipFill>
        <p:spPr>
          <a:xfrm>
            <a:off x="4240125" y="1183563"/>
            <a:ext cx="4592163" cy="2776351"/>
          </a:xfrm>
          <a:prstGeom prst="rect">
            <a:avLst/>
          </a:prstGeom>
          <a:noFill/>
          <a:ln>
            <a:noFill/>
          </a:ln>
        </p:spPr>
      </p:pic>
      <p:pic>
        <p:nvPicPr>
          <p:cNvPr id="195" name="Google Shape;195;p30"/>
          <p:cNvPicPr preferRelativeResize="0"/>
          <p:nvPr/>
        </p:nvPicPr>
        <p:blipFill>
          <a:blip r:embed="rId4">
            <a:alphaModFix/>
          </a:blip>
          <a:stretch>
            <a:fillRect/>
          </a:stretch>
        </p:blipFill>
        <p:spPr>
          <a:xfrm>
            <a:off x="132775" y="1206737"/>
            <a:ext cx="4255401" cy="2730025"/>
          </a:xfrm>
          <a:prstGeom prst="rect">
            <a:avLst/>
          </a:prstGeom>
          <a:noFill/>
          <a:ln>
            <a:noFill/>
          </a:ln>
        </p:spPr>
      </p:pic>
      <p:sp>
        <p:nvSpPr>
          <p:cNvPr id="196" name="Google Shape;196;p30"/>
          <p:cNvSpPr txBox="1"/>
          <p:nvPr/>
        </p:nvSpPr>
        <p:spPr>
          <a:xfrm>
            <a:off x="734425" y="3839200"/>
            <a:ext cx="33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Actual credits</a:t>
            </a:r>
            <a:endParaRPr/>
          </a:p>
        </p:txBody>
      </p:sp>
      <p:sp>
        <p:nvSpPr>
          <p:cNvPr id="197" name="Google Shape;197;p30"/>
          <p:cNvSpPr txBox="1"/>
          <p:nvPr/>
        </p:nvSpPr>
        <p:spPr>
          <a:xfrm>
            <a:off x="5374925" y="3839200"/>
            <a:ext cx="317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Efficiency-log(execution/actual)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grouping (based on 2021 Q2)</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Trend between execution and actual credits</a:t>
            </a:r>
            <a:endParaRPr/>
          </a:p>
          <a:p>
            <a:pPr indent="-342900" lvl="0" marL="457200" rtl="0" algn="l">
              <a:spcBef>
                <a:spcPts val="0"/>
              </a:spcBef>
              <a:spcAft>
                <a:spcPts val="0"/>
              </a:spcAft>
              <a:buSzPts val="1800"/>
              <a:buAutoNum type="arabicPeriod"/>
            </a:pPr>
            <a:r>
              <a:rPr lang="en"/>
              <a:t>Cluster by log odds of actual and execution credits</a:t>
            </a:r>
            <a:endParaRPr/>
          </a:p>
          <a:p>
            <a:pPr indent="-342900" lvl="0" marL="457200" rtl="0" algn="l">
              <a:spcBef>
                <a:spcPts val="0"/>
              </a:spcBef>
              <a:spcAft>
                <a:spcPts val="0"/>
              </a:spcAft>
              <a:buSzPts val="1800"/>
              <a:buAutoNum type="arabicPeriod"/>
            </a:pPr>
            <a:r>
              <a:rPr lang="en"/>
              <a:t>Cluster by dynamic efficiency </a:t>
            </a:r>
            <a:endParaRPr/>
          </a:p>
          <a:p>
            <a:pPr indent="-342900" lvl="0" marL="457200" rtl="0" algn="l">
              <a:spcBef>
                <a:spcPts val="0"/>
              </a:spcBef>
              <a:spcAft>
                <a:spcPts val="0"/>
              </a:spcAft>
              <a:buSzPts val="1800"/>
              <a:buAutoNum type="arabicPeriod"/>
            </a:pPr>
            <a:r>
              <a:rPr lang="en"/>
              <a:t>Cluster using PCA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definition of time series distance</a:t>
            </a:r>
            <a:endParaRPr/>
          </a:p>
        </p:txBody>
      </p:sp>
      <p:sp>
        <p:nvSpPr>
          <p:cNvPr id="67" name="Google Shape;67;p15"/>
          <p:cNvSpPr txBox="1"/>
          <p:nvPr/>
        </p:nvSpPr>
        <p:spPr>
          <a:xfrm>
            <a:off x="1188000" y="3321000"/>
            <a:ext cx="197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Window size=7</a:t>
            </a:r>
            <a:endParaRPr/>
          </a:p>
          <a:p>
            <a:pPr indent="0" lvl="0" marL="0" rtl="0" algn="ctr">
              <a:spcBef>
                <a:spcPts val="0"/>
              </a:spcBef>
              <a:spcAft>
                <a:spcPts val="0"/>
              </a:spcAft>
              <a:buNone/>
            </a:pPr>
            <a:r>
              <a:rPr lang="en"/>
              <a:t>(DTW distance)</a:t>
            </a:r>
            <a:endParaRPr/>
          </a:p>
        </p:txBody>
      </p:sp>
      <p:sp>
        <p:nvSpPr>
          <p:cNvPr id="68" name="Google Shape;68;p15"/>
          <p:cNvSpPr txBox="1"/>
          <p:nvPr/>
        </p:nvSpPr>
        <p:spPr>
          <a:xfrm>
            <a:off x="5450125" y="3397200"/>
            <a:ext cx="197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Window size=1</a:t>
            </a:r>
            <a:endParaRPr/>
          </a:p>
          <a:p>
            <a:pPr indent="0" lvl="0" marL="0" rtl="0" algn="ctr">
              <a:spcBef>
                <a:spcPts val="0"/>
              </a:spcBef>
              <a:spcAft>
                <a:spcPts val="0"/>
              </a:spcAft>
              <a:buNone/>
            </a:pPr>
            <a:r>
              <a:rPr lang="en"/>
              <a:t>(Euclidean distance)</a:t>
            </a:r>
            <a:endParaRPr/>
          </a:p>
        </p:txBody>
      </p:sp>
      <p:pic>
        <p:nvPicPr>
          <p:cNvPr id="69" name="Google Shape;69;p15"/>
          <p:cNvPicPr preferRelativeResize="0"/>
          <p:nvPr/>
        </p:nvPicPr>
        <p:blipFill>
          <a:blip r:embed="rId3">
            <a:alphaModFix/>
          </a:blip>
          <a:stretch>
            <a:fillRect/>
          </a:stretch>
        </p:blipFill>
        <p:spPr>
          <a:xfrm>
            <a:off x="772650" y="1343913"/>
            <a:ext cx="3435974" cy="1998475"/>
          </a:xfrm>
          <a:prstGeom prst="rect">
            <a:avLst/>
          </a:prstGeom>
          <a:noFill/>
          <a:ln>
            <a:noFill/>
          </a:ln>
        </p:spPr>
      </p:pic>
      <p:pic>
        <p:nvPicPr>
          <p:cNvPr id="70" name="Google Shape;70;p15"/>
          <p:cNvPicPr preferRelativeResize="0"/>
          <p:nvPr/>
        </p:nvPicPr>
        <p:blipFill>
          <a:blip r:embed="rId4">
            <a:alphaModFix/>
          </a:blip>
          <a:stretch>
            <a:fillRect/>
          </a:stretch>
        </p:blipFill>
        <p:spPr>
          <a:xfrm>
            <a:off x="4724000" y="1420992"/>
            <a:ext cx="3435975" cy="19252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52425" y="433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Clustering based on trend between execution and actual credits</a:t>
            </a:r>
            <a:endParaRPr sz="2220"/>
          </a:p>
        </p:txBody>
      </p:sp>
      <p:pic>
        <p:nvPicPr>
          <p:cNvPr id="76" name="Google Shape;76;p16"/>
          <p:cNvPicPr preferRelativeResize="0"/>
          <p:nvPr/>
        </p:nvPicPr>
        <p:blipFill>
          <a:blip r:embed="rId3">
            <a:alphaModFix/>
          </a:blip>
          <a:stretch>
            <a:fillRect/>
          </a:stretch>
        </p:blipFill>
        <p:spPr>
          <a:xfrm>
            <a:off x="1467963" y="1079175"/>
            <a:ext cx="6089523" cy="3805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6118500" y="159900"/>
            <a:ext cx="3025500" cy="3242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None/>
            </a:pPr>
            <a:r>
              <a:rPr lang="en" sz="1600"/>
              <a:t>Data:</a:t>
            </a:r>
            <a:endParaRPr sz="1600"/>
          </a:p>
          <a:p>
            <a:pPr indent="0" lvl="0" marL="0" rtl="0" algn="l">
              <a:lnSpc>
                <a:spcPct val="105000"/>
              </a:lnSpc>
              <a:spcBef>
                <a:spcPts val="1200"/>
              </a:spcBef>
              <a:spcAft>
                <a:spcPts val="0"/>
              </a:spcAft>
              <a:buClr>
                <a:schemeClr val="dk1"/>
              </a:buClr>
              <a:buSzPct val="68750"/>
              <a:buFont typeface="Arial"/>
              <a:buNone/>
            </a:pPr>
            <a:r>
              <a:rPr lang="en" sz="1600"/>
              <a:t>efficiency</a:t>
            </a:r>
            <a:endParaRPr sz="1600"/>
          </a:p>
          <a:p>
            <a:pPr indent="0" lvl="0" marL="0" rtl="0" algn="l">
              <a:lnSpc>
                <a:spcPct val="105000"/>
              </a:lnSpc>
              <a:spcBef>
                <a:spcPts val="1200"/>
              </a:spcBef>
              <a:spcAft>
                <a:spcPts val="0"/>
              </a:spcAft>
              <a:buClr>
                <a:schemeClr val="dk1"/>
              </a:buClr>
              <a:buSzPct val="68750"/>
              <a:buFont typeface="Arial"/>
              <a:buNone/>
            </a:pPr>
            <a:r>
              <a:rPr lang="en" sz="1600"/>
              <a:t>= log(actual+1/execution+1)</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None/>
            </a:pPr>
            <a:r>
              <a:rPr lang="en" sz="1600"/>
              <a:t>Distance:</a:t>
            </a:r>
            <a:endParaRPr sz="1600"/>
          </a:p>
          <a:p>
            <a:pPr indent="0" lvl="0" marL="0" rtl="0" algn="l">
              <a:lnSpc>
                <a:spcPct val="105000"/>
              </a:lnSpc>
              <a:spcBef>
                <a:spcPts val="1200"/>
              </a:spcBef>
              <a:spcAft>
                <a:spcPts val="0"/>
              </a:spcAft>
              <a:buNone/>
            </a:pPr>
            <a:r>
              <a:rPr lang="en" sz="1600"/>
              <a:t>DTW (window size =7) / TQuest</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None/>
            </a:pPr>
            <a:r>
              <a:rPr lang="en" sz="1600"/>
              <a:t>Cluster:</a:t>
            </a:r>
            <a:endParaRPr sz="1600"/>
          </a:p>
          <a:p>
            <a:pPr indent="0" lvl="0" marL="0" rtl="0" algn="l">
              <a:lnSpc>
                <a:spcPct val="105000"/>
              </a:lnSpc>
              <a:spcBef>
                <a:spcPts val="1200"/>
              </a:spcBef>
              <a:spcAft>
                <a:spcPts val="1200"/>
              </a:spcAft>
              <a:buNone/>
            </a:pPr>
            <a:r>
              <a:rPr lang="en" sz="1600"/>
              <a:t>k-means / hierarchical</a:t>
            </a:r>
            <a:endParaRPr sz="1600"/>
          </a:p>
        </p:txBody>
      </p:sp>
      <p:pic>
        <p:nvPicPr>
          <p:cNvPr id="83" name="Google Shape;83;p17"/>
          <p:cNvPicPr preferRelativeResize="0"/>
          <p:nvPr/>
        </p:nvPicPr>
        <p:blipFill>
          <a:blip r:embed="rId3">
            <a:alphaModFix/>
          </a:blip>
          <a:stretch>
            <a:fillRect/>
          </a:stretch>
        </p:blipFill>
        <p:spPr>
          <a:xfrm>
            <a:off x="0" y="885550"/>
            <a:ext cx="5920325" cy="3325700"/>
          </a:xfrm>
          <a:prstGeom prst="rect">
            <a:avLst/>
          </a:prstGeom>
          <a:noFill/>
          <a:ln>
            <a:noFill/>
          </a:ln>
        </p:spPr>
      </p:pic>
      <p:pic>
        <p:nvPicPr>
          <p:cNvPr id="84" name="Google Shape;84;p17"/>
          <p:cNvPicPr preferRelativeResize="0"/>
          <p:nvPr/>
        </p:nvPicPr>
        <p:blipFill>
          <a:blip r:embed="rId4">
            <a:alphaModFix/>
          </a:blip>
          <a:stretch>
            <a:fillRect/>
          </a:stretch>
        </p:blipFill>
        <p:spPr>
          <a:xfrm>
            <a:off x="6276450" y="3314997"/>
            <a:ext cx="2709600" cy="15759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965525"/>
            <a:ext cx="4735629" cy="2938325"/>
          </a:xfrm>
          <a:prstGeom prst="rect">
            <a:avLst/>
          </a:prstGeom>
          <a:noFill/>
          <a:ln>
            <a:noFill/>
          </a:ln>
        </p:spPr>
      </p:pic>
      <p:pic>
        <p:nvPicPr>
          <p:cNvPr id="92" name="Google Shape;92;p18"/>
          <p:cNvPicPr preferRelativeResize="0"/>
          <p:nvPr/>
        </p:nvPicPr>
        <p:blipFill>
          <a:blip r:embed="rId4">
            <a:alphaModFix/>
          </a:blip>
          <a:stretch>
            <a:fillRect/>
          </a:stretch>
        </p:blipFill>
        <p:spPr>
          <a:xfrm>
            <a:off x="4735625" y="1072747"/>
            <a:ext cx="4408374" cy="2883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a:blip r:embed="rId3">
            <a:alphaModFix/>
          </a:blip>
          <a:stretch>
            <a:fillRect/>
          </a:stretch>
        </p:blipFill>
        <p:spPr>
          <a:xfrm>
            <a:off x="0" y="934775"/>
            <a:ext cx="4862051" cy="3079092"/>
          </a:xfrm>
          <a:prstGeom prst="rect">
            <a:avLst/>
          </a:prstGeom>
          <a:noFill/>
          <a:ln>
            <a:noFill/>
          </a:ln>
        </p:spPr>
      </p:pic>
      <p:pic>
        <p:nvPicPr>
          <p:cNvPr id="100" name="Google Shape;100;p19"/>
          <p:cNvPicPr preferRelativeResize="0"/>
          <p:nvPr/>
        </p:nvPicPr>
        <p:blipFill>
          <a:blip r:embed="rId4">
            <a:alphaModFix/>
          </a:blip>
          <a:stretch>
            <a:fillRect/>
          </a:stretch>
        </p:blipFill>
        <p:spPr>
          <a:xfrm>
            <a:off x="4862050" y="1074750"/>
            <a:ext cx="4287925" cy="280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900725" y="4154575"/>
            <a:ext cx="3303000" cy="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90">
                <a:solidFill>
                  <a:schemeClr val="dk2"/>
                </a:solidFill>
              </a:rPr>
              <a:t>orange: 107,111   red</a:t>
            </a:r>
            <a:r>
              <a:rPr lang="en" sz="1090">
                <a:solidFill>
                  <a:schemeClr val="dk2"/>
                </a:solidFill>
              </a:rPr>
              <a:t>: 315,269   </a:t>
            </a:r>
            <a:r>
              <a:rPr lang="en" sz="1090">
                <a:solidFill>
                  <a:schemeClr val="dk2"/>
                </a:solidFill>
              </a:rPr>
              <a:t>blue: 147,216</a:t>
            </a:r>
            <a:endParaRPr sz="1090">
              <a:solidFill>
                <a:schemeClr val="dk2"/>
              </a:solidFill>
            </a:endParaRPr>
          </a:p>
          <a:p>
            <a:pPr indent="0" lvl="0" marL="0" rtl="0" algn="l">
              <a:spcBef>
                <a:spcPts val="0"/>
              </a:spcBef>
              <a:spcAft>
                <a:spcPts val="0"/>
              </a:spcAft>
              <a:buSzPts val="990"/>
              <a:buNone/>
            </a:pPr>
            <a:r>
              <a:rPr lang="en" sz="1550">
                <a:solidFill>
                  <a:schemeClr val="dk2"/>
                </a:solidFill>
              </a:rPr>
              <a:t>      </a:t>
            </a:r>
            <a:endParaRPr sz="1550">
              <a:solidFill>
                <a:schemeClr val="dk2"/>
              </a:solidFill>
            </a:endParaRPr>
          </a:p>
        </p:txBody>
      </p:sp>
      <p:pic>
        <p:nvPicPr>
          <p:cNvPr id="106" name="Google Shape;106;p20"/>
          <p:cNvPicPr preferRelativeResize="0"/>
          <p:nvPr/>
        </p:nvPicPr>
        <p:blipFill>
          <a:blip r:embed="rId3">
            <a:alphaModFix/>
          </a:blip>
          <a:stretch>
            <a:fillRect/>
          </a:stretch>
        </p:blipFill>
        <p:spPr>
          <a:xfrm>
            <a:off x="0" y="1096075"/>
            <a:ext cx="4738799" cy="2882349"/>
          </a:xfrm>
          <a:prstGeom prst="rect">
            <a:avLst/>
          </a:prstGeom>
          <a:noFill/>
          <a:ln>
            <a:noFill/>
          </a:ln>
        </p:spPr>
      </p:pic>
      <p:pic>
        <p:nvPicPr>
          <p:cNvPr id="107" name="Google Shape;107;p20"/>
          <p:cNvPicPr preferRelativeResize="0"/>
          <p:nvPr/>
        </p:nvPicPr>
        <p:blipFill>
          <a:blip r:embed="rId4">
            <a:alphaModFix/>
          </a:blip>
          <a:stretch>
            <a:fillRect/>
          </a:stretch>
        </p:blipFill>
        <p:spPr>
          <a:xfrm>
            <a:off x="5784525" y="88500"/>
            <a:ext cx="2773700" cy="1694841"/>
          </a:xfrm>
          <a:prstGeom prst="rect">
            <a:avLst/>
          </a:prstGeom>
          <a:noFill/>
          <a:ln>
            <a:noFill/>
          </a:ln>
        </p:spPr>
      </p:pic>
      <p:pic>
        <p:nvPicPr>
          <p:cNvPr id="108" name="Google Shape;108;p20"/>
          <p:cNvPicPr preferRelativeResize="0"/>
          <p:nvPr/>
        </p:nvPicPr>
        <p:blipFill>
          <a:blip r:embed="rId5">
            <a:alphaModFix/>
          </a:blip>
          <a:stretch>
            <a:fillRect/>
          </a:stretch>
        </p:blipFill>
        <p:spPr>
          <a:xfrm>
            <a:off x="5784525" y="1783350"/>
            <a:ext cx="2773700" cy="1695232"/>
          </a:xfrm>
          <a:prstGeom prst="rect">
            <a:avLst/>
          </a:prstGeom>
          <a:noFill/>
          <a:ln>
            <a:noFill/>
          </a:ln>
        </p:spPr>
      </p:pic>
      <p:pic>
        <p:nvPicPr>
          <p:cNvPr id="109" name="Google Shape;109;p20"/>
          <p:cNvPicPr preferRelativeResize="0"/>
          <p:nvPr/>
        </p:nvPicPr>
        <p:blipFill>
          <a:blip r:embed="rId6">
            <a:alphaModFix/>
          </a:blip>
          <a:stretch>
            <a:fillRect/>
          </a:stretch>
        </p:blipFill>
        <p:spPr>
          <a:xfrm>
            <a:off x="5784523" y="3478575"/>
            <a:ext cx="2773700" cy="166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1199150" y="355626"/>
            <a:ext cx="6313975" cy="3845800"/>
          </a:xfrm>
          <a:prstGeom prst="rect">
            <a:avLst/>
          </a:prstGeom>
          <a:noFill/>
          <a:ln>
            <a:noFill/>
          </a:ln>
        </p:spPr>
      </p:pic>
      <p:sp>
        <p:nvSpPr>
          <p:cNvPr id="117" name="Google Shape;117;p21"/>
          <p:cNvSpPr txBox="1"/>
          <p:nvPr>
            <p:ph type="title"/>
          </p:nvPr>
        </p:nvSpPr>
        <p:spPr>
          <a:xfrm>
            <a:off x="2392400" y="4298925"/>
            <a:ext cx="4807500" cy="4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90">
                <a:solidFill>
                  <a:schemeClr val="dk2"/>
                </a:solidFill>
              </a:rPr>
              <a:t>orange: 240,305   red: 179,120   blue: 26,49</a:t>
            </a:r>
            <a:endParaRPr sz="1390">
              <a:solidFill>
                <a:schemeClr val="dk2"/>
              </a:solidFill>
            </a:endParaRPr>
          </a:p>
          <a:p>
            <a:pPr indent="0" lvl="0" marL="0" rtl="0" algn="l">
              <a:spcBef>
                <a:spcPts val="0"/>
              </a:spcBef>
              <a:spcAft>
                <a:spcPts val="0"/>
              </a:spcAft>
              <a:buSzPts val="990"/>
              <a:buNone/>
            </a:pPr>
            <a:r>
              <a:rPr lang="en" sz="1850">
                <a:solidFill>
                  <a:schemeClr val="dk2"/>
                </a:solidFill>
              </a:rPr>
              <a:t>      </a:t>
            </a:r>
            <a:endParaRPr sz="185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