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4"/>
    <p:restoredTop sz="96327"/>
  </p:normalViewPr>
  <p:slideViewPr>
    <p:cSldViewPr snapToGrid="0">
      <p:cViewPr varScale="1">
        <p:scale>
          <a:sx n="101" d="100"/>
          <a:sy n="101" d="100"/>
        </p:scale>
        <p:origin x="22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DC4CE9-6C7A-0F7C-9059-618FE4C9D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GEOSPATIAL OPERATIONS USING Data 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UnIt</a:t>
            </a:r>
            <a:r>
              <a:rPr lang="tr-TR" dirty="0"/>
              <a:t> AND HIGH PERFORMANCE COMPUTING</a:t>
            </a:r>
            <a:endParaRPr lang="tr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2390E9A-E07F-7104-B744-B5B8026F1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US" dirty="0"/>
              <a:t>Derda Kaymak</a:t>
            </a:r>
          </a:p>
        </p:txBody>
      </p:sp>
    </p:spTree>
    <p:extLst>
      <p:ext uri="{BB962C8B-B14F-4D97-AF65-F5344CB8AC3E}">
        <p14:creationId xmlns:p14="http://schemas.microsoft.com/office/powerpoint/2010/main" val="3483579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31D908-1BB3-C429-681D-D3018849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US" dirty="0"/>
              <a:t>CONCLUSION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18D1B3-2648-1D72-6BF5-A019B6F49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CPUs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powerful</a:t>
            </a:r>
            <a:r>
              <a:rPr lang="tr-TR" dirty="0"/>
              <a:t> hardware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DPUs</a:t>
            </a:r>
            <a:r>
              <a:rPr lang="tr-TR" dirty="0"/>
              <a:t> (~2.5 </a:t>
            </a:r>
            <a:r>
              <a:rPr lang="tr-TR" dirty="0" err="1"/>
              <a:t>times</a:t>
            </a:r>
            <a:r>
              <a:rPr lang="tr-TR" dirty="0"/>
              <a:t>). </a:t>
            </a:r>
          </a:p>
          <a:p>
            <a:r>
              <a:rPr lang="tr-TR" dirty="0" err="1"/>
              <a:t>It</a:t>
            </a:r>
            <a:r>
              <a:rPr lang="tr-TR" dirty="0"/>
              <a:t> has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seen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can be </a:t>
            </a:r>
            <a:r>
              <a:rPr lang="tr-TR" dirty="0" err="1"/>
              <a:t>achieved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CPU </a:t>
            </a:r>
            <a:r>
              <a:rPr lang="tr-TR" dirty="0" err="1"/>
              <a:t>and</a:t>
            </a:r>
            <a:r>
              <a:rPr lang="tr-TR" dirty="0"/>
              <a:t> DPU </a:t>
            </a:r>
            <a:r>
              <a:rPr lang="tr-TR" dirty="0" err="1"/>
              <a:t>together</a:t>
            </a:r>
            <a:r>
              <a:rPr lang="tr-TR" dirty="0"/>
              <a:t>.</a:t>
            </a:r>
          </a:p>
          <a:p>
            <a:r>
              <a:rPr lang="tr-TR" dirty="0"/>
              <a:t>As </a:t>
            </a:r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capabilities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DPU can be </a:t>
            </a:r>
            <a:r>
              <a:rPr lang="tr-TR" dirty="0" err="1"/>
              <a:t>researched</a:t>
            </a:r>
            <a:r>
              <a:rPr lang="tr-TR" dirty="0"/>
              <a:t> in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areas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communication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of hardware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architectures</a:t>
            </a:r>
            <a:r>
              <a:rPr lang="tr-TR" dirty="0"/>
              <a:t> is an </a:t>
            </a:r>
            <a:r>
              <a:rPr lang="tr-TR" dirty="0" err="1"/>
              <a:t>area</a:t>
            </a:r>
            <a:r>
              <a:rPr lang="tr-TR" dirty="0"/>
              <a:t> </a:t>
            </a:r>
            <a:r>
              <a:rPr lang="tr-TR" dirty="0" err="1"/>
              <a:t>open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improvement</a:t>
            </a:r>
            <a:r>
              <a:rPr lang="tr-TR" dirty="0"/>
              <a:t>.</a:t>
            </a:r>
          </a:p>
          <a:p>
            <a:endParaRPr lang="tr-US" dirty="0"/>
          </a:p>
        </p:txBody>
      </p:sp>
    </p:spTree>
    <p:extLst>
      <p:ext uri="{BB962C8B-B14F-4D97-AF65-F5344CB8AC3E}">
        <p14:creationId xmlns:p14="http://schemas.microsoft.com/office/powerpoint/2010/main" val="174020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87A99B-A044-A93C-8BA9-0422029D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US" dirty="0"/>
              <a:t>AIM OF THE PROJECT</a:t>
            </a: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8EE677BB-D53E-6DDF-CB98-872A868F5ABA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778487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Examining the capabilities and performance characteristics of DPUs</a:t>
            </a:r>
          </a:p>
          <a:p>
            <a:r>
              <a:rPr lang="en-US" dirty="0"/>
              <a:t>Increasing performance by optimizing geospatial operations and load balancing</a:t>
            </a:r>
          </a:p>
          <a:p>
            <a:r>
              <a:rPr lang="en-US" dirty="0"/>
              <a:t>Effective use of heterogeneous systems in High Performance Computing</a:t>
            </a:r>
          </a:p>
        </p:txBody>
      </p:sp>
    </p:spTree>
    <p:extLst>
      <p:ext uri="{BB962C8B-B14F-4D97-AF65-F5344CB8AC3E}">
        <p14:creationId xmlns:p14="http://schemas.microsoft.com/office/powerpoint/2010/main" val="251406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87A99B-A044-A93C-8BA9-0422029D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Data</a:t>
            </a:r>
          </a:p>
        </p:txBody>
      </p:sp>
      <p:pic>
        <p:nvPicPr>
          <p:cNvPr id="6" name="Resim 5" descr="masa içeren bir resim&#10;&#10;Açıklama otomatik olarak oluşturuldu">
            <a:extLst>
              <a:ext uri="{FF2B5EF4-FFF2-40B4-BE49-F238E27FC236}">
                <a16:creationId xmlns:a16="http://schemas.microsoft.com/office/drawing/2014/main" id="{623ED517-B319-3673-5BE8-FC6F8D9DD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767" y="2374900"/>
            <a:ext cx="4038600" cy="2108200"/>
          </a:xfrm>
          <a:prstGeom prst="rect">
            <a:avLst/>
          </a:prstGeom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A179EFC8-833E-53CF-701C-AAB233EEDE57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51508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data used in the study is obtained from the UCR STAR : Geospatial Dataset.</a:t>
            </a:r>
          </a:p>
        </p:txBody>
      </p:sp>
    </p:spTree>
    <p:extLst>
      <p:ext uri="{BB962C8B-B14F-4D97-AF65-F5344CB8AC3E}">
        <p14:creationId xmlns:p14="http://schemas.microsoft.com/office/powerpoint/2010/main" val="54704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87A99B-A044-A93C-8BA9-0422029D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METHOD</a:t>
            </a: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8EE677BB-D53E-6DDF-CB98-872A868F5ABA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51508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Programs including geospatial operations were run in various scenarios and the elapsed time was calculated.</a:t>
            </a:r>
          </a:p>
        </p:txBody>
      </p:sp>
      <p:pic>
        <p:nvPicPr>
          <p:cNvPr id="4" name="Resim 3" descr="masa içeren bir resim&#10;&#10;Açıklama otomatik olarak oluşturuldu">
            <a:extLst>
              <a:ext uri="{FF2B5EF4-FFF2-40B4-BE49-F238E27FC236}">
                <a16:creationId xmlns:a16="http://schemas.microsoft.com/office/drawing/2014/main" id="{FC07EB7D-C38E-C313-4631-D7F7366C1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937" y="562913"/>
            <a:ext cx="3997385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87A99B-A044-A93C-8BA9-0422029D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Results </a:t>
            </a:r>
            <a:r>
              <a:rPr lang="en-US" sz="2400" dirty="0"/>
              <a:t>#1</a:t>
            </a:r>
            <a:endParaRPr lang="en-US" sz="3600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8EE677BB-D53E-6DDF-CB98-872A868F5ABA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493352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was divided into 128 parts.</a:t>
            </a:r>
          </a:p>
          <a:p>
            <a:r>
              <a:rPr lang="en-US" dirty="0"/>
              <a:t>Round-robin method was used for load balancing.</a:t>
            </a:r>
          </a:p>
          <a:p>
            <a:r>
              <a:rPr lang="en-US" dirty="0"/>
              <a:t>Cores of a single node were used.</a:t>
            </a:r>
          </a:p>
          <a:p>
            <a:r>
              <a:rPr lang="en-US" dirty="0"/>
              <a:t>CPU performed ~2.6 times faster than DPU.</a:t>
            </a:r>
          </a:p>
        </p:txBody>
      </p:sp>
      <p:pic>
        <p:nvPicPr>
          <p:cNvPr id="5" name="Resim 4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BCCC9F0B-83C0-7459-B7AE-29C809613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883" y="1391443"/>
            <a:ext cx="4933528" cy="407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2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8EE677BB-D53E-6DDF-CB98-872A868F5ABA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493352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was divided into number of processes.</a:t>
            </a:r>
          </a:p>
          <a:p>
            <a:r>
              <a:rPr lang="en-US" dirty="0"/>
              <a:t>Cores of a single node were used.</a:t>
            </a:r>
          </a:p>
          <a:p>
            <a:r>
              <a:rPr lang="en-US" dirty="0"/>
              <a:t>Speed increased ~1.7 times as the number of processes doubled.</a:t>
            </a:r>
          </a:p>
        </p:txBody>
      </p:sp>
      <p:pic>
        <p:nvPicPr>
          <p:cNvPr id="4" name="Resim 3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5C7829E5-1539-948C-C388-D63F089E8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060" y="1499616"/>
            <a:ext cx="4940628" cy="4002184"/>
          </a:xfrm>
          <a:prstGeom prst="rect">
            <a:avLst/>
          </a:prstGeom>
        </p:spPr>
      </p:pic>
      <p:sp>
        <p:nvSpPr>
          <p:cNvPr id="11" name="Başlık 1">
            <a:extLst>
              <a:ext uri="{FF2B5EF4-FFF2-40B4-BE49-F238E27FC236}">
                <a16:creationId xmlns:a16="http://schemas.microsoft.com/office/drawing/2014/main" id="{558D145E-871D-1B2D-5DD5-196A4D46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Results </a:t>
            </a:r>
            <a:r>
              <a:rPr lang="en-US" sz="2400" dirty="0"/>
              <a:t>#2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4134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5A34B586-F3A0-C054-A2A6-411659330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17" y="1383731"/>
            <a:ext cx="4933528" cy="4118069"/>
          </a:xfrm>
          <a:prstGeom prst="rect">
            <a:avLst/>
          </a:prstGeom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05AEBE34-B5F7-A14B-8B45-87EE1E5A7AD8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493352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was divided into 128 parts.</a:t>
            </a:r>
          </a:p>
          <a:p>
            <a:r>
              <a:rPr lang="en-US" dirty="0"/>
              <a:t>Round-robin method was used for load balancing.</a:t>
            </a:r>
          </a:p>
          <a:p>
            <a:r>
              <a:rPr lang="en-US" dirty="0"/>
              <a:t>Speedup is more than 2 due to the increase in cache.</a:t>
            </a:r>
          </a:p>
        </p:txBody>
      </p:sp>
      <p:sp>
        <p:nvSpPr>
          <p:cNvPr id="11" name="Başlık 1">
            <a:extLst>
              <a:ext uri="{FF2B5EF4-FFF2-40B4-BE49-F238E27FC236}">
                <a16:creationId xmlns:a16="http://schemas.microsoft.com/office/drawing/2014/main" id="{A8E10ACA-33CC-5127-65A9-18E14E83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Results </a:t>
            </a:r>
            <a:r>
              <a:rPr lang="en-US" sz="2400" dirty="0"/>
              <a:t>#3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6207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05AEBE34-B5F7-A14B-8B45-87EE1E5A7AD8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493352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was divided into partitions, each containing the same amount of geometry.</a:t>
            </a:r>
          </a:p>
          <a:p>
            <a:r>
              <a:rPr lang="en-US" dirty="0"/>
              <a:t>Performance difference ratio between CPU and DPU decreases as data size increases.</a:t>
            </a:r>
          </a:p>
        </p:txBody>
      </p:sp>
      <p:pic>
        <p:nvPicPr>
          <p:cNvPr id="4" name="Resim 3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F83DD2A6-0C6A-F580-4A9A-31C9DB0F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273" y="1298448"/>
            <a:ext cx="4934772" cy="4203352"/>
          </a:xfrm>
          <a:prstGeom prst="rect">
            <a:avLst/>
          </a:prstGeom>
        </p:spPr>
      </p:pic>
      <p:sp>
        <p:nvSpPr>
          <p:cNvPr id="11" name="Başlık 1">
            <a:extLst>
              <a:ext uri="{FF2B5EF4-FFF2-40B4-BE49-F238E27FC236}">
                <a16:creationId xmlns:a16="http://schemas.microsoft.com/office/drawing/2014/main" id="{76F19FB5-2D7D-175C-E420-59F459D7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Results </a:t>
            </a:r>
            <a:r>
              <a:rPr lang="en-US" sz="2400" dirty="0"/>
              <a:t>#4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808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05AEBE34-B5F7-A14B-8B45-87EE1E5A7AD8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493352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was divided into 128 parts.</a:t>
            </a:r>
          </a:p>
          <a:p>
            <a:r>
              <a:rPr lang="en-US" dirty="0"/>
              <a:t>Dynamic load balancing was used for task sharing between CPU and DPU.</a:t>
            </a:r>
          </a:p>
          <a:p>
            <a:r>
              <a:rPr lang="en-US" dirty="0"/>
              <a:t>CPU only: 28 sec</a:t>
            </a:r>
          </a:p>
          <a:p>
            <a:r>
              <a:rPr lang="en-US" dirty="0"/>
              <a:t>CPU + DPU: 16 sec</a:t>
            </a:r>
          </a:p>
        </p:txBody>
      </p:sp>
      <p:pic>
        <p:nvPicPr>
          <p:cNvPr id="5" name="Resim 4" descr="çizelge içeren bir resim&#10;&#10;Açıklama otomatik olarak oluşturuldu">
            <a:extLst>
              <a:ext uri="{FF2B5EF4-FFF2-40B4-BE49-F238E27FC236}">
                <a16:creationId xmlns:a16="http://schemas.microsoft.com/office/drawing/2014/main" id="{42C6268E-BD6E-C180-3889-CDFE92A6D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16" y="1357803"/>
            <a:ext cx="4935895" cy="4175822"/>
          </a:xfrm>
          <a:prstGeom prst="rect">
            <a:avLst/>
          </a:prstGeom>
        </p:spPr>
      </p:pic>
      <p:sp>
        <p:nvSpPr>
          <p:cNvPr id="9" name="Başlık 1">
            <a:extLst>
              <a:ext uri="{FF2B5EF4-FFF2-40B4-BE49-F238E27FC236}">
                <a16:creationId xmlns:a16="http://schemas.microsoft.com/office/drawing/2014/main" id="{5508E38E-C7A1-0485-A79A-8BC07DAA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Results </a:t>
            </a:r>
            <a:r>
              <a:rPr lang="en-US" sz="2400" dirty="0"/>
              <a:t>#5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66715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Devre</Template>
  <TotalTime>4322</TotalTime>
  <Words>297</Words>
  <Application>Microsoft Macintosh PowerPoint</Application>
  <PresentationFormat>Geniş ekran</PresentationFormat>
  <Paragraphs>35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Tw Cen MT</vt:lpstr>
      <vt:lpstr>Devre</vt:lpstr>
      <vt:lpstr>GEOSPATIAL OPERATIONS USING Data ProcessIng UnIt AND HIGH PERFORMANCE COMPUTING</vt:lpstr>
      <vt:lpstr>AIM OF THE PROJECT</vt:lpstr>
      <vt:lpstr>Data</vt:lpstr>
      <vt:lpstr>METHOD</vt:lpstr>
      <vt:lpstr>Results #1</vt:lpstr>
      <vt:lpstr>Results #2</vt:lpstr>
      <vt:lpstr>Results #3</vt:lpstr>
      <vt:lpstr>Results #4</vt:lpstr>
      <vt:lpstr>Results #5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FIlter and RefIne usIng Data ProcessIng UnIt</dc:title>
  <dc:creator>Derda Kaymak</dc:creator>
  <cp:lastModifiedBy>Derda Kaymak</cp:lastModifiedBy>
  <cp:revision>9</cp:revision>
  <dcterms:created xsi:type="dcterms:W3CDTF">2022-10-15T06:51:32Z</dcterms:created>
  <dcterms:modified xsi:type="dcterms:W3CDTF">2023-05-03T09:54:18Z</dcterms:modified>
</cp:coreProperties>
</file>