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65" r:id="rId6"/>
    <p:sldId id="266" r:id="rId7"/>
    <p:sldId id="267" r:id="rId8"/>
    <p:sldId id="268" r:id="rId9"/>
    <p:sldId id="269" r:id="rId10"/>
    <p:sldId id="25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74"/>
    <p:restoredTop sz="96327"/>
  </p:normalViewPr>
  <p:slideViewPr>
    <p:cSldViewPr snapToGrid="0">
      <p:cViewPr varScale="1">
        <p:scale>
          <a:sx n="110" d="100"/>
          <a:sy n="110" d="100"/>
        </p:scale>
        <p:origin x="1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DC4CE9-6C7A-0F7C-9059-618FE4C9D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GEOSPATIAL OPERATIONS USING Data </a:t>
            </a:r>
            <a:r>
              <a:rPr lang="tr-TR" dirty="0" err="1"/>
              <a:t>ProcessIng</a:t>
            </a:r>
            <a:r>
              <a:rPr lang="tr-TR" dirty="0"/>
              <a:t> </a:t>
            </a:r>
            <a:r>
              <a:rPr lang="tr-TR" dirty="0" err="1"/>
              <a:t>UnIt</a:t>
            </a:r>
            <a:r>
              <a:rPr lang="tr-TR" dirty="0"/>
              <a:t> AND HIGH PERFORMANCE COMPUTING</a:t>
            </a:r>
            <a:endParaRPr lang="tr-US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2390E9A-E07F-7104-B744-B5B8026F17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US" dirty="0"/>
              <a:t>Derda Kaymak</a:t>
            </a:r>
          </a:p>
        </p:txBody>
      </p:sp>
    </p:spTree>
    <p:extLst>
      <p:ext uri="{BB962C8B-B14F-4D97-AF65-F5344CB8AC3E}">
        <p14:creationId xmlns:p14="http://schemas.microsoft.com/office/powerpoint/2010/main" val="3483579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31D908-1BB3-C429-681D-D3018849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US" dirty="0"/>
              <a:t>CONCLUSION AND Future WORK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18D1B3-2648-1D72-6BF5-A019B6F49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DPUs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newly</a:t>
            </a:r>
            <a:r>
              <a:rPr lang="tr-TR" dirty="0"/>
              <a:t> </a:t>
            </a:r>
            <a:r>
              <a:rPr lang="tr-TR" dirty="0" err="1"/>
              <a:t>developing</a:t>
            </a:r>
            <a:r>
              <a:rPr lang="tr-TR" dirty="0"/>
              <a:t> </a:t>
            </a:r>
            <a:r>
              <a:rPr lang="tr-TR" dirty="0" err="1"/>
              <a:t>hardwares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their</a:t>
            </a:r>
            <a:r>
              <a:rPr lang="tr-TR" dirty="0"/>
              <a:t> </a:t>
            </a:r>
            <a:r>
              <a:rPr lang="tr-TR" dirty="0" err="1"/>
              <a:t>positive</a:t>
            </a:r>
            <a:r>
              <a:rPr lang="tr-TR" dirty="0"/>
              <a:t> </a:t>
            </a:r>
            <a:r>
              <a:rPr lang="tr-TR" dirty="0" err="1"/>
              <a:t>effects</a:t>
            </a:r>
            <a:r>
              <a:rPr lang="tr-TR" dirty="0"/>
              <a:t> on </a:t>
            </a:r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been</a:t>
            </a:r>
            <a:r>
              <a:rPr lang="tr-TR" dirty="0"/>
              <a:t> </a:t>
            </a:r>
            <a:r>
              <a:rPr lang="tr-TR" dirty="0" err="1"/>
              <a:t>observed</a:t>
            </a:r>
            <a:r>
              <a:rPr lang="tr-TR" dirty="0"/>
              <a:t> in </a:t>
            </a:r>
            <a:r>
              <a:rPr lang="tr-TR" dirty="0" err="1"/>
              <a:t>studies</a:t>
            </a:r>
            <a:r>
              <a:rPr lang="tr-TR" dirty="0"/>
              <a:t> </a:t>
            </a:r>
            <a:r>
              <a:rPr lang="tr-TR" dirty="0" err="1"/>
              <a:t>conducted</a:t>
            </a:r>
            <a:r>
              <a:rPr lang="tr-TR" dirty="0"/>
              <a:t> in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fields</a:t>
            </a:r>
            <a:r>
              <a:rPr lang="tr-TR" dirty="0"/>
              <a:t>.</a:t>
            </a:r>
          </a:p>
          <a:p>
            <a:r>
              <a:rPr lang="tr-TR" dirty="0" err="1"/>
              <a:t>Processing</a:t>
            </a:r>
            <a:r>
              <a:rPr lang="tr-TR" dirty="0"/>
              <a:t> time can be </a:t>
            </a:r>
            <a:r>
              <a:rPr lang="tr-TR" dirty="0" err="1"/>
              <a:t>reduced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DPU in </a:t>
            </a:r>
            <a:r>
              <a:rPr lang="tr-TR" dirty="0" err="1"/>
              <a:t>geospatial</a:t>
            </a:r>
            <a:r>
              <a:rPr lang="tr-TR" dirty="0"/>
              <a:t> </a:t>
            </a:r>
            <a:r>
              <a:rPr lang="tr-TR" dirty="0" err="1"/>
              <a:t>operations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require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processing</a:t>
            </a:r>
            <a:r>
              <a:rPr lang="tr-TR" dirty="0"/>
              <a:t> </a:t>
            </a:r>
            <a:r>
              <a:rPr lang="tr-TR" dirty="0" err="1"/>
              <a:t>power</a:t>
            </a:r>
            <a:r>
              <a:rPr lang="tr-TR" dirty="0"/>
              <a:t>.</a:t>
            </a:r>
          </a:p>
          <a:p>
            <a:r>
              <a:rPr lang="tr-TR" dirty="0"/>
              <a:t>As </a:t>
            </a:r>
            <a:r>
              <a:rPr lang="tr-TR" dirty="0" err="1"/>
              <a:t>future</a:t>
            </a:r>
            <a:r>
              <a:rPr lang="tr-TR" dirty="0"/>
              <a:t> </a:t>
            </a:r>
            <a:r>
              <a:rPr lang="tr-TR" dirty="0" err="1"/>
              <a:t>work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capabilities</a:t>
            </a:r>
            <a:r>
              <a:rPr lang="tr-TR" dirty="0"/>
              <a:t> of </a:t>
            </a:r>
            <a:r>
              <a:rPr lang="tr-TR" dirty="0" err="1"/>
              <a:t>the</a:t>
            </a:r>
            <a:r>
              <a:rPr lang="tr-TR" dirty="0"/>
              <a:t> DPU can be </a:t>
            </a:r>
            <a:r>
              <a:rPr lang="tr-TR" dirty="0" err="1"/>
              <a:t>researched</a:t>
            </a:r>
            <a:r>
              <a:rPr lang="tr-TR" dirty="0"/>
              <a:t> in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areas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communication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of hardware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</a:t>
            </a:r>
            <a:r>
              <a:rPr lang="tr-TR" dirty="0" err="1"/>
              <a:t>architectures</a:t>
            </a:r>
            <a:r>
              <a:rPr lang="tr-TR" dirty="0"/>
              <a:t> is an </a:t>
            </a:r>
            <a:r>
              <a:rPr lang="tr-TR" dirty="0" err="1"/>
              <a:t>area</a:t>
            </a:r>
            <a:r>
              <a:rPr lang="tr-TR" dirty="0"/>
              <a:t> </a:t>
            </a:r>
            <a:r>
              <a:rPr lang="tr-TR" dirty="0" err="1"/>
              <a:t>open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improvement</a:t>
            </a:r>
            <a:r>
              <a:rPr lang="tr-TR" dirty="0"/>
              <a:t>.</a:t>
            </a:r>
          </a:p>
          <a:p>
            <a:endParaRPr lang="tr-US" dirty="0"/>
          </a:p>
        </p:txBody>
      </p:sp>
    </p:spTree>
    <p:extLst>
      <p:ext uri="{BB962C8B-B14F-4D97-AF65-F5344CB8AC3E}">
        <p14:creationId xmlns:p14="http://schemas.microsoft.com/office/powerpoint/2010/main" val="1740206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9A60F9-D560-8E46-9CAC-1D7B011D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US" dirty="0"/>
              <a:t>References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285D4B-F5A3-4F57-5B47-0073898BD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Autofit/>
          </a:bodyPr>
          <a:lstStyle/>
          <a:p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[1] </a:t>
            </a:r>
            <a:r>
              <a:rPr lang="tr-TR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Liu</a:t>
            </a:r>
            <a:r>
              <a:rPr lang="tr-TR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J., </a:t>
            </a:r>
            <a:r>
              <a:rPr lang="tr-TR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Maltzahn</a:t>
            </a:r>
            <a:r>
              <a:rPr lang="tr-TR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C., </a:t>
            </a:r>
            <a:r>
              <a:rPr lang="tr-TR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Ulmer</a:t>
            </a:r>
            <a:r>
              <a:rPr lang="tr-TR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C., &amp; </a:t>
            </a:r>
            <a:r>
              <a:rPr lang="tr-TR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Curry</a:t>
            </a:r>
            <a:r>
              <a:rPr lang="tr-TR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M. L. (2021). </a:t>
            </a:r>
            <a:r>
              <a:rPr lang="tr-TR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Performance</a:t>
            </a:r>
            <a:r>
              <a:rPr lang="tr-TR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Characteristics</a:t>
            </a:r>
            <a:r>
              <a:rPr lang="tr-TR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</a:t>
            </a:r>
            <a:r>
              <a:rPr lang="tr-TR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  <a:r>
              <a:rPr lang="tr-TR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BlueField-2 </a:t>
            </a:r>
            <a:r>
              <a:rPr lang="tr-TR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SmartNIC</a:t>
            </a:r>
            <a:r>
              <a:rPr lang="tr-TR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  <a:r>
              <a:rPr lang="tr-TR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arXiv</a:t>
            </a:r>
            <a:r>
              <a:rPr lang="tr-TR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preprint</a:t>
            </a:r>
            <a:r>
              <a:rPr lang="tr-TR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arXiv:2105.06619.</a:t>
            </a:r>
          </a:p>
          <a:p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[2] A.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Jain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N.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Alnaasan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A.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Shafi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H.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Subramoni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D. K. Panda, "Optimizing Distributed DNN Training Using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CPUs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BlueField-2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DPUs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," in IEEE Micro,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vol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42,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no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2,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pp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53-60, 1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March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-April 2022,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doi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10.1109/MM.2021.3139027.</a:t>
            </a:r>
          </a:p>
          <a:p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[3]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Karamati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S.,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Hughes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C.,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Hemmert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K. S., Grant, R. E.,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Schonbein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W.,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Levy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S., ... &amp;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Vuduc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R. W. (2022). "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Smarter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"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NICs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faster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molecular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dynamics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a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case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study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arXiv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preprint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arXiv:2204.05959.</a:t>
            </a:r>
          </a:p>
          <a:p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[4] S. Ray, B.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Simion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A.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Demke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Brown, "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Jackpine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A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benchmark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evaluate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spatial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database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performance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," 2011 IEEE 27th International Conference on Data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Engineering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2011,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pp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1139-1150,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doi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10.1109/ICDE.2011.5767929.</a:t>
            </a:r>
          </a:p>
          <a:p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[5]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Ghosh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Saheli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Tin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Eskandari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Mehrad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Amin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Eldawy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Ahmed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"UCR-STAR: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UCR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Spatio-Temporal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Active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Repository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", 2019,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doi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10.1145/3377000.3377005.</a:t>
            </a:r>
          </a:p>
          <a:p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[6]  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Vu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T.,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Migliorini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S.,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Eldawy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A., &amp;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Belussi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A. (2021).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Spatial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Data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Generators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Spatial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Gems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Volume 1.</a:t>
            </a:r>
          </a:p>
          <a:p>
            <a:r>
              <a:rPr lang="tr-TR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[7] </a:t>
            </a:r>
            <a:r>
              <a:rPr lang="tr-TR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Antonin</a:t>
            </a:r>
            <a:r>
              <a:rPr lang="tr-TR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Guttman</a:t>
            </a:r>
            <a:r>
              <a:rPr lang="tr-TR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1984. R-</a:t>
            </a:r>
            <a:r>
              <a:rPr lang="tr-TR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trees</a:t>
            </a:r>
            <a:r>
              <a:rPr lang="tr-TR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a </a:t>
            </a:r>
            <a:r>
              <a:rPr lang="tr-TR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dynamic</a:t>
            </a:r>
            <a:r>
              <a:rPr lang="tr-TR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index</a:t>
            </a:r>
            <a:r>
              <a:rPr lang="tr-TR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structure</a:t>
            </a:r>
            <a:r>
              <a:rPr lang="tr-TR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</a:t>
            </a:r>
            <a:r>
              <a:rPr lang="tr-TR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spatial</a:t>
            </a:r>
            <a:r>
              <a:rPr lang="tr-TR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searching</a:t>
            </a:r>
            <a:r>
              <a:rPr lang="tr-TR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SIGMOD </a:t>
            </a:r>
            <a:r>
              <a:rPr lang="tr-TR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Rec</a:t>
            </a:r>
            <a:r>
              <a:rPr lang="tr-TR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14, 2 (</a:t>
            </a:r>
            <a:r>
              <a:rPr lang="tr-TR" sz="11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June</a:t>
            </a:r>
            <a:r>
              <a:rPr lang="tr-TR" sz="1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1984), 47–57. </a:t>
            </a:r>
          </a:p>
          <a:p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[8] D.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Agarwal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S.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Puri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X. He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S. K.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Prasad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"A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System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GIS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Polygonal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Overlay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Computation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on Linux Cluster - An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Experience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Performance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Report," 2012 IEEE 26th International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Parallel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Distributed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Processing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Symposium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Workshops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&amp;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PhD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Forum, 2012,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pp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 1433-1439, </a:t>
            </a:r>
            <a:r>
              <a:rPr lang="tr-TR" sz="1100" dirty="0" err="1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doi</a:t>
            </a:r>
            <a:r>
              <a:rPr lang="tr-TR" sz="1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 10.1109/IPDPSW.2012.180.</a:t>
            </a:r>
          </a:p>
        </p:txBody>
      </p:sp>
    </p:spTree>
    <p:extLst>
      <p:ext uri="{BB962C8B-B14F-4D97-AF65-F5344CB8AC3E}">
        <p14:creationId xmlns:p14="http://schemas.microsoft.com/office/powerpoint/2010/main" val="201607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87A99B-A044-A93C-8BA9-0422029D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US" dirty="0"/>
              <a:t>AIM OF THE PROJECT</a:t>
            </a: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8EE677BB-D53E-6DDF-CB98-872A868F5ABA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7784874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Examining the capabilities and performance characteristics of DPUs</a:t>
            </a:r>
          </a:p>
          <a:p>
            <a:r>
              <a:rPr lang="en-US" dirty="0"/>
              <a:t>Increasing performance by optimizing geospatial operations and load balancing</a:t>
            </a:r>
          </a:p>
          <a:p>
            <a:r>
              <a:rPr lang="en-US" dirty="0"/>
              <a:t>Effective use of heterogeneous systems in High Performance Computing</a:t>
            </a:r>
          </a:p>
        </p:txBody>
      </p:sp>
    </p:spTree>
    <p:extLst>
      <p:ext uri="{BB962C8B-B14F-4D97-AF65-F5344CB8AC3E}">
        <p14:creationId xmlns:p14="http://schemas.microsoft.com/office/powerpoint/2010/main" val="2514064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87A99B-A044-A93C-8BA9-0422029D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US" dirty="0"/>
              <a:t>SUBJECTS</a:t>
            </a:r>
          </a:p>
        </p:txBody>
      </p:sp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49D8905D-2E37-9625-B1E0-2CB459B330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416917"/>
              </p:ext>
            </p:extLst>
          </p:nvPr>
        </p:nvGraphicFramePr>
        <p:xfrm>
          <a:off x="1141414" y="2097088"/>
          <a:ext cx="548754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9266">
                  <a:extLst>
                    <a:ext uri="{9D8B030D-6E8A-4147-A177-3AD203B41FA5}">
                      <a16:colId xmlns:a16="http://schemas.microsoft.com/office/drawing/2014/main" val="1620087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69866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US" sz="2400" dirty="0"/>
                        <a:t>SUBJECT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tr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1688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Performance Characteristics of DPU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635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Geospatial Operations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00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Data and Specialized Data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53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Load 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972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Communication for HPC</a:t>
                      </a:r>
                      <a:endParaRPr lang="tr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99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Benchmarking Metrics</a:t>
                      </a:r>
                      <a:endParaRPr lang="tr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tr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003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938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87A99B-A044-A93C-8BA9-0422029D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Performance Characteristics of </a:t>
            </a:r>
            <a:r>
              <a:rPr lang="en-US" sz="3600" dirty="0" err="1"/>
              <a:t>Dpu</a:t>
            </a:r>
            <a:endParaRPr lang="tr-US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46B588F3-D056-B910-4A25-F6BD57914D03}"/>
              </a:ext>
            </a:extLst>
          </p:cNvPr>
          <p:cNvSpPr txBox="1"/>
          <p:nvPr/>
        </p:nvSpPr>
        <p:spPr>
          <a:xfrm>
            <a:off x="7695962" y="4975915"/>
            <a:ext cx="428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Specifications</a:t>
            </a:r>
            <a:r>
              <a:rPr lang="tr-TR" dirty="0"/>
              <a:t> of </a:t>
            </a:r>
            <a:r>
              <a:rPr lang="tr-TR" dirty="0" err="1"/>
              <a:t>Nvidia</a:t>
            </a:r>
            <a:r>
              <a:rPr lang="tr-TR" dirty="0"/>
              <a:t> Bluefield-2 DPU </a:t>
            </a:r>
            <a:r>
              <a:rPr lang="tr-TR" baseline="30000" dirty="0"/>
              <a:t>[1]</a:t>
            </a:r>
            <a:endParaRPr lang="tr-US" baseline="30000" dirty="0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8EE677BB-D53E-6DDF-CB98-872A868F5ABA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614294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DPU is an enhanced version of NIC with computation power</a:t>
            </a:r>
          </a:p>
          <a:p>
            <a:r>
              <a:rPr lang="en-US" dirty="0"/>
              <a:t>Thanks to its accelerators, it can perform some operations more effectively than the CPU. </a:t>
            </a:r>
            <a:r>
              <a:rPr lang="en-US" baseline="30000" dirty="0"/>
              <a:t>[1]</a:t>
            </a:r>
          </a:p>
          <a:p>
            <a:r>
              <a:rPr lang="en-US" dirty="0"/>
              <a:t>It provides performance increase by being used with CPU in various areas. </a:t>
            </a:r>
            <a:r>
              <a:rPr lang="en-US" baseline="30000" dirty="0"/>
              <a:t>[2][3]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5F40548-AB69-0D69-F7B4-540329942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056" y="1990587"/>
            <a:ext cx="3963243" cy="289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84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87A99B-A044-A93C-8BA9-0422029D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Geospatial Operations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46B588F3-D056-B910-4A25-F6BD57914D03}"/>
              </a:ext>
            </a:extLst>
          </p:cNvPr>
          <p:cNvSpPr txBox="1"/>
          <p:nvPr/>
        </p:nvSpPr>
        <p:spPr>
          <a:xfrm>
            <a:off x="8067860" y="4929744"/>
            <a:ext cx="2793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Lakes</a:t>
            </a:r>
            <a:r>
              <a:rPr lang="tr-TR" dirty="0"/>
              <a:t> as </a:t>
            </a:r>
            <a:r>
              <a:rPr lang="tr-TR" dirty="0" err="1"/>
              <a:t>Geospatial</a:t>
            </a:r>
            <a:r>
              <a:rPr lang="tr-TR" dirty="0"/>
              <a:t> Objects</a:t>
            </a:r>
            <a:endParaRPr lang="tr-US" dirty="0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8EE677BB-D53E-6DDF-CB98-872A868F5ABA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614294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includes the examination of different features of landforms.</a:t>
            </a:r>
          </a:p>
          <a:p>
            <a:r>
              <a:rPr lang="en-US" dirty="0"/>
              <a:t>Micro Operations </a:t>
            </a:r>
            <a:r>
              <a:rPr lang="en-US" baseline="30000" dirty="0"/>
              <a:t>[4]</a:t>
            </a:r>
          </a:p>
          <a:p>
            <a:pPr lvl="1"/>
            <a:r>
              <a:rPr lang="en-US" dirty="0"/>
              <a:t>Overlap, Intersection, Cross, Touch, Spatial Join</a:t>
            </a:r>
          </a:p>
          <a:p>
            <a:r>
              <a:rPr lang="en-US" dirty="0"/>
              <a:t>Macro Operations </a:t>
            </a:r>
            <a:r>
              <a:rPr lang="en-US" baseline="30000" dirty="0"/>
              <a:t>[4]</a:t>
            </a:r>
          </a:p>
          <a:p>
            <a:pPr lvl="1"/>
            <a:r>
              <a:rPr lang="en-US" dirty="0"/>
              <a:t>Geocoding, Map Search and Flood Risk Analysis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688FA51-629F-93E7-7B95-6F8EE48E8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361" y="2043319"/>
            <a:ext cx="4360517" cy="276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89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87A99B-A044-A93C-8BA9-0422029D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Data and Specialized Data Structures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46B588F3-D056-B910-4A25-F6BD57914D03}"/>
              </a:ext>
            </a:extLst>
          </p:cNvPr>
          <p:cNvSpPr txBox="1"/>
          <p:nvPr/>
        </p:nvSpPr>
        <p:spPr>
          <a:xfrm>
            <a:off x="8104736" y="5329064"/>
            <a:ext cx="247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R-</a:t>
            </a:r>
            <a:r>
              <a:rPr lang="tr-TR" dirty="0" err="1"/>
              <a:t>Tree</a:t>
            </a:r>
            <a:r>
              <a:rPr lang="tr-TR" dirty="0"/>
              <a:t> Data </a:t>
            </a:r>
            <a:r>
              <a:rPr lang="tr-TR" dirty="0" err="1"/>
              <a:t>Structure</a:t>
            </a:r>
            <a:r>
              <a:rPr lang="tr-TR" dirty="0"/>
              <a:t> </a:t>
            </a:r>
            <a:r>
              <a:rPr lang="tr-TR" baseline="30000" dirty="0"/>
              <a:t>[7]</a:t>
            </a:r>
            <a:endParaRPr lang="tr-US" baseline="30000" dirty="0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8EE677BB-D53E-6DDF-CB98-872A868F5ABA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614294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UCR STAR: Geospatial Dataset </a:t>
            </a:r>
            <a:r>
              <a:rPr lang="en-US" baseline="30000" dirty="0"/>
              <a:t>[5]</a:t>
            </a:r>
          </a:p>
          <a:p>
            <a:r>
              <a:rPr lang="en-US" dirty="0"/>
              <a:t>SPIDER: Geospatial Data Generation Tool </a:t>
            </a:r>
            <a:r>
              <a:rPr lang="en-US" baseline="30000" dirty="0"/>
              <a:t>[6]</a:t>
            </a:r>
          </a:p>
          <a:p>
            <a:r>
              <a:rPr lang="en-US" dirty="0"/>
              <a:t>R-Tree: a popular data structure for geospatial operations </a:t>
            </a:r>
            <a:r>
              <a:rPr lang="en-US" baseline="30000" dirty="0"/>
              <a:t>[7][8]</a:t>
            </a:r>
          </a:p>
        </p:txBody>
      </p:sp>
      <p:pic>
        <p:nvPicPr>
          <p:cNvPr id="13" name="İçerik Yer Tutucusu 12">
            <a:extLst>
              <a:ext uri="{FF2B5EF4-FFF2-40B4-BE49-F238E27FC236}">
                <a16:creationId xmlns:a16="http://schemas.microsoft.com/office/drawing/2014/main" id="{8C356F56-2DB9-41FB-B128-AB652C87F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7034" y="1760848"/>
            <a:ext cx="2852895" cy="3541712"/>
          </a:xfrm>
        </p:spPr>
      </p:pic>
    </p:spTree>
    <p:extLst>
      <p:ext uri="{BB962C8B-B14F-4D97-AF65-F5344CB8AC3E}">
        <p14:creationId xmlns:p14="http://schemas.microsoft.com/office/powerpoint/2010/main" val="547044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87A99B-A044-A93C-8BA9-0422029D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Load Balancing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46B588F3-D056-B910-4A25-F6BD57914D03}"/>
              </a:ext>
            </a:extLst>
          </p:cNvPr>
          <p:cNvSpPr txBox="1"/>
          <p:nvPr/>
        </p:nvSpPr>
        <p:spPr>
          <a:xfrm>
            <a:off x="7463394" y="5728323"/>
            <a:ext cx="4219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Load</a:t>
            </a:r>
            <a:r>
              <a:rPr lang="tr-TR" dirty="0"/>
              <a:t> </a:t>
            </a:r>
            <a:r>
              <a:rPr lang="tr-TR" dirty="0" err="1"/>
              <a:t>Balancing</a:t>
            </a:r>
            <a:r>
              <a:rPr lang="tr-TR" dirty="0"/>
              <a:t> </a:t>
            </a:r>
            <a:r>
              <a:rPr lang="tr-TR" dirty="0" err="1"/>
              <a:t>Between</a:t>
            </a:r>
            <a:r>
              <a:rPr lang="tr-TR" dirty="0"/>
              <a:t> CPU </a:t>
            </a:r>
            <a:r>
              <a:rPr lang="tr-TR" dirty="0" err="1"/>
              <a:t>and</a:t>
            </a:r>
            <a:r>
              <a:rPr lang="tr-TR" dirty="0"/>
              <a:t> DPU </a:t>
            </a:r>
            <a:r>
              <a:rPr lang="tr-TR" baseline="30000" dirty="0"/>
              <a:t>[2]</a:t>
            </a:r>
            <a:endParaRPr lang="tr-US" baseline="30000" dirty="0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8EE677BB-D53E-6DDF-CB98-872A868F5ABA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614294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Static and Dynamic Load Balancing </a:t>
            </a:r>
            <a:r>
              <a:rPr lang="en-US" baseline="30000" dirty="0"/>
              <a:t>[8]</a:t>
            </a:r>
          </a:p>
          <a:p>
            <a:r>
              <a:rPr lang="en-US" dirty="0"/>
              <a:t>Jain et al. provides 17.5% performance improvement thanks to their proper load balancing in the field of Deep Learning </a:t>
            </a:r>
            <a:r>
              <a:rPr lang="en-US" baseline="30000" dirty="0"/>
              <a:t>[2]</a:t>
            </a:r>
          </a:p>
          <a:p>
            <a:endParaRPr lang="en-US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22705494-0C13-A43A-B4E4-2353F3A45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6402" y="1696259"/>
            <a:ext cx="3868112" cy="4032064"/>
          </a:xfrm>
        </p:spPr>
      </p:pic>
    </p:spTree>
    <p:extLst>
      <p:ext uri="{BB962C8B-B14F-4D97-AF65-F5344CB8AC3E}">
        <p14:creationId xmlns:p14="http://schemas.microsoft.com/office/powerpoint/2010/main" val="203691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87A99B-A044-A93C-8BA9-0422029D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Communication for HPC</a:t>
            </a:r>
            <a:endParaRPr lang="tr-US" dirty="0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8EE677BB-D53E-6DDF-CB98-872A868F5ABA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6142948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Parallel Programming</a:t>
            </a:r>
          </a:p>
          <a:p>
            <a:pPr lvl="1"/>
            <a:r>
              <a:rPr lang="en-US" dirty="0"/>
              <a:t>Computation</a:t>
            </a:r>
          </a:p>
          <a:p>
            <a:pPr lvl="1"/>
            <a:r>
              <a:rPr lang="en-US" dirty="0"/>
              <a:t>Communication</a:t>
            </a:r>
          </a:p>
          <a:p>
            <a:r>
              <a:rPr lang="en-US" dirty="0"/>
              <a:t>Popular Communication Libraries</a:t>
            </a:r>
          </a:p>
          <a:p>
            <a:pPr lvl="1"/>
            <a:r>
              <a:rPr lang="en-US" dirty="0"/>
              <a:t>MPI (Message Passing Interface)</a:t>
            </a:r>
          </a:p>
          <a:p>
            <a:pPr lvl="1"/>
            <a:r>
              <a:rPr lang="en-US" dirty="0" err="1"/>
              <a:t>gRPC</a:t>
            </a:r>
            <a:r>
              <a:rPr lang="en-US" dirty="0"/>
              <a:t> (Google Remote Procedure Calls)</a:t>
            </a:r>
          </a:p>
        </p:txBody>
      </p:sp>
    </p:spTree>
    <p:extLst>
      <p:ext uri="{BB962C8B-B14F-4D97-AF65-F5344CB8AC3E}">
        <p14:creationId xmlns:p14="http://schemas.microsoft.com/office/powerpoint/2010/main" val="3548921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87A99B-A044-A93C-8BA9-0422029D0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/>
              <a:t>Benchmarking Metrics</a:t>
            </a:r>
            <a:endParaRPr lang="tr-US" sz="3600" dirty="0"/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8EE677BB-D53E-6DDF-CB98-872A868F5ABA}"/>
              </a:ext>
            </a:extLst>
          </p:cNvPr>
          <p:cNvSpPr txBox="1">
            <a:spLocks/>
          </p:cNvSpPr>
          <p:nvPr/>
        </p:nvSpPr>
        <p:spPr>
          <a:xfrm>
            <a:off x="1141413" y="2249487"/>
            <a:ext cx="6142948" cy="35417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Jackpine: A Benchmark to Evaluate Spatial Database Performance </a:t>
            </a:r>
            <a:r>
              <a:rPr lang="en-US" baseline="30000" dirty="0"/>
              <a:t>[4]</a:t>
            </a:r>
          </a:p>
          <a:p>
            <a:r>
              <a:rPr lang="en-US" dirty="0"/>
              <a:t>Metrics for Geospatial Operations Using DPU</a:t>
            </a:r>
          </a:p>
          <a:p>
            <a:pPr lvl="1"/>
            <a:r>
              <a:rPr lang="en-US" dirty="0"/>
              <a:t># of Nodes</a:t>
            </a:r>
          </a:p>
          <a:p>
            <a:pPr lvl="1"/>
            <a:r>
              <a:rPr lang="en-US" dirty="0"/>
              <a:t>Data Size</a:t>
            </a:r>
          </a:p>
          <a:p>
            <a:pPr lvl="1"/>
            <a:r>
              <a:rPr lang="en-US" dirty="0"/>
              <a:t>Query Size</a:t>
            </a:r>
          </a:p>
          <a:p>
            <a:pPr lvl="1"/>
            <a:r>
              <a:rPr lang="en-US" dirty="0"/>
              <a:t>Query Type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97298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Devre</Template>
  <TotalTime>4270</TotalTime>
  <Words>756</Words>
  <Application>Microsoft Macintosh PowerPoint</Application>
  <PresentationFormat>Geniş ekran</PresentationFormat>
  <Paragraphs>63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Helvetica Neue</vt:lpstr>
      <vt:lpstr>Tw Cen MT</vt:lpstr>
      <vt:lpstr>Devre</vt:lpstr>
      <vt:lpstr>GEOSPATIAL OPERATIONS USING Data ProcessIng UnIt AND HIGH PERFORMANCE COMPUTING</vt:lpstr>
      <vt:lpstr>AIM OF THE PROJECT</vt:lpstr>
      <vt:lpstr>SUBJECTS</vt:lpstr>
      <vt:lpstr>Performance Characteristics of Dpu</vt:lpstr>
      <vt:lpstr>Geospatial Operations</vt:lpstr>
      <vt:lpstr>Data and Specialized Data Structures</vt:lpstr>
      <vt:lpstr>Load Balancing</vt:lpstr>
      <vt:lpstr>Communication for HPC</vt:lpstr>
      <vt:lpstr>Benchmarking Metrics</vt:lpstr>
      <vt:lpstr>CONCLUSION AND 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FIlter and RefIne usIng Data ProcessIng UnIt</dc:title>
  <dc:creator>Derda Kaymak</dc:creator>
  <cp:lastModifiedBy>Derda Kaymak</cp:lastModifiedBy>
  <cp:revision>8</cp:revision>
  <dcterms:created xsi:type="dcterms:W3CDTF">2022-10-15T06:51:32Z</dcterms:created>
  <dcterms:modified xsi:type="dcterms:W3CDTF">2023-04-13T06:56:07Z</dcterms:modified>
</cp:coreProperties>
</file>