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65C3-D2BF-446A-9599-FBEC770F90C1}"/>
              </a:ext>
            </a:extLst>
          </p:cNvPr>
          <p:cNvSpPr>
            <a:spLocks noGrp="1"/>
          </p:cNvSpPr>
          <p:nvPr>
            <p:ph type="ctrTitle"/>
          </p:nvPr>
        </p:nvSpPr>
        <p:spPr/>
        <p:txBody>
          <a:bodyPr/>
          <a:lstStyle/>
          <a:p>
            <a:r>
              <a:rPr lang="en-US" dirty="0"/>
              <a:t>ACM Contest Scoring	</a:t>
            </a:r>
          </a:p>
        </p:txBody>
      </p:sp>
      <p:sp>
        <p:nvSpPr>
          <p:cNvPr id="3" name="Subtitle 2">
            <a:extLst>
              <a:ext uri="{FF2B5EF4-FFF2-40B4-BE49-F238E27FC236}">
                <a16:creationId xmlns:a16="http://schemas.microsoft.com/office/drawing/2014/main" id="{7A4CE8E1-D723-470C-B7B5-EE64D9B5C595}"/>
              </a:ext>
            </a:extLst>
          </p:cNvPr>
          <p:cNvSpPr>
            <a:spLocks noGrp="1"/>
          </p:cNvSpPr>
          <p:nvPr>
            <p:ph type="subTitle" idx="1"/>
          </p:nvPr>
        </p:nvSpPr>
        <p:spPr/>
        <p:txBody>
          <a:bodyPr/>
          <a:lstStyle/>
          <a:p>
            <a:r>
              <a:rPr lang="en-US" dirty="0"/>
              <a:t>Contributors: Seth Kitchen</a:t>
            </a:r>
          </a:p>
        </p:txBody>
      </p:sp>
    </p:spTree>
    <p:extLst>
      <p:ext uri="{BB962C8B-B14F-4D97-AF65-F5344CB8AC3E}">
        <p14:creationId xmlns:p14="http://schemas.microsoft.com/office/powerpoint/2010/main" val="88977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6140-0EC9-4790-A499-899A3F46F430}"/>
              </a:ext>
            </a:extLst>
          </p:cNvPr>
          <p:cNvSpPr>
            <a:spLocks noGrp="1"/>
          </p:cNvSpPr>
          <p:nvPr>
            <p:ph type="title"/>
          </p:nvPr>
        </p:nvSpPr>
        <p:spPr/>
        <p:txBody>
          <a:bodyPr/>
          <a:lstStyle/>
          <a:p>
            <a:r>
              <a:rPr lang="en-US" dirty="0"/>
              <a:t>Gist</a:t>
            </a:r>
          </a:p>
        </p:txBody>
      </p:sp>
      <p:sp>
        <p:nvSpPr>
          <p:cNvPr id="3" name="Content Placeholder 2">
            <a:extLst>
              <a:ext uri="{FF2B5EF4-FFF2-40B4-BE49-F238E27FC236}">
                <a16:creationId xmlns:a16="http://schemas.microsoft.com/office/drawing/2014/main" id="{E1A26C95-ABEC-4D6A-9A86-DAFB39C3B23B}"/>
              </a:ext>
            </a:extLst>
          </p:cNvPr>
          <p:cNvSpPr>
            <a:spLocks noGrp="1"/>
          </p:cNvSpPr>
          <p:nvPr>
            <p:ph idx="1"/>
          </p:nvPr>
        </p:nvSpPr>
        <p:spPr>
          <a:xfrm>
            <a:off x="341312" y="1760818"/>
            <a:ext cx="8946541" cy="4195481"/>
          </a:xfrm>
        </p:spPr>
        <p:txBody>
          <a:bodyPr/>
          <a:lstStyle/>
          <a:p>
            <a:r>
              <a:rPr lang="en-US" dirty="0"/>
              <a:t>Grade one team’s ACM Contest</a:t>
            </a:r>
          </a:p>
          <a:p>
            <a:r>
              <a:rPr lang="en-US" dirty="0"/>
              <a:t>Inputs are:</a:t>
            </a:r>
          </a:p>
          <a:p>
            <a:pPr lvl="1"/>
            <a:r>
              <a:rPr lang="en-US" dirty="0"/>
              <a:t>Time of each submission</a:t>
            </a:r>
          </a:p>
          <a:p>
            <a:pPr lvl="1"/>
            <a:r>
              <a:rPr lang="en-US" dirty="0"/>
              <a:t>Letter (or name) of each problem for each submission</a:t>
            </a:r>
          </a:p>
          <a:p>
            <a:pPr lvl="1"/>
            <a:r>
              <a:rPr lang="en-US" dirty="0"/>
              <a:t>Whether the submission was right or wrong</a:t>
            </a:r>
          </a:p>
          <a:p>
            <a:r>
              <a:rPr lang="en-US" dirty="0"/>
              <a:t>You need to Output:</a:t>
            </a:r>
          </a:p>
          <a:p>
            <a:pPr lvl="1"/>
            <a:r>
              <a:rPr lang="en-US" dirty="0"/>
              <a:t>The team’s final score</a:t>
            </a:r>
          </a:p>
        </p:txBody>
      </p:sp>
      <p:pic>
        <p:nvPicPr>
          <p:cNvPr id="4" name="Picture 3">
            <a:extLst>
              <a:ext uri="{FF2B5EF4-FFF2-40B4-BE49-F238E27FC236}">
                <a16:creationId xmlns:a16="http://schemas.microsoft.com/office/drawing/2014/main" id="{BABF303F-140C-48CF-AD63-721D7EFF1159}"/>
              </a:ext>
            </a:extLst>
          </p:cNvPr>
          <p:cNvPicPr>
            <a:picLocks noChangeAspect="1"/>
          </p:cNvPicPr>
          <p:nvPr/>
        </p:nvPicPr>
        <p:blipFill>
          <a:blip r:embed="rId2"/>
          <a:stretch>
            <a:fillRect/>
          </a:stretch>
        </p:blipFill>
        <p:spPr>
          <a:xfrm>
            <a:off x="3614143" y="3881496"/>
            <a:ext cx="8425634" cy="2379604"/>
          </a:xfrm>
          <a:prstGeom prst="rect">
            <a:avLst/>
          </a:prstGeom>
        </p:spPr>
      </p:pic>
    </p:spTree>
    <p:extLst>
      <p:ext uri="{BB962C8B-B14F-4D97-AF65-F5344CB8AC3E}">
        <p14:creationId xmlns:p14="http://schemas.microsoft.com/office/powerpoint/2010/main" val="101981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FBF7-DF11-48AD-9E7E-BF18183E58C1}"/>
              </a:ext>
            </a:extLst>
          </p:cNvPr>
          <p:cNvSpPr>
            <a:spLocks noGrp="1"/>
          </p:cNvSpPr>
          <p:nvPr>
            <p:ph type="title"/>
          </p:nvPr>
        </p:nvSpPr>
        <p:spPr/>
        <p:txBody>
          <a:bodyPr/>
          <a:lstStyle/>
          <a:p>
            <a:r>
              <a:rPr lang="en-US" dirty="0"/>
              <a:t>Important Takeaways from Description:</a:t>
            </a:r>
          </a:p>
        </p:txBody>
      </p:sp>
      <p:sp>
        <p:nvSpPr>
          <p:cNvPr id="3" name="Content Placeholder 2">
            <a:extLst>
              <a:ext uri="{FF2B5EF4-FFF2-40B4-BE49-F238E27FC236}">
                <a16:creationId xmlns:a16="http://schemas.microsoft.com/office/drawing/2014/main" id="{D4F909AD-1EC6-4B49-80BE-8DF208802E7D}"/>
              </a:ext>
            </a:extLst>
          </p:cNvPr>
          <p:cNvSpPr>
            <a:spLocks noGrp="1"/>
          </p:cNvSpPr>
          <p:nvPr>
            <p:ph idx="1"/>
          </p:nvPr>
        </p:nvSpPr>
        <p:spPr/>
        <p:txBody>
          <a:bodyPr/>
          <a:lstStyle/>
          <a:p>
            <a:r>
              <a:rPr lang="en-US" dirty="0"/>
              <a:t>-</a:t>
            </a:r>
          </a:p>
          <a:p>
            <a:pPr marL="0" indent="0">
              <a:buNone/>
            </a:pPr>
            <a:endParaRPr lang="en-US" dirty="0"/>
          </a:p>
          <a:p>
            <a:r>
              <a:rPr lang="en-US" dirty="0"/>
              <a:t>-According to contest rules, after a team solves a particular problem, any further submissions of the same problem are ignored (and thus omitted from the log). Because times are discretized to whole minutes, there may be more than one submission showing the same number of minutes. In particular there could be more than one submission of the same problem in the same minute, but they are chronological, so only the last entry could possibly be correct. As a second example, consider the following submission log:</a:t>
            </a:r>
          </a:p>
        </p:txBody>
      </p:sp>
      <p:sp>
        <p:nvSpPr>
          <p:cNvPr id="5" name="Rectangle 2">
            <a:extLst>
              <a:ext uri="{FF2B5EF4-FFF2-40B4-BE49-F238E27FC236}">
                <a16:creationId xmlns:a16="http://schemas.microsoft.com/office/drawing/2014/main" id="{5DB3D4D9-BD93-4FFD-BDEF-62FE0B947981}"/>
              </a:ext>
            </a:extLst>
          </p:cNvPr>
          <p:cNvSpPr>
            <a:spLocks noChangeArrowheads="1"/>
          </p:cNvSpPr>
          <p:nvPr/>
        </p:nvSpPr>
        <p:spPr bwMode="auto">
          <a:xfrm>
            <a:off x="1841500" y="2061136"/>
            <a:ext cx="80400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erriweather"/>
              </a:rPr>
              <a:t>a </a:t>
            </a:r>
            <a:r>
              <a:rPr kumimoji="0" lang="en-US" altLang="en-US" b="0" i="0" u="none" strike="noStrike" cap="none" normalizeH="0" baseline="0" dirty="0">
                <a:ln>
                  <a:noFill/>
                </a:ln>
                <a:solidFill>
                  <a:srgbClr val="000000"/>
                </a:solidFill>
                <a:effectLst/>
                <a:latin typeface="Merriweather"/>
              </a:rPr>
              <a:t>team’s</a:t>
            </a:r>
            <a:r>
              <a:rPr kumimoji="0" lang="en-US" altLang="en-US" sz="1000" b="0" i="0" u="none" strike="noStrike" cap="none" normalizeH="0" baseline="0" dirty="0">
                <a:ln>
                  <a:noFill/>
                </a:ln>
                <a:solidFill>
                  <a:srgbClr val="000000"/>
                </a:solidFill>
                <a:effectLst/>
                <a:latin typeface="Merriweather"/>
              </a:rPr>
              <a:t> time score is equal to the sum of those submission times that resulted in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right</a:t>
            </a:r>
            <a:r>
              <a:rPr kumimoji="0" lang="en-US" altLang="en-US" sz="1000" b="0" i="0" u="none" strike="noStrike" cap="none" normalizeH="0" baseline="0" dirty="0">
                <a:ln>
                  <a:noFill/>
                </a:ln>
                <a:solidFill>
                  <a:srgbClr val="000000"/>
                </a:solidFill>
                <a:effectLst/>
                <a:latin typeface="Merriweather"/>
              </a:rPr>
              <a:t> answers, plus a 20-minute penalty for each wrong submission of a problem that is ultimately solved. If no problems are solved, the time measure is </a:t>
            </a:r>
            <a:r>
              <a:rPr kumimoji="0" lang="en-US" altLang="en-US" sz="1200" b="0" i="0" u="none" strike="noStrike" cap="none" normalizeH="0" baseline="0" dirty="0">
                <a:ln>
                  <a:noFill/>
                </a:ln>
                <a:solidFill>
                  <a:srgbClr val="000000"/>
                </a:solidFill>
                <a:effectLst/>
                <a:latin typeface="MathJax_Main"/>
              </a:rPr>
              <a:t>0</a:t>
            </a:r>
            <a:r>
              <a:rPr kumimoji="0" lang="en-US" altLang="en-US" sz="1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632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D3FA-CD3F-4875-9216-D724E0C74400}"/>
              </a:ext>
            </a:extLst>
          </p:cNvPr>
          <p:cNvSpPr>
            <a:spLocks noGrp="1"/>
          </p:cNvSpPr>
          <p:nvPr>
            <p:ph type="title"/>
          </p:nvPr>
        </p:nvSpPr>
        <p:spPr/>
        <p:txBody>
          <a:bodyPr/>
          <a:lstStyle/>
          <a:p>
            <a:r>
              <a:rPr lang="en-US" dirty="0"/>
              <a:t>Solution Strategy:</a:t>
            </a:r>
          </a:p>
        </p:txBody>
      </p:sp>
      <p:sp>
        <p:nvSpPr>
          <p:cNvPr id="3" name="Content Placeholder 2">
            <a:extLst>
              <a:ext uri="{FF2B5EF4-FFF2-40B4-BE49-F238E27FC236}">
                <a16:creationId xmlns:a16="http://schemas.microsoft.com/office/drawing/2014/main" id="{20780C69-FCC3-464C-A4DF-6F6C590BC50E}"/>
              </a:ext>
            </a:extLst>
          </p:cNvPr>
          <p:cNvSpPr>
            <a:spLocks noGrp="1"/>
          </p:cNvSpPr>
          <p:nvPr>
            <p:ph idx="1"/>
          </p:nvPr>
        </p:nvSpPr>
        <p:spPr/>
        <p:txBody>
          <a:bodyPr/>
          <a:lstStyle/>
          <a:p>
            <a:r>
              <a:rPr lang="en-US" dirty="0"/>
              <a:t>Simply store each problem in a dictionary until it is solved keeping a count of the attempts</a:t>
            </a:r>
          </a:p>
          <a:p>
            <a:r>
              <a:rPr lang="en-US" dirty="0"/>
              <a:t>When it is solved, multiply the attempts by 20 and add it to the points with the current time.</a:t>
            </a:r>
          </a:p>
          <a:p>
            <a:r>
              <a:rPr lang="en-US" dirty="0"/>
              <a:t>Keep a separate counter for the total problems solved.</a:t>
            </a:r>
          </a:p>
          <a:p>
            <a:endParaRPr lang="en-US" dirty="0"/>
          </a:p>
        </p:txBody>
      </p:sp>
    </p:spTree>
    <p:extLst>
      <p:ext uri="{BB962C8B-B14F-4D97-AF65-F5344CB8AC3E}">
        <p14:creationId xmlns:p14="http://schemas.microsoft.com/office/powerpoint/2010/main" val="59475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EF88-A471-43CE-BA46-27E08A578CDF}"/>
              </a:ext>
            </a:extLst>
          </p:cNvPr>
          <p:cNvSpPr>
            <a:spLocks noGrp="1"/>
          </p:cNvSpPr>
          <p:nvPr>
            <p:ph type="title"/>
          </p:nvPr>
        </p:nvSpPr>
        <p:spPr/>
        <p:txBody>
          <a:bodyPr/>
          <a:lstStyle/>
          <a:p>
            <a:r>
              <a:rPr lang="en-US" dirty="0"/>
              <a:t>C++ Code Walkthrough</a:t>
            </a:r>
          </a:p>
        </p:txBody>
      </p:sp>
      <p:pic>
        <p:nvPicPr>
          <p:cNvPr id="4" name="Content Placeholder 3">
            <a:extLst>
              <a:ext uri="{FF2B5EF4-FFF2-40B4-BE49-F238E27FC236}">
                <a16:creationId xmlns:a16="http://schemas.microsoft.com/office/drawing/2014/main" id="{8A7444D2-7D4E-4779-BEE6-B60B0EC72615}"/>
              </a:ext>
            </a:extLst>
          </p:cNvPr>
          <p:cNvPicPr>
            <a:picLocks noGrp="1" noChangeAspect="1"/>
          </p:cNvPicPr>
          <p:nvPr>
            <p:ph idx="1"/>
          </p:nvPr>
        </p:nvPicPr>
        <p:blipFill>
          <a:blip r:embed="rId2"/>
          <a:stretch>
            <a:fillRect/>
          </a:stretch>
        </p:blipFill>
        <p:spPr>
          <a:xfrm>
            <a:off x="-1" y="1152982"/>
            <a:ext cx="7336505" cy="5705017"/>
          </a:xfrm>
          <a:prstGeom prst="rect">
            <a:avLst/>
          </a:prstGeom>
        </p:spPr>
      </p:pic>
      <p:sp>
        <p:nvSpPr>
          <p:cNvPr id="5" name="TextBox 4">
            <a:extLst>
              <a:ext uri="{FF2B5EF4-FFF2-40B4-BE49-F238E27FC236}">
                <a16:creationId xmlns:a16="http://schemas.microsoft.com/office/drawing/2014/main" id="{D91B1D36-34E0-48D3-B443-655B2F94EF5F}"/>
              </a:ext>
            </a:extLst>
          </p:cNvPr>
          <p:cNvSpPr txBox="1"/>
          <p:nvPr/>
        </p:nvSpPr>
        <p:spPr>
          <a:xfrm>
            <a:off x="7336504" y="2553512"/>
            <a:ext cx="4728496" cy="3970318"/>
          </a:xfrm>
          <a:prstGeom prst="rect">
            <a:avLst/>
          </a:prstGeom>
          <a:noFill/>
        </p:spPr>
        <p:txBody>
          <a:bodyPr wrap="square" rtlCol="0">
            <a:spAutoFit/>
          </a:bodyPr>
          <a:lstStyle/>
          <a:p>
            <a:r>
              <a:rPr lang="en-US" dirty="0"/>
              <a:t>T=3</a:t>
            </a:r>
          </a:p>
          <a:p>
            <a:r>
              <a:rPr lang="en-US" dirty="0"/>
              <a:t>T!=-1 continue</a:t>
            </a:r>
          </a:p>
          <a:p>
            <a:r>
              <a:rPr lang="en-US" dirty="0"/>
              <a:t>Name=E</a:t>
            </a:r>
          </a:p>
          <a:p>
            <a:r>
              <a:rPr lang="en-US" dirty="0"/>
              <a:t>Result=right</a:t>
            </a:r>
          </a:p>
          <a:p>
            <a:r>
              <a:rPr lang="en-US" dirty="0"/>
              <a:t>Solved=1</a:t>
            </a:r>
          </a:p>
          <a:p>
            <a:r>
              <a:rPr lang="en-US" dirty="0"/>
              <a:t>Points=3</a:t>
            </a:r>
          </a:p>
          <a:p>
            <a:r>
              <a:rPr lang="en-US" dirty="0"/>
              <a:t>Points=3</a:t>
            </a:r>
          </a:p>
          <a:p>
            <a:r>
              <a:rPr lang="en-US" dirty="0"/>
              <a:t>T=10</a:t>
            </a:r>
          </a:p>
          <a:p>
            <a:r>
              <a:rPr lang="en-US" dirty="0"/>
              <a:t>T!=-1 continue</a:t>
            </a:r>
          </a:p>
          <a:p>
            <a:r>
              <a:rPr lang="en-US" dirty="0"/>
              <a:t>Name=A</a:t>
            </a:r>
          </a:p>
          <a:p>
            <a:r>
              <a:rPr lang="en-US" dirty="0"/>
              <a:t>Result=wrong</a:t>
            </a:r>
          </a:p>
          <a:p>
            <a:r>
              <a:rPr lang="en-US" dirty="0"/>
              <a:t>M[“A”]=20</a:t>
            </a:r>
          </a:p>
          <a:p>
            <a:r>
              <a:rPr lang="en-US" dirty="0"/>
              <a:t>…</a:t>
            </a:r>
          </a:p>
          <a:p>
            <a:endParaRPr lang="en-US" dirty="0"/>
          </a:p>
        </p:txBody>
      </p:sp>
    </p:spTree>
    <p:extLst>
      <p:ext uri="{BB962C8B-B14F-4D97-AF65-F5344CB8AC3E}">
        <p14:creationId xmlns:p14="http://schemas.microsoft.com/office/powerpoint/2010/main" val="2211579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TotalTime>
  <Words>262</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Century Gothic</vt:lpstr>
      <vt:lpstr>Courier New</vt:lpstr>
      <vt:lpstr>MathJax_Main</vt:lpstr>
      <vt:lpstr>Merriweather</vt:lpstr>
      <vt:lpstr>Wingdings 3</vt:lpstr>
      <vt:lpstr>Ion</vt:lpstr>
      <vt:lpstr>ACM Contest Scoring </vt:lpstr>
      <vt:lpstr>Gist</vt:lpstr>
      <vt:lpstr>Important Takeaways from Description:</vt:lpstr>
      <vt:lpstr>Solution Strategy:</vt:lpstr>
      <vt:lpstr>C++ Code 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 Contest Scoring</dc:title>
  <dc:creator>Seth Kitchen</dc:creator>
  <cp:lastModifiedBy>Seth Kitchen</cp:lastModifiedBy>
  <cp:revision>4</cp:revision>
  <dcterms:created xsi:type="dcterms:W3CDTF">2018-02-23T17:55:30Z</dcterms:created>
  <dcterms:modified xsi:type="dcterms:W3CDTF">2018-02-23T19:51:21Z</dcterms:modified>
</cp:coreProperties>
</file>