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7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4"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83066" autoAdjust="0"/>
  </p:normalViewPr>
  <p:slideViewPr>
    <p:cSldViewPr>
      <p:cViewPr>
        <p:scale>
          <a:sx n="81" d="100"/>
          <a:sy n="81" d="100"/>
        </p:scale>
        <p:origin x="-72" y="258"/>
      </p:cViewPr>
      <p:guideLst>
        <p:guide orient="horz" pos="2160"/>
        <p:guide pos="2880"/>
      </p:guideLst>
    </p:cSldViewPr>
  </p:slideViewPr>
  <p:outlineViewPr>
    <p:cViewPr>
      <p:scale>
        <a:sx n="33" d="100"/>
        <a:sy n="33" d="100"/>
      </p:scale>
      <p:origin x="0" y="7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0E7819-CD1E-4708-9554-34F22524524B}" type="datetimeFigureOut">
              <a:rPr lang="en-US" smtClean="0"/>
              <a:t>10/7/2016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87A769-375D-466F-B158-8230CF395F70}" type="slidenum">
              <a:rPr lang="en-US" smtClean="0"/>
              <a:t>‹#›</a:t>
            </a:fld>
            <a:endParaRPr lang="en-US"/>
          </a:p>
        </p:txBody>
      </p:sp>
    </p:spTree>
    <p:extLst>
      <p:ext uri="{BB962C8B-B14F-4D97-AF65-F5344CB8AC3E}">
        <p14:creationId xmlns:p14="http://schemas.microsoft.com/office/powerpoint/2010/main" val="1266482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Started in 2008  by   </a:t>
            </a:r>
          </a:p>
          <a:p>
            <a:r>
              <a:rPr lang="en-US" dirty="0" smtClean="0"/>
              <a:t>Wayne</a:t>
            </a:r>
            <a:r>
              <a:rPr lang="en-US" baseline="0" dirty="0" smtClean="0"/>
              <a:t> Graham then of </a:t>
            </a:r>
            <a:r>
              <a:rPr lang="en-US" baseline="0" dirty="0" smtClean="0"/>
              <a:t>College of William </a:t>
            </a:r>
            <a:r>
              <a:rPr lang="en-US" baseline="0" dirty="0" smtClean="0"/>
              <a:t>and Mary,   </a:t>
            </a:r>
          </a:p>
          <a:p>
            <a:r>
              <a:rPr lang="en-US" baseline="0" dirty="0" smtClean="0"/>
              <a:t>Andrew Nagy then from this fine Institution, </a:t>
            </a:r>
          </a:p>
          <a:p>
            <a:r>
              <a:rPr lang="en-US" baseline="0" dirty="0" smtClean="0"/>
              <a:t>Naomi </a:t>
            </a:r>
            <a:r>
              <a:rPr lang="en-US" baseline="0" dirty="0" err="1" smtClean="0"/>
              <a:t>Dushay</a:t>
            </a:r>
            <a:r>
              <a:rPr lang="en-US" baseline="0" dirty="0" smtClean="0"/>
              <a:t> from Stanford University, </a:t>
            </a:r>
          </a:p>
          <a:p>
            <a:r>
              <a:rPr lang="en-US" baseline="0" dirty="0" smtClean="0"/>
              <a:t>Me from the University of </a:t>
            </a:r>
            <a:r>
              <a:rPr lang="en-US" baseline="0" dirty="0" smtClean="0"/>
              <a:t>Virginia</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was </a:t>
            </a:r>
            <a:r>
              <a:rPr lang="en-US" dirty="0" smtClean="0"/>
              <a:t>designed from the beginning to build </a:t>
            </a:r>
            <a:r>
              <a:rPr lang="en-US" dirty="0" err="1" smtClean="0"/>
              <a:t>Solr</a:t>
            </a:r>
            <a:r>
              <a:rPr lang="en-US" dirty="0" smtClean="0"/>
              <a:t> indexes for both </a:t>
            </a:r>
            <a:r>
              <a:rPr lang="en-US" dirty="0" err="1" smtClean="0"/>
              <a:t>VuFind</a:t>
            </a:r>
            <a:r>
              <a:rPr lang="en-US" dirty="0" smtClean="0"/>
              <a:t> and </a:t>
            </a:r>
            <a:r>
              <a:rPr lang="en-US" dirty="0" err="1" smtClean="0"/>
              <a:t>Blacklight</a:t>
            </a:r>
            <a:endParaRPr lang="en-US"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a:t>
            </a:fld>
            <a:endParaRPr lang="en-US"/>
          </a:p>
        </p:txBody>
      </p:sp>
    </p:spTree>
    <p:extLst>
      <p:ext uri="{BB962C8B-B14F-4D97-AF65-F5344CB8AC3E}">
        <p14:creationId xmlns:p14="http://schemas.microsoft.com/office/powerpoint/2010/main" val="1984875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Previously</a:t>
            </a:r>
            <a:r>
              <a:rPr lang="en-US" baseline="0" dirty="0" smtClean="0"/>
              <a:t>  there were only a few post-processing modifiers,   first, all,   plus a rarely used “</a:t>
            </a:r>
            <a:r>
              <a:rPr lang="en-US" baseline="0" dirty="0" err="1" smtClean="0"/>
              <a:t>DeleteRecordIfFieldEmpty</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11</a:t>
            </a:fld>
            <a:endParaRPr lang="en-US"/>
          </a:p>
        </p:txBody>
      </p:sp>
    </p:spTree>
    <p:extLst>
      <p:ext uri="{BB962C8B-B14F-4D97-AF65-F5344CB8AC3E}">
        <p14:creationId xmlns:p14="http://schemas.microsoft.com/office/powerpoint/2010/main" val="15715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even with these enhancements to the Index</a:t>
            </a:r>
            <a:r>
              <a:rPr lang="en-US" baseline="0" dirty="0" smtClean="0"/>
              <a:t> Specification language  there still will be situations where what you need to do is </a:t>
            </a:r>
            <a:r>
              <a:rPr lang="en-US" baseline="0" dirty="0" smtClean="0"/>
              <a:t>too complex for a </a:t>
            </a:r>
            <a:r>
              <a:rPr lang="en-US" baseline="0" dirty="0" smtClean="0"/>
              <a:t>“simple index spec”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a:t>
            </a:r>
            <a:r>
              <a:rPr lang="en-US" dirty="0" smtClean="0"/>
              <a:t>Pre-defined Custom Methods, the </a:t>
            </a:r>
            <a:r>
              <a:rPr lang="en-US" dirty="0" err="1" smtClean="0"/>
              <a:t>Beanshell</a:t>
            </a:r>
            <a:r>
              <a:rPr lang="en-US" dirty="0" smtClean="0"/>
              <a:t> Script Index Methods, the External compiled </a:t>
            </a:r>
            <a:r>
              <a:rPr lang="en-US" dirty="0" err="1" smtClean="0"/>
              <a:t>Mixin</a:t>
            </a:r>
            <a:r>
              <a:rPr lang="en-US" dirty="0" smtClean="0"/>
              <a:t> methods, and the Local Extensions of </a:t>
            </a:r>
            <a:r>
              <a:rPr lang="en-US" dirty="0" err="1" smtClean="0"/>
              <a:t>SolrIndexer</a:t>
            </a:r>
            <a:r>
              <a:rPr lang="en-US" dirty="0" smtClean="0"/>
              <a:t> such as those</a:t>
            </a:r>
            <a:r>
              <a:rPr lang="en-US" baseline="0" dirty="0" smtClean="0"/>
              <a:t> in </a:t>
            </a:r>
            <a:r>
              <a:rPr lang="en-US" baseline="0" dirty="0" err="1" smtClean="0"/>
              <a:t>VuFindIndexer</a:t>
            </a:r>
            <a:r>
              <a:rPr lang="en-US" baseline="0" dirty="0" smtClean="0"/>
              <a:t> class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a:t>
            </a:r>
            <a:r>
              <a:rPr lang="en-US" baseline="0" dirty="0" smtClean="0"/>
              <a:t> still work.</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12</a:t>
            </a:fld>
            <a:endParaRPr lang="en-US"/>
          </a:p>
        </p:txBody>
      </p:sp>
    </p:spTree>
    <p:extLst>
      <p:ext uri="{BB962C8B-B14F-4D97-AF65-F5344CB8AC3E}">
        <p14:creationId xmlns:p14="http://schemas.microsoft.com/office/powerpoint/2010/main" val="2191750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Oliver </a:t>
            </a:r>
            <a:r>
              <a:rPr lang="en-US" dirty="0" err="1" smtClean="0"/>
              <a:t>Obenland</a:t>
            </a:r>
            <a:r>
              <a:rPr lang="en-US" baseline="0" dirty="0" smtClean="0"/>
              <a:t> came up with new alternative to all of those </a:t>
            </a:r>
            <a:r>
              <a:rPr lang="en-US" baseline="0" dirty="0" smtClean="0"/>
              <a:t>– Dynamically </a:t>
            </a:r>
            <a:r>
              <a:rPr lang="en-US" baseline="0" dirty="0" smtClean="0"/>
              <a:t>Compiled Java </a:t>
            </a:r>
            <a:r>
              <a:rPr lang="en-US" baseline="0" dirty="0" smtClean="0"/>
              <a:t>Code</a:t>
            </a:r>
          </a:p>
          <a:p>
            <a:endParaRPr lang="en-US" dirty="0" smtClean="0"/>
          </a:p>
          <a:p>
            <a:r>
              <a:rPr lang="en-US" dirty="0" smtClean="0"/>
              <a:t>Place java source file in a specific directory</a:t>
            </a:r>
          </a:p>
          <a:p>
            <a:r>
              <a:rPr lang="en-US" dirty="0" smtClean="0"/>
              <a:t>Reference a method in an index specification</a:t>
            </a:r>
          </a:p>
          <a:p>
            <a:r>
              <a:rPr lang="en-US" dirty="0" smtClean="0"/>
              <a:t>Run </a:t>
            </a:r>
            <a:r>
              <a:rPr lang="en-US" dirty="0" err="1" smtClean="0"/>
              <a:t>SolrMarc</a:t>
            </a:r>
            <a:endParaRPr lang="en-US" dirty="0" smtClean="0"/>
          </a:p>
          <a:p>
            <a:endParaRPr lang="en-US" dirty="0" smtClean="0"/>
          </a:p>
          <a:p>
            <a:r>
              <a:rPr lang="en-US" dirty="0" smtClean="0"/>
              <a:t>As easy as using </a:t>
            </a:r>
            <a:r>
              <a:rPr lang="en-US" dirty="0" err="1" smtClean="0"/>
              <a:t>Beanshell</a:t>
            </a:r>
            <a:r>
              <a:rPr lang="en-US" dirty="0" smtClean="0"/>
              <a:t> scripts.</a:t>
            </a:r>
          </a:p>
          <a:p>
            <a:r>
              <a:rPr lang="en-US" dirty="0" smtClean="0"/>
              <a:t>Uses actual Java syntax.</a:t>
            </a:r>
          </a:p>
          <a:p>
            <a:r>
              <a:rPr lang="en-US" dirty="0" smtClean="0"/>
              <a:t>So its</a:t>
            </a:r>
            <a:r>
              <a:rPr lang="en-US" baseline="0" dirty="0" smtClean="0"/>
              <a:t> a</a:t>
            </a:r>
            <a:r>
              <a:rPr lang="en-US" dirty="0" smtClean="0"/>
              <a:t>s fast as any other compiled Java code</a:t>
            </a:r>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13</a:t>
            </a:fld>
            <a:endParaRPr lang="en-US"/>
          </a:p>
        </p:txBody>
      </p:sp>
    </p:spTree>
    <p:extLst>
      <p:ext uri="{BB962C8B-B14F-4D97-AF65-F5344CB8AC3E}">
        <p14:creationId xmlns:p14="http://schemas.microsoft.com/office/powerpoint/2010/main" val="715560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Index Specification Language also supports custom</a:t>
            </a:r>
            <a:r>
              <a:rPr lang="en-US" baseline="0" dirty="0" smtClean="0"/>
              <a:t> maps</a:t>
            </a:r>
          </a:p>
          <a:p>
            <a:endParaRPr lang="en-US" baseline="0" dirty="0" smtClean="0"/>
          </a:p>
          <a:p>
            <a:r>
              <a:rPr lang="en-US" baseline="0" dirty="0" smtClean="0"/>
              <a:t>These can allow simpler code that needs no understanding of MARC records</a:t>
            </a:r>
          </a:p>
          <a:p>
            <a:endParaRPr lang="en-US" baseline="0" dirty="0" smtClean="0"/>
          </a:p>
          <a:p>
            <a:r>
              <a:rPr lang="en-US" baseline="0" dirty="0" smtClean="0"/>
              <a:t>For instance this gets the contents of the 020 field,  but then passes that through a </a:t>
            </a:r>
            <a:r>
              <a:rPr lang="en-US" baseline="0" dirty="0" err="1" smtClean="0"/>
              <a:t>ISBNNormalizer</a:t>
            </a:r>
            <a:r>
              <a:rPr lang="en-US" baseline="0" dirty="0" smtClean="0"/>
              <a:t> </a:t>
            </a:r>
            <a:r>
              <a:rPr lang="en-US" baseline="0" dirty="0" err="1" smtClean="0"/>
              <a:t>writter</a:t>
            </a:r>
            <a:r>
              <a:rPr lang="en-US" baseline="0" dirty="0" smtClean="0"/>
              <a:t> by Bill </a:t>
            </a:r>
            <a:r>
              <a:rPr lang="en-US" baseline="0" dirty="0" err="1" smtClean="0"/>
              <a:t>Dueber</a:t>
            </a:r>
            <a:endParaRPr lang="en-US" baseline="0" dirty="0" smtClean="0"/>
          </a:p>
          <a:p>
            <a:r>
              <a:rPr lang="en-US" baseline="0" dirty="0" smtClean="0"/>
              <a:t>Which can extract the number and convert it to the 13-digit ISBN form.</a:t>
            </a:r>
          </a:p>
          <a:p>
            <a:endParaRPr lang="en-US" baseline="0" dirty="0" smtClean="0"/>
          </a:p>
          <a:p>
            <a:endParaRPr lang="en-US" baseline="0" dirty="0" smtClean="0"/>
          </a:p>
          <a:p>
            <a:r>
              <a:rPr lang="en-US" baseline="0" dirty="0" smtClean="0"/>
              <a:t>Or this one maps a LC call number to something that can be used as a sortable call number “shelf key”, but it separates the task of selecting the LC call number, from the task of creating the shelf key.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14</a:t>
            </a:fld>
            <a:endParaRPr lang="en-US"/>
          </a:p>
        </p:txBody>
      </p:sp>
    </p:spTree>
    <p:extLst>
      <p:ext uri="{BB962C8B-B14F-4D97-AF65-F5344CB8AC3E}">
        <p14:creationId xmlns:p14="http://schemas.microsoft.com/office/powerpoint/2010/main" val="3162804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goal of this new</a:t>
            </a:r>
            <a:r>
              <a:rPr lang="en-US" baseline="0" dirty="0" smtClean="0"/>
              <a:t> version was to make </a:t>
            </a:r>
            <a:r>
              <a:rPr lang="en-US" baseline="0" dirty="0" err="1" smtClean="0"/>
              <a:t>SolrMarc</a:t>
            </a:r>
            <a:r>
              <a:rPr lang="en-US" baseline="0" dirty="0" smtClean="0"/>
              <a:t> easier to update.     Easier for me as the primary maintainer, and easier for any and all users of the program.   </a:t>
            </a:r>
          </a:p>
          <a:p>
            <a:endParaRPr lang="en-US" dirty="0" smtClean="0"/>
          </a:p>
          <a:p>
            <a:r>
              <a:rPr lang="en-US" dirty="0" smtClean="0"/>
              <a:t>The previous version shipped as “Jar of Jars” containing all of the needed libraries,</a:t>
            </a:r>
            <a:r>
              <a:rPr lang="en-US" baseline="0" dirty="0" smtClean="0"/>
              <a:t> which made it easier for the program to find what it needed, but harder to build a release, and nearly impossible for a user to upgrade some part of it.  </a:t>
            </a:r>
          </a:p>
          <a:p>
            <a:endParaRPr lang="en-US" dirty="0" smtClean="0"/>
          </a:p>
          <a:p>
            <a:r>
              <a:rPr lang="en-US" dirty="0" smtClean="0"/>
              <a:t>Furthermore</a:t>
            </a:r>
            <a:r>
              <a:rPr lang="en-US" baseline="0" dirty="0" smtClean="0"/>
              <a:t> </a:t>
            </a:r>
            <a:r>
              <a:rPr lang="en-US" baseline="0" dirty="0" smtClean="0"/>
              <a:t>since the program c</a:t>
            </a:r>
            <a:r>
              <a:rPr lang="en-US" dirty="0" smtClean="0"/>
              <a:t>ontained custom code to adapt to working with different versions of </a:t>
            </a:r>
            <a:r>
              <a:rPr lang="en-US" dirty="0" err="1" smtClean="0"/>
              <a:t>Solr</a:t>
            </a:r>
            <a:r>
              <a:rPr lang="en-US" dirty="0" smtClean="0"/>
              <a:t>,</a:t>
            </a:r>
            <a:r>
              <a:rPr lang="en-US" baseline="0" dirty="0" smtClean="0"/>
              <a:t> whenever a new version of </a:t>
            </a:r>
            <a:r>
              <a:rPr lang="en-US" baseline="0" dirty="0" err="1" smtClean="0"/>
              <a:t>Solr</a:t>
            </a:r>
            <a:r>
              <a:rPr lang="en-US" baseline="0" dirty="0" smtClean="0"/>
              <a:t> was made available, if there were any incompatibilities with previous versions, more code would have to be added to </a:t>
            </a:r>
            <a:r>
              <a:rPr lang="en-US" baseline="0" dirty="0" err="1" smtClean="0"/>
              <a:t>SolrMarc</a:t>
            </a:r>
            <a:r>
              <a:rPr lang="en-US" baseline="0" dirty="0" smtClean="0"/>
              <a:t> to work around these incompatibilities.</a:t>
            </a:r>
          </a:p>
          <a:p>
            <a:endParaRPr lang="en-US" dirty="0" smtClean="0"/>
          </a:p>
          <a:p>
            <a:r>
              <a:rPr lang="en-US" dirty="0" smtClean="0"/>
              <a:t>Consequently this meant that</a:t>
            </a:r>
            <a:r>
              <a:rPr lang="en-US" baseline="0" dirty="0" smtClean="0"/>
              <a:t> u</a:t>
            </a:r>
            <a:r>
              <a:rPr lang="en-US" dirty="0" smtClean="0"/>
              <a:t>pdating </a:t>
            </a:r>
            <a:r>
              <a:rPr lang="en-US" i="1" dirty="0" smtClean="0"/>
              <a:t>anything</a:t>
            </a:r>
            <a:r>
              <a:rPr lang="en-US" dirty="0" smtClean="0"/>
              <a:t> </a:t>
            </a:r>
            <a:r>
              <a:rPr lang="en-US" dirty="0" smtClean="0"/>
              <a:t> required </a:t>
            </a:r>
            <a:r>
              <a:rPr lang="en-US" dirty="0" smtClean="0"/>
              <a:t>a release and perhaps </a:t>
            </a:r>
            <a:r>
              <a:rPr lang="en-US" dirty="0" smtClean="0"/>
              <a:t>required significant </a:t>
            </a:r>
            <a:r>
              <a:rPr lang="en-US" dirty="0" smtClean="0"/>
              <a:t>new code.</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15</a:t>
            </a:fld>
            <a:endParaRPr lang="en-US"/>
          </a:p>
        </p:txBody>
      </p:sp>
    </p:spTree>
    <p:extLst>
      <p:ext uri="{BB962C8B-B14F-4D97-AF65-F5344CB8AC3E}">
        <p14:creationId xmlns:p14="http://schemas.microsoft.com/office/powerpoint/2010/main" val="3204197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new </a:t>
            </a:r>
            <a:r>
              <a:rPr lang="en-US" dirty="0" err="1" smtClean="0"/>
              <a:t>SolrMarc</a:t>
            </a:r>
            <a:r>
              <a:rPr lang="en-US" dirty="0" smtClean="0"/>
              <a:t> consists of one </a:t>
            </a:r>
            <a:r>
              <a:rPr lang="en-US" dirty="0" err="1" smtClean="0"/>
              <a:t>SolrMarc</a:t>
            </a:r>
            <a:r>
              <a:rPr lang="en-US" dirty="0" smtClean="0"/>
              <a:t> jar, plus a directory of required jars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upgrade a required jar, delete it, copy in a new one. </a:t>
            </a:r>
          </a:p>
          <a:p>
            <a:endParaRPr lang="en-US" dirty="0" smtClean="0"/>
          </a:p>
          <a:p>
            <a:r>
              <a:rPr lang="en-US" dirty="0" smtClean="0"/>
              <a:t>For using </a:t>
            </a:r>
            <a:r>
              <a:rPr lang="en-US" dirty="0" smtClean="0"/>
              <a:t>it with a </a:t>
            </a:r>
            <a:r>
              <a:rPr lang="en-US" dirty="0" smtClean="0"/>
              <a:t>newer version of </a:t>
            </a:r>
            <a:r>
              <a:rPr lang="en-US" dirty="0" err="1" smtClean="0"/>
              <a:t>Solr</a:t>
            </a:r>
            <a:r>
              <a:rPr lang="en-US" dirty="0" smtClean="0"/>
              <a:t>, you simply point it at a directory containing </a:t>
            </a:r>
            <a:r>
              <a:rPr lang="en-US" dirty="0" smtClean="0"/>
              <a:t>that </a:t>
            </a:r>
            <a:r>
              <a:rPr lang="en-US" dirty="0" smtClean="0"/>
              <a:t>newer versions </a:t>
            </a:r>
            <a:r>
              <a:rPr lang="en-US" dirty="0" err="1" smtClean="0"/>
              <a:t>SolrJ</a:t>
            </a:r>
            <a:r>
              <a:rPr lang="en-US" dirty="0" smtClean="0"/>
              <a:t> </a:t>
            </a:r>
            <a:r>
              <a:rPr lang="en-US" dirty="0" smtClean="0"/>
              <a:t>libraries.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far it has been tested with several different versions of </a:t>
            </a:r>
            <a:r>
              <a:rPr lang="en-US" dirty="0" err="1" smtClean="0"/>
              <a:t>Solr</a:t>
            </a:r>
            <a:r>
              <a:rPr lang="en-US" dirty="0" smtClean="0"/>
              <a:t>, and it seems to work without any changes to </a:t>
            </a:r>
            <a:r>
              <a:rPr lang="en-US" dirty="0" err="1" smtClean="0"/>
              <a:t>SolrMarc</a:t>
            </a:r>
            <a:r>
              <a:rPr lang="en-US" dirty="0" smtClean="0"/>
              <a:t>, or any re-compiling.</a:t>
            </a:r>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16</a:t>
            </a:fld>
            <a:endParaRPr lang="en-US"/>
          </a:p>
        </p:txBody>
      </p:sp>
    </p:spTree>
    <p:extLst>
      <p:ext uri="{BB962C8B-B14F-4D97-AF65-F5344CB8AC3E}">
        <p14:creationId xmlns:p14="http://schemas.microsoft.com/office/powerpoint/2010/main" val="1875536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Perhaps the biggest goal for this new version was to make it faster.</a:t>
            </a:r>
          </a:p>
          <a:p>
            <a:endParaRPr lang="en-US" dirty="0" smtClean="0"/>
          </a:p>
          <a:p>
            <a:r>
              <a:rPr lang="en-US" dirty="0" smtClean="0"/>
              <a:t>This was partly done through Oliver’s idea</a:t>
            </a:r>
            <a:r>
              <a:rPr lang="en-US" baseline="0" dirty="0" smtClean="0"/>
              <a:t> of pre-processing, or “compiling” the index specification.</a:t>
            </a:r>
          </a:p>
          <a:p>
            <a:endParaRPr lang="en-US" baseline="0" dirty="0" smtClean="0"/>
          </a:p>
          <a:p>
            <a:r>
              <a:rPr lang="en-US" baseline="0" dirty="0" smtClean="0"/>
              <a:t>And partly though splitting the program in separate producer-consumer threads:  </a:t>
            </a:r>
            <a:r>
              <a:rPr lang="en-US" dirty="0" smtClean="0"/>
              <a:t>one for reading the records,  one for generating</a:t>
            </a:r>
            <a:r>
              <a:rPr lang="en-US" baseline="0" dirty="0" smtClean="0"/>
              <a:t> the </a:t>
            </a:r>
            <a:r>
              <a:rPr lang="en-US" baseline="0" dirty="0" err="1" smtClean="0"/>
              <a:t>solr</a:t>
            </a:r>
            <a:r>
              <a:rPr lang="en-US" baseline="0" dirty="0" smtClean="0"/>
              <a:t> add documents based on the index specification</a:t>
            </a:r>
            <a:r>
              <a:rPr lang="en-US" dirty="0" smtClean="0"/>
              <a:t>,   </a:t>
            </a:r>
            <a:r>
              <a:rPr lang="en-US" dirty="0" smtClean="0"/>
              <a:t>multiple threads sending </a:t>
            </a:r>
            <a:r>
              <a:rPr lang="en-US" dirty="0" smtClean="0"/>
              <a:t>those </a:t>
            </a:r>
            <a:r>
              <a:rPr lang="en-US" dirty="0" err="1" smtClean="0"/>
              <a:t>solr</a:t>
            </a:r>
            <a:r>
              <a:rPr lang="en-US" dirty="0" smtClean="0"/>
              <a:t> documents to </a:t>
            </a:r>
            <a:r>
              <a:rPr lang="en-US" dirty="0" err="1" smtClean="0"/>
              <a:t>Solr</a:t>
            </a:r>
            <a:endParaRPr lang="en-US" dirty="0" smtClean="0"/>
          </a:p>
          <a:p>
            <a:endParaRPr lang="en-US" dirty="0" smtClean="0"/>
          </a:p>
          <a:p>
            <a:r>
              <a:rPr lang="en-US" dirty="0" smtClean="0"/>
              <a:t>The</a:t>
            </a:r>
            <a:r>
              <a:rPr lang="en-US" baseline="0" dirty="0" smtClean="0"/>
              <a:t> </a:t>
            </a:r>
            <a:r>
              <a:rPr lang="en-US" baseline="0" dirty="0" err="1" smtClean="0"/>
              <a:t>Solr</a:t>
            </a:r>
            <a:r>
              <a:rPr lang="en-US" baseline="0" dirty="0" smtClean="0"/>
              <a:t> threads </a:t>
            </a:r>
            <a:r>
              <a:rPr lang="en-US" baseline="0" dirty="0" smtClean="0"/>
              <a:t>achieve a further speed-up by gather </a:t>
            </a:r>
            <a:r>
              <a:rPr lang="en-US" baseline="0" dirty="0" smtClean="0"/>
              <a:t>chunks of records to send at the same time.  </a:t>
            </a:r>
          </a:p>
          <a:p>
            <a:endParaRPr lang="en-US" baseline="0" dirty="0" smtClean="0"/>
          </a:p>
          <a:p>
            <a:r>
              <a:rPr lang="en-US" baseline="0" dirty="0" smtClean="0"/>
              <a:t>And for additional </a:t>
            </a:r>
            <a:r>
              <a:rPr lang="en-US" baseline="0" dirty="0" smtClean="0"/>
              <a:t>speed-up</a:t>
            </a:r>
            <a:r>
              <a:rPr lang="en-US" baseline="0" dirty="0" smtClean="0"/>
              <a:t>, if you ensure that your custom indexing methods are “thread safe” you can </a:t>
            </a:r>
            <a:r>
              <a:rPr lang="en-US" baseline="0" dirty="0" smtClean="0"/>
              <a:t>start </a:t>
            </a:r>
            <a:r>
              <a:rPr lang="en-US" baseline="0" dirty="0" smtClean="0"/>
              <a:t>multiple indexing threads to make the program that much faster.</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17</a:t>
            </a:fld>
            <a:endParaRPr lang="en-US"/>
          </a:p>
        </p:txBody>
      </p:sp>
    </p:spTree>
    <p:extLst>
      <p:ext uri="{BB962C8B-B14F-4D97-AF65-F5344CB8AC3E}">
        <p14:creationId xmlns:p14="http://schemas.microsoft.com/office/powerpoint/2010/main" val="586504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give you some idea about how much faster the new version is:</a:t>
            </a:r>
          </a:p>
          <a:p>
            <a:endParaRPr lang="en-US" dirty="0" smtClean="0"/>
          </a:p>
          <a:p>
            <a:r>
              <a:rPr lang="en-US" dirty="0" smtClean="0"/>
              <a:t>Most recent full re-index at University of Virginia with previous version of </a:t>
            </a:r>
            <a:r>
              <a:rPr lang="en-US" dirty="0" err="1" smtClean="0"/>
              <a:t>SolrMarc</a:t>
            </a:r>
            <a:r>
              <a:rPr lang="en-US" dirty="0" smtClean="0"/>
              <a:t> </a:t>
            </a:r>
          </a:p>
          <a:p>
            <a:endParaRPr lang="en-US" dirty="0" smtClean="0"/>
          </a:p>
          <a:p>
            <a:r>
              <a:rPr lang="en-US" dirty="0" smtClean="0"/>
              <a:t>4,847,392  records  in 17 </a:t>
            </a:r>
            <a:r>
              <a:rPr lang="en-US" dirty="0" err="1" smtClean="0"/>
              <a:t>hrs</a:t>
            </a:r>
            <a:r>
              <a:rPr lang="en-US" dirty="0" smtClean="0"/>
              <a:t> 36 minutes   about 80 records</a:t>
            </a:r>
            <a:r>
              <a:rPr lang="en-US" baseline="0" dirty="0" smtClean="0"/>
              <a:t> per </a:t>
            </a:r>
            <a:r>
              <a:rPr lang="en-US" dirty="0" smtClean="0"/>
              <a:t>second</a:t>
            </a:r>
          </a:p>
          <a:p>
            <a:endParaRPr lang="en-US" dirty="0" smtClean="0"/>
          </a:p>
          <a:p>
            <a:r>
              <a:rPr lang="en-US" dirty="0" smtClean="0"/>
              <a:t>On a test run with this new version</a:t>
            </a:r>
          </a:p>
          <a:p>
            <a:endParaRPr lang="en-US" dirty="0" smtClean="0"/>
          </a:p>
          <a:p>
            <a:r>
              <a:rPr lang="en-US" dirty="0" smtClean="0"/>
              <a:t>5,141,401  records in   1 </a:t>
            </a:r>
            <a:r>
              <a:rPr lang="en-US" dirty="0" err="1" smtClean="0"/>
              <a:t>hr</a:t>
            </a:r>
            <a:r>
              <a:rPr lang="en-US" dirty="0" smtClean="0"/>
              <a:t> 3 minutes   </a:t>
            </a:r>
            <a:r>
              <a:rPr lang="en-US" baseline="0" dirty="0" smtClean="0"/>
              <a:t>   over 1,300 records per second</a:t>
            </a:r>
          </a:p>
          <a:p>
            <a:endParaRPr lang="en-US" baseline="0" dirty="0" smtClean="0"/>
          </a:p>
          <a:p>
            <a:r>
              <a:rPr lang="en-US" baseline="0" dirty="0" smtClean="0"/>
              <a:t>That works out to over 17 times as fast.</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18</a:t>
            </a:fld>
            <a:endParaRPr lang="en-US"/>
          </a:p>
        </p:txBody>
      </p:sp>
    </p:spTree>
    <p:extLst>
      <p:ext uri="{BB962C8B-B14F-4D97-AF65-F5344CB8AC3E}">
        <p14:creationId xmlns:p14="http://schemas.microsoft.com/office/powerpoint/2010/main" val="3217463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a few more examples of complex index specifications that</a:t>
            </a:r>
            <a:r>
              <a:rPr lang="en-US" baseline="0" dirty="0" smtClean="0"/>
              <a:t> needed custom methods before, that now can be directly defined in the in the </a:t>
            </a:r>
            <a:r>
              <a:rPr lang="en-US" baseline="0" smtClean="0"/>
              <a:t>index specification file</a:t>
            </a:r>
            <a:endParaRPr lang="en-US" baseline="0" dirty="0" smtClean="0"/>
          </a:p>
          <a:p>
            <a:endParaRPr lang="en-US" baseline="0" dirty="0" smtClean="0"/>
          </a:p>
          <a:p>
            <a:r>
              <a:rPr lang="en-US" baseline="0" dirty="0" smtClean="0"/>
              <a:t>This  looks for 500a  fields</a:t>
            </a:r>
          </a:p>
          <a:p>
            <a:endParaRPr lang="en-US" baseline="0" dirty="0" smtClean="0"/>
          </a:p>
          <a:p>
            <a:r>
              <a:rPr lang="en-US" baseline="0" dirty="0" smtClean="0"/>
              <a:t>That occur in records that are “Videos”</a:t>
            </a:r>
          </a:p>
          <a:p>
            <a:endParaRPr lang="en-US" baseline="0" dirty="0" smtClean="0"/>
          </a:p>
          <a:p>
            <a:r>
              <a:rPr lang="en-US" baseline="0" dirty="0" smtClean="0"/>
              <a:t>Looks for a fairly complex pattern in the text of that field</a:t>
            </a:r>
          </a:p>
          <a:p>
            <a:endParaRPr lang="en-US" baseline="0" dirty="0" smtClean="0"/>
          </a:p>
          <a:p>
            <a:r>
              <a:rPr lang="en-US" baseline="0" dirty="0" smtClean="0"/>
              <a:t>And if it matches, it will apply a map to select just the desired data.</a:t>
            </a:r>
          </a:p>
          <a:p>
            <a:endParaRPr lang="en-US" baseline="0" dirty="0" smtClean="0"/>
          </a:p>
          <a:p>
            <a:r>
              <a:rPr lang="en-US" dirty="0" smtClean="0"/>
              <a:t>So for</a:t>
            </a:r>
            <a:r>
              <a:rPr lang="en-US" baseline="0" dirty="0" smtClean="0"/>
              <a:t> a record containing this 500 field</a:t>
            </a:r>
          </a:p>
          <a:p>
            <a:endParaRPr lang="en-US" baseline="0" dirty="0" smtClean="0"/>
          </a:p>
          <a:p>
            <a:r>
              <a:rPr lang="en-US" baseline="0" dirty="0" smtClean="0"/>
              <a:t>This index spec would generate this value in </a:t>
            </a:r>
            <a:r>
              <a:rPr lang="en-US" baseline="0" dirty="0" err="1" smtClean="0"/>
              <a:t>Solr</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19</a:t>
            </a:fld>
            <a:endParaRPr lang="en-US"/>
          </a:p>
        </p:txBody>
      </p:sp>
    </p:spTree>
    <p:extLst>
      <p:ext uri="{BB962C8B-B14F-4D97-AF65-F5344CB8AC3E}">
        <p14:creationId xmlns:p14="http://schemas.microsoft.com/office/powerpoint/2010/main" val="1367483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it</a:t>
            </a:r>
            <a:r>
              <a:rPr lang="en-US" baseline="0" dirty="0" smtClean="0"/>
              <a:t> looks in  locations 18 to 20 in the 008 field.</a:t>
            </a:r>
          </a:p>
          <a:p>
            <a:endParaRPr lang="en-US" baseline="0" dirty="0" smtClean="0"/>
          </a:p>
          <a:p>
            <a:r>
              <a:rPr lang="en-US" baseline="0" dirty="0" smtClean="0"/>
              <a:t>Makes sure that the item is a “video”</a:t>
            </a:r>
          </a:p>
          <a:p>
            <a:endParaRPr lang="en-US" baseline="0" dirty="0" smtClean="0"/>
          </a:p>
          <a:p>
            <a:r>
              <a:rPr lang="en-US" baseline="0" dirty="0" smtClean="0"/>
              <a:t>Checks whether the characters are numbers</a:t>
            </a:r>
          </a:p>
          <a:p>
            <a:endParaRPr lang="en-US" baseline="0" dirty="0" smtClean="0"/>
          </a:p>
          <a:p>
            <a:r>
              <a:rPr lang="en-US" baseline="0" dirty="0" smtClean="0"/>
              <a:t>And then discards leading spaces or zeros</a:t>
            </a:r>
          </a:p>
          <a:p>
            <a:endParaRPr lang="en-US" baseline="0" dirty="0" smtClean="0"/>
          </a:p>
          <a:p>
            <a:r>
              <a:rPr lang="en-US" baseline="0" dirty="0" smtClean="0"/>
              <a:t>So for a record containing this:</a:t>
            </a:r>
          </a:p>
          <a:p>
            <a:endParaRPr lang="en-US" baseline="0" dirty="0" smtClean="0"/>
          </a:p>
          <a:p>
            <a:endParaRPr lang="en-US" baseline="0" dirty="0" smtClean="0"/>
          </a:p>
          <a:p>
            <a:r>
              <a:rPr lang="en-US" baseline="0" dirty="0" smtClean="0"/>
              <a:t>It would generate the following field in </a:t>
            </a:r>
            <a:r>
              <a:rPr lang="en-US" baseline="0" dirty="0" err="1" smtClean="0"/>
              <a:t>Solr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20</a:t>
            </a:fld>
            <a:endParaRPr lang="en-US"/>
          </a:p>
        </p:txBody>
      </p:sp>
    </p:spTree>
    <p:extLst>
      <p:ext uri="{BB962C8B-B14F-4D97-AF65-F5344CB8AC3E}">
        <p14:creationId xmlns:p14="http://schemas.microsoft.com/office/powerpoint/2010/main" val="742726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a:t>
            </a:r>
            <a:r>
              <a:rPr lang="en-US" baseline="0" dirty="0" smtClean="0"/>
              <a:t>h it does support “simple” index specification,  I have found in practice that nearly everything ends up needing a custom method.</a:t>
            </a:r>
          </a:p>
          <a:p>
            <a:endParaRPr lang="en-US" baseline="0" dirty="0" smtClean="0"/>
          </a:p>
          <a:p>
            <a:r>
              <a:rPr lang="en-US" baseline="0" dirty="0" smtClean="0"/>
              <a:t>Consequently the source file containing these custom methods grows large and unwieldy. </a:t>
            </a:r>
          </a:p>
          <a:p>
            <a:endParaRPr lang="en-US" baseline="0" dirty="0" smtClean="0"/>
          </a:p>
          <a:p>
            <a:r>
              <a:rPr lang="en-US" baseline="0" dirty="0" smtClean="0"/>
              <a:t>And while incremental improvements have been </a:t>
            </a:r>
            <a:r>
              <a:rPr lang="en-US" baseline="0" dirty="0" smtClean="0"/>
              <a:t>made over the past several years, </a:t>
            </a:r>
            <a:r>
              <a:rPr lang="en-US" baseline="0" dirty="0" smtClean="0"/>
              <a:t>like adding support for </a:t>
            </a:r>
            <a:r>
              <a:rPr lang="en-US" baseline="0" dirty="0" err="1" smtClean="0"/>
              <a:t>beanshell</a:t>
            </a:r>
            <a:r>
              <a:rPr lang="en-US" baseline="0" dirty="0" smtClean="0"/>
              <a:t> scripts, or compiled indexing </a:t>
            </a:r>
            <a:r>
              <a:rPr lang="en-US" baseline="0" dirty="0" err="1" smtClean="0"/>
              <a:t>Mixins</a:t>
            </a:r>
            <a:r>
              <a:rPr lang="en-US" baseline="0" dirty="0" smtClean="0"/>
              <a:t> it </a:t>
            </a:r>
            <a:r>
              <a:rPr lang="en-US" baseline="0" dirty="0" smtClean="0"/>
              <a:t>really </a:t>
            </a:r>
            <a:r>
              <a:rPr lang="en-US" baseline="0" dirty="0" smtClean="0"/>
              <a:t>hasn’t made </a:t>
            </a:r>
            <a:r>
              <a:rPr lang="en-US" baseline="0" dirty="0" err="1" smtClean="0"/>
              <a:t>SolrMarc</a:t>
            </a:r>
            <a:r>
              <a:rPr lang="en-US" baseline="0" dirty="0" smtClean="0"/>
              <a:t> that much easier to configure and use and extend.</a:t>
            </a:r>
          </a:p>
          <a:p>
            <a:endParaRPr lang="en-US" baseline="0" dirty="0" smtClean="0"/>
          </a:p>
          <a:p>
            <a:r>
              <a:rPr lang="en-US" baseline="0" dirty="0" smtClean="0"/>
              <a:t>Furthermore, since </a:t>
            </a:r>
            <a:r>
              <a:rPr lang="en-US" baseline="0" dirty="0" err="1" smtClean="0"/>
              <a:t>SolrMarc</a:t>
            </a:r>
            <a:r>
              <a:rPr lang="en-US" baseline="0" dirty="0" smtClean="0"/>
              <a:t> has always tried to work with multiple different versions of </a:t>
            </a:r>
            <a:r>
              <a:rPr lang="en-US" baseline="0" dirty="0" err="1" smtClean="0"/>
              <a:t>Solr</a:t>
            </a:r>
            <a:r>
              <a:rPr lang="en-US" baseline="0" dirty="0" smtClean="0"/>
              <a:t>, it has been hard to upgrade and therefore </a:t>
            </a:r>
            <a:r>
              <a:rPr lang="en-US" baseline="0" dirty="0" smtClean="0"/>
              <a:t>often </a:t>
            </a:r>
            <a:r>
              <a:rPr lang="en-US" baseline="0" dirty="0" smtClean="0"/>
              <a:t>slow to upgrade, which has made it a roadblock for projects relying on it.</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3</a:t>
            </a:fld>
            <a:endParaRPr lang="en-US"/>
          </a:p>
        </p:txBody>
      </p:sp>
    </p:spTree>
    <p:extLst>
      <p:ext uri="{BB962C8B-B14F-4D97-AF65-F5344CB8AC3E}">
        <p14:creationId xmlns:p14="http://schemas.microsoft.com/office/powerpoint/2010/main" val="467147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example is based on a message</a:t>
            </a:r>
            <a:r>
              <a:rPr lang="en-US" baseline="0" dirty="0" smtClean="0"/>
              <a:t> from Michael Levy where he asked: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“When an 856 field has a second indicator with value of either 0 or 1, I would like to have an additional </a:t>
            </a:r>
            <a:r>
              <a:rPr lang="en-US" sz="1200" dirty="0" err="1" smtClean="0"/>
              <a:t>Solr</a:t>
            </a:r>
            <a:r>
              <a:rPr lang="en-US" sz="1200" dirty="0" smtClean="0"/>
              <a:t> field created with some arbitrary content. Let's say a </a:t>
            </a:r>
            <a:r>
              <a:rPr lang="en-US" sz="1200" dirty="0" err="1" smtClean="0"/>
              <a:t>Solr</a:t>
            </a:r>
            <a:r>
              <a:rPr lang="en-US" sz="1200" dirty="0" smtClean="0"/>
              <a:t> field "</a:t>
            </a:r>
            <a:r>
              <a:rPr lang="en-US" sz="1200" dirty="0" err="1" smtClean="0"/>
              <a:t>online_resource</a:t>
            </a:r>
            <a:r>
              <a:rPr lang="en-US" sz="1200" dirty="0" smtClean="0"/>
              <a:t>" be created with value "Yes".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21</a:t>
            </a:fld>
            <a:endParaRPr lang="en-US"/>
          </a:p>
        </p:txBody>
      </p:sp>
    </p:spTree>
    <p:extLst>
      <p:ext uri="{BB962C8B-B14F-4D97-AF65-F5344CB8AC3E}">
        <p14:creationId xmlns:p14="http://schemas.microsoft.com/office/powerpoint/2010/main" val="1380322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I’d like to mention that</a:t>
            </a:r>
            <a:r>
              <a:rPr lang="en-US" baseline="0" dirty="0" smtClean="0"/>
              <a:t> </a:t>
            </a:r>
            <a:r>
              <a:rPr lang="en-US" baseline="0" dirty="0" err="1" smtClean="0"/>
              <a:t>SolrMarc</a:t>
            </a:r>
            <a:r>
              <a:rPr lang="en-US" baseline="0" dirty="0" smtClean="0"/>
              <a:t> now contains an interactive interface to allow you to work on, edit and tweak an index specification, and see the results for a given record immediately.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22</a:t>
            </a:fld>
            <a:endParaRPr lang="en-US"/>
          </a:p>
        </p:txBody>
      </p:sp>
    </p:spTree>
    <p:extLst>
      <p:ext uri="{BB962C8B-B14F-4D97-AF65-F5344CB8AC3E}">
        <p14:creationId xmlns:p14="http://schemas.microsoft.com/office/powerpoint/2010/main" val="3118261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I had some ideas on ways that </a:t>
            </a:r>
            <a:r>
              <a:rPr lang="en-US" dirty="0" err="1" smtClean="0"/>
              <a:t>SolrMarc</a:t>
            </a:r>
            <a:r>
              <a:rPr lang="en-US" baseline="0" dirty="0" smtClean="0"/>
              <a:t> could be made better they really didn’t go anywhere.</a:t>
            </a:r>
          </a:p>
          <a:p>
            <a:endParaRPr lang="en-US" dirty="0" smtClean="0"/>
          </a:p>
          <a:p>
            <a:r>
              <a:rPr lang="en-US" dirty="0" smtClean="0"/>
              <a:t>But, back </a:t>
            </a:r>
            <a:r>
              <a:rPr lang="en-US" dirty="0" smtClean="0"/>
              <a:t>in February, before Code4Lib</a:t>
            </a:r>
            <a:r>
              <a:rPr lang="en-US" baseline="0" dirty="0" smtClean="0"/>
              <a:t>  a programmer named Oliver </a:t>
            </a:r>
            <a:r>
              <a:rPr lang="en-US" baseline="0" dirty="0" err="1" smtClean="0"/>
              <a:t>Obenland</a:t>
            </a:r>
            <a:r>
              <a:rPr lang="en-US" baseline="0" dirty="0" smtClean="0"/>
              <a:t>, </a:t>
            </a:r>
            <a:r>
              <a:rPr lang="en-US" baseline="0" dirty="0" smtClean="0"/>
              <a:t>contacted </a:t>
            </a:r>
            <a:r>
              <a:rPr lang="en-US" baseline="0" dirty="0" err="1" smtClean="0"/>
              <a:t>Demian</a:t>
            </a:r>
            <a:r>
              <a:rPr lang="en-US" baseline="0" dirty="0" smtClean="0"/>
              <a:t>, who put Oliver in touch with me.  </a:t>
            </a:r>
            <a:endParaRPr lang="en-US" baseline="0" dirty="0" smtClean="0"/>
          </a:p>
          <a:p>
            <a:r>
              <a:rPr lang="en-US" baseline="0" dirty="0" smtClean="0"/>
              <a:t>He who was working on a </a:t>
            </a:r>
            <a:r>
              <a:rPr lang="en-US" baseline="0" dirty="0" err="1" smtClean="0"/>
              <a:t>VuFind</a:t>
            </a:r>
            <a:r>
              <a:rPr lang="en-US" baseline="0" dirty="0" smtClean="0"/>
              <a:t>-based project for a German Library  </a:t>
            </a:r>
            <a:endParaRPr lang="en-US" baseline="0" dirty="0" smtClean="0"/>
          </a:p>
          <a:p>
            <a:endParaRPr lang="en-US" baseline="0" dirty="0" smtClean="0"/>
          </a:p>
          <a:p>
            <a:r>
              <a:rPr lang="en-US" baseline="0" dirty="0" smtClean="0"/>
              <a:t>And not </a:t>
            </a:r>
            <a:r>
              <a:rPr lang="en-US" baseline="0" dirty="0" smtClean="0"/>
              <a:t>only had interest in a new version, he had some specific ideas about how to make </a:t>
            </a:r>
            <a:r>
              <a:rPr lang="en-US" baseline="0" dirty="0" err="1" smtClean="0"/>
              <a:t>SolrMarc</a:t>
            </a:r>
            <a:r>
              <a:rPr lang="en-US" baseline="0" dirty="0" smtClean="0"/>
              <a:t> </a:t>
            </a:r>
            <a:r>
              <a:rPr lang="en-US" baseline="0" dirty="0" smtClean="0"/>
              <a:t>easier to </a:t>
            </a:r>
            <a:r>
              <a:rPr lang="en-US" baseline="0" dirty="0" smtClean="0"/>
              <a:t>use and faster.</a:t>
            </a:r>
          </a:p>
        </p:txBody>
      </p:sp>
      <p:sp>
        <p:nvSpPr>
          <p:cNvPr id="4" name="Slide Number Placeholder 3"/>
          <p:cNvSpPr>
            <a:spLocks noGrp="1"/>
          </p:cNvSpPr>
          <p:nvPr>
            <p:ph type="sldNum" sz="quarter" idx="10"/>
          </p:nvPr>
        </p:nvSpPr>
        <p:spPr/>
        <p:txBody>
          <a:bodyPr/>
          <a:lstStyle/>
          <a:p>
            <a:fld id="{F487A769-375D-466F-B158-8230CF395F70}" type="slidenum">
              <a:rPr lang="en-US" smtClean="0"/>
              <a:t>4</a:t>
            </a:fld>
            <a:endParaRPr lang="en-US"/>
          </a:p>
        </p:txBody>
      </p:sp>
    </p:spTree>
    <p:extLst>
      <p:ext uri="{BB962C8B-B14F-4D97-AF65-F5344CB8AC3E}">
        <p14:creationId xmlns:p14="http://schemas.microsoft.com/office/powerpoint/2010/main" val="1934996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 started working from his new code it became clear that he had re-written much of how </a:t>
            </a:r>
            <a:r>
              <a:rPr lang="en-US" baseline="0" dirty="0" err="1" smtClean="0"/>
              <a:t>SolrMarc</a:t>
            </a:r>
            <a:r>
              <a:rPr lang="en-US" baseline="0" dirty="0" smtClean="0"/>
              <a:t> worked in order to demonstrate his new design ideas.   </a:t>
            </a:r>
          </a:p>
          <a:p>
            <a:endParaRPr lang="en-US" baseline="0" dirty="0" smtClean="0"/>
          </a:p>
          <a:p>
            <a:r>
              <a:rPr lang="en-US" baseline="0" dirty="0" smtClean="0"/>
              <a:t>His code already implemented many of the features of the existing </a:t>
            </a:r>
            <a:r>
              <a:rPr lang="en-US" baseline="0" dirty="0" err="1" smtClean="0"/>
              <a:t>SolrMarc</a:t>
            </a:r>
            <a:r>
              <a:rPr lang="en-US" baseline="0" dirty="0" smtClean="0"/>
              <a:t> and would dovetail quite nicely with some work I had done on processing the index specification using a parser generated from </a:t>
            </a:r>
            <a:r>
              <a:rPr lang="en-US" baseline="0" dirty="0" err="1" smtClean="0"/>
              <a:t>JFlex</a:t>
            </a:r>
            <a:r>
              <a:rPr lang="en-US" baseline="0" dirty="0" smtClean="0"/>
              <a:t> and Java Cup</a:t>
            </a:r>
          </a:p>
          <a:p>
            <a:endParaRPr lang="en-US" baseline="0" dirty="0" smtClean="0"/>
          </a:p>
          <a:p>
            <a:r>
              <a:rPr lang="en-US" baseline="0" dirty="0" smtClean="0"/>
              <a:t>Because of the design he came up with, it was easier to add my ideas into what he had created than it would have been to shoehorn his ideas into the existing codebase.</a:t>
            </a:r>
          </a:p>
          <a:p>
            <a:endParaRPr lang="en-US" baseline="0" dirty="0" smtClean="0"/>
          </a:p>
          <a:p>
            <a:r>
              <a:rPr lang="en-US" baseline="0" dirty="0" smtClean="0"/>
              <a:t>So from that start I formed this list of “goals” for this new version.</a:t>
            </a:r>
          </a:p>
          <a:p>
            <a:endParaRPr lang="en-US" baseline="0" dirty="0" smtClean="0"/>
          </a:p>
          <a:p>
            <a:r>
              <a:rPr lang="en-US" baseline="0" dirty="0" smtClean="0"/>
              <a:t>First it would have to be backwards compatible with the existing version.</a:t>
            </a:r>
          </a:p>
          <a:p>
            <a:endParaRPr lang="en-US" baseline="0" dirty="0" smtClean="0"/>
          </a:p>
          <a:p>
            <a:r>
              <a:rPr lang="en-US" baseline="0" dirty="0" smtClean="0"/>
              <a:t>It should provide more capability and flexibility to the end user.</a:t>
            </a:r>
          </a:p>
          <a:p>
            <a:endParaRPr lang="en-US" baseline="0" dirty="0" smtClean="0"/>
          </a:p>
          <a:p>
            <a:r>
              <a:rPr lang="en-US" baseline="0" dirty="0" smtClean="0"/>
              <a:t>And  it should be </a:t>
            </a:r>
            <a:r>
              <a:rPr lang="en-US" baseline="0" dirty="0" smtClean="0"/>
              <a:t>faster.</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5</a:t>
            </a:fld>
            <a:endParaRPr lang="en-US"/>
          </a:p>
        </p:txBody>
      </p:sp>
    </p:spTree>
    <p:extLst>
      <p:ext uri="{BB962C8B-B14F-4D97-AF65-F5344CB8AC3E}">
        <p14:creationId xmlns:p14="http://schemas.microsoft.com/office/powerpoint/2010/main" val="2449330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example index specifications from the</a:t>
            </a:r>
            <a:r>
              <a:rPr lang="en-US" baseline="0" dirty="0" smtClean="0"/>
              <a:t> previous version of </a:t>
            </a:r>
            <a:r>
              <a:rPr lang="en-US" baseline="0" dirty="0" err="1" smtClean="0"/>
              <a:t>SolrMarc</a:t>
            </a:r>
            <a:endParaRPr lang="en-US" baseline="0" dirty="0" smtClean="0"/>
          </a:p>
          <a:p>
            <a:endParaRPr lang="en-US" baseline="0" dirty="0" smtClean="0"/>
          </a:p>
          <a:p>
            <a:r>
              <a:rPr lang="en-US" baseline="0" dirty="0" smtClean="0"/>
              <a:t>The first three are fairly straightforward simple indexing specs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wanted do something only slightly more complex, like strip off trailing punctuation,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or </a:t>
            </a:r>
            <a:r>
              <a:rPr lang="en-US" baseline="0" dirty="0" smtClean="0"/>
              <a:t>remove an initial “the” from a title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or </a:t>
            </a:r>
            <a:r>
              <a:rPr lang="en-US" baseline="0" dirty="0" smtClean="0"/>
              <a:t>extract the title for items that are “Journals” you would need to call a custom method.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6</a:t>
            </a:fld>
            <a:endParaRPr lang="en-US"/>
          </a:p>
        </p:txBody>
      </p:sp>
    </p:spTree>
    <p:extLst>
      <p:ext uri="{BB962C8B-B14F-4D97-AF65-F5344CB8AC3E}">
        <p14:creationId xmlns:p14="http://schemas.microsoft.com/office/powerpoint/2010/main" val="2334739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specification language still supports the same</a:t>
            </a:r>
            <a:r>
              <a:rPr lang="en-US" baseline="0" dirty="0" smtClean="0"/>
              <a:t> basic structure, with a field name = some specification followed by an optional map, and maybe a modifier </a:t>
            </a:r>
          </a:p>
          <a:p>
            <a:endParaRPr lang="en-US" baseline="0" dirty="0" smtClean="0"/>
          </a:p>
          <a:p>
            <a:r>
              <a:rPr lang="en-US" baseline="0" dirty="0" smtClean="0"/>
              <a:t>But it now supports quite a few more modifiers.</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7</a:t>
            </a:fld>
            <a:endParaRPr lang="en-US"/>
          </a:p>
        </p:txBody>
      </p:sp>
    </p:spTree>
    <p:extLst>
      <p:ext uri="{BB962C8B-B14F-4D97-AF65-F5344CB8AC3E}">
        <p14:creationId xmlns:p14="http://schemas.microsoft.com/office/powerpoint/2010/main" val="490316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some of these new modifiers, Index specifications that </a:t>
            </a:r>
            <a:r>
              <a:rPr lang="en-US" dirty="0" smtClean="0"/>
              <a:t>used to require</a:t>
            </a:r>
            <a:r>
              <a:rPr lang="en-US" baseline="0" dirty="0" smtClean="0"/>
              <a:t> </a:t>
            </a:r>
            <a:r>
              <a:rPr lang="en-US" dirty="0" smtClean="0"/>
              <a:t>a </a:t>
            </a:r>
            <a:r>
              <a:rPr lang="en-US" dirty="0" smtClean="0"/>
              <a:t>custom method call</a:t>
            </a:r>
          </a:p>
          <a:p>
            <a:endParaRPr lang="en-US" dirty="0" smtClean="0"/>
          </a:p>
          <a:p>
            <a:endParaRPr lang="en-US" dirty="0" smtClean="0"/>
          </a:p>
          <a:p>
            <a:r>
              <a:rPr lang="en-US" dirty="0" smtClean="0"/>
              <a:t>Can</a:t>
            </a:r>
            <a:r>
              <a:rPr lang="en-US" baseline="0" dirty="0" smtClean="0"/>
              <a:t> now be written in a more simple straightforward way.</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8</a:t>
            </a:fld>
            <a:endParaRPr lang="en-US"/>
          </a:p>
        </p:txBody>
      </p:sp>
    </p:spTree>
    <p:extLst>
      <p:ext uri="{BB962C8B-B14F-4D97-AF65-F5344CB8AC3E}">
        <p14:creationId xmlns:p14="http://schemas.microsoft.com/office/powerpoint/2010/main" val="263987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index specification</a:t>
            </a:r>
            <a:r>
              <a:rPr lang="en-US" baseline="0" dirty="0" smtClean="0"/>
              <a:t> language now supports conditional qualifiers</a:t>
            </a:r>
            <a:r>
              <a:rPr lang="en-US" baseline="0" dirty="0" smtClean="0"/>
              <a:t>.</a:t>
            </a:r>
          </a:p>
          <a:p>
            <a:r>
              <a:rPr lang="en-US" baseline="0" dirty="0" smtClean="0"/>
              <a:t>Which </a:t>
            </a:r>
            <a:r>
              <a:rPr lang="en-US" sz="1200" dirty="0" smtClean="0"/>
              <a:t>allow you to include some fields/subfields only if certain conditions are true</a:t>
            </a:r>
            <a:endParaRPr lang="en-US" dirty="0" smtClean="0"/>
          </a:p>
          <a:p>
            <a:endParaRPr lang="en-US" dirty="0" smtClean="0"/>
          </a:p>
          <a:p>
            <a:r>
              <a:rPr lang="en-US" dirty="0" smtClean="0"/>
              <a:t>If you want to extract publication information from the 260abc subfields, or from the new RDA-style 264abc subfields, but only wanted the 264 field if the second indicator is a "1" or a "4" then you can use the following conditional spec.</a:t>
            </a:r>
          </a:p>
          <a:p>
            <a:endParaRPr lang="en-US" dirty="0" smtClean="0"/>
          </a:p>
          <a:p>
            <a:r>
              <a:rPr lang="en-US" dirty="0" smtClean="0"/>
              <a:t>if you wanted to extract "journal titles" from the 245 field, but only if the item was a "journal" that indicates this by an "s" in character 7 of the record leader.</a:t>
            </a:r>
          </a:p>
          <a:p>
            <a:endParaRPr lang="en-US" dirty="0" smtClean="0"/>
          </a:p>
          <a:p>
            <a:r>
              <a:rPr lang="en-US" dirty="0" smtClean="0"/>
              <a:t>If you wanted subject headings that conform to certain subject heading schemes (as indicated by the second indicator and the $2 subfield)</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9</a:t>
            </a:fld>
            <a:endParaRPr lang="en-US"/>
          </a:p>
        </p:txBody>
      </p:sp>
    </p:spTree>
    <p:extLst>
      <p:ext uri="{BB962C8B-B14F-4D97-AF65-F5344CB8AC3E}">
        <p14:creationId xmlns:p14="http://schemas.microsoft.com/office/powerpoint/2010/main" val="494523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when is comes to “Translation maps”  the previous syntax is still supported.</a:t>
            </a:r>
          </a:p>
          <a:p>
            <a:endParaRPr lang="en-US" dirty="0" smtClean="0"/>
          </a:p>
          <a:p>
            <a:r>
              <a:rPr lang="en-US" dirty="0" smtClean="0"/>
              <a:t>But “simple maps” can be defined inline</a:t>
            </a:r>
          </a:p>
          <a:p>
            <a:endParaRPr lang="en-US" dirty="0" smtClean="0"/>
          </a:p>
          <a:p>
            <a:r>
              <a:rPr lang="en-US" dirty="0" smtClean="0"/>
              <a:t>Plus you can apply multiple</a:t>
            </a:r>
            <a:r>
              <a:rPr lang="en-US" baseline="0" dirty="0" smtClean="0"/>
              <a:t> maps within a single index spec.</a:t>
            </a:r>
          </a:p>
          <a:p>
            <a:endParaRPr lang="en-US" baseline="0" dirty="0" smtClean="0"/>
          </a:p>
          <a:p>
            <a:r>
              <a:rPr lang="en-US" baseline="0" dirty="0" smtClean="0"/>
              <a:t>This example maps the </a:t>
            </a:r>
            <a:r>
              <a:rPr lang="en-US" baseline="0" dirty="0" smtClean="0"/>
              <a:t>three-letter code </a:t>
            </a:r>
            <a:r>
              <a:rPr lang="en-US" baseline="0" dirty="0" smtClean="0"/>
              <a:t>for a language </a:t>
            </a:r>
            <a:r>
              <a:rPr lang="en-US" baseline="0" dirty="0" smtClean="0"/>
              <a:t>to the </a:t>
            </a:r>
            <a:r>
              <a:rPr lang="en-US" baseline="0" dirty="0" smtClean="0"/>
              <a:t>full name of that language, and then appends “(dubbed in)”</a:t>
            </a:r>
            <a:endParaRPr lang="en-US" dirty="0"/>
          </a:p>
        </p:txBody>
      </p:sp>
      <p:sp>
        <p:nvSpPr>
          <p:cNvPr id="4" name="Slide Number Placeholder 3"/>
          <p:cNvSpPr>
            <a:spLocks noGrp="1"/>
          </p:cNvSpPr>
          <p:nvPr>
            <p:ph type="sldNum" sz="quarter" idx="10"/>
          </p:nvPr>
        </p:nvSpPr>
        <p:spPr/>
        <p:txBody>
          <a:bodyPr/>
          <a:lstStyle/>
          <a:p>
            <a:fld id="{F487A769-375D-466F-B158-8230CF395F70}" type="slidenum">
              <a:rPr lang="en-US" smtClean="0"/>
              <a:t>10</a:t>
            </a:fld>
            <a:endParaRPr lang="en-US"/>
          </a:p>
        </p:txBody>
      </p:sp>
    </p:spTree>
    <p:extLst>
      <p:ext uri="{BB962C8B-B14F-4D97-AF65-F5344CB8AC3E}">
        <p14:creationId xmlns:p14="http://schemas.microsoft.com/office/powerpoint/2010/main" val="4133502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1863039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227372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151213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7C030-FF53-4C68-8C27-EC2636F01ABC}"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8806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7C030-FF53-4C68-8C27-EC2636F01ABC}"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010332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E7C030-FF53-4C68-8C27-EC2636F01ABC}" type="datetimeFigureOut">
              <a:rPr lang="en-US" smtClean="0"/>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212439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E7C030-FF53-4C68-8C27-EC2636F01ABC}" type="datetimeFigureOut">
              <a:rPr lang="en-US" smtClean="0"/>
              <a:t>10/7/2016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07904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E7C030-FF53-4C68-8C27-EC2636F01ABC}" type="datetimeFigureOut">
              <a:rPr lang="en-US" smtClean="0"/>
              <a:t>10/7/2016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42820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7C030-FF53-4C68-8C27-EC2636F01ABC}" type="datetimeFigureOut">
              <a:rPr lang="en-US" smtClean="0"/>
              <a:t>10/7/2016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32394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7C030-FF53-4C68-8C27-EC2636F01ABC}" type="datetimeFigureOut">
              <a:rPr lang="en-US" smtClean="0"/>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2636483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7C030-FF53-4C68-8C27-EC2636F01ABC}" type="datetimeFigureOut">
              <a:rPr lang="en-US" smtClean="0"/>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EC4EB-6CDB-413E-A1CE-EA0764BCAB17}" type="slidenum">
              <a:rPr lang="en-US" smtClean="0"/>
              <a:t>‹#›</a:t>
            </a:fld>
            <a:endParaRPr lang="en-US"/>
          </a:p>
        </p:txBody>
      </p:sp>
    </p:spTree>
    <p:extLst>
      <p:ext uri="{BB962C8B-B14F-4D97-AF65-F5344CB8AC3E}">
        <p14:creationId xmlns:p14="http://schemas.microsoft.com/office/powerpoint/2010/main" val="6842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7C030-FF53-4C68-8C27-EC2636F01ABC}" type="datetimeFigureOut">
              <a:rPr lang="en-US" smtClean="0"/>
              <a:t>10/7/2016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EC4EB-6CDB-413E-A1CE-EA0764BCAB17}" type="slidenum">
              <a:rPr lang="en-US" smtClean="0"/>
              <a:t>‹#›</a:t>
            </a:fld>
            <a:endParaRPr lang="en-US"/>
          </a:p>
        </p:txBody>
      </p:sp>
    </p:spTree>
    <p:extLst>
      <p:ext uri="{BB962C8B-B14F-4D97-AF65-F5344CB8AC3E}">
        <p14:creationId xmlns:p14="http://schemas.microsoft.com/office/powerpoint/2010/main" val="1976851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066799"/>
          </a:xfrm>
        </p:spPr>
        <p:txBody>
          <a:bodyPr/>
          <a:lstStyle/>
          <a:p>
            <a:r>
              <a:rPr lang="en-US" dirty="0" smtClean="0"/>
              <a:t>New Release of</a:t>
            </a:r>
            <a:endParaRPr lang="en-US" dirty="0"/>
          </a:p>
        </p:txBody>
      </p:sp>
      <p:sp>
        <p:nvSpPr>
          <p:cNvPr id="3" name="Subtitle 2"/>
          <p:cNvSpPr>
            <a:spLocks noGrp="1"/>
          </p:cNvSpPr>
          <p:nvPr>
            <p:ph type="subTitle" idx="1"/>
          </p:nvPr>
        </p:nvSpPr>
        <p:spPr/>
        <p:txBody>
          <a:bodyPr/>
          <a:lstStyle/>
          <a:p>
            <a:r>
              <a:rPr lang="en-US" dirty="0" err="1" smtClean="0"/>
              <a:t>VuFind</a:t>
            </a:r>
            <a:r>
              <a:rPr lang="en-US" dirty="0" smtClean="0"/>
              <a:t> Summit 2016</a:t>
            </a:r>
          </a:p>
          <a:p>
            <a:r>
              <a:rPr lang="en-US" dirty="0" smtClean="0"/>
              <a:t>Robert </a:t>
            </a:r>
            <a:r>
              <a:rPr lang="en-US" dirty="0" err="1" smtClean="0"/>
              <a:t>Haschart</a:t>
            </a:r>
            <a:endParaRPr lang="en-US" dirty="0" smtClean="0"/>
          </a:p>
          <a:p>
            <a:r>
              <a:rPr lang="en-US" dirty="0" smtClean="0"/>
              <a:t>University of Virginia</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062" y="1676399"/>
            <a:ext cx="7907214" cy="1779123"/>
          </a:xfrm>
          <a:prstGeom prst="rect">
            <a:avLst/>
          </a:prstGeom>
        </p:spPr>
      </p:pic>
    </p:spTree>
    <p:extLst>
      <p:ext uri="{BB962C8B-B14F-4D97-AF65-F5344CB8AC3E}">
        <p14:creationId xmlns:p14="http://schemas.microsoft.com/office/powerpoint/2010/main" val="4205634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Translation Maps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The previous syntax is still supported:</a:t>
            </a:r>
            <a:endParaRPr lang="en-US" sz="2200" dirty="0" smtClean="0"/>
          </a:p>
          <a:p>
            <a:pPr marL="0" indent="0">
              <a:buNone/>
            </a:pPr>
            <a:r>
              <a:rPr lang="en-US" sz="2200" dirty="0" err="1" smtClean="0"/>
              <a:t>oclc_num</a:t>
            </a:r>
            <a:r>
              <a:rPr lang="en-US" sz="2200" dirty="0" smtClean="0"/>
              <a:t> </a:t>
            </a:r>
            <a:r>
              <a:rPr lang="en-US" sz="2200" dirty="0"/>
              <a:t>= 035a, (</a:t>
            </a:r>
            <a:r>
              <a:rPr lang="en-US" sz="2200" dirty="0" err="1"/>
              <a:t>pattern_map.oclc_num</a:t>
            </a:r>
            <a:r>
              <a:rPr lang="en-US" sz="2200" dirty="0" smtClean="0"/>
              <a:t>)</a:t>
            </a:r>
            <a:endParaRPr lang="en-US" sz="2200" dirty="0"/>
          </a:p>
          <a:p>
            <a:pPr marL="0" indent="0">
              <a:buNone/>
            </a:pPr>
            <a:r>
              <a:rPr lang="en-US" sz="2200" dirty="0" err="1" smtClean="0"/>
              <a:t>oclc_num</a:t>
            </a:r>
            <a:r>
              <a:rPr lang="en-US" sz="2200" dirty="0" smtClean="0"/>
              <a:t> </a:t>
            </a:r>
            <a:r>
              <a:rPr lang="en-US" sz="2200" dirty="0"/>
              <a:t>= </a:t>
            </a:r>
            <a:r>
              <a:rPr lang="en-US" sz="2200" dirty="0" smtClean="0"/>
              <a:t>035a, </a:t>
            </a:r>
            <a:r>
              <a:rPr lang="en-US" sz="2200" dirty="0" err="1"/>
              <a:t>oclc_num_pattern_map.properties</a:t>
            </a:r>
            <a:r>
              <a:rPr lang="en-US" sz="2200" dirty="0"/>
              <a:t>(</a:t>
            </a:r>
            <a:r>
              <a:rPr lang="en-US" sz="2200" dirty="0" err="1"/>
              <a:t>oclc_num</a:t>
            </a:r>
            <a:r>
              <a:rPr lang="en-US" sz="2200" dirty="0" smtClean="0"/>
              <a:t>)</a:t>
            </a:r>
          </a:p>
          <a:p>
            <a:pPr marL="0" indent="0">
              <a:buNone/>
            </a:pPr>
            <a:endParaRPr lang="en-US" sz="2200" dirty="0"/>
          </a:p>
          <a:p>
            <a:pPr marL="0" indent="0">
              <a:buNone/>
            </a:pPr>
            <a:r>
              <a:rPr lang="en-US" sz="2800" dirty="0" smtClean="0"/>
              <a:t>But now simple maps can be defined “inline”:</a:t>
            </a:r>
          </a:p>
          <a:p>
            <a:pPr marL="0" indent="0">
              <a:buNone/>
            </a:pPr>
            <a:r>
              <a:rPr lang="en-US" sz="2200" dirty="0" err="1" smtClean="0"/>
              <a:t>oclc_num</a:t>
            </a:r>
            <a:r>
              <a:rPr lang="en-US" sz="2200" dirty="0" smtClean="0"/>
              <a:t> </a:t>
            </a:r>
            <a:r>
              <a:rPr lang="en-US" sz="2200" dirty="0"/>
              <a:t>= 035a, </a:t>
            </a:r>
            <a:r>
              <a:rPr lang="en-US" sz="2200" dirty="0" smtClean="0"/>
              <a:t>map</a:t>
            </a:r>
            <a:r>
              <a:rPr lang="en-US" sz="2200" dirty="0"/>
              <a:t>(".*[(]</a:t>
            </a:r>
            <a:r>
              <a:rPr lang="en-US" sz="2200" dirty="0" err="1"/>
              <a:t>OCoLC</a:t>
            </a:r>
            <a:r>
              <a:rPr lang="en-US" sz="2200" dirty="0"/>
              <a:t>[)]([0-9]*)=&gt;$1</a:t>
            </a:r>
            <a:r>
              <a:rPr lang="en-US" sz="2200" dirty="0" smtClean="0"/>
              <a:t>")</a:t>
            </a:r>
          </a:p>
          <a:p>
            <a:pPr marL="0" indent="0">
              <a:buNone/>
            </a:pPr>
            <a:endParaRPr lang="en-US" sz="2200" dirty="0"/>
          </a:p>
          <a:p>
            <a:pPr marL="0" indent="0">
              <a:buNone/>
            </a:pPr>
            <a:r>
              <a:rPr lang="en-US" sz="2800" dirty="0" smtClean="0"/>
              <a:t>And multiple maps can appear in a single Index Spec:</a:t>
            </a:r>
          </a:p>
          <a:p>
            <a:pPr marL="0" indent="0">
              <a:buNone/>
            </a:pPr>
            <a:r>
              <a:rPr lang="en-US" sz="2200" dirty="0" err="1" smtClean="0"/>
              <a:t>dubbed_facet</a:t>
            </a:r>
            <a:r>
              <a:rPr lang="en-US" sz="2200" dirty="0" smtClean="0"/>
              <a:t> = </a:t>
            </a:r>
            <a:r>
              <a:rPr lang="en-US" sz="2200" dirty="0"/>
              <a:t>041h ? (000[6] = "g") , </a:t>
            </a:r>
            <a:r>
              <a:rPr lang="en-US" sz="2200" dirty="0" err="1"/>
              <a:t>language_map.properties</a:t>
            </a:r>
            <a:r>
              <a:rPr lang="en-US" sz="2200" dirty="0"/>
              <a:t>, </a:t>
            </a:r>
            <a:endParaRPr lang="en-US" sz="2200" dirty="0" smtClean="0"/>
          </a:p>
          <a:p>
            <a:pPr marL="0" indent="0">
              <a:buNone/>
            </a:pPr>
            <a:r>
              <a:rPr lang="en-US" sz="2200" dirty="0"/>
              <a:t> </a:t>
            </a:r>
            <a:r>
              <a:rPr lang="en-US" sz="2200" dirty="0" smtClean="0"/>
              <a:t>                                                                     map</a:t>
            </a:r>
            <a:r>
              <a:rPr lang="en-US" sz="2200" dirty="0"/>
              <a:t>("^(.*)$=&gt;$1 (dubbed in)")</a:t>
            </a:r>
          </a:p>
        </p:txBody>
      </p:sp>
    </p:spTree>
    <p:extLst>
      <p:ext uri="{BB962C8B-B14F-4D97-AF65-F5344CB8AC3E}">
        <p14:creationId xmlns:p14="http://schemas.microsoft.com/office/powerpoint/2010/main" val="406917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Post-processing Modifiers  </a:t>
            </a:r>
            <a:br>
              <a:rPr lang="en-US" dirty="0" smtClean="0"/>
            </a:br>
            <a:r>
              <a:rPr lang="en-US" dirty="0" smtClean="0"/>
              <a:t>(AKA  Collectors)</a:t>
            </a:r>
            <a:endParaRPr lang="en-US" dirty="0"/>
          </a:p>
        </p:txBody>
      </p:sp>
      <p:sp>
        <p:nvSpPr>
          <p:cNvPr id="3" name="Content Placeholder 2"/>
          <p:cNvSpPr>
            <a:spLocks noGrp="1"/>
          </p:cNvSpPr>
          <p:nvPr>
            <p:ph idx="1"/>
          </p:nvPr>
        </p:nvSpPr>
        <p:spPr>
          <a:xfrm>
            <a:off x="473365" y="3505200"/>
            <a:ext cx="8229600" cy="2620963"/>
          </a:xfrm>
        </p:spPr>
        <p:txBody>
          <a:bodyPr numCol="2">
            <a:normAutofit/>
          </a:bodyPr>
          <a:lstStyle/>
          <a:p>
            <a:pPr marL="0" indent="0">
              <a:buNone/>
            </a:pPr>
            <a:r>
              <a:rPr lang="en-US" sz="2400" dirty="0" smtClean="0"/>
              <a:t>unique</a:t>
            </a:r>
          </a:p>
          <a:p>
            <a:pPr marL="0" indent="0">
              <a:buNone/>
            </a:pPr>
            <a:r>
              <a:rPr lang="en-US" sz="2400" dirty="0" err="1" smtClean="0"/>
              <a:t>notunique</a:t>
            </a:r>
            <a:endParaRPr lang="en-US" sz="2400" dirty="0" smtClean="0"/>
          </a:p>
          <a:p>
            <a:pPr marL="0" indent="0">
              <a:buNone/>
            </a:pPr>
            <a:r>
              <a:rPr lang="en-US" sz="2400" dirty="0" smtClean="0"/>
              <a:t>first</a:t>
            </a:r>
          </a:p>
          <a:p>
            <a:pPr marL="0" indent="0">
              <a:buNone/>
            </a:pPr>
            <a:r>
              <a:rPr lang="en-US" sz="2400" dirty="0" err="1" smtClean="0"/>
              <a:t>notfirst</a:t>
            </a:r>
            <a:endParaRPr lang="en-US" sz="2400" dirty="0" smtClean="0"/>
          </a:p>
          <a:p>
            <a:pPr marL="0" indent="0">
              <a:buNone/>
            </a:pPr>
            <a:r>
              <a:rPr lang="en-US" sz="2400" dirty="0" smtClean="0"/>
              <a:t>all</a:t>
            </a:r>
            <a:endParaRPr lang="en-US" sz="2400" dirty="0"/>
          </a:p>
          <a:p>
            <a:pPr marL="0" indent="0">
              <a:buNone/>
            </a:pPr>
            <a:r>
              <a:rPr lang="en-US" sz="2400" dirty="0" smtClean="0"/>
              <a:t>sort(</a:t>
            </a:r>
            <a:r>
              <a:rPr lang="en-US" sz="2400" dirty="0" err="1" smtClean="0"/>
              <a:t>num</a:t>
            </a:r>
            <a:r>
              <a:rPr lang="en-US" sz="2400" dirty="0" smtClean="0"/>
              <a:t>, </a:t>
            </a:r>
            <a:r>
              <a:rPr lang="en-US" sz="2400" dirty="0" err="1" smtClean="0"/>
              <a:t>asc</a:t>
            </a:r>
            <a:r>
              <a:rPr lang="en-US" sz="2400" dirty="0" smtClean="0"/>
              <a:t>)</a:t>
            </a:r>
          </a:p>
          <a:p>
            <a:pPr marL="0" indent="0">
              <a:buNone/>
            </a:pPr>
            <a:r>
              <a:rPr lang="en-US" sz="2400" dirty="0" smtClean="0"/>
              <a:t>sort(</a:t>
            </a:r>
            <a:r>
              <a:rPr lang="en-US" sz="2400" dirty="0" err="1" smtClean="0"/>
              <a:t>str</a:t>
            </a:r>
            <a:r>
              <a:rPr lang="en-US" sz="2400" dirty="0" smtClean="0"/>
              <a:t>, </a:t>
            </a:r>
            <a:r>
              <a:rPr lang="en-US" sz="2400" dirty="0" err="1" smtClean="0"/>
              <a:t>desc</a:t>
            </a:r>
            <a:r>
              <a:rPr lang="en-US" sz="2400" dirty="0" smtClean="0"/>
              <a:t>)</a:t>
            </a:r>
          </a:p>
          <a:p>
            <a:pPr marL="0" indent="0">
              <a:buNone/>
            </a:pPr>
            <a:r>
              <a:rPr lang="en-US" sz="2400" dirty="0" smtClean="0"/>
              <a:t>sort(length, </a:t>
            </a:r>
            <a:r>
              <a:rPr lang="en-US" sz="2400" dirty="0" err="1" smtClean="0"/>
              <a:t>asc</a:t>
            </a:r>
            <a:r>
              <a:rPr lang="en-US" sz="2400" dirty="0" smtClean="0"/>
              <a:t>)</a:t>
            </a:r>
          </a:p>
          <a:p>
            <a:pPr marL="0" indent="0">
              <a:buNone/>
            </a:pPr>
            <a:r>
              <a:rPr lang="en-US" sz="2400" dirty="0" err="1" smtClean="0"/>
              <a:t>DeleteRecordIfFieldEmpty</a:t>
            </a:r>
            <a:endParaRPr lang="en-US" sz="2400" dirty="0" smtClean="0"/>
          </a:p>
        </p:txBody>
      </p:sp>
      <p:sp>
        <p:nvSpPr>
          <p:cNvPr id="4" name="TextBox 3"/>
          <p:cNvSpPr txBox="1"/>
          <p:nvPr/>
        </p:nvSpPr>
        <p:spPr>
          <a:xfrm>
            <a:off x="533400" y="1600200"/>
            <a:ext cx="8001000" cy="1143000"/>
          </a:xfrm>
          <a:prstGeom prst="rect">
            <a:avLst/>
          </a:prstGeom>
          <a:noFill/>
        </p:spPr>
        <p:txBody>
          <a:bodyPr wrap="none" rtlCol="0">
            <a:noAutofit/>
          </a:bodyPr>
          <a:lstStyle/>
          <a:p>
            <a:r>
              <a:rPr lang="en-US" sz="3200" dirty="0"/>
              <a:t>Previously only </a:t>
            </a:r>
            <a:r>
              <a:rPr lang="en-US" sz="3200" dirty="0" smtClean="0"/>
              <a:t>“first” and “all” </a:t>
            </a:r>
            <a:r>
              <a:rPr lang="en-US" sz="3200" dirty="0"/>
              <a:t>were </a:t>
            </a:r>
            <a:r>
              <a:rPr lang="en-US" sz="3200" dirty="0" smtClean="0"/>
              <a:t>supported</a:t>
            </a:r>
          </a:p>
          <a:p>
            <a:r>
              <a:rPr lang="en-US" sz="2400" dirty="0" smtClean="0"/>
              <a:t>(Plus the special purpose “</a:t>
            </a:r>
            <a:r>
              <a:rPr lang="en-US" sz="2400" dirty="0" err="1" smtClean="0"/>
              <a:t>DeleteRecordIfFieldEmpty</a:t>
            </a:r>
            <a:r>
              <a:rPr lang="en-US" sz="2400" dirty="0" smtClean="0"/>
              <a:t>”)</a:t>
            </a:r>
            <a:endParaRPr lang="en-US" sz="2400" dirty="0"/>
          </a:p>
          <a:p>
            <a:endParaRPr lang="en-US" sz="3200" dirty="0"/>
          </a:p>
        </p:txBody>
      </p:sp>
      <p:sp>
        <p:nvSpPr>
          <p:cNvPr id="5" name="TextBox 4"/>
          <p:cNvSpPr txBox="1"/>
          <p:nvPr/>
        </p:nvSpPr>
        <p:spPr>
          <a:xfrm>
            <a:off x="533400" y="2971800"/>
            <a:ext cx="6827740" cy="685800"/>
          </a:xfrm>
          <a:prstGeom prst="rect">
            <a:avLst/>
          </a:prstGeom>
          <a:noFill/>
        </p:spPr>
        <p:txBody>
          <a:bodyPr wrap="none" rtlCol="0">
            <a:noAutofit/>
          </a:bodyPr>
          <a:lstStyle/>
          <a:p>
            <a:pPr lvl="0"/>
            <a:r>
              <a:rPr lang="en-US" sz="3200" dirty="0">
                <a:solidFill>
                  <a:prstClr val="black"/>
                </a:solidFill>
              </a:rPr>
              <a:t>Now all of these are:</a:t>
            </a:r>
          </a:p>
          <a:p>
            <a:endParaRPr lang="en-US" dirty="0"/>
          </a:p>
        </p:txBody>
      </p:sp>
    </p:spTree>
    <p:extLst>
      <p:ext uri="{BB962C8B-B14F-4D97-AF65-F5344CB8AC3E}">
        <p14:creationId xmlns:p14="http://schemas.microsoft.com/office/powerpoint/2010/main" val="17916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Existing Extensions Still Work</a:t>
            </a:r>
            <a:endParaRPr lang="en-US" dirty="0"/>
          </a:p>
        </p:txBody>
      </p:sp>
      <p:sp>
        <p:nvSpPr>
          <p:cNvPr id="3" name="Content Placeholder 2"/>
          <p:cNvSpPr>
            <a:spLocks noGrp="1"/>
          </p:cNvSpPr>
          <p:nvPr>
            <p:ph idx="1"/>
          </p:nvPr>
        </p:nvSpPr>
        <p:spPr>
          <a:xfrm>
            <a:off x="457200" y="1447800"/>
            <a:ext cx="8229600" cy="4724400"/>
          </a:xfrm>
        </p:spPr>
        <p:txBody>
          <a:bodyPr>
            <a:normAutofit/>
          </a:bodyPr>
          <a:lstStyle/>
          <a:p>
            <a:r>
              <a:rPr lang="en-US" dirty="0" smtClean="0"/>
              <a:t>Pre-defined Custom Methods</a:t>
            </a:r>
          </a:p>
          <a:p>
            <a:pPr lvl="1">
              <a:buFont typeface="Arial" pitchFamily="34" charset="0"/>
              <a:buChar char="•"/>
            </a:pPr>
            <a:r>
              <a:rPr lang="en-US" sz="2400" dirty="0" smtClean="0"/>
              <a:t>custom</a:t>
            </a:r>
            <a:r>
              <a:rPr lang="en-US" sz="2400" dirty="0"/>
              <a:t>, </a:t>
            </a:r>
            <a:r>
              <a:rPr lang="en-US" sz="2400" dirty="0" err="1"/>
              <a:t>removeTrailingPunct</a:t>
            </a:r>
            <a:r>
              <a:rPr lang="en-US" sz="2400" dirty="0"/>
              <a:t>(245c</a:t>
            </a:r>
            <a:r>
              <a:rPr lang="en-US" sz="2400" dirty="0" smtClean="0"/>
              <a:t>)</a:t>
            </a:r>
            <a:endParaRPr lang="en-US" sz="2400" dirty="0" smtClean="0"/>
          </a:p>
          <a:p>
            <a:r>
              <a:rPr lang="en-US" dirty="0" err="1" smtClean="0"/>
              <a:t>Beanshell</a:t>
            </a:r>
            <a:r>
              <a:rPr lang="en-US" dirty="0" smtClean="0"/>
              <a:t> Script Index Methods</a:t>
            </a:r>
          </a:p>
          <a:p>
            <a:pPr lvl="1">
              <a:buFont typeface="Arial" pitchFamily="34" charset="0"/>
              <a:buChar char="•"/>
            </a:pPr>
            <a:r>
              <a:rPr lang="en-US" sz="2400" dirty="0"/>
              <a:t>script(</a:t>
            </a:r>
            <a:r>
              <a:rPr lang="en-US" sz="2400" dirty="0" err="1"/>
              <a:t>getdate.bsh</a:t>
            </a:r>
            <a:r>
              <a:rPr lang="en-US" sz="2400" dirty="0" smtClean="0"/>
              <a:t>), </a:t>
            </a:r>
            <a:r>
              <a:rPr lang="en-US" sz="2400" dirty="0" err="1" smtClean="0"/>
              <a:t>getFirstDate</a:t>
            </a:r>
            <a:r>
              <a:rPr lang="en-US" sz="2400" dirty="0" smtClean="0"/>
              <a:t>	</a:t>
            </a:r>
            <a:endParaRPr lang="en-US" sz="2400" dirty="0" smtClean="0"/>
          </a:p>
          <a:p>
            <a:r>
              <a:rPr lang="en-US" dirty="0" smtClean="0"/>
              <a:t>External compiled </a:t>
            </a:r>
            <a:r>
              <a:rPr lang="en-US" dirty="0" err="1" smtClean="0"/>
              <a:t>Mixin</a:t>
            </a:r>
            <a:r>
              <a:rPr lang="en-US" dirty="0" smtClean="0"/>
              <a:t> methods</a:t>
            </a:r>
          </a:p>
          <a:p>
            <a:pPr lvl="1">
              <a:buFont typeface="Arial" pitchFamily="34" charset="0"/>
              <a:buChar char="•"/>
            </a:pPr>
            <a:r>
              <a:rPr lang="en-US" sz="2200" dirty="0" smtClean="0"/>
              <a:t>custom(</a:t>
            </a:r>
            <a:r>
              <a:rPr lang="en-US" sz="2200" dirty="0" err="1" smtClean="0"/>
              <a:t>org.solrmarc.mixin.VideoInfoMixin</a:t>
            </a:r>
            <a:r>
              <a:rPr lang="en-US" sz="2200" dirty="0"/>
              <a:t>), </a:t>
            </a:r>
            <a:r>
              <a:rPr lang="en-US" sz="2200" dirty="0" err="1" smtClean="0"/>
              <a:t>getVideoDirector</a:t>
            </a:r>
            <a:endParaRPr lang="en-US" sz="2200" dirty="0" smtClean="0"/>
          </a:p>
          <a:p>
            <a:pPr marL="914400" lvl="2" indent="0">
              <a:buNone/>
            </a:pPr>
            <a:endParaRPr lang="en-US" dirty="0" smtClean="0"/>
          </a:p>
          <a:p>
            <a:r>
              <a:rPr lang="en-US" dirty="0" smtClean="0"/>
              <a:t>Local </a:t>
            </a:r>
            <a:r>
              <a:rPr lang="en-US" dirty="0" smtClean="0"/>
              <a:t>Extensions of </a:t>
            </a:r>
            <a:r>
              <a:rPr lang="en-US" dirty="0" err="1" smtClean="0"/>
              <a:t>SolrIndexer</a:t>
            </a:r>
            <a:endParaRPr lang="en-US" dirty="0" smtClean="0"/>
          </a:p>
          <a:p>
            <a:pPr lvl="1">
              <a:buFont typeface="Arial" pitchFamily="34" charset="0"/>
              <a:buChar char="•"/>
            </a:pPr>
            <a:r>
              <a:rPr lang="en-US" sz="2400" dirty="0"/>
              <a:t>custom, </a:t>
            </a:r>
            <a:r>
              <a:rPr lang="en-US" sz="2400" dirty="0" err="1"/>
              <a:t>getDeweySearchable</a:t>
            </a:r>
            <a:r>
              <a:rPr lang="en-US" sz="2400" dirty="0"/>
              <a:t>("082a:083a</a:t>
            </a:r>
            <a:r>
              <a:rPr lang="en-US" sz="2400" dirty="0" smtClean="0"/>
              <a:t>")</a:t>
            </a:r>
            <a:endParaRPr lang="en-US" sz="2400" dirty="0"/>
          </a:p>
        </p:txBody>
      </p:sp>
      <p:sp>
        <p:nvSpPr>
          <p:cNvPr id="4" name="TextBox 3"/>
          <p:cNvSpPr txBox="1"/>
          <p:nvPr/>
        </p:nvSpPr>
        <p:spPr>
          <a:xfrm>
            <a:off x="5782139" y="2004646"/>
            <a:ext cx="1685461" cy="461665"/>
          </a:xfrm>
          <a:prstGeom prst="rect">
            <a:avLst/>
          </a:prstGeom>
          <a:noFill/>
        </p:spPr>
        <p:txBody>
          <a:bodyPr wrap="none" rtlCol="0">
            <a:spAutoFit/>
          </a:bodyPr>
          <a:lstStyle/>
          <a:p>
            <a:r>
              <a:rPr lang="en-US" sz="2400" dirty="0">
                <a:solidFill>
                  <a:prstClr val="black"/>
                </a:solidFill>
              </a:rPr>
              <a:t>-- still works</a:t>
            </a:r>
            <a:endParaRPr lang="en-US" dirty="0"/>
          </a:p>
        </p:txBody>
      </p:sp>
      <p:sp>
        <p:nvSpPr>
          <p:cNvPr id="5" name="TextBox 4"/>
          <p:cNvSpPr txBox="1"/>
          <p:nvPr/>
        </p:nvSpPr>
        <p:spPr>
          <a:xfrm>
            <a:off x="6772739" y="5481935"/>
            <a:ext cx="1685461" cy="461665"/>
          </a:xfrm>
          <a:prstGeom prst="rect">
            <a:avLst/>
          </a:prstGeom>
          <a:noFill/>
        </p:spPr>
        <p:txBody>
          <a:bodyPr wrap="none" rtlCol="0">
            <a:spAutoFit/>
          </a:bodyPr>
          <a:lstStyle/>
          <a:p>
            <a:r>
              <a:rPr lang="en-US" sz="2400" dirty="0">
                <a:solidFill>
                  <a:prstClr val="black"/>
                </a:solidFill>
              </a:rPr>
              <a:t>-- still works</a:t>
            </a:r>
            <a:endParaRPr lang="en-US" dirty="0"/>
          </a:p>
        </p:txBody>
      </p:sp>
      <p:sp>
        <p:nvSpPr>
          <p:cNvPr id="6" name="TextBox 5"/>
          <p:cNvSpPr txBox="1"/>
          <p:nvPr/>
        </p:nvSpPr>
        <p:spPr>
          <a:xfrm>
            <a:off x="1524000" y="4456166"/>
            <a:ext cx="1685461" cy="461665"/>
          </a:xfrm>
          <a:prstGeom prst="rect">
            <a:avLst/>
          </a:prstGeom>
          <a:noFill/>
        </p:spPr>
        <p:txBody>
          <a:bodyPr wrap="none" rtlCol="0">
            <a:spAutoFit/>
          </a:bodyPr>
          <a:lstStyle/>
          <a:p>
            <a:r>
              <a:rPr lang="en-US" sz="2400" dirty="0">
                <a:solidFill>
                  <a:prstClr val="black"/>
                </a:solidFill>
              </a:rPr>
              <a:t>-- still works</a:t>
            </a:r>
            <a:endParaRPr lang="en-US" dirty="0"/>
          </a:p>
        </p:txBody>
      </p:sp>
      <p:sp>
        <p:nvSpPr>
          <p:cNvPr id="7" name="TextBox 6"/>
          <p:cNvSpPr txBox="1"/>
          <p:nvPr/>
        </p:nvSpPr>
        <p:spPr>
          <a:xfrm>
            <a:off x="5553539" y="3031812"/>
            <a:ext cx="1685461" cy="461665"/>
          </a:xfrm>
          <a:prstGeom prst="rect">
            <a:avLst/>
          </a:prstGeom>
          <a:noFill/>
        </p:spPr>
        <p:txBody>
          <a:bodyPr wrap="none" rtlCol="0">
            <a:spAutoFit/>
          </a:bodyPr>
          <a:lstStyle/>
          <a:p>
            <a:r>
              <a:rPr lang="en-US" sz="2400" dirty="0">
                <a:solidFill>
                  <a:prstClr val="black"/>
                </a:solidFill>
              </a:rPr>
              <a:t>-- still works</a:t>
            </a:r>
            <a:endParaRPr lang="en-US" dirty="0"/>
          </a:p>
        </p:txBody>
      </p:sp>
    </p:spTree>
    <p:extLst>
      <p:ext uri="{BB962C8B-B14F-4D97-AF65-F5344CB8AC3E}">
        <p14:creationId xmlns:p14="http://schemas.microsoft.com/office/powerpoint/2010/main" val="411701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150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a:t>
            </a:r>
            <a:r>
              <a:rPr lang="en-US" dirty="0" smtClean="0"/>
              <a:t>Extensible</a:t>
            </a:r>
            <a:endParaRPr lang="en-US" dirty="0"/>
          </a:p>
        </p:txBody>
      </p:sp>
      <p:sp>
        <p:nvSpPr>
          <p:cNvPr id="3" name="Content Placeholder 2"/>
          <p:cNvSpPr>
            <a:spLocks noGrp="1"/>
          </p:cNvSpPr>
          <p:nvPr>
            <p:ph idx="1"/>
          </p:nvPr>
        </p:nvSpPr>
        <p:spPr>
          <a:xfrm>
            <a:off x="457200" y="1371600"/>
            <a:ext cx="8229600" cy="4754563"/>
          </a:xfrm>
        </p:spPr>
        <p:txBody>
          <a:bodyPr>
            <a:normAutofit lnSpcReduction="10000"/>
          </a:bodyPr>
          <a:lstStyle/>
          <a:p>
            <a:r>
              <a:rPr lang="en-US" dirty="0" smtClean="0"/>
              <a:t>Dynamically </a:t>
            </a:r>
            <a:r>
              <a:rPr lang="en-US" dirty="0"/>
              <a:t>Compiled Java Code </a:t>
            </a:r>
            <a:endParaRPr lang="en-US" dirty="0" smtClean="0"/>
          </a:p>
          <a:p>
            <a:pPr lvl="1"/>
            <a:r>
              <a:rPr lang="en-US" dirty="0" smtClean="0"/>
              <a:t>Place java source file </a:t>
            </a:r>
            <a:r>
              <a:rPr lang="en-US" dirty="0"/>
              <a:t>in a specific </a:t>
            </a:r>
            <a:r>
              <a:rPr lang="en-US" dirty="0" smtClean="0"/>
              <a:t>directory</a:t>
            </a:r>
          </a:p>
          <a:p>
            <a:pPr lvl="1"/>
            <a:r>
              <a:rPr lang="en-US" dirty="0" smtClean="0"/>
              <a:t>Reference </a:t>
            </a:r>
            <a:r>
              <a:rPr lang="en-US" dirty="0"/>
              <a:t>a method </a:t>
            </a:r>
            <a:r>
              <a:rPr lang="en-US" dirty="0" smtClean="0"/>
              <a:t>in </a:t>
            </a:r>
            <a:r>
              <a:rPr lang="en-US" dirty="0"/>
              <a:t>an index </a:t>
            </a:r>
            <a:r>
              <a:rPr lang="en-US" dirty="0" smtClean="0"/>
              <a:t>specification</a:t>
            </a:r>
          </a:p>
          <a:p>
            <a:pPr lvl="1"/>
            <a:r>
              <a:rPr lang="en-US" dirty="0" smtClean="0"/>
              <a:t>Run </a:t>
            </a:r>
            <a:r>
              <a:rPr lang="en-US" dirty="0" err="1" smtClean="0"/>
              <a:t>SolrMarc</a:t>
            </a:r>
            <a:endParaRPr lang="en-US" dirty="0" smtClean="0"/>
          </a:p>
          <a:p>
            <a:endParaRPr lang="en-US" dirty="0"/>
          </a:p>
          <a:p>
            <a:r>
              <a:rPr lang="en-US" dirty="0" smtClean="0"/>
              <a:t>As easy as using </a:t>
            </a:r>
            <a:r>
              <a:rPr lang="en-US" dirty="0" err="1" smtClean="0"/>
              <a:t>Beanshell</a:t>
            </a:r>
            <a:r>
              <a:rPr lang="en-US" dirty="0" smtClean="0"/>
              <a:t> scripts.</a:t>
            </a:r>
          </a:p>
          <a:p>
            <a:r>
              <a:rPr lang="en-US" dirty="0" smtClean="0"/>
              <a:t>Uses actual Java syntax.</a:t>
            </a:r>
          </a:p>
          <a:p>
            <a:r>
              <a:rPr lang="en-US" dirty="0" smtClean="0"/>
              <a:t>As fast as any other compiled Java code.</a:t>
            </a:r>
          </a:p>
          <a:p>
            <a:pPr marL="0" indent="0" algn="ctr">
              <a:buNone/>
            </a:pPr>
            <a:r>
              <a:rPr lang="en-US" dirty="0" smtClean="0"/>
              <a:t>Thank again to Oliver </a:t>
            </a:r>
            <a:r>
              <a:rPr lang="en-US" dirty="0" err="1" smtClean="0"/>
              <a:t>Obenland</a:t>
            </a:r>
            <a:r>
              <a:rPr lang="en-US" dirty="0" smtClean="0"/>
              <a:t>!</a:t>
            </a:r>
            <a:endParaRPr lang="en-US" dirty="0"/>
          </a:p>
        </p:txBody>
      </p:sp>
    </p:spTree>
    <p:extLst>
      <p:ext uri="{BB962C8B-B14F-4D97-AF65-F5344CB8AC3E}">
        <p14:creationId xmlns:p14="http://schemas.microsoft.com/office/powerpoint/2010/main" val="397464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supports custom maps</a:t>
            </a:r>
            <a:endParaRPr lang="en-US" dirty="0"/>
          </a:p>
        </p:txBody>
      </p:sp>
      <p:sp>
        <p:nvSpPr>
          <p:cNvPr id="3" name="Content Placeholder 2"/>
          <p:cNvSpPr>
            <a:spLocks noGrp="1"/>
          </p:cNvSpPr>
          <p:nvPr>
            <p:ph idx="1"/>
          </p:nvPr>
        </p:nvSpPr>
        <p:spPr>
          <a:xfrm>
            <a:off x="457200" y="1447800"/>
            <a:ext cx="8229600" cy="4678363"/>
          </a:xfrm>
        </p:spPr>
        <p:txBody>
          <a:bodyPr>
            <a:normAutofit lnSpcReduction="10000"/>
          </a:bodyPr>
          <a:lstStyle/>
          <a:p>
            <a:pPr lvl="0"/>
            <a:r>
              <a:rPr lang="en-US" sz="2400" dirty="0">
                <a:solidFill>
                  <a:prstClr val="black"/>
                </a:solidFill>
              </a:rPr>
              <a:t>Allows simpler code that needs no understanding of a MARC record.   </a:t>
            </a:r>
          </a:p>
          <a:p>
            <a:r>
              <a:rPr lang="en-US" sz="2400" dirty="0">
                <a:solidFill>
                  <a:prstClr val="black"/>
                </a:solidFill>
              </a:rPr>
              <a:t>The custom map methods  accept a Collection&lt;String&gt; plus zero or more String parameters, and return a “mapped”  Collection&lt;String</a:t>
            </a:r>
            <a:r>
              <a:rPr lang="en-US" sz="2400" dirty="0" smtClean="0">
                <a:solidFill>
                  <a:prstClr val="black"/>
                </a:solidFill>
              </a:rPr>
              <a:t>&gt;</a:t>
            </a:r>
            <a:endParaRPr lang="en-US" sz="2000" dirty="0"/>
          </a:p>
          <a:p>
            <a:pPr marL="0" indent="0">
              <a:buNone/>
            </a:pPr>
            <a:endParaRPr lang="en-US" sz="2000" dirty="0" smtClean="0"/>
          </a:p>
          <a:p>
            <a:pPr marL="0" indent="0">
              <a:buNone/>
            </a:pPr>
            <a:r>
              <a:rPr lang="en-US" sz="2000" dirty="0" err="1" smtClean="0"/>
              <a:t>isbn</a:t>
            </a:r>
            <a:r>
              <a:rPr lang="en-US" sz="2000" dirty="0" smtClean="0"/>
              <a:t> </a:t>
            </a:r>
            <a:r>
              <a:rPr lang="en-US" sz="2000" dirty="0"/>
              <a:t>= 020a,  </a:t>
            </a:r>
            <a:r>
              <a:rPr lang="en-US" sz="2000" dirty="0" err="1"/>
              <a:t>custom_map</a:t>
            </a:r>
            <a:r>
              <a:rPr lang="en-US" sz="2000" dirty="0"/>
              <a:t>(</a:t>
            </a:r>
            <a:r>
              <a:rPr lang="en-US" sz="2000" dirty="0" err="1"/>
              <a:t>org.solrmarc.mixin.ISBNNormalizer</a:t>
            </a:r>
            <a:r>
              <a:rPr lang="en-US" sz="2000" dirty="0"/>
              <a:t>,  </a:t>
            </a:r>
            <a:r>
              <a:rPr lang="en-US" sz="2000" dirty="0" err="1"/>
              <a:t>filterISBN</a:t>
            </a:r>
            <a:r>
              <a:rPr lang="en-US" sz="2000" dirty="0"/>
              <a:t>(13</a:t>
            </a:r>
            <a:r>
              <a:rPr lang="en-US" sz="2000" dirty="0" smtClean="0"/>
              <a:t>))</a:t>
            </a:r>
          </a:p>
          <a:p>
            <a:pPr marL="0" indent="0">
              <a:buNone/>
            </a:pPr>
            <a:endParaRPr lang="en-US" sz="2000" dirty="0" smtClean="0"/>
          </a:p>
          <a:p>
            <a:pPr marL="0" indent="0">
              <a:buNone/>
            </a:pPr>
            <a:r>
              <a:rPr lang="en-US" sz="2000" dirty="0"/>
              <a:t>	</a:t>
            </a:r>
            <a:r>
              <a:rPr lang="en-US" sz="2000" dirty="0" smtClean="0"/>
              <a:t>“</a:t>
            </a:r>
            <a:r>
              <a:rPr lang="en-US" sz="2000" dirty="0" smtClean="0"/>
              <a:t>0824057007 </a:t>
            </a:r>
            <a:r>
              <a:rPr lang="en-US" sz="2000" dirty="0"/>
              <a:t>(</a:t>
            </a:r>
            <a:r>
              <a:rPr lang="en-US" sz="2000" dirty="0" err="1"/>
              <a:t>alk</a:t>
            </a:r>
            <a:r>
              <a:rPr lang="en-US" sz="2000" dirty="0"/>
              <a:t>. paper) :”   to “</a:t>
            </a:r>
            <a:r>
              <a:rPr lang="en-US" sz="2000" dirty="0" smtClean="0"/>
              <a:t>9780824057008”</a:t>
            </a:r>
          </a:p>
          <a:p>
            <a:pPr marL="0" indent="0">
              <a:buNone/>
            </a:pPr>
            <a:endParaRPr lang="en-US" sz="2000" dirty="0"/>
          </a:p>
          <a:p>
            <a:pPr marL="0" indent="0">
              <a:buNone/>
            </a:pPr>
            <a:r>
              <a:rPr lang="en-US" sz="2000" dirty="0" err="1" smtClean="0"/>
              <a:t>lc_shelfkey</a:t>
            </a:r>
            <a:r>
              <a:rPr lang="en-US" sz="2000" dirty="0" smtClean="0"/>
              <a:t> </a:t>
            </a:r>
            <a:r>
              <a:rPr lang="en-US" sz="2000" dirty="0"/>
              <a:t>= 050ab:999a ? ($w = "LC"), clean, join(" "), </a:t>
            </a:r>
            <a:endParaRPr lang="en-US" sz="2000" dirty="0" smtClean="0"/>
          </a:p>
          <a:p>
            <a:pPr marL="0" indent="0">
              <a:buNone/>
            </a:pPr>
            <a:r>
              <a:rPr lang="en-US" sz="2000" dirty="0"/>
              <a:t> </a:t>
            </a:r>
            <a:r>
              <a:rPr lang="en-US" sz="2000" dirty="0" smtClean="0"/>
              <a:t>                               </a:t>
            </a:r>
            <a:r>
              <a:rPr lang="en-US" sz="2000" dirty="0" err="1" smtClean="0"/>
              <a:t>custom_map</a:t>
            </a:r>
            <a:r>
              <a:rPr lang="en-US" sz="2000" dirty="0" smtClean="0"/>
              <a:t>(</a:t>
            </a:r>
            <a:r>
              <a:rPr lang="en-US" sz="2000" dirty="0" err="1" smtClean="0"/>
              <a:t>org.solrmarc.callnum.CallNumberMixin</a:t>
            </a:r>
            <a:r>
              <a:rPr lang="en-US" sz="2000" dirty="0" smtClean="0"/>
              <a:t>,</a:t>
            </a:r>
          </a:p>
          <a:p>
            <a:pPr marL="0" indent="0">
              <a:buNone/>
            </a:pPr>
            <a:r>
              <a:rPr lang="en-US" sz="2000" dirty="0"/>
              <a:t> </a:t>
            </a:r>
            <a:r>
              <a:rPr lang="en-US" sz="2000" dirty="0" smtClean="0"/>
              <a:t>                               </a:t>
            </a:r>
            <a:r>
              <a:rPr lang="en-US" sz="2000" dirty="0" err="1" smtClean="0"/>
              <a:t>LCCallNumberShelfKey</a:t>
            </a:r>
            <a:r>
              <a:rPr lang="en-US" sz="2000" dirty="0"/>
              <a:t>), sort(</a:t>
            </a:r>
            <a:r>
              <a:rPr lang="en-US" sz="2000" dirty="0" err="1"/>
              <a:t>str</a:t>
            </a:r>
            <a:r>
              <a:rPr lang="en-US" sz="2000" dirty="0"/>
              <a:t>, </a:t>
            </a:r>
            <a:r>
              <a:rPr lang="en-US" sz="2000" dirty="0" err="1"/>
              <a:t>asc</a:t>
            </a:r>
            <a:r>
              <a:rPr lang="en-US" sz="2000" dirty="0"/>
              <a:t>), </a:t>
            </a:r>
            <a:r>
              <a:rPr lang="en-US" sz="2000" dirty="0" smtClean="0"/>
              <a:t>first</a:t>
            </a:r>
          </a:p>
          <a:p>
            <a:pPr marL="0" indent="0">
              <a:buNone/>
            </a:pPr>
            <a:endParaRPr lang="en-US" sz="2000" u="sng" dirty="0"/>
          </a:p>
          <a:p>
            <a:pPr marL="0" indent="0">
              <a:buNone/>
            </a:pPr>
            <a:endParaRPr lang="en-US" sz="2000" dirty="0"/>
          </a:p>
        </p:txBody>
      </p:sp>
    </p:spTree>
    <p:extLst>
      <p:ext uri="{BB962C8B-B14F-4D97-AF65-F5344CB8AC3E}">
        <p14:creationId xmlns:p14="http://schemas.microsoft.com/office/powerpoint/2010/main" val="87695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Easier to Update</a:t>
            </a:r>
            <a:endParaRPr lang="en-US" dirty="0"/>
          </a:p>
        </p:txBody>
      </p:sp>
      <p:sp>
        <p:nvSpPr>
          <p:cNvPr id="3" name="Content Placeholder 2"/>
          <p:cNvSpPr>
            <a:spLocks noGrp="1"/>
          </p:cNvSpPr>
          <p:nvPr>
            <p:ph idx="1"/>
          </p:nvPr>
        </p:nvSpPr>
        <p:spPr>
          <a:xfrm>
            <a:off x="457200" y="1600201"/>
            <a:ext cx="8229600" cy="4038600"/>
          </a:xfrm>
        </p:spPr>
        <p:txBody>
          <a:bodyPr/>
          <a:lstStyle/>
          <a:p>
            <a:r>
              <a:rPr lang="en-US" dirty="0" smtClean="0"/>
              <a:t>Previous version shipped as “Jar of Jars” containing all of the needed libraries.  </a:t>
            </a:r>
          </a:p>
          <a:p>
            <a:r>
              <a:rPr lang="en-US" dirty="0" smtClean="0"/>
              <a:t>Contained custom code to adapt to working with different versions of </a:t>
            </a:r>
            <a:r>
              <a:rPr lang="en-US" dirty="0" err="1" smtClean="0"/>
              <a:t>Solr</a:t>
            </a:r>
            <a:r>
              <a:rPr lang="en-US" dirty="0" smtClean="0"/>
              <a:t>.  </a:t>
            </a:r>
          </a:p>
          <a:p>
            <a:r>
              <a:rPr lang="en-US" dirty="0" smtClean="0"/>
              <a:t>Updating </a:t>
            </a:r>
            <a:r>
              <a:rPr lang="en-US" i="1" dirty="0" smtClean="0"/>
              <a:t>anything</a:t>
            </a:r>
            <a:r>
              <a:rPr lang="en-US" dirty="0" smtClean="0"/>
              <a:t> required a release and perhaps significant new code. </a:t>
            </a:r>
          </a:p>
          <a:p>
            <a:endParaRPr lang="en-US" dirty="0"/>
          </a:p>
          <a:p>
            <a:pPr marL="0" indent="0">
              <a:buNone/>
            </a:pPr>
            <a:endParaRPr lang="en-US" dirty="0"/>
          </a:p>
        </p:txBody>
      </p:sp>
    </p:spTree>
    <p:extLst>
      <p:ext uri="{BB962C8B-B14F-4D97-AF65-F5344CB8AC3E}">
        <p14:creationId xmlns:p14="http://schemas.microsoft.com/office/powerpoint/2010/main" val="102205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New </a:t>
            </a:r>
            <a:r>
              <a:rPr lang="en-US" dirty="0" err="1" smtClean="0"/>
              <a:t>SolrMarc</a:t>
            </a:r>
            <a:endParaRPr lang="en-US" dirty="0"/>
          </a:p>
        </p:txBody>
      </p:sp>
      <p:sp>
        <p:nvSpPr>
          <p:cNvPr id="3" name="Content Placeholder 2"/>
          <p:cNvSpPr>
            <a:spLocks noGrp="1"/>
          </p:cNvSpPr>
          <p:nvPr>
            <p:ph idx="1"/>
          </p:nvPr>
        </p:nvSpPr>
        <p:spPr>
          <a:xfrm>
            <a:off x="457200" y="1600200"/>
            <a:ext cx="7848600" cy="4525963"/>
          </a:xfrm>
        </p:spPr>
        <p:txBody>
          <a:bodyPr/>
          <a:lstStyle/>
          <a:p>
            <a:r>
              <a:rPr lang="en-US" dirty="0" smtClean="0"/>
              <a:t>Consists of one </a:t>
            </a:r>
            <a:r>
              <a:rPr lang="en-US" dirty="0" err="1" smtClean="0"/>
              <a:t>SolrMarc</a:t>
            </a:r>
            <a:r>
              <a:rPr lang="en-US" dirty="0" smtClean="0"/>
              <a:t> jar, plus a directory of required jars.  </a:t>
            </a:r>
          </a:p>
          <a:p>
            <a:r>
              <a:rPr lang="en-US" dirty="0" smtClean="0"/>
              <a:t>To upgrade a required jar, delete it, copy in a new one. </a:t>
            </a:r>
          </a:p>
          <a:p>
            <a:r>
              <a:rPr lang="en-US" dirty="0" smtClean="0"/>
              <a:t>To use a newer version of </a:t>
            </a:r>
            <a:r>
              <a:rPr lang="en-US" dirty="0" err="1" smtClean="0"/>
              <a:t>Solr</a:t>
            </a:r>
            <a:r>
              <a:rPr lang="en-US" dirty="0" smtClean="0"/>
              <a:t>, point it at a directory containing newer version of </a:t>
            </a:r>
            <a:r>
              <a:rPr lang="en-US" dirty="0" err="1" smtClean="0"/>
              <a:t>SolrJ</a:t>
            </a:r>
            <a:r>
              <a:rPr lang="en-US" dirty="0" smtClean="0"/>
              <a:t>.</a:t>
            </a:r>
          </a:p>
          <a:p>
            <a:r>
              <a:rPr lang="en-US" dirty="0" smtClean="0"/>
              <a:t>tested with </a:t>
            </a:r>
            <a:r>
              <a:rPr lang="en-US" dirty="0" err="1" smtClean="0"/>
              <a:t>Solr</a:t>
            </a:r>
            <a:r>
              <a:rPr lang="en-US" dirty="0" smtClean="0"/>
              <a:t> 3.6, </a:t>
            </a:r>
            <a:r>
              <a:rPr lang="en-US" dirty="0" err="1" smtClean="0"/>
              <a:t>Solr</a:t>
            </a:r>
            <a:r>
              <a:rPr lang="en-US" dirty="0" smtClean="0"/>
              <a:t> 4.10, </a:t>
            </a:r>
            <a:r>
              <a:rPr lang="en-US" dirty="0" err="1"/>
              <a:t>S</a:t>
            </a:r>
            <a:r>
              <a:rPr lang="en-US" dirty="0" err="1" smtClean="0"/>
              <a:t>olr</a:t>
            </a:r>
            <a:r>
              <a:rPr lang="en-US" dirty="0" smtClean="0"/>
              <a:t> 5.5, </a:t>
            </a:r>
            <a:r>
              <a:rPr lang="en-US" dirty="0"/>
              <a:t> </a:t>
            </a:r>
            <a:r>
              <a:rPr lang="en-US" dirty="0" smtClean="0"/>
              <a:t>   </a:t>
            </a:r>
            <a:r>
              <a:rPr lang="en-US" dirty="0" err="1" smtClean="0"/>
              <a:t>Solr</a:t>
            </a:r>
            <a:r>
              <a:rPr lang="en-US" dirty="0" smtClean="0"/>
              <a:t> </a:t>
            </a:r>
            <a:r>
              <a:rPr lang="en-US" dirty="0" smtClean="0"/>
              <a:t>6.0</a:t>
            </a:r>
            <a:endParaRPr lang="en-US" dirty="0"/>
          </a:p>
        </p:txBody>
      </p:sp>
    </p:spTree>
    <p:extLst>
      <p:ext uri="{BB962C8B-B14F-4D97-AF65-F5344CB8AC3E}">
        <p14:creationId xmlns:p14="http://schemas.microsoft.com/office/powerpoint/2010/main" val="123029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Pre-processing </a:t>
            </a:r>
            <a:r>
              <a:rPr lang="en-US" dirty="0"/>
              <a:t>i</a:t>
            </a:r>
            <a:r>
              <a:rPr lang="en-US" dirty="0" smtClean="0"/>
              <a:t>ndex specifications</a:t>
            </a:r>
          </a:p>
          <a:p>
            <a:endParaRPr lang="en-US" dirty="0" smtClean="0"/>
          </a:p>
          <a:p>
            <a:r>
              <a:rPr lang="en-US" dirty="0" smtClean="0"/>
              <a:t>Record reader thread,   Indexer thread,   multiple threads sending records to </a:t>
            </a:r>
            <a:r>
              <a:rPr lang="en-US" dirty="0" err="1" smtClean="0"/>
              <a:t>Solr</a:t>
            </a:r>
            <a:endParaRPr lang="en-US" dirty="0" smtClean="0"/>
          </a:p>
          <a:p>
            <a:endParaRPr lang="en-US" dirty="0" smtClean="0"/>
          </a:p>
          <a:p>
            <a:r>
              <a:rPr lang="en-US" dirty="0"/>
              <a:t>S</a:t>
            </a:r>
            <a:r>
              <a:rPr lang="en-US" dirty="0" smtClean="0"/>
              <a:t>ending chunks of records to </a:t>
            </a:r>
            <a:r>
              <a:rPr lang="en-US" dirty="0" err="1" smtClean="0"/>
              <a:t>Solr</a:t>
            </a:r>
            <a:r>
              <a:rPr lang="en-US" dirty="0" smtClean="0"/>
              <a:t> in multiple threads.</a:t>
            </a:r>
          </a:p>
          <a:p>
            <a:endParaRPr lang="en-US" dirty="0" smtClean="0"/>
          </a:p>
          <a:p>
            <a:r>
              <a:rPr lang="en-US" dirty="0" smtClean="0"/>
              <a:t>Optional multiple indexing threads.</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293158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Most recent full re-index at University of Virginia with previous version of </a:t>
            </a:r>
            <a:r>
              <a:rPr lang="en-US" dirty="0" err="1" smtClean="0"/>
              <a:t>SolrMarc</a:t>
            </a:r>
            <a:endParaRPr lang="en-US" dirty="0" smtClean="0"/>
          </a:p>
          <a:p>
            <a:pPr lvl="1">
              <a:buFont typeface="Arial" pitchFamily="34" charset="0"/>
              <a:buChar char="•"/>
            </a:pPr>
            <a:r>
              <a:rPr lang="en-US" dirty="0" smtClean="0"/>
              <a:t>4,847,392 records in </a:t>
            </a:r>
            <a:r>
              <a:rPr lang="en-US" dirty="0" smtClean="0"/>
              <a:t>17 </a:t>
            </a:r>
            <a:r>
              <a:rPr lang="en-US" dirty="0" smtClean="0"/>
              <a:t>hours 36 minutes</a:t>
            </a:r>
          </a:p>
          <a:p>
            <a:pPr marL="457200" lvl="1" indent="0">
              <a:buNone/>
            </a:pPr>
            <a:r>
              <a:rPr lang="en-US" dirty="0" smtClean="0"/>
              <a:t>   (7</a:t>
            </a:r>
            <a:r>
              <a:rPr lang="en-US" dirty="0" smtClean="0"/>
              <a:t>6.6 recs/second)</a:t>
            </a:r>
            <a:endParaRPr lang="en-US" dirty="0"/>
          </a:p>
          <a:p>
            <a:r>
              <a:rPr lang="en-US" dirty="0" smtClean="0"/>
              <a:t>Test run with new </a:t>
            </a:r>
            <a:r>
              <a:rPr lang="en-US" dirty="0" err="1" smtClean="0"/>
              <a:t>SolrMarc</a:t>
            </a:r>
            <a:endParaRPr lang="en-US" dirty="0" smtClean="0"/>
          </a:p>
          <a:p>
            <a:pPr lvl="1">
              <a:buFont typeface="Arial" pitchFamily="34" charset="0"/>
              <a:buChar char="•"/>
            </a:pPr>
            <a:r>
              <a:rPr lang="en-US" dirty="0" smtClean="0"/>
              <a:t>5,141,401 records in 1 hour </a:t>
            </a:r>
            <a:r>
              <a:rPr lang="en-US" dirty="0" smtClean="0"/>
              <a:t>3 </a:t>
            </a:r>
            <a:r>
              <a:rPr lang="en-US" dirty="0" smtClean="0"/>
              <a:t>minutes</a:t>
            </a:r>
            <a:endParaRPr lang="en-US" dirty="0"/>
          </a:p>
          <a:p>
            <a:pPr marL="457200" lvl="1" indent="0">
              <a:buNone/>
            </a:pPr>
            <a:r>
              <a:rPr lang="en-US" dirty="0" smtClean="0"/>
              <a:t>   (1,360 recs/second)</a:t>
            </a:r>
          </a:p>
          <a:p>
            <a:pPr marL="457200" lvl="1" indent="0">
              <a:buNone/>
            </a:pPr>
            <a:endParaRPr lang="en-US" dirty="0" smtClean="0"/>
          </a:p>
          <a:p>
            <a:pPr marL="0" indent="0" algn="ctr">
              <a:buNone/>
            </a:pPr>
            <a:r>
              <a:rPr lang="en-US" dirty="0" smtClean="0"/>
              <a:t>17.7 </a:t>
            </a:r>
            <a:r>
              <a:rPr lang="en-US" dirty="0" smtClean="0"/>
              <a:t>times faster</a:t>
            </a:r>
            <a:endParaRPr lang="en-US" dirty="0"/>
          </a:p>
        </p:txBody>
      </p:sp>
    </p:spTree>
    <p:extLst>
      <p:ext uri="{BB962C8B-B14F-4D97-AF65-F5344CB8AC3E}">
        <p14:creationId xmlns:p14="http://schemas.microsoft.com/office/powerpoint/2010/main" val="339905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45477" y="1570037"/>
            <a:ext cx="8229600" cy="4555271"/>
          </a:xfrm>
        </p:spPr>
        <p:txBody>
          <a:bodyPr>
            <a:normAutofit/>
          </a:bodyPr>
          <a:lstStyle/>
          <a:p>
            <a:pPr marL="0" indent="0">
              <a:buNone/>
            </a:pPr>
            <a:r>
              <a:rPr lang="en-US" sz="1900" dirty="0" err="1"/>
              <a:t>release_date_facet</a:t>
            </a:r>
            <a:r>
              <a:rPr lang="en-US" sz="1900" dirty="0"/>
              <a:t> </a:t>
            </a:r>
            <a:r>
              <a:rPr lang="en-US" sz="1900" dirty="0" smtClean="0"/>
              <a:t>=</a:t>
            </a:r>
          </a:p>
          <a:p>
            <a:pPr marL="0" indent="0">
              <a:buNone/>
            </a:pPr>
            <a:endParaRPr lang="en-US" sz="1900" dirty="0"/>
          </a:p>
          <a:p>
            <a:pPr marL="0" indent="0">
              <a:buNone/>
            </a:pPr>
            <a:endParaRPr lang="en-US" sz="1900" dirty="0" smtClean="0"/>
          </a:p>
          <a:p>
            <a:pPr marL="0" indent="0">
              <a:buNone/>
            </a:pPr>
            <a:endParaRPr lang="en-US" sz="1900" dirty="0"/>
          </a:p>
          <a:p>
            <a:pPr marL="0" indent="0">
              <a:buNone/>
            </a:pPr>
            <a:endParaRPr lang="en-US" sz="1900" dirty="0" smtClean="0"/>
          </a:p>
          <a:p>
            <a:pPr marL="0" indent="0">
              <a:buNone/>
            </a:pPr>
            <a:endParaRPr lang="en-US" sz="1900" dirty="0" smtClean="0"/>
          </a:p>
          <a:p>
            <a:pPr marL="0" indent="0">
              <a:buNone/>
            </a:pPr>
            <a:endParaRPr lang="en-US" sz="1900" dirty="0" smtClean="0"/>
          </a:p>
          <a:p>
            <a:pPr marL="0" indent="0">
              <a:buNone/>
            </a:pPr>
            <a:r>
              <a:rPr lang="en-US" sz="1900" dirty="0" smtClean="0"/>
              <a:t>From this:</a:t>
            </a:r>
            <a:endParaRPr lang="en-US" sz="1900" dirty="0"/>
          </a:p>
          <a:p>
            <a:pPr marL="0" indent="0">
              <a:buNone/>
            </a:pPr>
            <a:r>
              <a:rPr lang="en-US" sz="1900" dirty="0"/>
              <a:t>500   $</a:t>
            </a:r>
            <a:r>
              <a:rPr lang="en-US" sz="1900" dirty="0" err="1"/>
              <a:t>aOriginally</a:t>
            </a:r>
            <a:r>
              <a:rPr lang="en-US" sz="1900" dirty="0"/>
              <a:t> issued as motion picture in 1943.</a:t>
            </a:r>
            <a:endParaRPr lang="en-US" sz="1900" dirty="0" smtClean="0"/>
          </a:p>
          <a:p>
            <a:pPr marL="0" indent="0">
              <a:buNone/>
            </a:pPr>
            <a:endParaRPr lang="en-US" sz="1900" dirty="0" smtClean="0"/>
          </a:p>
          <a:p>
            <a:pPr marL="0" indent="0">
              <a:buNone/>
            </a:pPr>
            <a:r>
              <a:rPr lang="en-US" sz="1900" dirty="0" smtClean="0"/>
              <a:t>To this:</a:t>
            </a:r>
          </a:p>
          <a:p>
            <a:pPr marL="0" indent="0">
              <a:buNone/>
            </a:pPr>
            <a:r>
              <a:rPr lang="en-US" sz="1900" dirty="0" err="1"/>
              <a:t>release_date_facet</a:t>
            </a:r>
            <a:r>
              <a:rPr lang="en-US" sz="1900" dirty="0"/>
              <a:t> : </a:t>
            </a:r>
            <a:r>
              <a:rPr lang="en-US" sz="1900" dirty="0" smtClean="0"/>
              <a:t>1943</a:t>
            </a:r>
          </a:p>
          <a:p>
            <a:pPr marL="0" indent="0">
              <a:buNone/>
            </a:pPr>
            <a:endParaRPr lang="en-US" sz="1900" dirty="0" smtClean="0"/>
          </a:p>
        </p:txBody>
      </p:sp>
      <p:sp>
        <p:nvSpPr>
          <p:cNvPr id="8" name="TextBox 7"/>
          <p:cNvSpPr txBox="1"/>
          <p:nvPr/>
        </p:nvSpPr>
        <p:spPr>
          <a:xfrm>
            <a:off x="2561492" y="1576754"/>
            <a:ext cx="762000" cy="381000"/>
          </a:xfrm>
          <a:prstGeom prst="rect">
            <a:avLst/>
          </a:prstGeom>
          <a:noFill/>
        </p:spPr>
        <p:txBody>
          <a:bodyPr wrap="none" rtlCol="0">
            <a:noAutofit/>
          </a:bodyPr>
          <a:lstStyle/>
          <a:p>
            <a:r>
              <a:rPr lang="en-US" sz="1900" dirty="0" smtClean="0">
                <a:solidFill>
                  <a:prstClr val="black"/>
                </a:solidFill>
              </a:rPr>
              <a:t>500a</a:t>
            </a:r>
            <a:endParaRPr lang="en-US" dirty="0"/>
          </a:p>
        </p:txBody>
      </p:sp>
      <p:sp>
        <p:nvSpPr>
          <p:cNvPr id="9" name="TextBox 8"/>
          <p:cNvSpPr txBox="1"/>
          <p:nvPr/>
        </p:nvSpPr>
        <p:spPr>
          <a:xfrm>
            <a:off x="3124201" y="1570892"/>
            <a:ext cx="4724400" cy="384721"/>
          </a:xfrm>
          <a:prstGeom prst="rect">
            <a:avLst/>
          </a:prstGeom>
          <a:noFill/>
        </p:spPr>
        <p:txBody>
          <a:bodyPr wrap="square" rtlCol="0">
            <a:spAutoFit/>
          </a:bodyPr>
          <a:lstStyle/>
          <a:p>
            <a:r>
              <a:rPr lang="en-US" sz="1900" dirty="0" smtClean="0">
                <a:solidFill>
                  <a:prstClr val="black"/>
                </a:solidFill>
              </a:rPr>
              <a:t>?(</a:t>
            </a:r>
            <a:r>
              <a:rPr lang="en-US" sz="1900" dirty="0">
                <a:solidFill>
                  <a:prstClr val="black"/>
                </a:solidFill>
              </a:rPr>
              <a:t>000[6] = "g" </a:t>
            </a:r>
            <a:r>
              <a:rPr lang="en-US" sz="1900" dirty="0" smtClean="0">
                <a:solidFill>
                  <a:prstClr val="black"/>
                </a:solidFill>
              </a:rPr>
              <a:t>&amp; ( </a:t>
            </a:r>
            <a:r>
              <a:rPr lang="en-US" sz="1900" dirty="0">
                <a:solidFill>
                  <a:prstClr val="black"/>
                </a:solidFill>
              </a:rPr>
              <a:t>008[33] = 'v' | 007[0] ='v')</a:t>
            </a:r>
            <a:endParaRPr lang="en-US" dirty="0"/>
          </a:p>
        </p:txBody>
      </p:sp>
      <p:sp>
        <p:nvSpPr>
          <p:cNvPr id="10" name="TextBox 9"/>
          <p:cNvSpPr txBox="1"/>
          <p:nvPr/>
        </p:nvSpPr>
        <p:spPr>
          <a:xfrm>
            <a:off x="3200400" y="1898918"/>
            <a:ext cx="4343400" cy="1606282"/>
          </a:xfrm>
          <a:prstGeom prst="rect">
            <a:avLst/>
          </a:prstGeom>
          <a:noFill/>
        </p:spPr>
        <p:txBody>
          <a:bodyPr wrap="square" rtlCol="0">
            <a:noAutofit/>
          </a:bodyPr>
          <a:lstStyle/>
          <a:p>
            <a:r>
              <a:rPr lang="en-US" sz="1900" dirty="0"/>
              <a:t> $a matches "(?</a:t>
            </a:r>
            <a:r>
              <a:rPr lang="en-US" sz="1900" dirty="0" err="1"/>
              <a:t>i</a:t>
            </a:r>
            <a:r>
              <a:rPr lang="en-US" sz="1900" dirty="0"/>
              <a:t>).*?(</a:t>
            </a:r>
            <a:r>
              <a:rPr lang="en-US" sz="1900" dirty="0" err="1"/>
              <a:t>released|release</a:t>
            </a:r>
            <a:r>
              <a:rPr lang="en-US" sz="1900" dirty="0"/>
              <a:t> of</a:t>
            </a:r>
            <a:r>
              <a:rPr lang="en-US" sz="1900" dirty="0" smtClean="0"/>
              <a:t>|</a:t>
            </a:r>
          </a:p>
          <a:p>
            <a:r>
              <a:rPr lang="en-US" sz="1900" dirty="0" smtClean="0"/>
              <a:t> </a:t>
            </a:r>
            <a:r>
              <a:rPr lang="en-US" sz="1900" dirty="0" err="1" smtClean="0"/>
              <a:t>videorecording|videocassette</a:t>
            </a:r>
            <a:r>
              <a:rPr lang="en-US" sz="1900" dirty="0" smtClean="0"/>
              <a:t>|</a:t>
            </a:r>
          </a:p>
          <a:p>
            <a:r>
              <a:rPr lang="en-US" sz="1900" dirty="0" smtClean="0"/>
              <a:t> </a:t>
            </a:r>
            <a:r>
              <a:rPr lang="en-US" sz="1900" dirty="0" err="1" smtClean="0"/>
              <a:t>issued|recorded|broadcast</a:t>
            </a:r>
            <a:r>
              <a:rPr lang="en-US" sz="1900" dirty="0" smtClean="0"/>
              <a:t>|</a:t>
            </a:r>
          </a:p>
          <a:p>
            <a:r>
              <a:rPr lang="en-US" sz="1900" dirty="0" smtClean="0"/>
              <a:t> </a:t>
            </a:r>
            <a:r>
              <a:rPr lang="en-US" sz="1900" dirty="0" err="1" smtClean="0"/>
              <a:t>filmed|edited|produced|made</a:t>
            </a:r>
            <a:r>
              <a:rPr lang="en-US" sz="1900" dirty="0" smtClean="0"/>
              <a:t>|</a:t>
            </a:r>
          </a:p>
          <a:p>
            <a:r>
              <a:rPr lang="en-US" sz="1900" dirty="0"/>
              <a:t> </a:t>
            </a:r>
            <a:r>
              <a:rPr lang="en-US" sz="1900" dirty="0" smtClean="0"/>
              <a:t>delivered</a:t>
            </a:r>
            <a:r>
              <a:rPr lang="en-US" sz="1900" dirty="0"/>
              <a:t>).*?\D(\d\d\d\d)(\D.*)?$"), </a:t>
            </a:r>
          </a:p>
        </p:txBody>
      </p:sp>
      <p:sp>
        <p:nvSpPr>
          <p:cNvPr id="11" name="TextBox 10"/>
          <p:cNvSpPr txBox="1"/>
          <p:nvPr/>
        </p:nvSpPr>
        <p:spPr>
          <a:xfrm>
            <a:off x="3276600" y="3387777"/>
            <a:ext cx="4419600" cy="498423"/>
          </a:xfrm>
          <a:prstGeom prst="rect">
            <a:avLst/>
          </a:prstGeom>
          <a:noFill/>
        </p:spPr>
        <p:txBody>
          <a:bodyPr wrap="square" rtlCol="0">
            <a:noAutofit/>
          </a:bodyPr>
          <a:lstStyle/>
          <a:p>
            <a:r>
              <a:rPr lang="en-US" sz="1900" dirty="0"/>
              <a:t>map(".*?\\D(\\d\\d\\d\\d)(\\D.*)=&gt;$1")</a:t>
            </a:r>
          </a:p>
          <a:p>
            <a:endParaRPr lang="en-US" sz="1900" dirty="0"/>
          </a:p>
        </p:txBody>
      </p:sp>
    </p:spTree>
    <p:extLst>
      <p:ext uri="{BB962C8B-B14F-4D97-AF65-F5344CB8AC3E}">
        <p14:creationId xmlns:p14="http://schemas.microsoft.com/office/powerpoint/2010/main" val="70997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 fill="hold"/>
                                        <p:tgtEl>
                                          <p:spTgt spid="8"/>
                                        </p:tgtEl>
                                        <p:attrNameLst>
                                          <p:attrName>fillcolor</p:attrName>
                                        </p:attrNameLst>
                                      </p:cBhvr>
                                      <p:to>
                                        <a:srgbClr val="FFFF0F"/>
                                      </p:to>
                                    </p:animClr>
                                    <p:set>
                                      <p:cBhvr>
                                        <p:cTn id="7" dur="100" fill="hold"/>
                                        <p:tgtEl>
                                          <p:spTgt spid="8"/>
                                        </p:tgtEl>
                                        <p:attrNameLst>
                                          <p:attrName>fill.type</p:attrName>
                                        </p:attrNameLst>
                                      </p:cBhvr>
                                      <p:to>
                                        <p:strVal val="solid"/>
                                      </p:to>
                                    </p:set>
                                    <p:set>
                                      <p:cBhvr>
                                        <p:cTn id="8" dur="100" fill="hold"/>
                                        <p:tgtEl>
                                          <p:spTgt spid="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 fill="hold"/>
                                        <p:tgtEl>
                                          <p:spTgt spid="8"/>
                                        </p:tgtEl>
                                        <p:attrNameLst>
                                          <p:attrName>fillcolor</p:attrName>
                                        </p:attrNameLst>
                                      </p:cBhvr>
                                      <p:to>
                                        <a:srgbClr val="FFFFFF"/>
                                      </p:to>
                                    </p:animClr>
                                    <p:set>
                                      <p:cBhvr>
                                        <p:cTn id="13" dur="100" fill="hold"/>
                                        <p:tgtEl>
                                          <p:spTgt spid="8"/>
                                        </p:tgtEl>
                                        <p:attrNameLst>
                                          <p:attrName>fill.type</p:attrName>
                                        </p:attrNameLst>
                                      </p:cBhvr>
                                      <p:to>
                                        <p:strVal val="solid"/>
                                      </p:to>
                                    </p:set>
                                    <p:set>
                                      <p:cBhvr>
                                        <p:cTn id="14" dur="100" fill="hold"/>
                                        <p:tgtEl>
                                          <p:spTgt spid="8"/>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100" fill="hold"/>
                                        <p:tgtEl>
                                          <p:spTgt spid="9"/>
                                        </p:tgtEl>
                                        <p:attrNameLst>
                                          <p:attrName>fillcolor</p:attrName>
                                        </p:attrNameLst>
                                      </p:cBhvr>
                                      <p:to>
                                        <a:srgbClr val="FFFF00"/>
                                      </p:to>
                                    </p:animClr>
                                    <p:set>
                                      <p:cBhvr>
                                        <p:cTn id="17" dur="100" fill="hold"/>
                                        <p:tgtEl>
                                          <p:spTgt spid="9"/>
                                        </p:tgtEl>
                                        <p:attrNameLst>
                                          <p:attrName>fill.type</p:attrName>
                                        </p:attrNameLst>
                                      </p:cBhvr>
                                      <p:to>
                                        <p:strVal val="solid"/>
                                      </p:to>
                                    </p:set>
                                    <p:set>
                                      <p:cBhvr>
                                        <p:cTn id="18" dur="100" fill="hold"/>
                                        <p:tgtEl>
                                          <p:spTgt spid="9"/>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 fill="hold"/>
                                        <p:tgtEl>
                                          <p:spTgt spid="9"/>
                                        </p:tgtEl>
                                        <p:attrNameLst>
                                          <p:attrName>fillcolor</p:attrName>
                                        </p:attrNameLst>
                                      </p:cBhvr>
                                      <p:to>
                                        <a:srgbClr val="FFFFFF"/>
                                      </p:to>
                                    </p:animClr>
                                    <p:set>
                                      <p:cBhvr>
                                        <p:cTn id="23" dur="100" fill="hold"/>
                                        <p:tgtEl>
                                          <p:spTgt spid="9"/>
                                        </p:tgtEl>
                                        <p:attrNameLst>
                                          <p:attrName>fill.type</p:attrName>
                                        </p:attrNameLst>
                                      </p:cBhvr>
                                      <p:to>
                                        <p:strVal val="solid"/>
                                      </p:to>
                                    </p:set>
                                    <p:set>
                                      <p:cBhvr>
                                        <p:cTn id="24" dur="100" fill="hold"/>
                                        <p:tgtEl>
                                          <p:spTgt spid="9"/>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 fill="hold"/>
                                        <p:tgtEl>
                                          <p:spTgt spid="10"/>
                                        </p:tgtEl>
                                        <p:attrNameLst>
                                          <p:attrName>fillcolor</p:attrName>
                                        </p:attrNameLst>
                                      </p:cBhvr>
                                      <p:to>
                                        <a:srgbClr val="FFFF00"/>
                                      </p:to>
                                    </p:animClr>
                                    <p:set>
                                      <p:cBhvr>
                                        <p:cTn id="27" dur="100" fill="hold"/>
                                        <p:tgtEl>
                                          <p:spTgt spid="10"/>
                                        </p:tgtEl>
                                        <p:attrNameLst>
                                          <p:attrName>fill.type</p:attrName>
                                        </p:attrNameLst>
                                      </p:cBhvr>
                                      <p:to>
                                        <p:strVal val="solid"/>
                                      </p:to>
                                    </p:set>
                                    <p:set>
                                      <p:cBhvr>
                                        <p:cTn id="28" dur="100" fill="hold"/>
                                        <p:tgtEl>
                                          <p:spTgt spid="10"/>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 fill="hold"/>
                                        <p:tgtEl>
                                          <p:spTgt spid="10"/>
                                        </p:tgtEl>
                                        <p:attrNameLst>
                                          <p:attrName>fillcolor</p:attrName>
                                        </p:attrNameLst>
                                      </p:cBhvr>
                                      <p:to>
                                        <a:srgbClr val="FFFFFF"/>
                                      </p:to>
                                    </p:animClr>
                                    <p:set>
                                      <p:cBhvr>
                                        <p:cTn id="33" dur="100" fill="hold"/>
                                        <p:tgtEl>
                                          <p:spTgt spid="10"/>
                                        </p:tgtEl>
                                        <p:attrNameLst>
                                          <p:attrName>fill.type</p:attrName>
                                        </p:attrNameLst>
                                      </p:cBhvr>
                                      <p:to>
                                        <p:strVal val="solid"/>
                                      </p:to>
                                    </p:set>
                                    <p:set>
                                      <p:cBhvr>
                                        <p:cTn id="34" dur="100" fill="hold"/>
                                        <p:tgtEl>
                                          <p:spTgt spid="10"/>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 fill="hold"/>
                                        <p:tgtEl>
                                          <p:spTgt spid="11"/>
                                        </p:tgtEl>
                                        <p:attrNameLst>
                                          <p:attrName>fillcolor</p:attrName>
                                        </p:attrNameLst>
                                      </p:cBhvr>
                                      <p:to>
                                        <a:srgbClr val="FFFF00"/>
                                      </p:to>
                                    </p:animClr>
                                    <p:set>
                                      <p:cBhvr>
                                        <p:cTn id="37" dur="100" fill="hold"/>
                                        <p:tgtEl>
                                          <p:spTgt spid="11"/>
                                        </p:tgtEl>
                                        <p:attrNameLst>
                                          <p:attrName>fill.type</p:attrName>
                                        </p:attrNameLst>
                                      </p:cBhvr>
                                      <p:to>
                                        <p:strVal val="solid"/>
                                      </p:to>
                                    </p:set>
                                    <p:set>
                                      <p:cBhvr>
                                        <p:cTn id="38" dur="100" fill="hold"/>
                                        <p:tgtEl>
                                          <p:spTgt spid="11"/>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100" fill="hold"/>
                                        <p:tgtEl>
                                          <p:spTgt spid="11"/>
                                        </p:tgtEl>
                                        <p:attrNameLst>
                                          <p:attrName>fillcolor</p:attrName>
                                        </p:attrNameLst>
                                      </p:cBhvr>
                                      <p:to>
                                        <a:srgbClr val="FFFFFF"/>
                                      </p:to>
                                    </p:animClr>
                                    <p:set>
                                      <p:cBhvr>
                                        <p:cTn id="43" dur="100" fill="hold"/>
                                        <p:tgtEl>
                                          <p:spTgt spid="11"/>
                                        </p:tgtEl>
                                        <p:attrNameLst>
                                          <p:attrName>fill.type</p:attrName>
                                        </p:attrNameLst>
                                      </p:cBhvr>
                                      <p:to>
                                        <p:strVal val="solid"/>
                                      </p:to>
                                    </p:set>
                                    <p:set>
                                      <p:cBhvr>
                                        <p:cTn id="44" dur="100" fill="hold"/>
                                        <p:tgtEl>
                                          <p:spTgt spid="11"/>
                                        </p:tgtEl>
                                        <p:attrNameLst>
                                          <p:attrName>fill.on</p:attrName>
                                        </p:attrNameLst>
                                      </p:cBhvr>
                                      <p:to>
                                        <p:strVal val="true"/>
                                      </p:to>
                                    </p:set>
                                  </p:childTnLst>
                                </p:cTn>
                              </p:par>
                              <p:par>
                                <p:cTn id="45" presetID="1"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a:t>
            </a:r>
            <a:r>
              <a:rPr lang="en-US" dirty="0" err="1" smtClean="0"/>
              <a:t>SolrMarc</a:t>
            </a:r>
            <a:endParaRPr lang="en-US" dirty="0"/>
          </a:p>
        </p:txBody>
      </p:sp>
      <p:sp>
        <p:nvSpPr>
          <p:cNvPr id="3" name="Content Placeholder 2"/>
          <p:cNvSpPr>
            <a:spLocks noGrp="1"/>
          </p:cNvSpPr>
          <p:nvPr>
            <p:ph idx="1"/>
          </p:nvPr>
        </p:nvSpPr>
        <p:spPr/>
        <p:txBody>
          <a:bodyPr/>
          <a:lstStyle/>
          <a:p>
            <a:r>
              <a:rPr lang="en-US" dirty="0" smtClean="0"/>
              <a:t>Started in 2008  by Wayne Graham, Andrew Nagy, Naomi </a:t>
            </a:r>
            <a:r>
              <a:rPr lang="en-US" dirty="0" err="1" smtClean="0"/>
              <a:t>Dushay</a:t>
            </a:r>
            <a:r>
              <a:rPr lang="en-US" dirty="0" smtClean="0"/>
              <a:t>, and Robert </a:t>
            </a:r>
            <a:r>
              <a:rPr lang="en-US" dirty="0" err="1" smtClean="0"/>
              <a:t>Haschart</a:t>
            </a:r>
            <a:endParaRPr lang="en-US" dirty="0" smtClean="0"/>
          </a:p>
          <a:p>
            <a:endParaRPr lang="en-US" sz="1800" dirty="0" smtClean="0"/>
          </a:p>
          <a:p>
            <a:r>
              <a:rPr lang="en-US" dirty="0" smtClean="0"/>
              <a:t>Designed from the beginning to build </a:t>
            </a:r>
            <a:r>
              <a:rPr lang="en-US" dirty="0" err="1" smtClean="0"/>
              <a:t>Solr</a:t>
            </a:r>
            <a:r>
              <a:rPr lang="en-US" dirty="0" smtClean="0"/>
              <a:t> indexes for both </a:t>
            </a:r>
            <a:r>
              <a:rPr lang="en-US" dirty="0" err="1" smtClean="0"/>
              <a:t>VuFind</a:t>
            </a:r>
            <a:r>
              <a:rPr lang="en-US" dirty="0" smtClean="0"/>
              <a:t> and </a:t>
            </a:r>
            <a:r>
              <a:rPr lang="en-US" dirty="0" err="1" smtClean="0"/>
              <a:t>Blacklight</a:t>
            </a:r>
            <a:endParaRPr lang="en-US" dirty="0" smtClean="0"/>
          </a:p>
          <a:p>
            <a:endParaRPr lang="en-US" sz="1800" dirty="0"/>
          </a:p>
          <a:p>
            <a:r>
              <a:rPr lang="en-US" dirty="0" smtClean="0"/>
              <a:t>Designed with Simple </a:t>
            </a:r>
            <a:r>
              <a:rPr lang="en-US" dirty="0" smtClean="0"/>
              <a:t>Index Specification, plus translation maps, plus Custom Index Methods</a:t>
            </a:r>
            <a:endParaRPr lang="en-US" dirty="0"/>
          </a:p>
        </p:txBody>
      </p:sp>
    </p:spTree>
    <p:extLst>
      <p:ext uri="{BB962C8B-B14F-4D97-AF65-F5344CB8AC3E}">
        <p14:creationId xmlns:p14="http://schemas.microsoft.com/office/powerpoint/2010/main" val="913013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a:t>video_runtime_display</a:t>
            </a:r>
            <a:r>
              <a:rPr lang="en-US" sz="2000" dirty="0"/>
              <a:t> </a:t>
            </a:r>
            <a:r>
              <a:rPr lang="en-US" sz="2000" dirty="0" smtClean="0"/>
              <a:t>=</a:t>
            </a:r>
          </a:p>
          <a:p>
            <a:pPr marL="0" indent="0">
              <a:buNone/>
            </a:pPr>
            <a:endParaRPr lang="en-US" sz="2000" dirty="0"/>
          </a:p>
          <a:p>
            <a:pPr marL="0" indent="0">
              <a:buNone/>
            </a:pPr>
            <a:endParaRPr lang="en-US" sz="2000" dirty="0" smtClean="0"/>
          </a:p>
          <a:p>
            <a:pPr marL="0" indent="0">
              <a:buNone/>
            </a:pPr>
            <a:endParaRPr lang="nn-NO" sz="2000" dirty="0"/>
          </a:p>
          <a:p>
            <a:pPr marL="0" indent="0">
              <a:buNone/>
            </a:pPr>
            <a:r>
              <a:rPr lang="en-US" sz="2000" dirty="0" smtClean="0"/>
              <a:t>From this:</a:t>
            </a:r>
          </a:p>
          <a:p>
            <a:pPr marL="0" indent="0">
              <a:buNone/>
            </a:pPr>
            <a:endParaRPr lang="en-US" sz="2000" dirty="0"/>
          </a:p>
          <a:p>
            <a:pPr marL="0" indent="0">
              <a:buNone/>
            </a:pPr>
            <a:r>
              <a:rPr lang="en-US" sz="2000" dirty="0"/>
              <a:t>LEADER 01290ngm a2200337 a </a:t>
            </a:r>
            <a:r>
              <a:rPr lang="en-US" sz="2000" dirty="0" smtClean="0"/>
              <a:t>4500</a:t>
            </a:r>
          </a:p>
          <a:p>
            <a:pPr marL="0" indent="0">
              <a:buNone/>
            </a:pPr>
            <a:r>
              <a:rPr lang="en-US" sz="2000" dirty="0" smtClean="0"/>
              <a:t>008 </a:t>
            </a:r>
            <a:r>
              <a:rPr lang="en-US" sz="2000" dirty="0" smtClean="0"/>
              <a:t>831222q19801983dcu</a:t>
            </a:r>
            <a:r>
              <a:rPr lang="en-US" sz="2000" dirty="0" smtClean="0">
                <a:solidFill>
                  <a:schemeClr val="bg1"/>
                </a:solidFill>
              </a:rPr>
              <a:t>034 </a:t>
            </a:r>
            <a:r>
              <a:rPr lang="en-US" sz="2000" dirty="0" err="1" smtClean="0"/>
              <a:t>ue</a:t>
            </a:r>
            <a:r>
              <a:rPr lang="en-US" sz="2000" dirty="0" smtClean="0"/>
              <a:t>     </a:t>
            </a:r>
            <a:r>
              <a:rPr lang="en-US" sz="2000" dirty="0"/>
              <a:t>f   0vleng </a:t>
            </a:r>
            <a:r>
              <a:rPr lang="en-US" sz="2000" dirty="0" smtClean="0"/>
              <a:t>d</a:t>
            </a:r>
          </a:p>
          <a:p>
            <a:pPr marL="0" indent="0">
              <a:buNone/>
            </a:pPr>
            <a:endParaRPr lang="en-US" sz="2000" dirty="0" smtClean="0"/>
          </a:p>
          <a:p>
            <a:pPr marL="0" indent="0">
              <a:buNone/>
            </a:pPr>
            <a:r>
              <a:rPr lang="en-US" sz="2000" dirty="0" smtClean="0"/>
              <a:t>To this:</a:t>
            </a:r>
          </a:p>
          <a:p>
            <a:pPr marL="0" indent="0">
              <a:buNone/>
            </a:pPr>
            <a:r>
              <a:rPr lang="en-US" sz="2000" dirty="0" err="1"/>
              <a:t>video_runtime_display</a:t>
            </a:r>
            <a:r>
              <a:rPr lang="en-US" sz="2000" dirty="0"/>
              <a:t> : 34</a:t>
            </a:r>
            <a:endParaRPr lang="en-US" sz="2000" dirty="0" smtClean="0"/>
          </a:p>
          <a:p>
            <a:pPr marL="0" indent="0">
              <a:buNone/>
            </a:pPr>
            <a:endParaRPr lang="en-US" sz="2000" dirty="0"/>
          </a:p>
        </p:txBody>
      </p:sp>
      <p:sp>
        <p:nvSpPr>
          <p:cNvPr id="4" name="TextBox 3"/>
          <p:cNvSpPr txBox="1"/>
          <p:nvPr/>
        </p:nvSpPr>
        <p:spPr>
          <a:xfrm>
            <a:off x="3059723" y="1600200"/>
            <a:ext cx="1329210" cy="400110"/>
          </a:xfrm>
          <a:prstGeom prst="rect">
            <a:avLst/>
          </a:prstGeom>
          <a:noFill/>
        </p:spPr>
        <p:txBody>
          <a:bodyPr wrap="none" rtlCol="0">
            <a:spAutoFit/>
          </a:bodyPr>
          <a:lstStyle/>
          <a:p>
            <a:r>
              <a:rPr lang="en-US" sz="2000" dirty="0">
                <a:solidFill>
                  <a:prstClr val="black"/>
                </a:solidFill>
              </a:rPr>
              <a:t>008[18-20]</a:t>
            </a:r>
            <a:endParaRPr lang="en-US" dirty="0"/>
          </a:p>
        </p:txBody>
      </p:sp>
      <p:sp>
        <p:nvSpPr>
          <p:cNvPr id="5" name="TextBox 4"/>
          <p:cNvSpPr txBox="1"/>
          <p:nvPr/>
        </p:nvSpPr>
        <p:spPr>
          <a:xfrm>
            <a:off x="4388932" y="1592813"/>
            <a:ext cx="4450267" cy="400110"/>
          </a:xfrm>
          <a:prstGeom prst="rect">
            <a:avLst/>
          </a:prstGeom>
          <a:noFill/>
        </p:spPr>
        <p:txBody>
          <a:bodyPr wrap="square" rtlCol="0">
            <a:spAutoFit/>
          </a:bodyPr>
          <a:lstStyle/>
          <a:p>
            <a:r>
              <a:rPr lang="en-US" sz="2000" dirty="0">
                <a:solidFill>
                  <a:prstClr val="black"/>
                </a:solidFill>
              </a:rPr>
              <a:t>? (000[6] = "g" &amp; ([33] = 'v' | 007[0] ='v')</a:t>
            </a:r>
            <a:endParaRPr lang="en-US" dirty="0"/>
          </a:p>
        </p:txBody>
      </p:sp>
      <p:sp>
        <p:nvSpPr>
          <p:cNvPr id="6" name="TextBox 5"/>
          <p:cNvSpPr txBox="1"/>
          <p:nvPr/>
        </p:nvSpPr>
        <p:spPr>
          <a:xfrm>
            <a:off x="3147646" y="1957754"/>
            <a:ext cx="4119333" cy="400110"/>
          </a:xfrm>
          <a:prstGeom prst="rect">
            <a:avLst/>
          </a:prstGeom>
          <a:noFill/>
        </p:spPr>
        <p:txBody>
          <a:bodyPr wrap="none" rtlCol="0">
            <a:spAutoFit/>
          </a:bodyPr>
          <a:lstStyle/>
          <a:p>
            <a:r>
              <a:rPr lang="en-US" sz="2000" dirty="0">
                <a:solidFill>
                  <a:prstClr val="black"/>
                </a:solidFill>
              </a:rPr>
              <a:t>&amp; [18-20] matches "[ 0-9][ 0-9][0-9]"),</a:t>
            </a:r>
            <a:endParaRPr lang="en-US" dirty="0"/>
          </a:p>
        </p:txBody>
      </p:sp>
      <p:sp>
        <p:nvSpPr>
          <p:cNvPr id="7" name="TextBox 6"/>
          <p:cNvSpPr txBox="1"/>
          <p:nvPr/>
        </p:nvSpPr>
        <p:spPr>
          <a:xfrm>
            <a:off x="3147646" y="2338754"/>
            <a:ext cx="3403496" cy="400110"/>
          </a:xfrm>
          <a:prstGeom prst="rect">
            <a:avLst/>
          </a:prstGeom>
          <a:noFill/>
        </p:spPr>
        <p:txBody>
          <a:bodyPr wrap="none" rtlCol="0">
            <a:spAutoFit/>
          </a:bodyPr>
          <a:lstStyle/>
          <a:p>
            <a:pPr lvl="0">
              <a:spcBef>
                <a:spcPct val="20000"/>
              </a:spcBef>
            </a:pPr>
            <a:r>
              <a:rPr lang="nn-NO" sz="2000" dirty="0">
                <a:solidFill>
                  <a:prstClr val="black"/>
                </a:solidFill>
              </a:rPr>
              <a:t>map("^[0 ]*([1-9][0-9]*)=&gt;$1</a:t>
            </a:r>
            <a:r>
              <a:rPr lang="nn-NO" sz="2000" dirty="0" smtClean="0">
                <a:solidFill>
                  <a:prstClr val="black"/>
                </a:solidFill>
              </a:rPr>
              <a:t>")</a:t>
            </a:r>
            <a:endParaRPr lang="nn-NO" sz="2000" dirty="0">
              <a:solidFill>
                <a:prstClr val="black"/>
              </a:solidFill>
            </a:endParaRPr>
          </a:p>
        </p:txBody>
      </p:sp>
      <p:sp>
        <p:nvSpPr>
          <p:cNvPr id="8" name="TextBox 7"/>
          <p:cNvSpPr txBox="1"/>
          <p:nvPr/>
        </p:nvSpPr>
        <p:spPr>
          <a:xfrm>
            <a:off x="3311769" y="4202723"/>
            <a:ext cx="400836" cy="323165"/>
          </a:xfrm>
          <a:prstGeom prst="rect">
            <a:avLst/>
          </a:prstGeom>
          <a:noFill/>
        </p:spPr>
        <p:txBody>
          <a:bodyPr wrap="none" lIns="0" tIns="0" rIns="0" bIns="0" rtlCol="0">
            <a:noAutofit/>
          </a:bodyPr>
          <a:lstStyle/>
          <a:p>
            <a:r>
              <a:rPr lang="en-US" sz="2000" dirty="0" smtClean="0"/>
              <a:t>034</a:t>
            </a:r>
            <a:endParaRPr lang="en-US" dirty="0"/>
          </a:p>
        </p:txBody>
      </p:sp>
    </p:spTree>
    <p:extLst>
      <p:ext uri="{BB962C8B-B14F-4D97-AF65-F5344CB8AC3E}">
        <p14:creationId xmlns:p14="http://schemas.microsoft.com/office/powerpoint/2010/main" val="277801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4"/>
                                        </p:tgtEl>
                                        <p:attrNameLst>
                                          <p:attrName>fillcolor</p:attrName>
                                        </p:attrNameLst>
                                      </p:cBhvr>
                                      <p:to>
                                        <a:srgbClr val="FFFF00"/>
                                      </p:to>
                                    </p:animClr>
                                    <p:set>
                                      <p:cBhvr>
                                        <p:cTn id="7" dur="10" fill="hold"/>
                                        <p:tgtEl>
                                          <p:spTgt spid="4"/>
                                        </p:tgtEl>
                                        <p:attrNameLst>
                                          <p:attrName>fill.type</p:attrName>
                                        </p:attrNameLst>
                                      </p:cBhvr>
                                      <p:to>
                                        <p:strVal val="solid"/>
                                      </p:to>
                                    </p:set>
                                    <p:set>
                                      <p:cBhvr>
                                        <p:cTn id="8" dur="10" fill="hold"/>
                                        <p:tgtEl>
                                          <p:spTgt spid="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 fill="hold"/>
                                        <p:tgtEl>
                                          <p:spTgt spid="4"/>
                                        </p:tgtEl>
                                        <p:attrNameLst>
                                          <p:attrName>fillcolor</p:attrName>
                                        </p:attrNameLst>
                                      </p:cBhvr>
                                      <p:to>
                                        <a:srgbClr val="FFFFFF"/>
                                      </p:to>
                                    </p:animClr>
                                    <p:set>
                                      <p:cBhvr>
                                        <p:cTn id="13" dur="100" fill="hold"/>
                                        <p:tgtEl>
                                          <p:spTgt spid="4"/>
                                        </p:tgtEl>
                                        <p:attrNameLst>
                                          <p:attrName>fill.type</p:attrName>
                                        </p:attrNameLst>
                                      </p:cBhvr>
                                      <p:to>
                                        <p:strVal val="solid"/>
                                      </p:to>
                                    </p:set>
                                    <p:set>
                                      <p:cBhvr>
                                        <p:cTn id="14" dur="100" fill="hold"/>
                                        <p:tgtEl>
                                          <p:spTgt spid="4"/>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100" fill="hold"/>
                                        <p:tgtEl>
                                          <p:spTgt spid="5"/>
                                        </p:tgtEl>
                                        <p:attrNameLst>
                                          <p:attrName>fillcolor</p:attrName>
                                        </p:attrNameLst>
                                      </p:cBhvr>
                                      <p:to>
                                        <a:srgbClr val="FFFF00"/>
                                      </p:to>
                                    </p:animClr>
                                    <p:set>
                                      <p:cBhvr>
                                        <p:cTn id="17" dur="100" fill="hold"/>
                                        <p:tgtEl>
                                          <p:spTgt spid="5"/>
                                        </p:tgtEl>
                                        <p:attrNameLst>
                                          <p:attrName>fill.type</p:attrName>
                                        </p:attrNameLst>
                                      </p:cBhvr>
                                      <p:to>
                                        <p:strVal val="solid"/>
                                      </p:to>
                                    </p:set>
                                    <p:set>
                                      <p:cBhvr>
                                        <p:cTn id="18" dur="1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 fill="hold"/>
                                        <p:tgtEl>
                                          <p:spTgt spid="5"/>
                                        </p:tgtEl>
                                        <p:attrNameLst>
                                          <p:attrName>fillcolor</p:attrName>
                                        </p:attrNameLst>
                                      </p:cBhvr>
                                      <p:to>
                                        <a:srgbClr val="FFFFFF"/>
                                      </p:to>
                                    </p:animClr>
                                    <p:set>
                                      <p:cBhvr>
                                        <p:cTn id="23" dur="100" fill="hold"/>
                                        <p:tgtEl>
                                          <p:spTgt spid="5"/>
                                        </p:tgtEl>
                                        <p:attrNameLst>
                                          <p:attrName>fill.type</p:attrName>
                                        </p:attrNameLst>
                                      </p:cBhvr>
                                      <p:to>
                                        <p:strVal val="solid"/>
                                      </p:to>
                                    </p:set>
                                    <p:set>
                                      <p:cBhvr>
                                        <p:cTn id="24" dur="100" fill="hold"/>
                                        <p:tgtEl>
                                          <p:spTgt spid="5"/>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 fill="hold"/>
                                        <p:tgtEl>
                                          <p:spTgt spid="6"/>
                                        </p:tgtEl>
                                        <p:attrNameLst>
                                          <p:attrName>fillcolor</p:attrName>
                                        </p:attrNameLst>
                                      </p:cBhvr>
                                      <p:to>
                                        <a:srgbClr val="FFFF00"/>
                                      </p:to>
                                    </p:animClr>
                                    <p:set>
                                      <p:cBhvr>
                                        <p:cTn id="27" dur="100" fill="hold"/>
                                        <p:tgtEl>
                                          <p:spTgt spid="6"/>
                                        </p:tgtEl>
                                        <p:attrNameLst>
                                          <p:attrName>fill.type</p:attrName>
                                        </p:attrNameLst>
                                      </p:cBhvr>
                                      <p:to>
                                        <p:strVal val="solid"/>
                                      </p:to>
                                    </p:set>
                                    <p:set>
                                      <p:cBhvr>
                                        <p:cTn id="28" dur="100" fill="hold"/>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 fill="hold"/>
                                        <p:tgtEl>
                                          <p:spTgt spid="6"/>
                                        </p:tgtEl>
                                        <p:attrNameLst>
                                          <p:attrName>fillcolor</p:attrName>
                                        </p:attrNameLst>
                                      </p:cBhvr>
                                      <p:to>
                                        <a:srgbClr val="FFFFFF"/>
                                      </p:to>
                                    </p:animClr>
                                    <p:set>
                                      <p:cBhvr>
                                        <p:cTn id="33" dur="100" fill="hold"/>
                                        <p:tgtEl>
                                          <p:spTgt spid="6"/>
                                        </p:tgtEl>
                                        <p:attrNameLst>
                                          <p:attrName>fill.type</p:attrName>
                                        </p:attrNameLst>
                                      </p:cBhvr>
                                      <p:to>
                                        <p:strVal val="solid"/>
                                      </p:to>
                                    </p:set>
                                    <p:set>
                                      <p:cBhvr>
                                        <p:cTn id="34" dur="100" fill="hold"/>
                                        <p:tgtEl>
                                          <p:spTgt spid="6"/>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 fill="hold"/>
                                        <p:tgtEl>
                                          <p:spTgt spid="7"/>
                                        </p:tgtEl>
                                        <p:attrNameLst>
                                          <p:attrName>fillcolor</p:attrName>
                                        </p:attrNameLst>
                                      </p:cBhvr>
                                      <p:to>
                                        <a:srgbClr val="FFFF00"/>
                                      </p:to>
                                    </p:animClr>
                                    <p:set>
                                      <p:cBhvr>
                                        <p:cTn id="37" dur="100" fill="hold"/>
                                        <p:tgtEl>
                                          <p:spTgt spid="7"/>
                                        </p:tgtEl>
                                        <p:attrNameLst>
                                          <p:attrName>fill.type</p:attrName>
                                        </p:attrNameLst>
                                      </p:cBhvr>
                                      <p:to>
                                        <p:strVal val="solid"/>
                                      </p:to>
                                    </p:set>
                                    <p:set>
                                      <p:cBhvr>
                                        <p:cTn id="38" dur="100" fill="hold"/>
                                        <p:tgtEl>
                                          <p:spTgt spid="7"/>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100" fill="hold"/>
                                        <p:tgtEl>
                                          <p:spTgt spid="7"/>
                                        </p:tgtEl>
                                        <p:attrNameLst>
                                          <p:attrName>fillcolor</p:attrName>
                                        </p:attrNameLst>
                                      </p:cBhvr>
                                      <p:to>
                                        <a:srgbClr val="FFFFFF"/>
                                      </p:to>
                                    </p:animClr>
                                    <p:set>
                                      <p:cBhvr>
                                        <p:cTn id="43" dur="100" fill="hold"/>
                                        <p:tgtEl>
                                          <p:spTgt spid="7"/>
                                        </p:tgtEl>
                                        <p:attrNameLst>
                                          <p:attrName>fill.type</p:attrName>
                                        </p:attrNameLst>
                                      </p:cBhvr>
                                      <p:to>
                                        <p:strVal val="solid"/>
                                      </p:to>
                                    </p:set>
                                    <p:set>
                                      <p:cBhvr>
                                        <p:cTn id="44" dur="100" fill="hold"/>
                                        <p:tgtEl>
                                          <p:spTgt spid="7"/>
                                        </p:tgtEl>
                                        <p:attrNameLst>
                                          <p:attrName>fill.on</p:attrName>
                                        </p:attrNameLst>
                                      </p:cBhvr>
                                      <p:to>
                                        <p:strVal val="true"/>
                                      </p:to>
                                    </p:set>
                                  </p:childTnLst>
                                </p:cTn>
                              </p:par>
                              <p:par>
                                <p:cTn id="45" presetID="1" presetClass="entr" presetSubtype="0" fill="hold"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 fill="hold"/>
                                        <p:tgtEl>
                                          <p:spTgt spid="8"/>
                                        </p:tgtEl>
                                        <p:attrNameLst>
                                          <p:attrName>fillcolor</p:attrName>
                                        </p:attrNameLst>
                                      </p:cBhvr>
                                      <p:to>
                                        <a:srgbClr val="FFFF00"/>
                                      </p:to>
                                    </p:animClr>
                                    <p:set>
                                      <p:cBhvr>
                                        <p:cTn id="57" dur="100" fill="hold"/>
                                        <p:tgtEl>
                                          <p:spTgt spid="8"/>
                                        </p:tgtEl>
                                        <p:attrNameLst>
                                          <p:attrName>fill.type</p:attrName>
                                        </p:attrNameLst>
                                      </p:cBhvr>
                                      <p:to>
                                        <p:strVal val="solid"/>
                                      </p:to>
                                    </p:set>
                                    <p:set>
                                      <p:cBhvr>
                                        <p:cTn id="58" dur="100" fill="hold"/>
                                        <p:tgtEl>
                                          <p:spTgt spid="8"/>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100" fill="hold"/>
                                        <p:tgtEl>
                                          <p:spTgt spid="8"/>
                                        </p:tgtEl>
                                        <p:attrNameLst>
                                          <p:attrName>fillcolor</p:attrName>
                                        </p:attrNameLst>
                                      </p:cBhvr>
                                      <p:to>
                                        <a:srgbClr val="FFFFFF"/>
                                      </p:to>
                                    </p:animClr>
                                    <p:set>
                                      <p:cBhvr>
                                        <p:cTn id="63" dur="100" fill="hold"/>
                                        <p:tgtEl>
                                          <p:spTgt spid="8"/>
                                        </p:tgtEl>
                                        <p:attrNameLst>
                                          <p:attrName>fill.type</p:attrName>
                                        </p:attrNameLst>
                                      </p:cBhvr>
                                      <p:to>
                                        <p:strVal val="solid"/>
                                      </p:to>
                                    </p:set>
                                    <p:set>
                                      <p:cBhvr>
                                        <p:cTn id="64" dur="100" fill="hold"/>
                                        <p:tgtEl>
                                          <p:spTgt spid="8"/>
                                        </p:tgtEl>
                                        <p:attrNameLst>
                                          <p:attrName>fill.on</p:attrName>
                                        </p:attrNameLst>
                                      </p:cBhvr>
                                      <p:to>
                                        <p:strVal val="true"/>
                                      </p:to>
                                    </p:set>
                                  </p:childTnLst>
                                </p:cTn>
                              </p:par>
                              <p:par>
                                <p:cTn id="65" presetID="1" presetClass="entr" presetSubtype="0" fill="hold" nodeType="with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marL="0" indent="0">
              <a:buNone/>
            </a:pPr>
            <a:r>
              <a:rPr lang="en-US" sz="2000" dirty="0"/>
              <a:t>“When an 856 field has a second indicator with value of either 0 or 1, I would like to have an additional </a:t>
            </a:r>
            <a:r>
              <a:rPr lang="en-US" sz="2000" dirty="0" err="1"/>
              <a:t>Solr</a:t>
            </a:r>
            <a:r>
              <a:rPr lang="en-US" sz="2000" dirty="0"/>
              <a:t> field created with some arbitrary content. Let's say a </a:t>
            </a:r>
            <a:r>
              <a:rPr lang="en-US" sz="2000" dirty="0" err="1"/>
              <a:t>Solr</a:t>
            </a:r>
            <a:r>
              <a:rPr lang="en-US" sz="2000" dirty="0"/>
              <a:t> field "</a:t>
            </a:r>
            <a:r>
              <a:rPr lang="en-US" sz="2000" dirty="0" err="1"/>
              <a:t>online_resource</a:t>
            </a:r>
            <a:r>
              <a:rPr lang="en-US" sz="2000" dirty="0"/>
              <a:t>" be created with value "Yes".</a:t>
            </a:r>
          </a:p>
          <a:p>
            <a:pPr marL="0" indent="0">
              <a:buNone/>
            </a:pPr>
            <a:endParaRPr lang="en-US" sz="2000" dirty="0"/>
          </a:p>
          <a:p>
            <a:pPr marL="0" indent="0">
              <a:buNone/>
            </a:pPr>
            <a:r>
              <a:rPr lang="da-DK" sz="2000" dirty="0"/>
              <a:t>online_resource </a:t>
            </a:r>
            <a:r>
              <a:rPr lang="da-DK" sz="2000"/>
              <a:t>= </a:t>
            </a:r>
            <a:r>
              <a:rPr lang="da-DK" sz="2000" smtClean="0"/>
              <a:t>856u </a:t>
            </a:r>
            <a:r>
              <a:rPr lang="da-DK" sz="2000" dirty="0"/>
              <a:t>? (ind2 = "0" || ind2 = "1"), map(".*=&gt;Yes</a:t>
            </a:r>
            <a:r>
              <a:rPr lang="da-DK" sz="2000" dirty="0" smtClean="0"/>
              <a:t>")</a:t>
            </a:r>
          </a:p>
          <a:p>
            <a:pPr marL="0" indent="0">
              <a:buNone/>
            </a:pPr>
            <a:endParaRPr lang="da-DK" sz="2000" dirty="0"/>
          </a:p>
          <a:p>
            <a:pPr marL="0" indent="0">
              <a:buNone/>
            </a:pPr>
            <a:r>
              <a:rPr lang="da-DK" sz="2000" dirty="0" smtClean="0"/>
              <a:t>Done!</a:t>
            </a:r>
            <a:endParaRPr lang="en-US" sz="2000" dirty="0"/>
          </a:p>
          <a:p>
            <a:endParaRPr lang="en-US" dirty="0"/>
          </a:p>
        </p:txBody>
      </p:sp>
    </p:spTree>
    <p:extLst>
      <p:ext uri="{BB962C8B-B14F-4D97-AF65-F5344CB8AC3E}">
        <p14:creationId xmlns:p14="http://schemas.microsoft.com/office/powerpoint/2010/main" val="250405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304800"/>
            <a:ext cx="7924800" cy="6324600"/>
          </a:xfrm>
        </p:spPr>
      </p:pic>
    </p:spTree>
    <p:extLst>
      <p:ext uri="{BB962C8B-B14F-4D97-AF65-F5344CB8AC3E}">
        <p14:creationId xmlns:p14="http://schemas.microsoft.com/office/powerpoint/2010/main" val="41410269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Thanks to </a:t>
            </a:r>
            <a:r>
              <a:rPr lang="en-US" dirty="0" err="1" smtClean="0"/>
              <a:t>Demian</a:t>
            </a:r>
            <a:r>
              <a:rPr lang="en-US" dirty="0" smtClean="0"/>
              <a:t> for helping to debug the new program and push it toward a release</a:t>
            </a:r>
          </a:p>
          <a:p>
            <a:r>
              <a:rPr lang="en-US" dirty="0" smtClean="0"/>
              <a:t>Thanks for the invite.</a:t>
            </a:r>
          </a:p>
          <a:p>
            <a:endParaRPr lang="en-US" dirty="0"/>
          </a:p>
        </p:txBody>
      </p:sp>
    </p:spTree>
    <p:extLst>
      <p:ext uri="{BB962C8B-B14F-4D97-AF65-F5344CB8AC3E}">
        <p14:creationId xmlns:p14="http://schemas.microsoft.com/office/powerpoint/2010/main" val="1834888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New Version</a:t>
            </a:r>
            <a:endParaRPr lang="en-US" dirty="0"/>
          </a:p>
        </p:txBody>
      </p:sp>
      <p:sp>
        <p:nvSpPr>
          <p:cNvPr id="3" name="Content Placeholder 2"/>
          <p:cNvSpPr>
            <a:spLocks noGrp="1"/>
          </p:cNvSpPr>
          <p:nvPr>
            <p:ph idx="1"/>
          </p:nvPr>
        </p:nvSpPr>
        <p:spPr>
          <a:xfrm>
            <a:off x="457200" y="1600200"/>
            <a:ext cx="8229600" cy="4571999"/>
          </a:xfrm>
        </p:spPr>
        <p:txBody>
          <a:bodyPr>
            <a:normAutofit/>
          </a:bodyPr>
          <a:lstStyle/>
          <a:p>
            <a:r>
              <a:rPr lang="en-US" dirty="0"/>
              <a:t>Supports simple indexing specifications, but beyond that requires a custom index method.</a:t>
            </a:r>
          </a:p>
          <a:p>
            <a:r>
              <a:rPr lang="en-US" dirty="0"/>
              <a:t>Source file of </a:t>
            </a:r>
            <a:r>
              <a:rPr lang="en-US" dirty="0" smtClean="0"/>
              <a:t>custom </a:t>
            </a:r>
            <a:r>
              <a:rPr lang="en-US" dirty="0"/>
              <a:t>index methods grows large and unwieldy.</a:t>
            </a:r>
          </a:p>
          <a:p>
            <a:r>
              <a:rPr lang="en-US" dirty="0" smtClean="0"/>
              <a:t>Incremental </a:t>
            </a:r>
            <a:r>
              <a:rPr lang="en-US" dirty="0"/>
              <a:t>improvements added </a:t>
            </a:r>
            <a:r>
              <a:rPr lang="en-US" dirty="0" err="1"/>
              <a:t>beanshell</a:t>
            </a:r>
            <a:r>
              <a:rPr lang="en-US" dirty="0"/>
              <a:t> scripts, and compiled </a:t>
            </a:r>
            <a:r>
              <a:rPr lang="en-US" dirty="0" err="1" smtClean="0"/>
              <a:t>mixins</a:t>
            </a:r>
            <a:r>
              <a:rPr lang="en-US" dirty="0"/>
              <a:t> </a:t>
            </a:r>
            <a:r>
              <a:rPr lang="en-US" dirty="0" smtClean="0"/>
              <a:t>– not enough</a:t>
            </a:r>
            <a:endParaRPr lang="en-US" dirty="0"/>
          </a:p>
          <a:p>
            <a:r>
              <a:rPr lang="en-US" dirty="0" smtClean="0"/>
              <a:t>Hard to upgrade since it tried to work with multiple different versions of </a:t>
            </a:r>
            <a:r>
              <a:rPr lang="en-US" dirty="0" err="1" smtClean="0"/>
              <a:t>Solr</a:t>
            </a:r>
            <a:r>
              <a:rPr lang="en-US" dirty="0" smtClean="0"/>
              <a:t>.</a:t>
            </a:r>
          </a:p>
        </p:txBody>
      </p:sp>
    </p:spTree>
    <p:extLst>
      <p:ext uri="{BB962C8B-B14F-4D97-AF65-F5344CB8AC3E}">
        <p14:creationId xmlns:p14="http://schemas.microsoft.com/office/powerpoint/2010/main" val="2727876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Start of a New Version</a:t>
            </a:r>
            <a:endParaRPr lang="en-US" dirty="0"/>
          </a:p>
        </p:txBody>
      </p:sp>
      <p:sp>
        <p:nvSpPr>
          <p:cNvPr id="3" name="Content Placeholder 2"/>
          <p:cNvSpPr>
            <a:spLocks noGrp="1"/>
          </p:cNvSpPr>
          <p:nvPr>
            <p:ph idx="1"/>
          </p:nvPr>
        </p:nvSpPr>
        <p:spPr/>
        <p:txBody>
          <a:bodyPr/>
          <a:lstStyle/>
          <a:p>
            <a:r>
              <a:rPr lang="en-US" dirty="0"/>
              <a:t>Thanks to Oliver </a:t>
            </a:r>
            <a:r>
              <a:rPr lang="en-US" dirty="0" err="1"/>
              <a:t>Obenland</a:t>
            </a:r>
            <a:r>
              <a:rPr lang="en-US" dirty="0"/>
              <a:t> </a:t>
            </a:r>
            <a:r>
              <a:rPr lang="en-US" dirty="0" smtClean="0"/>
              <a:t>of </a:t>
            </a:r>
            <a:r>
              <a:rPr lang="en-US" dirty="0"/>
              <a:t>The University of </a:t>
            </a:r>
            <a:r>
              <a:rPr lang="en-US" dirty="0" err="1"/>
              <a:t>Tübingen</a:t>
            </a:r>
            <a:r>
              <a:rPr lang="en-US" dirty="0"/>
              <a:t> </a:t>
            </a:r>
            <a:endParaRPr lang="en-US" dirty="0" smtClean="0"/>
          </a:p>
          <a:p>
            <a:r>
              <a:rPr lang="en-US" dirty="0" smtClean="0"/>
              <a:t>“Precompile” index specifications once</a:t>
            </a:r>
          </a:p>
          <a:p>
            <a:r>
              <a:rPr lang="en-US" dirty="0" smtClean="0"/>
              <a:t>Represent Index specification as an Extractor, zero or more Maps, plus a Collector.</a:t>
            </a:r>
          </a:p>
          <a:p>
            <a:r>
              <a:rPr lang="en-US" dirty="0" smtClean="0"/>
              <a:t>Plus an “alternative” way of adding custom methods.</a:t>
            </a:r>
            <a:endParaRPr lang="en-US" dirty="0"/>
          </a:p>
        </p:txBody>
      </p:sp>
    </p:spTree>
    <p:extLst>
      <p:ext uri="{BB962C8B-B14F-4D97-AF65-F5344CB8AC3E}">
        <p14:creationId xmlns:p14="http://schemas.microsoft.com/office/powerpoint/2010/main" val="22828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295400"/>
          </a:xfrm>
        </p:spPr>
        <p:txBody>
          <a:bodyPr>
            <a:noAutofit/>
          </a:bodyPr>
          <a:lstStyle/>
          <a:p>
            <a:r>
              <a:rPr lang="en-US" dirty="0" smtClean="0"/>
              <a:t>Goals for </a:t>
            </a:r>
            <a:r>
              <a:rPr lang="en-US" sz="4900" dirty="0" smtClean="0"/>
              <a:t>New</a:t>
            </a:r>
            <a:r>
              <a:rPr lang="en-US" dirty="0" smtClean="0"/>
              <a:t> Version</a:t>
            </a:r>
            <a:br>
              <a:rPr lang="en-US" dirty="0" smtClean="0"/>
            </a:br>
            <a:r>
              <a:rPr lang="en-US" sz="2000" dirty="0" smtClean="0"/>
              <a:t> </a:t>
            </a:r>
            <a:endParaRPr lang="en-US" dirty="0"/>
          </a:p>
        </p:txBody>
      </p:sp>
      <p:sp>
        <p:nvSpPr>
          <p:cNvPr id="3" name="Content Placeholder 2"/>
          <p:cNvSpPr>
            <a:spLocks noGrp="1"/>
          </p:cNvSpPr>
          <p:nvPr>
            <p:ph idx="1"/>
          </p:nvPr>
        </p:nvSpPr>
        <p:spPr>
          <a:xfrm>
            <a:off x="457200" y="1905000"/>
            <a:ext cx="8229600" cy="4038600"/>
          </a:xfrm>
        </p:spPr>
        <p:txBody>
          <a:bodyPr>
            <a:normAutofit/>
          </a:bodyPr>
          <a:lstStyle/>
          <a:p>
            <a:r>
              <a:rPr lang="en-US" dirty="0" smtClean="0"/>
              <a:t>Backwards compatibility with old version</a:t>
            </a:r>
          </a:p>
          <a:p>
            <a:r>
              <a:rPr lang="en-US" dirty="0"/>
              <a:t>Richer index specification language</a:t>
            </a:r>
          </a:p>
          <a:p>
            <a:r>
              <a:rPr lang="en-US" dirty="0" smtClean="0"/>
              <a:t>More extensible</a:t>
            </a:r>
          </a:p>
          <a:p>
            <a:r>
              <a:rPr lang="en-US" dirty="0" smtClean="0"/>
              <a:t>Easier to update</a:t>
            </a:r>
          </a:p>
          <a:p>
            <a:r>
              <a:rPr lang="en-US" dirty="0" smtClean="0"/>
              <a:t>Faster</a:t>
            </a:r>
          </a:p>
          <a:p>
            <a:pPr algn="ctr"/>
            <a:endParaRPr lang="en-US" dirty="0" smtClean="0"/>
          </a:p>
        </p:txBody>
      </p:sp>
    </p:spTree>
    <p:extLst>
      <p:ext uri="{BB962C8B-B14F-4D97-AF65-F5344CB8AC3E}">
        <p14:creationId xmlns:p14="http://schemas.microsoft.com/office/powerpoint/2010/main" val="4076107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Original specification language</a:t>
            </a:r>
            <a:endParaRPr lang="en-US" dirty="0"/>
          </a:p>
        </p:txBody>
      </p:sp>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2400" dirty="0" smtClean="0"/>
              <a:t>id </a:t>
            </a:r>
            <a:r>
              <a:rPr lang="en-US" sz="2400" dirty="0"/>
              <a:t>= 001, first </a:t>
            </a:r>
            <a:endParaRPr lang="en-US" sz="2400" dirty="0" smtClean="0"/>
          </a:p>
          <a:p>
            <a:pPr marL="0" indent="0">
              <a:buNone/>
            </a:pPr>
            <a:r>
              <a:rPr lang="en-US" sz="2400" dirty="0" err="1" smtClean="0"/>
              <a:t>author_text</a:t>
            </a:r>
            <a:r>
              <a:rPr lang="en-US" sz="2400" dirty="0" smtClean="0"/>
              <a:t> </a:t>
            </a:r>
            <a:r>
              <a:rPr lang="en-US" sz="2400" dirty="0"/>
              <a:t>= </a:t>
            </a:r>
            <a:r>
              <a:rPr lang="en-US" sz="2400" dirty="0" smtClean="0"/>
              <a:t>100abcdeq4:110abcde4:111acdejnq4</a:t>
            </a:r>
          </a:p>
          <a:p>
            <a:pPr marL="0" indent="0">
              <a:buNone/>
            </a:pPr>
            <a:r>
              <a:rPr lang="en-US" sz="2400" dirty="0" err="1" smtClean="0"/>
              <a:t>oclc_display</a:t>
            </a:r>
            <a:r>
              <a:rPr lang="en-US" sz="2400" dirty="0" smtClean="0"/>
              <a:t> </a:t>
            </a:r>
            <a:r>
              <a:rPr lang="en-US" sz="2400" dirty="0"/>
              <a:t>= 035a, (</a:t>
            </a:r>
            <a:r>
              <a:rPr lang="en-US" sz="2400" dirty="0" err="1" smtClean="0"/>
              <a:t>pattern_map.oclc_num</a:t>
            </a:r>
            <a:r>
              <a:rPr lang="en-US" sz="2400" dirty="0" smtClean="0"/>
              <a:t>)</a:t>
            </a:r>
          </a:p>
          <a:p>
            <a:pPr marL="0" indent="0">
              <a:buNone/>
            </a:pPr>
            <a:endParaRPr lang="en-US" sz="2400" dirty="0"/>
          </a:p>
          <a:p>
            <a:pPr marL="0" indent="0">
              <a:buNone/>
            </a:pPr>
            <a:endParaRPr lang="en-US" sz="2400" dirty="0"/>
          </a:p>
          <a:p>
            <a:pPr marL="0" indent="0">
              <a:buNone/>
            </a:pPr>
            <a:r>
              <a:rPr lang="en-US" sz="2400" dirty="0" smtClean="0"/>
              <a:t>responsibility </a:t>
            </a:r>
            <a:r>
              <a:rPr lang="en-US" sz="2400" dirty="0"/>
              <a:t>= custom, </a:t>
            </a:r>
            <a:r>
              <a:rPr lang="en-US" sz="2400" dirty="0" err="1"/>
              <a:t>removeTrailingPunct</a:t>
            </a:r>
            <a:r>
              <a:rPr lang="en-US" sz="2400" dirty="0"/>
              <a:t>(245c) </a:t>
            </a:r>
            <a:endParaRPr lang="en-US" sz="2400" dirty="0" smtClean="0"/>
          </a:p>
          <a:p>
            <a:pPr marL="0" indent="0">
              <a:buNone/>
            </a:pPr>
            <a:r>
              <a:rPr lang="en-US" sz="2400" dirty="0" err="1" smtClean="0"/>
              <a:t>title_facet</a:t>
            </a:r>
            <a:r>
              <a:rPr lang="en-US" sz="2400" dirty="0" smtClean="0"/>
              <a:t> </a:t>
            </a:r>
            <a:r>
              <a:rPr lang="en-US" sz="2400" dirty="0"/>
              <a:t>= custom, </a:t>
            </a:r>
            <a:r>
              <a:rPr lang="en-US" sz="2400" dirty="0" err="1"/>
              <a:t>getSortableTitle</a:t>
            </a:r>
            <a:r>
              <a:rPr lang="en-US" sz="2400" dirty="0"/>
              <a:t> </a:t>
            </a:r>
            <a:endParaRPr lang="en-US" sz="2400" dirty="0" smtClean="0"/>
          </a:p>
          <a:p>
            <a:pPr marL="0" indent="0">
              <a:buNone/>
            </a:pPr>
            <a:r>
              <a:rPr lang="en-US" sz="2400" dirty="0" err="1" smtClean="0"/>
              <a:t>journal_title</a:t>
            </a:r>
            <a:r>
              <a:rPr lang="en-US" sz="2400" dirty="0" smtClean="0"/>
              <a:t> </a:t>
            </a:r>
            <a:r>
              <a:rPr lang="en-US" sz="2400" dirty="0"/>
              <a:t>= custom, </a:t>
            </a:r>
            <a:r>
              <a:rPr lang="en-US" sz="2400" dirty="0" err="1"/>
              <a:t>getJournalTitleText</a:t>
            </a:r>
            <a:r>
              <a:rPr lang="en-US" sz="2400" dirty="0"/>
              <a:t>(245a:LNK245a)</a:t>
            </a:r>
          </a:p>
        </p:txBody>
      </p:sp>
    </p:spTree>
    <p:extLst>
      <p:ext uri="{BB962C8B-B14F-4D97-AF65-F5344CB8AC3E}">
        <p14:creationId xmlns:p14="http://schemas.microsoft.com/office/powerpoint/2010/main" val="279513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a:t>The </a:t>
            </a:r>
            <a:r>
              <a:rPr lang="en-US" dirty="0" smtClean="0"/>
              <a:t>new index </a:t>
            </a:r>
            <a:r>
              <a:rPr lang="en-US" dirty="0"/>
              <a:t>specification </a:t>
            </a:r>
            <a:r>
              <a:rPr lang="en-US" dirty="0" smtClean="0"/>
              <a:t>language</a:t>
            </a:r>
            <a:endParaRPr lang="en-US" dirty="0"/>
          </a:p>
        </p:txBody>
      </p:sp>
      <p:sp>
        <p:nvSpPr>
          <p:cNvPr id="3" name="Content Placeholder 2"/>
          <p:cNvSpPr>
            <a:spLocks noGrp="1"/>
          </p:cNvSpPr>
          <p:nvPr>
            <p:ph idx="1"/>
          </p:nvPr>
        </p:nvSpPr>
        <p:spPr>
          <a:xfrm>
            <a:off x="762000" y="3962400"/>
            <a:ext cx="8153400" cy="2209799"/>
          </a:xfrm>
        </p:spPr>
        <p:txBody>
          <a:bodyPr numCol="3">
            <a:normAutofit lnSpcReduction="10000"/>
          </a:bodyPr>
          <a:lstStyle/>
          <a:p>
            <a:pPr marL="0" indent="0">
              <a:buNone/>
            </a:pPr>
            <a:r>
              <a:rPr lang="en-US" sz="2400" dirty="0" smtClean="0"/>
              <a:t>join</a:t>
            </a:r>
            <a:r>
              <a:rPr lang="en-US" sz="2400" dirty="0"/>
              <a:t>(" : ") </a:t>
            </a:r>
            <a:r>
              <a:rPr lang="en-US" sz="2400" dirty="0" smtClean="0"/>
              <a:t> </a:t>
            </a:r>
          </a:p>
          <a:p>
            <a:pPr marL="0" indent="0">
              <a:buNone/>
            </a:pPr>
            <a:r>
              <a:rPr lang="en-US" sz="2400" dirty="0" smtClean="0"/>
              <a:t>separate</a:t>
            </a:r>
          </a:p>
          <a:p>
            <a:pPr marL="0" indent="0">
              <a:buNone/>
            </a:pPr>
            <a:r>
              <a:rPr lang="en-US" sz="2400" dirty="0" smtClean="0"/>
              <a:t>substring(start</a:t>
            </a:r>
            <a:r>
              <a:rPr lang="en-US" sz="2400" dirty="0"/>
              <a:t>, end</a:t>
            </a:r>
            <a:r>
              <a:rPr lang="en-US" sz="2400" dirty="0" smtClean="0"/>
              <a:t>)</a:t>
            </a:r>
          </a:p>
          <a:p>
            <a:pPr marL="0" indent="0">
              <a:buNone/>
            </a:pPr>
            <a:r>
              <a:rPr lang="en-US" sz="2400" dirty="0" smtClean="0"/>
              <a:t>untrimmed</a:t>
            </a:r>
          </a:p>
          <a:p>
            <a:pPr marL="0" indent="0">
              <a:buNone/>
            </a:pPr>
            <a:r>
              <a:rPr lang="en-US" sz="2400" dirty="0" smtClean="0"/>
              <a:t>clean</a:t>
            </a:r>
          </a:p>
          <a:p>
            <a:pPr marL="0" indent="0">
              <a:buNone/>
            </a:pPr>
            <a:r>
              <a:rPr lang="en-US" sz="2400" dirty="0" err="1" smtClean="0"/>
              <a:t>cleanEnd</a:t>
            </a:r>
            <a:r>
              <a:rPr lang="en-US" sz="2400" dirty="0" smtClean="0"/>
              <a:t> </a:t>
            </a:r>
          </a:p>
          <a:p>
            <a:pPr marL="0" indent="0">
              <a:buNone/>
            </a:pPr>
            <a:r>
              <a:rPr lang="en-US" sz="2400" dirty="0" err="1" smtClean="0"/>
              <a:t>cleanEach</a:t>
            </a:r>
            <a:endParaRPr lang="en-US" sz="2400" dirty="0" smtClean="0"/>
          </a:p>
          <a:p>
            <a:pPr marL="0" indent="0">
              <a:buNone/>
            </a:pPr>
            <a:r>
              <a:rPr lang="en-US" sz="2400" dirty="0" err="1" smtClean="0"/>
              <a:t>stripAccent</a:t>
            </a:r>
            <a:endParaRPr lang="en-US" sz="2400" dirty="0" smtClean="0"/>
          </a:p>
          <a:p>
            <a:pPr marL="0" indent="0">
              <a:buNone/>
            </a:pPr>
            <a:r>
              <a:rPr lang="en-US" sz="2400" dirty="0" err="1" smtClean="0"/>
              <a:t>stripPunct</a:t>
            </a:r>
            <a:r>
              <a:rPr lang="en-US" sz="2400" dirty="0" smtClean="0"/>
              <a:t> </a:t>
            </a:r>
          </a:p>
          <a:p>
            <a:pPr marL="0" indent="0">
              <a:buNone/>
            </a:pPr>
            <a:r>
              <a:rPr lang="en-US" sz="2400" dirty="0" smtClean="0"/>
              <a:t>stripInd2 </a:t>
            </a:r>
          </a:p>
          <a:p>
            <a:pPr marL="0" indent="0">
              <a:buNone/>
            </a:pPr>
            <a:r>
              <a:rPr lang="en-US" sz="2400" dirty="0" err="1" smtClean="0"/>
              <a:t>toUpper</a:t>
            </a:r>
            <a:r>
              <a:rPr lang="en-US" sz="2400" dirty="0" smtClean="0"/>
              <a:t> </a:t>
            </a:r>
          </a:p>
          <a:p>
            <a:pPr marL="0" indent="0">
              <a:buNone/>
            </a:pPr>
            <a:r>
              <a:rPr lang="en-US" sz="2400" dirty="0" err="1" smtClean="0"/>
              <a:t>toLower</a:t>
            </a:r>
            <a:endParaRPr lang="en-US" sz="2400" dirty="0" smtClean="0"/>
          </a:p>
          <a:p>
            <a:pPr marL="0" indent="0">
              <a:buNone/>
            </a:pPr>
            <a:r>
              <a:rPr lang="en-US" sz="2400" dirty="0" err="1" smtClean="0"/>
              <a:t>titleSortUpper</a:t>
            </a:r>
            <a:endParaRPr lang="en-US" sz="2400" dirty="0"/>
          </a:p>
          <a:p>
            <a:pPr marL="0" indent="0">
              <a:buNone/>
            </a:pPr>
            <a:r>
              <a:rPr lang="en-US" sz="2400" dirty="0" err="1" smtClean="0"/>
              <a:t>titleSortLower</a:t>
            </a:r>
            <a:endParaRPr lang="en-US" sz="2400" dirty="0" smtClean="0"/>
          </a:p>
          <a:p>
            <a:pPr marL="0" indent="0">
              <a:buNone/>
            </a:pPr>
            <a:r>
              <a:rPr lang="en-US" sz="2400" dirty="0" smtClean="0"/>
              <a:t>format</a:t>
            </a:r>
            <a:endParaRPr lang="en-US" sz="2400" dirty="0"/>
          </a:p>
        </p:txBody>
      </p:sp>
      <p:sp>
        <p:nvSpPr>
          <p:cNvPr id="4" name="TextBox 3"/>
          <p:cNvSpPr txBox="1"/>
          <p:nvPr/>
        </p:nvSpPr>
        <p:spPr>
          <a:xfrm>
            <a:off x="609600" y="1295400"/>
            <a:ext cx="7467600" cy="1752600"/>
          </a:xfrm>
          <a:prstGeom prst="rect">
            <a:avLst/>
          </a:prstGeom>
          <a:noFill/>
        </p:spPr>
        <p:txBody>
          <a:bodyPr wrap="square" rtlCol="0">
            <a:noAutofit/>
          </a:bodyPr>
          <a:lstStyle/>
          <a:p>
            <a:pPr lvl="0"/>
            <a:r>
              <a:rPr lang="en-US" sz="3200" dirty="0">
                <a:solidFill>
                  <a:prstClr val="black"/>
                </a:solidFill>
              </a:rPr>
              <a:t>These Still Work:</a:t>
            </a:r>
          </a:p>
          <a:p>
            <a:pPr lvl="0"/>
            <a:r>
              <a:rPr lang="en-US" sz="2400" dirty="0">
                <a:solidFill>
                  <a:prstClr val="black"/>
                </a:solidFill>
              </a:rPr>
              <a:t>id = 001, first </a:t>
            </a:r>
          </a:p>
          <a:p>
            <a:pPr lvl="0"/>
            <a:r>
              <a:rPr lang="en-US" sz="2400" dirty="0" err="1">
                <a:solidFill>
                  <a:prstClr val="black"/>
                </a:solidFill>
              </a:rPr>
              <a:t>author_text</a:t>
            </a:r>
            <a:r>
              <a:rPr lang="en-US" sz="2400" dirty="0">
                <a:solidFill>
                  <a:prstClr val="black"/>
                </a:solidFill>
              </a:rPr>
              <a:t> = 100abcdeq4:110abcde4:111acdejnq4</a:t>
            </a:r>
          </a:p>
          <a:p>
            <a:pPr lvl="0"/>
            <a:r>
              <a:rPr lang="en-US" sz="2400" dirty="0" err="1">
                <a:solidFill>
                  <a:prstClr val="black"/>
                </a:solidFill>
              </a:rPr>
              <a:t>oclc_display</a:t>
            </a:r>
            <a:r>
              <a:rPr lang="en-US" sz="2400" dirty="0">
                <a:solidFill>
                  <a:prstClr val="black"/>
                </a:solidFill>
              </a:rPr>
              <a:t> = 035a, (</a:t>
            </a:r>
            <a:r>
              <a:rPr lang="en-US" sz="2400" dirty="0" err="1">
                <a:solidFill>
                  <a:prstClr val="black"/>
                </a:solidFill>
              </a:rPr>
              <a:t>pattern_map.oclc_num</a:t>
            </a:r>
            <a:r>
              <a:rPr lang="en-US" sz="2400" dirty="0" smtClean="0">
                <a:solidFill>
                  <a:prstClr val="black"/>
                </a:solidFill>
              </a:rPr>
              <a:t>)</a:t>
            </a:r>
            <a:endParaRPr lang="en-US" sz="2400" dirty="0">
              <a:solidFill>
                <a:prstClr val="black"/>
              </a:solidFill>
            </a:endParaRPr>
          </a:p>
        </p:txBody>
      </p:sp>
      <p:sp>
        <p:nvSpPr>
          <p:cNvPr id="5" name="TextBox 4"/>
          <p:cNvSpPr txBox="1"/>
          <p:nvPr/>
        </p:nvSpPr>
        <p:spPr>
          <a:xfrm>
            <a:off x="685800" y="3276600"/>
            <a:ext cx="7008197" cy="609600"/>
          </a:xfrm>
          <a:prstGeom prst="rect">
            <a:avLst/>
          </a:prstGeom>
          <a:noFill/>
        </p:spPr>
        <p:txBody>
          <a:bodyPr wrap="square" rtlCol="0">
            <a:noAutofit/>
          </a:bodyPr>
          <a:lstStyle/>
          <a:p>
            <a:r>
              <a:rPr lang="en-US" sz="3200" dirty="0"/>
              <a:t>Additional Specification Modifiers</a:t>
            </a:r>
          </a:p>
          <a:p>
            <a:endParaRPr lang="en-US" sz="1400" dirty="0"/>
          </a:p>
          <a:p>
            <a:endParaRPr lang="en-US" dirty="0"/>
          </a:p>
        </p:txBody>
      </p:sp>
    </p:spTree>
    <p:extLst>
      <p:ext uri="{BB962C8B-B14F-4D97-AF65-F5344CB8AC3E}">
        <p14:creationId xmlns:p14="http://schemas.microsoft.com/office/powerpoint/2010/main" val="164306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153400" cy="5059363"/>
          </a:xfrm>
        </p:spPr>
        <p:txBody>
          <a:bodyPr/>
          <a:lstStyle/>
          <a:p>
            <a:pPr marL="0" lvl="0" indent="0">
              <a:buNone/>
            </a:pPr>
            <a:r>
              <a:rPr lang="en-US" dirty="0" smtClean="0">
                <a:solidFill>
                  <a:prstClr val="black"/>
                </a:solidFill>
              </a:rPr>
              <a:t>So these Index Specs that needed custom method calls:</a:t>
            </a:r>
          </a:p>
          <a:p>
            <a:pPr marL="0" lvl="0" indent="0">
              <a:buNone/>
            </a:pPr>
            <a:r>
              <a:rPr lang="en-US" sz="2400" dirty="0" smtClean="0">
                <a:solidFill>
                  <a:prstClr val="black"/>
                </a:solidFill>
              </a:rPr>
              <a:t>responsibility </a:t>
            </a:r>
            <a:r>
              <a:rPr lang="en-US" sz="2400" dirty="0">
                <a:solidFill>
                  <a:prstClr val="black"/>
                </a:solidFill>
              </a:rPr>
              <a:t>= custom, </a:t>
            </a:r>
            <a:r>
              <a:rPr lang="en-US" sz="2400" dirty="0" err="1">
                <a:solidFill>
                  <a:prstClr val="black"/>
                </a:solidFill>
              </a:rPr>
              <a:t>removeTrailingPunct</a:t>
            </a:r>
            <a:r>
              <a:rPr lang="en-US" sz="2400" dirty="0">
                <a:solidFill>
                  <a:prstClr val="black"/>
                </a:solidFill>
              </a:rPr>
              <a:t>(245c) </a:t>
            </a:r>
          </a:p>
          <a:p>
            <a:pPr marL="0" lvl="0" indent="0">
              <a:buNone/>
            </a:pPr>
            <a:r>
              <a:rPr lang="en-US" sz="2400" dirty="0" err="1">
                <a:solidFill>
                  <a:prstClr val="black"/>
                </a:solidFill>
              </a:rPr>
              <a:t>title_facet</a:t>
            </a:r>
            <a:r>
              <a:rPr lang="en-US" sz="2400" dirty="0">
                <a:solidFill>
                  <a:prstClr val="black"/>
                </a:solidFill>
              </a:rPr>
              <a:t> = custom, </a:t>
            </a:r>
            <a:r>
              <a:rPr lang="en-US" sz="2400" dirty="0" err="1">
                <a:solidFill>
                  <a:prstClr val="black"/>
                </a:solidFill>
              </a:rPr>
              <a:t>getSortableTitle</a:t>
            </a:r>
            <a:r>
              <a:rPr lang="en-US" sz="2400" dirty="0">
                <a:solidFill>
                  <a:prstClr val="black"/>
                </a:solidFill>
              </a:rPr>
              <a:t> </a:t>
            </a:r>
            <a:endParaRPr lang="en-US" sz="2400" dirty="0" smtClean="0">
              <a:solidFill>
                <a:prstClr val="black"/>
              </a:solidFill>
            </a:endParaRPr>
          </a:p>
          <a:p>
            <a:pPr marL="0" lvl="0" indent="0">
              <a:buNone/>
            </a:pPr>
            <a:endParaRPr lang="en-US" sz="1800" dirty="0" smtClean="0"/>
          </a:p>
          <a:p>
            <a:pPr marL="0" indent="0">
              <a:buNone/>
            </a:pPr>
            <a:r>
              <a:rPr lang="en-US" dirty="0" smtClean="0"/>
              <a:t>Can be written as:</a:t>
            </a:r>
            <a:endParaRPr lang="en-US" dirty="0"/>
          </a:p>
          <a:p>
            <a:pPr marL="0" lvl="0" indent="0">
              <a:buNone/>
            </a:pPr>
            <a:r>
              <a:rPr lang="en-US" sz="2200" dirty="0" smtClean="0">
                <a:solidFill>
                  <a:prstClr val="black"/>
                </a:solidFill>
              </a:rPr>
              <a:t>responsibility = 245c, </a:t>
            </a:r>
            <a:r>
              <a:rPr lang="en-US" sz="2200" dirty="0" err="1" smtClean="0">
                <a:solidFill>
                  <a:prstClr val="black"/>
                </a:solidFill>
              </a:rPr>
              <a:t>cleanEnd</a:t>
            </a:r>
            <a:endParaRPr lang="en-US" sz="2200" dirty="0">
              <a:solidFill>
                <a:prstClr val="black"/>
              </a:solidFill>
            </a:endParaRPr>
          </a:p>
          <a:p>
            <a:pPr marL="0" lvl="0" indent="0">
              <a:buNone/>
            </a:pPr>
            <a:r>
              <a:rPr lang="en-US" sz="2200" dirty="0" err="1" smtClean="0">
                <a:solidFill>
                  <a:prstClr val="black"/>
                </a:solidFill>
              </a:rPr>
              <a:t>title_facet</a:t>
            </a:r>
            <a:r>
              <a:rPr lang="en-US" sz="2200" dirty="0" smtClean="0">
                <a:solidFill>
                  <a:prstClr val="black"/>
                </a:solidFill>
              </a:rPr>
              <a:t> </a:t>
            </a:r>
            <a:r>
              <a:rPr lang="en-US" sz="2200" dirty="0">
                <a:solidFill>
                  <a:prstClr val="black"/>
                </a:solidFill>
              </a:rPr>
              <a:t>= </a:t>
            </a:r>
            <a:r>
              <a:rPr lang="en-US" sz="2200" dirty="0" smtClean="0">
                <a:solidFill>
                  <a:prstClr val="black"/>
                </a:solidFill>
              </a:rPr>
              <a:t>245abk, </a:t>
            </a:r>
            <a:r>
              <a:rPr lang="en-US" sz="2200" dirty="0" smtClean="0"/>
              <a:t>clean, </a:t>
            </a:r>
            <a:r>
              <a:rPr lang="en-US" sz="2200" dirty="0" err="1"/>
              <a:t>stripAccent</a:t>
            </a:r>
            <a:r>
              <a:rPr lang="en-US" sz="2200" dirty="0"/>
              <a:t>, </a:t>
            </a:r>
            <a:r>
              <a:rPr lang="en-US" sz="2200" dirty="0" err="1"/>
              <a:t>stripPunct</a:t>
            </a:r>
            <a:r>
              <a:rPr lang="en-US" sz="2200" dirty="0"/>
              <a:t>, stripInd2, </a:t>
            </a:r>
            <a:r>
              <a:rPr lang="en-US" sz="2200" dirty="0" err="1" smtClean="0"/>
              <a:t>toLower</a:t>
            </a:r>
            <a:endParaRPr lang="en-US" sz="2200" dirty="0" smtClean="0"/>
          </a:p>
          <a:p>
            <a:pPr marL="0" lvl="0" indent="0">
              <a:buNone/>
            </a:pPr>
            <a:r>
              <a:rPr lang="en-US" sz="2200" dirty="0" smtClean="0"/>
              <a:t>Or</a:t>
            </a:r>
          </a:p>
          <a:p>
            <a:pPr marL="0" indent="0">
              <a:buNone/>
            </a:pPr>
            <a:r>
              <a:rPr lang="en-US" sz="2200" dirty="0" err="1">
                <a:solidFill>
                  <a:prstClr val="black"/>
                </a:solidFill>
              </a:rPr>
              <a:t>title_facet</a:t>
            </a:r>
            <a:r>
              <a:rPr lang="en-US" sz="2200" dirty="0">
                <a:solidFill>
                  <a:prstClr val="black"/>
                </a:solidFill>
              </a:rPr>
              <a:t> = 245abk, </a:t>
            </a:r>
            <a:r>
              <a:rPr lang="en-US" sz="2200" dirty="0" err="1" smtClean="0"/>
              <a:t>titleSortLower</a:t>
            </a:r>
            <a:endParaRPr lang="en-US" sz="2200" dirty="0"/>
          </a:p>
          <a:p>
            <a:pPr marL="0" lvl="0" indent="0">
              <a:buNone/>
            </a:pPr>
            <a:endParaRPr lang="en-US" sz="2200" dirty="0"/>
          </a:p>
        </p:txBody>
      </p:sp>
      <p:sp>
        <p:nvSpPr>
          <p:cNvPr id="4" name="Title 3"/>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32750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r>
              <a:rPr lang="en-US" dirty="0"/>
              <a:t>Supports conditional </a:t>
            </a:r>
            <a:r>
              <a:rPr lang="en-US" dirty="0" smtClean="0"/>
              <a:t>qualifiers</a:t>
            </a:r>
            <a:endParaRPr lang="en-US" dirty="0"/>
          </a:p>
        </p:txBody>
      </p:sp>
      <p:sp>
        <p:nvSpPr>
          <p:cNvPr id="3" name="Content Placeholder 2"/>
          <p:cNvSpPr>
            <a:spLocks noGrp="1"/>
          </p:cNvSpPr>
          <p:nvPr>
            <p:ph idx="1"/>
          </p:nvPr>
        </p:nvSpPr>
        <p:spPr>
          <a:xfrm>
            <a:off x="457200" y="1981200"/>
            <a:ext cx="8229600" cy="4144963"/>
          </a:xfrm>
        </p:spPr>
        <p:txBody>
          <a:bodyPr>
            <a:normAutofit/>
          </a:bodyPr>
          <a:lstStyle/>
          <a:p>
            <a:r>
              <a:rPr lang="en-US" sz="2800" dirty="0" smtClean="0"/>
              <a:t>Allow you to include </a:t>
            </a:r>
            <a:r>
              <a:rPr lang="en-US" sz="2800" dirty="0"/>
              <a:t>some fields/subfields only if certain conditions are true.</a:t>
            </a:r>
            <a:r>
              <a:rPr lang="en-US" sz="2400" dirty="0"/>
              <a:t/>
            </a:r>
            <a:br>
              <a:rPr lang="en-US" sz="2400" dirty="0"/>
            </a:br>
            <a:endParaRPr lang="en-US" sz="2400" dirty="0"/>
          </a:p>
          <a:p>
            <a:pPr marL="0" indent="0">
              <a:buNone/>
            </a:pPr>
            <a:r>
              <a:rPr lang="en-US" sz="2200" dirty="0" err="1"/>
              <a:t>published_text</a:t>
            </a:r>
            <a:r>
              <a:rPr lang="en-US" sz="2200" dirty="0"/>
              <a:t> = 260abc:264abc?(ind2 = '1' || ind2 = '4</a:t>
            </a:r>
            <a:r>
              <a:rPr lang="en-US" sz="2200" dirty="0" smtClean="0"/>
              <a:t>')</a:t>
            </a:r>
          </a:p>
          <a:p>
            <a:pPr marL="0" indent="0">
              <a:buNone/>
            </a:pPr>
            <a:endParaRPr lang="en-US" sz="2200" dirty="0"/>
          </a:p>
          <a:p>
            <a:pPr marL="0" indent="0">
              <a:buNone/>
            </a:pPr>
            <a:r>
              <a:rPr lang="en-US" sz="2200" dirty="0" err="1" smtClean="0"/>
              <a:t>journal_title_text</a:t>
            </a:r>
            <a:r>
              <a:rPr lang="en-US" sz="2200" dirty="0" smtClean="0"/>
              <a:t> </a:t>
            </a:r>
            <a:r>
              <a:rPr lang="en-US" sz="2200" dirty="0"/>
              <a:t>= {245a:LNK245a} ? (000[7] = 's' </a:t>
            </a:r>
            <a:r>
              <a:rPr lang="en-US" sz="2200" dirty="0" smtClean="0"/>
              <a:t>)</a:t>
            </a:r>
          </a:p>
          <a:p>
            <a:pPr marL="0" indent="0">
              <a:buNone/>
            </a:pPr>
            <a:endParaRPr lang="en-US" sz="2200" dirty="0"/>
          </a:p>
          <a:p>
            <a:pPr marL="0" indent="0">
              <a:buNone/>
            </a:pPr>
            <a:r>
              <a:rPr lang="en-US" sz="2200" dirty="0" err="1"/>
              <a:t>subject_text</a:t>
            </a:r>
            <a:r>
              <a:rPr lang="en-US" sz="2200" dirty="0"/>
              <a:t> = {600[a-z]:610[a-z]:611[a-z]}?(ind2 != 7||(ind2 </a:t>
            </a:r>
            <a:r>
              <a:rPr lang="en-US" sz="2200" dirty="0" smtClean="0"/>
              <a:t>= 7 &amp;&amp; $2               </a:t>
            </a:r>
          </a:p>
          <a:p>
            <a:pPr marL="0" indent="0">
              <a:buNone/>
            </a:pPr>
            <a:r>
              <a:rPr lang="en-US" sz="2200" dirty="0"/>
              <a:t> </a:t>
            </a:r>
            <a:r>
              <a:rPr lang="en-US" sz="2200" dirty="0" smtClean="0"/>
              <a:t>                                                                        matches </a:t>
            </a:r>
            <a:r>
              <a:rPr lang="en-US" sz="2200" dirty="0"/>
              <a:t>"</a:t>
            </a:r>
            <a:r>
              <a:rPr lang="en-US" sz="2200" dirty="0" err="1"/>
              <a:t>fast|lcsh|tgn|aat</a:t>
            </a:r>
            <a:r>
              <a:rPr lang="en-US" sz="2200" dirty="0"/>
              <a:t>"))</a:t>
            </a:r>
          </a:p>
        </p:txBody>
      </p:sp>
    </p:spTree>
    <p:extLst>
      <p:ext uri="{BB962C8B-B14F-4D97-AF65-F5344CB8AC3E}">
        <p14:creationId xmlns:p14="http://schemas.microsoft.com/office/powerpoint/2010/main" val="181808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10031</TotalTime>
  <Words>2665</Words>
  <Application>Microsoft Office PowerPoint</Application>
  <PresentationFormat>On-screen Show (4:3)</PresentationFormat>
  <Paragraphs>381</Paragraphs>
  <Slides>23</Slides>
  <Notes>21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New Release of</vt:lpstr>
      <vt:lpstr>Original SolrMarc</vt:lpstr>
      <vt:lpstr>Reasons for New Version</vt:lpstr>
      <vt:lpstr>The Start of a New Version</vt:lpstr>
      <vt:lpstr>Goals for New Version  </vt:lpstr>
      <vt:lpstr>Original specification language</vt:lpstr>
      <vt:lpstr>The new index specification language</vt:lpstr>
      <vt:lpstr> </vt:lpstr>
      <vt:lpstr>Supports conditional qualifiers</vt:lpstr>
      <vt:lpstr>Translation Maps</vt:lpstr>
      <vt:lpstr>Post-processing Modifiers   (AKA  Collectors)</vt:lpstr>
      <vt:lpstr>Existing Extensions Still Work</vt:lpstr>
      <vt:lpstr>More Extensible</vt:lpstr>
      <vt:lpstr>Also supports custom maps</vt:lpstr>
      <vt:lpstr>Easier to Update</vt:lpstr>
      <vt:lpstr>Updating New SolrMarc</vt:lpstr>
      <vt:lpstr>Faster</vt:lpstr>
      <vt:lpstr>Results</vt:lpstr>
      <vt:lpstr>Examples</vt:lpstr>
      <vt:lpstr>Examples</vt:lpstr>
      <vt:lpstr>Examples</vt:lpstr>
      <vt:lpstr>PowerPoint Presentation</vt:lpstr>
      <vt:lpstr>Questions</vt:lpstr>
    </vt:vector>
  </TitlesOfParts>
  <Company>University of Virginia Library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Release of SolrMarc</dc:title>
  <dc:creator>rh9ec</dc:creator>
  <cp:lastModifiedBy>rh9ec</cp:lastModifiedBy>
  <cp:revision>105</cp:revision>
  <dcterms:created xsi:type="dcterms:W3CDTF">2016-09-30T04:01:10Z</dcterms:created>
  <dcterms:modified xsi:type="dcterms:W3CDTF">2016-10-08T20:51:27Z</dcterms:modified>
</cp:coreProperties>
</file>