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68" autoAdjust="0"/>
  </p:normalViewPr>
  <p:slideViewPr>
    <p:cSldViewPr>
      <p:cViewPr>
        <p:scale>
          <a:sx n="81" d="100"/>
          <a:sy n="81" d="100"/>
        </p:scale>
        <p:origin x="-81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7819-CD1E-4708-9554-34F22524524B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A769-375D-466F-B158-8230CF39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r>
              <a:rPr lang="en-US" baseline="0" dirty="0" smtClean="0"/>
              <a:t> Graham then of William and Mary,   Andrew Nagy then from this fine Institution, Naomi </a:t>
            </a:r>
            <a:r>
              <a:rPr lang="en-US" baseline="0" dirty="0" err="1" smtClean="0"/>
              <a:t>Dushay</a:t>
            </a:r>
            <a:r>
              <a:rPr lang="en-US" baseline="0" dirty="0" smtClean="0"/>
              <a:t> from Stanford University, Me from the University of Virginia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A769-375D-466F-B158-8230CF395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extract publication information from the 260abc subfields, or from the RDA-style 264abc subfields, but only wanted the 264 field if the second indicator is a "1" or a "4" then you can use the following conditional spec.</a:t>
            </a:r>
          </a:p>
          <a:p>
            <a:endParaRPr lang="en-US" dirty="0" smtClean="0"/>
          </a:p>
          <a:p>
            <a:r>
              <a:rPr lang="en-US" dirty="0" smtClean="0"/>
              <a:t>if you wanted to extract "journal titles" from the 245 field, but only if the item was a "journal" that indicates this by an "s" in character 7 of the record leader.</a:t>
            </a:r>
          </a:p>
          <a:p>
            <a:endParaRPr lang="en-US" dirty="0" smtClean="0"/>
          </a:p>
          <a:p>
            <a:r>
              <a:rPr lang="en-US" dirty="0" smtClean="0"/>
              <a:t>If you wanted subject headings that conform to certain subject heading schemes (as indicated by the second indicator and the $2 subfield)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A769-375D-466F-B158-8230CF395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C030-FF53-4C68-8C27-EC2636F01AB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/>
          <a:lstStyle/>
          <a:p>
            <a:r>
              <a:rPr lang="en-US" dirty="0" smtClean="0"/>
              <a:t>New Release 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VuFind</a:t>
            </a:r>
            <a:r>
              <a:rPr lang="en-US" dirty="0" smtClean="0"/>
              <a:t> Summit 2016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Haschart</a:t>
            </a:r>
            <a:endParaRPr lang="en-US" dirty="0" smtClean="0"/>
          </a:p>
          <a:p>
            <a:r>
              <a:rPr lang="en-US" dirty="0" smtClean="0"/>
              <a:t>University of Virginia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676399"/>
            <a:ext cx="7907214" cy="17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65" y="3505200"/>
            <a:ext cx="8229600" cy="26209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unique</a:t>
            </a:r>
          </a:p>
          <a:p>
            <a:pPr marL="0" indent="0">
              <a:buNone/>
            </a:pPr>
            <a:r>
              <a:rPr lang="en-US" sz="2400" dirty="0" err="1" smtClean="0"/>
              <a:t>notunique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first</a:t>
            </a:r>
          </a:p>
          <a:p>
            <a:pPr marL="0" indent="0">
              <a:buNone/>
            </a:pPr>
            <a:r>
              <a:rPr lang="en-US" sz="2400" dirty="0" err="1" smtClean="0"/>
              <a:t>notfirst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sort(</a:t>
            </a:r>
            <a:r>
              <a:rPr lang="en-US" sz="2400" dirty="0" err="1" smtClean="0"/>
              <a:t>num</a:t>
            </a:r>
            <a:r>
              <a:rPr lang="en-US" sz="2400" dirty="0" smtClean="0"/>
              <a:t>, </a:t>
            </a:r>
            <a:r>
              <a:rPr lang="en-US" sz="2400" dirty="0" err="1" smtClean="0"/>
              <a:t>asc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sort(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en-US" sz="2400" dirty="0" err="1" smtClean="0"/>
              <a:t>desc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sort(length, </a:t>
            </a:r>
            <a:r>
              <a:rPr lang="en-US" sz="2400" dirty="0" err="1" smtClean="0"/>
              <a:t>asc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DeleteRecordIfFieldEmpty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001000" cy="1752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200" dirty="0"/>
              <a:t>Previously only </a:t>
            </a:r>
            <a:r>
              <a:rPr lang="en-US" sz="3200" dirty="0" smtClean="0"/>
              <a:t>first, all, join </a:t>
            </a:r>
            <a:r>
              <a:rPr lang="en-US" sz="3200" dirty="0"/>
              <a:t>were supported.</a:t>
            </a:r>
          </a:p>
          <a:p>
            <a:endParaRPr lang="en-US" sz="3200" dirty="0"/>
          </a:p>
          <a:p>
            <a:r>
              <a:rPr lang="en-US" sz="3200" dirty="0"/>
              <a:t>Now all of these are:</a:t>
            </a:r>
          </a:p>
        </p:txBody>
      </p:sp>
    </p:spTree>
    <p:extLst>
      <p:ext uri="{BB962C8B-B14F-4D97-AF65-F5344CB8AC3E}">
        <p14:creationId xmlns:p14="http://schemas.microsoft.com/office/powerpoint/2010/main" val="1791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Extensions Still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Pre-defined Custom Methods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custom</a:t>
            </a:r>
            <a:r>
              <a:rPr lang="en-US" sz="2400" dirty="0"/>
              <a:t>, </a:t>
            </a:r>
            <a:r>
              <a:rPr lang="en-US" sz="2400" dirty="0" err="1"/>
              <a:t>removeTrailingPunct</a:t>
            </a:r>
            <a:r>
              <a:rPr lang="en-US" sz="2400" dirty="0"/>
              <a:t>(245c) </a:t>
            </a:r>
            <a:r>
              <a:rPr lang="en-US" sz="2400" dirty="0" smtClean="0"/>
              <a:t>   -- still works</a:t>
            </a:r>
          </a:p>
          <a:p>
            <a:r>
              <a:rPr lang="en-US" dirty="0" err="1" smtClean="0"/>
              <a:t>Beanshell</a:t>
            </a:r>
            <a:r>
              <a:rPr lang="en-US" dirty="0" smtClean="0"/>
              <a:t> Custom Index Methods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script(</a:t>
            </a:r>
            <a:r>
              <a:rPr lang="en-US" sz="2400" dirty="0" err="1"/>
              <a:t>getdate.bsh</a:t>
            </a:r>
            <a:r>
              <a:rPr lang="en-US" sz="2400" dirty="0" smtClean="0"/>
              <a:t>), </a:t>
            </a:r>
            <a:r>
              <a:rPr lang="en-US" sz="2400" dirty="0" err="1" smtClean="0"/>
              <a:t>getFirstDate</a:t>
            </a:r>
            <a:r>
              <a:rPr lang="en-US" sz="2400" dirty="0" smtClean="0"/>
              <a:t>	-- still works</a:t>
            </a:r>
          </a:p>
          <a:p>
            <a:r>
              <a:rPr lang="en-US" dirty="0" smtClean="0"/>
              <a:t>External compiled </a:t>
            </a:r>
            <a:r>
              <a:rPr lang="en-US" dirty="0" err="1" smtClean="0"/>
              <a:t>Mixin</a:t>
            </a:r>
            <a:r>
              <a:rPr lang="en-US" dirty="0" smtClean="0"/>
              <a:t> methods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custom(</a:t>
            </a:r>
            <a:r>
              <a:rPr lang="en-US" sz="2200" dirty="0" err="1" smtClean="0"/>
              <a:t>org.solrmarc.mixin.VideoInfoMixin</a:t>
            </a:r>
            <a:r>
              <a:rPr lang="en-US" sz="2200" dirty="0"/>
              <a:t>), </a:t>
            </a:r>
            <a:r>
              <a:rPr lang="en-US" sz="2200" dirty="0" err="1" smtClean="0"/>
              <a:t>getVideoDirector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dirty="0" smtClean="0"/>
              <a:t>-- still works</a:t>
            </a:r>
          </a:p>
          <a:p>
            <a:r>
              <a:rPr lang="en-US" dirty="0" smtClean="0"/>
              <a:t>Local Extensions of </a:t>
            </a:r>
            <a:r>
              <a:rPr lang="en-US" dirty="0" err="1" smtClean="0"/>
              <a:t>SolrIndexer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custom, </a:t>
            </a:r>
            <a:r>
              <a:rPr lang="en-US" sz="2400" dirty="0" err="1"/>
              <a:t>getDeweySearchable</a:t>
            </a:r>
            <a:r>
              <a:rPr lang="en-US" sz="2400" dirty="0"/>
              <a:t>("082a:083a</a:t>
            </a:r>
            <a:r>
              <a:rPr lang="en-US" sz="2400" dirty="0" smtClean="0"/>
              <a:t>")  -- still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dirty="0" smtClean="0"/>
              <a:t>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Dynamically </a:t>
            </a:r>
            <a:r>
              <a:rPr lang="en-US" dirty="0"/>
              <a:t>Compiled Java Code </a:t>
            </a:r>
            <a:endParaRPr lang="en-US" dirty="0" smtClean="0"/>
          </a:p>
          <a:p>
            <a:pPr lvl="1"/>
            <a:r>
              <a:rPr lang="en-US" dirty="0" smtClean="0"/>
              <a:t>Place java source file </a:t>
            </a:r>
            <a:r>
              <a:rPr lang="en-US" dirty="0"/>
              <a:t>in a specific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a method </a:t>
            </a:r>
            <a:r>
              <a:rPr lang="en-US" dirty="0" smtClean="0"/>
              <a:t>in </a:t>
            </a:r>
            <a:r>
              <a:rPr lang="en-US" dirty="0"/>
              <a:t>an index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SolrMarc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easy as using </a:t>
            </a:r>
            <a:r>
              <a:rPr lang="en-US" dirty="0" err="1" smtClean="0"/>
              <a:t>Beanshell</a:t>
            </a:r>
            <a:r>
              <a:rPr lang="en-US" dirty="0" smtClean="0"/>
              <a:t> scripts.</a:t>
            </a:r>
          </a:p>
          <a:p>
            <a:r>
              <a:rPr lang="en-US" dirty="0" smtClean="0"/>
              <a:t>Uses actual </a:t>
            </a:r>
            <a:r>
              <a:rPr lang="en-US" dirty="0" smtClean="0"/>
              <a:t>Java </a:t>
            </a:r>
            <a:r>
              <a:rPr lang="en-US" dirty="0" smtClean="0"/>
              <a:t>syntax.</a:t>
            </a:r>
          </a:p>
          <a:p>
            <a:r>
              <a:rPr lang="en-US" dirty="0" smtClean="0"/>
              <a:t>As fast as any other compiled </a:t>
            </a:r>
            <a:r>
              <a:rPr lang="en-US" dirty="0" smtClean="0"/>
              <a:t>Java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Thank again to Oliver </a:t>
            </a:r>
            <a:r>
              <a:rPr lang="en-US" dirty="0" err="1" smtClean="0"/>
              <a:t>Obenland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supports custom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Allows simpler code that needs no understanding of a MARC record.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The custom map methods  accept a Collection&lt;String&gt; plus zero or more String parameters, and return a “mapped”  Collection&lt;String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isbn</a:t>
            </a:r>
            <a:r>
              <a:rPr lang="en-US" sz="2000" dirty="0" smtClean="0"/>
              <a:t> </a:t>
            </a:r>
            <a:r>
              <a:rPr lang="en-US" sz="2000" dirty="0"/>
              <a:t>= 020a,  </a:t>
            </a:r>
            <a:r>
              <a:rPr lang="en-US" sz="2000" dirty="0" err="1"/>
              <a:t>custom_map</a:t>
            </a:r>
            <a:r>
              <a:rPr lang="en-US" sz="2000" dirty="0"/>
              <a:t>(</a:t>
            </a:r>
            <a:r>
              <a:rPr lang="en-US" sz="2000" dirty="0" err="1"/>
              <a:t>org.solrmarc.mixin.ISBNNormalizer</a:t>
            </a:r>
            <a:r>
              <a:rPr lang="en-US" sz="2000" dirty="0"/>
              <a:t>,  </a:t>
            </a:r>
            <a:r>
              <a:rPr lang="en-US" sz="2000" dirty="0" err="1"/>
              <a:t>filterISBN</a:t>
            </a:r>
            <a:r>
              <a:rPr lang="en-US" sz="2000" dirty="0"/>
              <a:t>(13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“0824057007 </a:t>
            </a:r>
            <a:r>
              <a:rPr lang="en-US" sz="2000" dirty="0"/>
              <a:t>(</a:t>
            </a:r>
            <a:r>
              <a:rPr lang="en-US" sz="2000" dirty="0" err="1"/>
              <a:t>alk</a:t>
            </a:r>
            <a:r>
              <a:rPr lang="en-US" sz="2000" dirty="0"/>
              <a:t>. paper) :”   to “</a:t>
            </a:r>
            <a:r>
              <a:rPr lang="en-US" sz="2000" dirty="0" smtClean="0"/>
              <a:t>9780824057008”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lc_shelfkey</a:t>
            </a:r>
            <a:r>
              <a:rPr lang="en-US" sz="2000" dirty="0" smtClean="0"/>
              <a:t> </a:t>
            </a:r>
            <a:r>
              <a:rPr lang="en-US" sz="2000" dirty="0"/>
              <a:t>= 050ab:999a ? ($w = "LC"), clean, join(" "),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en-US" sz="2000" dirty="0" err="1" smtClean="0"/>
              <a:t>custom_map</a:t>
            </a:r>
            <a:r>
              <a:rPr lang="en-US" sz="2000" dirty="0" smtClean="0"/>
              <a:t>(</a:t>
            </a:r>
            <a:r>
              <a:rPr lang="en-US" sz="2000" dirty="0" err="1" smtClean="0"/>
              <a:t>org.solrmarc.callnum.CallNumberMixin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en-US" sz="2000" dirty="0" err="1" smtClean="0"/>
              <a:t>LCCallNumberShelfKey</a:t>
            </a:r>
            <a:r>
              <a:rPr lang="en-US" sz="2000" dirty="0"/>
              <a:t>), sort(</a:t>
            </a:r>
            <a:r>
              <a:rPr lang="en-US" sz="2000" dirty="0" err="1"/>
              <a:t>str</a:t>
            </a:r>
            <a:r>
              <a:rPr lang="en-US" sz="2000" dirty="0"/>
              <a:t>, </a:t>
            </a:r>
            <a:r>
              <a:rPr lang="en-US" sz="2000" dirty="0" err="1"/>
              <a:t>asc</a:t>
            </a:r>
            <a:r>
              <a:rPr lang="en-US" sz="2000" dirty="0"/>
              <a:t>), </a:t>
            </a:r>
            <a:r>
              <a:rPr lang="en-US" sz="2000" dirty="0" smtClean="0"/>
              <a:t>first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69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 smtClean="0"/>
              <a:t>Previous version shipped as “Jar of Jars” containing all of the needed libraries.  </a:t>
            </a:r>
          </a:p>
          <a:p>
            <a:r>
              <a:rPr lang="en-US" dirty="0" smtClean="0"/>
              <a:t>Contained custom code to adapt to working with different versions of </a:t>
            </a:r>
            <a:r>
              <a:rPr lang="en-US" dirty="0" err="1" smtClean="0"/>
              <a:t>Solr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Updating </a:t>
            </a:r>
            <a:r>
              <a:rPr lang="en-US" i="1" dirty="0" smtClean="0"/>
              <a:t>anything</a:t>
            </a:r>
            <a:r>
              <a:rPr lang="en-US" dirty="0" smtClean="0"/>
              <a:t> required a release and perhaps significant new code.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New </a:t>
            </a:r>
            <a:r>
              <a:rPr lang="en-US" dirty="0" err="1" smtClean="0"/>
              <a:t>SolrMarc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Consists of one </a:t>
            </a:r>
            <a:r>
              <a:rPr lang="en-US" dirty="0" err="1" smtClean="0"/>
              <a:t>SolrMarc</a:t>
            </a:r>
            <a:r>
              <a:rPr lang="en-US" dirty="0" smtClean="0"/>
              <a:t> jar, plus a directory of required jars.  </a:t>
            </a:r>
          </a:p>
          <a:p>
            <a:r>
              <a:rPr lang="en-US" dirty="0" smtClean="0"/>
              <a:t>To upgrade a required jar, delete it, copy in a new one. </a:t>
            </a:r>
          </a:p>
          <a:p>
            <a:r>
              <a:rPr lang="en-US" dirty="0" smtClean="0"/>
              <a:t>To use a newer version of </a:t>
            </a:r>
            <a:r>
              <a:rPr lang="en-US" dirty="0" err="1" smtClean="0"/>
              <a:t>Solr</a:t>
            </a:r>
            <a:r>
              <a:rPr lang="en-US" dirty="0" smtClean="0"/>
              <a:t>, point it at a directory containing newer version of </a:t>
            </a:r>
            <a:r>
              <a:rPr lang="en-US" dirty="0" err="1" smtClean="0"/>
              <a:t>SolrJ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tested with </a:t>
            </a:r>
            <a:r>
              <a:rPr lang="en-US" dirty="0" err="1" smtClean="0"/>
              <a:t>Solr</a:t>
            </a:r>
            <a:r>
              <a:rPr lang="en-US" dirty="0" smtClean="0"/>
              <a:t> 3.6, </a:t>
            </a:r>
            <a:r>
              <a:rPr lang="en-US" dirty="0" err="1" smtClean="0"/>
              <a:t>Solr</a:t>
            </a:r>
            <a:r>
              <a:rPr lang="en-US" dirty="0" smtClean="0"/>
              <a:t> 4.10, </a:t>
            </a:r>
            <a:r>
              <a:rPr lang="en-US" dirty="0" err="1"/>
              <a:t>S</a:t>
            </a:r>
            <a:r>
              <a:rPr lang="en-US" dirty="0" err="1" smtClean="0"/>
              <a:t>olr</a:t>
            </a:r>
            <a:r>
              <a:rPr lang="en-US" dirty="0" smtClean="0"/>
              <a:t> 5.5, </a:t>
            </a:r>
            <a:r>
              <a:rPr lang="en-US" dirty="0" err="1" smtClean="0"/>
              <a:t>Solr</a:t>
            </a:r>
            <a:r>
              <a:rPr lang="en-US" dirty="0" smtClean="0"/>
              <a:t>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r>
              <a:rPr lang="en-US" dirty="0"/>
              <a:t>i</a:t>
            </a:r>
            <a:r>
              <a:rPr lang="en-US" dirty="0" smtClean="0"/>
              <a:t>ndex specifications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ending chunks of records to </a:t>
            </a:r>
            <a:r>
              <a:rPr lang="en-US" dirty="0" err="1" smtClean="0"/>
              <a:t>Solr</a:t>
            </a:r>
            <a:r>
              <a:rPr lang="en-US" dirty="0" smtClean="0"/>
              <a:t> in multiple threads.</a:t>
            </a:r>
          </a:p>
          <a:p>
            <a:endParaRPr lang="en-US" dirty="0" smtClean="0"/>
          </a:p>
          <a:p>
            <a:r>
              <a:rPr lang="en-US" dirty="0" smtClean="0"/>
              <a:t>Optional multiple indexing threads.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Most recent full re-index at University of Virginia with previous version</a:t>
            </a:r>
          </a:p>
          <a:p>
            <a:pPr marL="0" indent="0">
              <a:buNone/>
            </a:pPr>
            <a:r>
              <a:rPr lang="en-US" dirty="0" smtClean="0"/>
              <a:t>	4,847,392  records  in 17 </a:t>
            </a:r>
            <a:r>
              <a:rPr lang="en-US" dirty="0" err="1" smtClean="0"/>
              <a:t>hrs</a:t>
            </a:r>
            <a:r>
              <a:rPr lang="en-US" dirty="0" smtClean="0"/>
              <a:t> 36 minutes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76.6 recs/second</a:t>
            </a:r>
            <a:endParaRPr lang="en-US" dirty="0"/>
          </a:p>
          <a:p>
            <a:r>
              <a:rPr lang="en-US" dirty="0" smtClean="0"/>
              <a:t>Test run with new </a:t>
            </a:r>
            <a:r>
              <a:rPr lang="en-US" dirty="0" err="1" smtClean="0"/>
              <a:t>SolrMarc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5,141,401  records in   1 </a:t>
            </a:r>
            <a:r>
              <a:rPr lang="en-US" dirty="0" err="1" smtClean="0"/>
              <a:t>hr</a:t>
            </a:r>
            <a:r>
              <a:rPr lang="en-US" dirty="0" smtClean="0"/>
              <a:t> 3 minutes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mtClean="0"/>
              <a:t>        1,360 </a:t>
            </a:r>
            <a:r>
              <a:rPr lang="en-US" dirty="0" smtClean="0"/>
              <a:t>recs/second</a:t>
            </a:r>
          </a:p>
          <a:p>
            <a:pPr marL="0" indent="0">
              <a:buNone/>
            </a:pPr>
            <a:r>
              <a:rPr lang="en-US" dirty="0" smtClean="0"/>
              <a:t>	or  17.7 times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SolrMarc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2008  by Wayne Graham, Andrew Nagy, Naomi </a:t>
            </a:r>
            <a:r>
              <a:rPr lang="en-US" dirty="0" err="1" smtClean="0"/>
              <a:t>Dushay</a:t>
            </a:r>
            <a:r>
              <a:rPr lang="en-US" dirty="0" smtClean="0"/>
              <a:t>, and Robert </a:t>
            </a:r>
            <a:r>
              <a:rPr lang="en-US" dirty="0" err="1" smtClean="0"/>
              <a:t>Haschart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Designed from the beginning to build </a:t>
            </a:r>
            <a:r>
              <a:rPr lang="en-US" dirty="0" err="1" smtClean="0"/>
              <a:t>Solr</a:t>
            </a:r>
            <a:r>
              <a:rPr lang="en-US" dirty="0" smtClean="0"/>
              <a:t> indexes for both </a:t>
            </a:r>
            <a:r>
              <a:rPr lang="en-US" dirty="0" err="1" smtClean="0"/>
              <a:t>VuFind</a:t>
            </a:r>
            <a:r>
              <a:rPr lang="en-US" dirty="0" smtClean="0"/>
              <a:t> and </a:t>
            </a:r>
            <a:r>
              <a:rPr lang="en-US" dirty="0" err="1" smtClean="0"/>
              <a:t>Blacklight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 Index Specification, plus translation maps, plus Custom Index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/>
              <a:t>Supports simple indexing specifications, but beyond that requires a custom index method.</a:t>
            </a:r>
          </a:p>
          <a:p>
            <a:r>
              <a:rPr lang="en-US" dirty="0"/>
              <a:t>Source file of </a:t>
            </a:r>
            <a:r>
              <a:rPr lang="en-US" dirty="0" smtClean="0"/>
              <a:t>custom </a:t>
            </a:r>
            <a:r>
              <a:rPr lang="en-US" dirty="0"/>
              <a:t>index methods grows large and unwieldy.</a:t>
            </a:r>
          </a:p>
          <a:p>
            <a:r>
              <a:rPr lang="en-US" dirty="0" smtClean="0"/>
              <a:t>Incremental </a:t>
            </a:r>
            <a:r>
              <a:rPr lang="en-US" dirty="0"/>
              <a:t>improvements added </a:t>
            </a:r>
            <a:r>
              <a:rPr lang="en-US" dirty="0" err="1"/>
              <a:t>beanshell</a:t>
            </a:r>
            <a:r>
              <a:rPr lang="en-US" dirty="0"/>
              <a:t> scripts, and compiled </a:t>
            </a:r>
            <a:r>
              <a:rPr lang="en-US" dirty="0" err="1"/>
              <a:t>mixins</a:t>
            </a:r>
            <a:r>
              <a:rPr lang="en-US" dirty="0"/>
              <a:t>.  </a:t>
            </a:r>
          </a:p>
          <a:p>
            <a:r>
              <a:rPr lang="en-US" dirty="0" smtClean="0"/>
              <a:t>Hard to upgrade since it tried to work with multiple different versions of </a:t>
            </a:r>
            <a:r>
              <a:rPr lang="en-US" dirty="0" err="1" smtClean="0"/>
              <a:t>Solr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95400"/>
          </a:xfrm>
        </p:spPr>
        <p:txBody>
          <a:bodyPr>
            <a:noAutofit/>
          </a:bodyPr>
          <a:lstStyle/>
          <a:p>
            <a:r>
              <a:rPr lang="en-US" dirty="0" smtClean="0"/>
              <a:t>Goals for </a:t>
            </a:r>
            <a:r>
              <a:rPr lang="en-US" sz="4900" dirty="0" smtClean="0"/>
              <a:t>New</a:t>
            </a:r>
            <a:r>
              <a:rPr lang="en-US" dirty="0" smtClean="0"/>
              <a:t> Version</a:t>
            </a:r>
            <a:br>
              <a:rPr lang="en-US" dirty="0" smtClean="0"/>
            </a:b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Backwards compatibility with old version</a:t>
            </a:r>
          </a:p>
          <a:p>
            <a:r>
              <a:rPr lang="en-US" dirty="0"/>
              <a:t>Richer index specification language</a:t>
            </a:r>
          </a:p>
          <a:p>
            <a:r>
              <a:rPr lang="en-US" dirty="0" smtClean="0"/>
              <a:t>More extensible</a:t>
            </a:r>
          </a:p>
          <a:p>
            <a:r>
              <a:rPr lang="en-US" dirty="0" smtClean="0"/>
              <a:t>Easier to update</a:t>
            </a:r>
          </a:p>
          <a:p>
            <a:r>
              <a:rPr lang="en-US" dirty="0" smtClean="0"/>
              <a:t>Faster</a:t>
            </a:r>
          </a:p>
          <a:p>
            <a:pPr marL="0" indent="0" algn="ctr">
              <a:buNone/>
            </a:pPr>
            <a:r>
              <a:rPr lang="en-US" dirty="0"/>
              <a:t>Thanks to Oliver </a:t>
            </a:r>
            <a:r>
              <a:rPr lang="en-US" dirty="0" err="1"/>
              <a:t>Obenland</a:t>
            </a: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of </a:t>
            </a:r>
            <a:r>
              <a:rPr lang="en-US" dirty="0"/>
              <a:t>The University of </a:t>
            </a:r>
            <a:r>
              <a:rPr lang="en-US" dirty="0" err="1"/>
              <a:t>Tübingen</a:t>
            </a:r>
            <a:r>
              <a:rPr lang="en-US" dirty="0"/>
              <a:t> 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1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specification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id </a:t>
            </a:r>
            <a:r>
              <a:rPr lang="en-US" sz="2400" dirty="0"/>
              <a:t>= 001, first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author_text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100abcdeq4:110abcde4:111acdejnq4</a:t>
            </a:r>
          </a:p>
          <a:p>
            <a:pPr marL="0" indent="0">
              <a:buNone/>
            </a:pPr>
            <a:r>
              <a:rPr lang="en-US" sz="2400" dirty="0" err="1" smtClean="0"/>
              <a:t>oclc_display</a:t>
            </a:r>
            <a:r>
              <a:rPr lang="en-US" sz="2400" dirty="0" smtClean="0"/>
              <a:t> </a:t>
            </a:r>
            <a:r>
              <a:rPr lang="en-US" sz="2400" dirty="0"/>
              <a:t>= 035a, (</a:t>
            </a:r>
            <a:r>
              <a:rPr lang="en-US" sz="2400" dirty="0" err="1" smtClean="0"/>
              <a:t>pattern_map.oclc_num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responsibility </a:t>
            </a:r>
            <a:r>
              <a:rPr lang="en-US" sz="2400" dirty="0"/>
              <a:t>= custom, </a:t>
            </a:r>
            <a:r>
              <a:rPr lang="en-US" sz="2400" dirty="0" err="1"/>
              <a:t>removeTrailingPunct</a:t>
            </a:r>
            <a:r>
              <a:rPr lang="en-US" sz="2400" dirty="0"/>
              <a:t>(245c)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title_facet</a:t>
            </a:r>
            <a:r>
              <a:rPr lang="en-US" sz="2400" dirty="0" smtClean="0"/>
              <a:t> </a:t>
            </a:r>
            <a:r>
              <a:rPr lang="en-US" sz="2400" dirty="0"/>
              <a:t>= custom, </a:t>
            </a:r>
            <a:r>
              <a:rPr lang="en-US" sz="2400" dirty="0" err="1"/>
              <a:t>getSortableTitle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journal_title</a:t>
            </a:r>
            <a:r>
              <a:rPr lang="en-US" sz="2400" dirty="0" smtClean="0"/>
              <a:t> </a:t>
            </a:r>
            <a:r>
              <a:rPr lang="en-US" sz="2400" dirty="0"/>
              <a:t>= custom, </a:t>
            </a:r>
            <a:r>
              <a:rPr lang="en-US" sz="2400" dirty="0" err="1"/>
              <a:t>getJournalTitleText</a:t>
            </a:r>
            <a:r>
              <a:rPr lang="en-US" sz="2400" dirty="0"/>
              <a:t>(245a:LNK245a)</a:t>
            </a:r>
          </a:p>
        </p:txBody>
      </p:sp>
    </p:spTree>
    <p:extLst>
      <p:ext uri="{BB962C8B-B14F-4D97-AF65-F5344CB8AC3E}">
        <p14:creationId xmlns:p14="http://schemas.microsoft.com/office/powerpoint/2010/main" val="27951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new index </a:t>
            </a:r>
            <a:r>
              <a:rPr lang="en-US" dirty="0"/>
              <a:t>specification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962400"/>
            <a:ext cx="8153400" cy="2209799"/>
          </a:xfrm>
        </p:spPr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join</a:t>
            </a:r>
            <a:r>
              <a:rPr lang="en-US" sz="2400" dirty="0"/>
              <a:t>(" : ")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separate</a:t>
            </a:r>
          </a:p>
          <a:p>
            <a:pPr marL="0" indent="0">
              <a:buNone/>
            </a:pPr>
            <a:r>
              <a:rPr lang="en-US" sz="2400" dirty="0" smtClean="0"/>
              <a:t>substring(start</a:t>
            </a:r>
            <a:r>
              <a:rPr lang="en-US" sz="2400" dirty="0"/>
              <a:t>, end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untrimmed</a:t>
            </a:r>
          </a:p>
          <a:p>
            <a:pPr marL="0" indent="0">
              <a:buNone/>
            </a:pPr>
            <a:r>
              <a:rPr lang="en-US" sz="2400" dirty="0" smtClean="0"/>
              <a:t>clean</a:t>
            </a:r>
          </a:p>
          <a:p>
            <a:pPr marL="0" indent="0">
              <a:buNone/>
            </a:pPr>
            <a:r>
              <a:rPr lang="en-US" sz="2400" dirty="0" err="1" smtClean="0"/>
              <a:t>cleanEnd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cleanEach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stripAccent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stripPunct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stripInd2 </a:t>
            </a:r>
          </a:p>
          <a:p>
            <a:pPr marL="0" indent="0">
              <a:buNone/>
            </a:pPr>
            <a:r>
              <a:rPr lang="en-US" sz="2400" dirty="0" err="1" smtClean="0"/>
              <a:t>toUpper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toLower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titleSortUpper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titleSortLower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format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467600" cy="2438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These Still Work: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id = 001, first 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author_text</a:t>
            </a:r>
            <a:r>
              <a:rPr lang="en-US" sz="2400" dirty="0">
                <a:solidFill>
                  <a:prstClr val="black"/>
                </a:solidFill>
              </a:rPr>
              <a:t> = 100abcdeq4:110abcde4:111acdejnq4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oclc_display</a:t>
            </a:r>
            <a:r>
              <a:rPr lang="en-US" sz="2400" dirty="0">
                <a:solidFill>
                  <a:prstClr val="black"/>
                </a:solidFill>
              </a:rPr>
              <a:t> = 035a, (</a:t>
            </a:r>
            <a:r>
              <a:rPr lang="en-US" sz="2400" dirty="0" err="1">
                <a:solidFill>
                  <a:prstClr val="black"/>
                </a:solidFill>
              </a:rPr>
              <a:t>pattern_map.oclc_num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r>
              <a:rPr lang="en-US" sz="3200" dirty="0"/>
              <a:t>Additional Specification Modifiers</a:t>
            </a:r>
          </a:p>
        </p:txBody>
      </p:sp>
    </p:spTree>
    <p:extLst>
      <p:ext uri="{BB962C8B-B14F-4D97-AF65-F5344CB8AC3E}">
        <p14:creationId xmlns:p14="http://schemas.microsoft.com/office/powerpoint/2010/main" val="16430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0593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So these Index Specs that needed Custom method calls: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responsibility </a:t>
            </a:r>
            <a:r>
              <a:rPr lang="en-US" sz="2400" dirty="0">
                <a:solidFill>
                  <a:prstClr val="black"/>
                </a:solidFill>
              </a:rPr>
              <a:t>= custom, </a:t>
            </a:r>
            <a:r>
              <a:rPr lang="en-US" sz="2400" dirty="0" err="1">
                <a:solidFill>
                  <a:prstClr val="black"/>
                </a:solidFill>
              </a:rPr>
              <a:t>removeTrailingPunct</a:t>
            </a:r>
            <a:r>
              <a:rPr lang="en-US" sz="2400" dirty="0">
                <a:solidFill>
                  <a:prstClr val="black"/>
                </a:solidFill>
              </a:rPr>
              <a:t>(245c) </a:t>
            </a:r>
          </a:p>
          <a:p>
            <a:pPr marL="0" lv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title_facet</a:t>
            </a:r>
            <a:r>
              <a:rPr lang="en-US" sz="2400" dirty="0">
                <a:solidFill>
                  <a:prstClr val="black"/>
                </a:solidFill>
              </a:rPr>
              <a:t> = custom, </a:t>
            </a:r>
            <a:r>
              <a:rPr lang="en-US" sz="2400" dirty="0" err="1">
                <a:solidFill>
                  <a:prstClr val="black"/>
                </a:solidFill>
              </a:rPr>
              <a:t>getSortableTitle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Can be written as:</a:t>
            </a:r>
            <a:endParaRPr lang="en-US" dirty="0"/>
          </a:p>
          <a:p>
            <a:pPr marL="0" lvl="0" indent="0">
              <a:buNone/>
            </a:pPr>
            <a:r>
              <a:rPr lang="en-US" sz="2200" dirty="0" smtClean="0">
                <a:solidFill>
                  <a:prstClr val="black"/>
                </a:solidFill>
              </a:rPr>
              <a:t>responsibility = 245c, </a:t>
            </a:r>
            <a:r>
              <a:rPr lang="en-US" sz="2200" dirty="0" err="1" smtClean="0">
                <a:solidFill>
                  <a:prstClr val="black"/>
                </a:solidFill>
              </a:rPr>
              <a:t>cleanEnd</a:t>
            </a:r>
            <a:endParaRPr lang="en-US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200" dirty="0" err="1" smtClean="0">
                <a:solidFill>
                  <a:prstClr val="black"/>
                </a:solidFill>
              </a:rPr>
              <a:t>title_facet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= </a:t>
            </a:r>
            <a:r>
              <a:rPr lang="en-US" sz="2200" dirty="0" smtClean="0">
                <a:solidFill>
                  <a:prstClr val="black"/>
                </a:solidFill>
              </a:rPr>
              <a:t>245abk, </a:t>
            </a:r>
            <a:r>
              <a:rPr lang="en-US" sz="2200" dirty="0" smtClean="0"/>
              <a:t>clean, </a:t>
            </a:r>
            <a:r>
              <a:rPr lang="en-US" sz="2200" dirty="0" err="1"/>
              <a:t>stripAccent</a:t>
            </a:r>
            <a:r>
              <a:rPr lang="en-US" sz="2200" dirty="0"/>
              <a:t>, </a:t>
            </a:r>
            <a:r>
              <a:rPr lang="en-US" sz="2200" dirty="0" err="1"/>
              <a:t>stripPunct</a:t>
            </a:r>
            <a:r>
              <a:rPr lang="en-US" sz="2200" dirty="0"/>
              <a:t>, stripInd2, </a:t>
            </a:r>
            <a:r>
              <a:rPr lang="en-US" sz="2200" dirty="0" err="1" smtClean="0"/>
              <a:t>toLower</a:t>
            </a:r>
            <a:endParaRPr lang="en-US" sz="2200" dirty="0" smtClean="0"/>
          </a:p>
          <a:p>
            <a:pPr marL="0" lvl="0" indent="0">
              <a:buNone/>
            </a:pPr>
            <a:r>
              <a:rPr lang="en-US" sz="2200" dirty="0" smtClean="0"/>
              <a:t>Or</a:t>
            </a:r>
          </a:p>
          <a:p>
            <a:pPr marL="0" indent="0">
              <a:buNone/>
            </a:pPr>
            <a:r>
              <a:rPr lang="en-US" sz="2200" dirty="0" err="1">
                <a:solidFill>
                  <a:prstClr val="black"/>
                </a:solidFill>
              </a:rPr>
              <a:t>title_facet</a:t>
            </a:r>
            <a:r>
              <a:rPr lang="en-US" sz="2200" dirty="0">
                <a:solidFill>
                  <a:prstClr val="black"/>
                </a:solidFill>
              </a:rPr>
              <a:t> = 245abk, </a:t>
            </a:r>
            <a:r>
              <a:rPr lang="en-US" sz="2200" dirty="0" err="1" smtClean="0"/>
              <a:t>titleSortLower</a:t>
            </a:r>
            <a:endParaRPr lang="en-US" sz="2200" dirty="0"/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Supports conditional </a:t>
            </a:r>
            <a:r>
              <a:rPr lang="en-US" dirty="0" smtClean="0"/>
              <a:t>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Allow you to include </a:t>
            </a:r>
            <a:r>
              <a:rPr lang="en-US" sz="2800" dirty="0"/>
              <a:t>some fields/subfields only if certain conditions are true.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200" dirty="0" err="1"/>
              <a:t>published_text</a:t>
            </a:r>
            <a:r>
              <a:rPr lang="en-US" sz="2200" dirty="0"/>
              <a:t> = 260abc:264abc?(ind2 = '1' || ind2 = '4</a:t>
            </a:r>
            <a:r>
              <a:rPr lang="en-US" sz="2200" dirty="0" smtClean="0"/>
              <a:t>')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journal_title_text</a:t>
            </a:r>
            <a:r>
              <a:rPr lang="en-US" sz="2200" dirty="0" smtClean="0"/>
              <a:t> </a:t>
            </a:r>
            <a:r>
              <a:rPr lang="en-US" sz="2200" dirty="0"/>
              <a:t>= {245a:LNK245a} ? (000[7] = 's' 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subject_text</a:t>
            </a:r>
            <a:r>
              <a:rPr lang="en-US" sz="2200" dirty="0"/>
              <a:t> = {600[a-z]:610[a-z]:611[a-z]}?(ind2 != 7||(ind2 </a:t>
            </a:r>
            <a:r>
              <a:rPr lang="en-US" sz="2200" dirty="0" smtClean="0"/>
              <a:t>= 7 &amp;&amp; $2           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         matches </a:t>
            </a:r>
            <a:r>
              <a:rPr lang="en-US" sz="2200" dirty="0"/>
              <a:t>"</a:t>
            </a:r>
            <a:r>
              <a:rPr lang="en-US" sz="2200" dirty="0" err="1"/>
              <a:t>fast|lcsh|tgn|aat</a:t>
            </a:r>
            <a:r>
              <a:rPr lang="en-US" sz="2200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8180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previous syntax is still supported: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oclc_num</a:t>
            </a:r>
            <a:r>
              <a:rPr lang="en-US" sz="2200" dirty="0" smtClean="0"/>
              <a:t> </a:t>
            </a:r>
            <a:r>
              <a:rPr lang="en-US" sz="2200" dirty="0"/>
              <a:t>= 035a, (</a:t>
            </a:r>
            <a:r>
              <a:rPr lang="en-US" sz="2200" dirty="0" err="1"/>
              <a:t>pattern_map.oclc_num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oclc_num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035a, </a:t>
            </a:r>
            <a:r>
              <a:rPr lang="en-US" sz="2200" dirty="0" err="1"/>
              <a:t>oclc_num_pattern_map.properties</a:t>
            </a:r>
            <a:r>
              <a:rPr lang="en-US" sz="2200" dirty="0"/>
              <a:t>(</a:t>
            </a:r>
            <a:r>
              <a:rPr lang="en-US" sz="2200" dirty="0" err="1"/>
              <a:t>oclc_num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 smtClean="0"/>
              <a:t>But now simple maps can be defined “inline”:</a:t>
            </a:r>
          </a:p>
          <a:p>
            <a:pPr marL="0" indent="0">
              <a:buNone/>
            </a:pPr>
            <a:r>
              <a:rPr lang="en-US" sz="2200" dirty="0" err="1" smtClean="0"/>
              <a:t>oclc_num</a:t>
            </a:r>
            <a:r>
              <a:rPr lang="en-US" sz="2200" dirty="0" smtClean="0"/>
              <a:t> </a:t>
            </a:r>
            <a:r>
              <a:rPr lang="en-US" sz="2200" dirty="0"/>
              <a:t>= 035a, </a:t>
            </a:r>
            <a:r>
              <a:rPr lang="en-US" sz="2200" dirty="0" smtClean="0"/>
              <a:t>map</a:t>
            </a:r>
            <a:r>
              <a:rPr lang="en-US" sz="2200" dirty="0"/>
              <a:t>(".*[(]</a:t>
            </a:r>
            <a:r>
              <a:rPr lang="en-US" sz="2200" dirty="0" err="1"/>
              <a:t>OCoLC</a:t>
            </a:r>
            <a:r>
              <a:rPr lang="en-US" sz="2200" dirty="0"/>
              <a:t>[)]([0-9]*)=&gt;$1</a:t>
            </a:r>
            <a:r>
              <a:rPr lang="en-US" sz="2200" dirty="0" smtClean="0"/>
              <a:t>")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 smtClean="0"/>
              <a:t>And Multiple Maps can appear in a single Index Spec:</a:t>
            </a:r>
          </a:p>
          <a:p>
            <a:pPr marL="0" indent="0">
              <a:buNone/>
            </a:pPr>
            <a:r>
              <a:rPr lang="en-US" sz="2200" dirty="0" err="1" smtClean="0"/>
              <a:t>dubbed_facet</a:t>
            </a:r>
            <a:r>
              <a:rPr lang="en-US" sz="2200" dirty="0" smtClean="0"/>
              <a:t> = </a:t>
            </a:r>
            <a:r>
              <a:rPr lang="en-US" sz="2200" dirty="0"/>
              <a:t>041h ? (000[6] = "g") , </a:t>
            </a:r>
            <a:r>
              <a:rPr lang="en-US" sz="2200" dirty="0" err="1"/>
              <a:t>language_map.properties</a:t>
            </a:r>
            <a:r>
              <a:rPr lang="en-US" sz="2200" dirty="0"/>
              <a:t>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      map</a:t>
            </a:r>
            <a:r>
              <a:rPr lang="en-US" sz="2200" dirty="0"/>
              <a:t>("^(.*)$=&gt;$1 (dubbed in)")</a:t>
            </a:r>
          </a:p>
        </p:txBody>
      </p:sp>
    </p:spTree>
    <p:extLst>
      <p:ext uri="{BB962C8B-B14F-4D97-AF65-F5344CB8AC3E}">
        <p14:creationId xmlns:p14="http://schemas.microsoft.com/office/powerpoint/2010/main" val="40691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796</Words>
  <Application>Microsoft Office PowerPoint</Application>
  <PresentationFormat>On-screen Show (4:3)</PresentationFormat>
  <Paragraphs>159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New Release of</vt:lpstr>
      <vt:lpstr>Original SolrMarc</vt:lpstr>
      <vt:lpstr>Reasons for New Version</vt:lpstr>
      <vt:lpstr>Goals for New Version  </vt:lpstr>
      <vt:lpstr>Original specification language</vt:lpstr>
      <vt:lpstr>The new index specification language</vt:lpstr>
      <vt:lpstr> </vt:lpstr>
      <vt:lpstr>Supports conditional qualifiers</vt:lpstr>
      <vt:lpstr>Translation Maps</vt:lpstr>
      <vt:lpstr>Collectors</vt:lpstr>
      <vt:lpstr>Existing Extensions Still Work</vt:lpstr>
      <vt:lpstr>More Extensible</vt:lpstr>
      <vt:lpstr>Also supports custom maps</vt:lpstr>
      <vt:lpstr>Easier to Update</vt:lpstr>
      <vt:lpstr>Updating New SolrMarc</vt:lpstr>
      <vt:lpstr>Faster</vt:lpstr>
      <vt:lpstr>Results</vt:lpstr>
    </vt:vector>
  </TitlesOfParts>
  <Company>University of Virginia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Release of SolrMarc</dc:title>
  <dc:creator>rh9ec</dc:creator>
  <cp:lastModifiedBy>rh9ec</cp:lastModifiedBy>
  <cp:revision>52</cp:revision>
  <dcterms:created xsi:type="dcterms:W3CDTF">2016-09-30T04:01:10Z</dcterms:created>
  <dcterms:modified xsi:type="dcterms:W3CDTF">2016-10-03T01:20:34Z</dcterms:modified>
</cp:coreProperties>
</file>