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7819-CD1E-4708-9554-34F22524524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A769-375D-466F-B158-8230CF39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r>
              <a:rPr lang="en-US" baseline="0" dirty="0" smtClean="0"/>
              <a:t> Graham then of William and Mary,   Andrew Nagy then from this fine Institution, Naomi </a:t>
            </a:r>
            <a:r>
              <a:rPr lang="en-US" baseline="0" dirty="0" err="1" smtClean="0"/>
              <a:t>Dushay</a:t>
            </a:r>
            <a:r>
              <a:rPr lang="en-US" baseline="0" dirty="0" smtClean="0"/>
              <a:t> from Stanford University, Me from the University of Virginia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769-375D-466F-B158-8230CF395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C030-FF53-4C68-8C27-EC2636F01A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 smtClean="0"/>
              <a:t>New Release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VuFind</a:t>
            </a:r>
            <a:r>
              <a:rPr lang="en-US" dirty="0" smtClean="0"/>
              <a:t> Summit 2016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r>
              <a:rPr lang="en-US" dirty="0" smtClean="0"/>
              <a:t>University of Virginia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676399"/>
            <a:ext cx="7907214" cy="17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SolrMarc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2008  by Wayne Graham, Andrew Nagy, Naomi </a:t>
            </a:r>
            <a:r>
              <a:rPr lang="en-US" dirty="0" err="1" smtClean="0"/>
              <a:t>Dushay</a:t>
            </a:r>
            <a:r>
              <a:rPr lang="en-US" dirty="0" smtClean="0"/>
              <a:t>, and 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Designed from the beginning to build </a:t>
            </a:r>
            <a:r>
              <a:rPr lang="en-US" dirty="0" err="1" smtClean="0"/>
              <a:t>Solr</a:t>
            </a:r>
            <a:r>
              <a:rPr lang="en-US" dirty="0" smtClean="0"/>
              <a:t> indexes for both </a:t>
            </a:r>
            <a:r>
              <a:rPr lang="en-US" dirty="0" err="1" smtClean="0"/>
              <a:t>VuFind</a:t>
            </a:r>
            <a:r>
              <a:rPr lang="en-US" dirty="0" smtClean="0"/>
              <a:t> and </a:t>
            </a:r>
            <a:r>
              <a:rPr lang="en-US" dirty="0" err="1" smtClean="0"/>
              <a:t>Blacklight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Index Specification, plus translation maps, plus Custom Index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upgrade since it tried to work with multiple different versions of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Supports simple indexing specifications, but beyond that requires a custom index method.</a:t>
            </a:r>
          </a:p>
          <a:p>
            <a:r>
              <a:rPr lang="en-US" dirty="0" smtClean="0"/>
              <a:t>Source file of Custom index methods grows large and unwieldy.</a:t>
            </a:r>
            <a:endParaRPr lang="en-US" dirty="0"/>
          </a:p>
          <a:p>
            <a:r>
              <a:rPr lang="en-US" dirty="0" smtClean="0"/>
              <a:t>Incremental improvements added </a:t>
            </a:r>
            <a:r>
              <a:rPr lang="en-US" dirty="0" err="1" smtClean="0"/>
              <a:t>beanshell</a:t>
            </a:r>
            <a:r>
              <a:rPr lang="en-US" dirty="0" smtClean="0"/>
              <a:t> scripts, and compiled </a:t>
            </a:r>
            <a:r>
              <a:rPr lang="en-US" dirty="0" err="1" smtClean="0"/>
              <a:t>mixins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676400"/>
          </a:xfrm>
        </p:spPr>
        <p:txBody>
          <a:bodyPr>
            <a:noAutofit/>
          </a:bodyPr>
          <a:lstStyle/>
          <a:p>
            <a:r>
              <a:rPr lang="en-US" dirty="0" smtClean="0"/>
              <a:t>Goals for </a:t>
            </a:r>
            <a:r>
              <a:rPr lang="en-US" sz="4900" dirty="0" smtClean="0"/>
              <a:t>New</a:t>
            </a:r>
            <a:r>
              <a:rPr lang="en-US" dirty="0" smtClean="0"/>
              <a:t> Version</a:t>
            </a:r>
            <a:br>
              <a:rPr lang="en-US" dirty="0" smtClean="0"/>
            </a:b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Thanks to Oliver </a:t>
            </a:r>
            <a:r>
              <a:rPr lang="en-US" sz="2700" dirty="0" err="1"/>
              <a:t>Obenland</a:t>
            </a:r>
            <a:r>
              <a:rPr lang="en-US" sz="2700" dirty="0"/>
              <a:t> of The University of </a:t>
            </a:r>
            <a:r>
              <a:rPr lang="en-US" sz="2700" dirty="0" err="1"/>
              <a:t>Tübingen</a:t>
            </a:r>
            <a:r>
              <a:rPr lang="en-US" sz="27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2895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Backwards compatibility with old version</a:t>
            </a:r>
          </a:p>
          <a:p>
            <a:r>
              <a:rPr lang="en-US" dirty="0"/>
              <a:t>Richer index specification language</a:t>
            </a:r>
          </a:p>
          <a:p>
            <a:r>
              <a:rPr lang="en-US" dirty="0" smtClean="0"/>
              <a:t>More extensible</a:t>
            </a:r>
          </a:p>
          <a:p>
            <a:r>
              <a:rPr lang="en-US" dirty="0" smtClean="0"/>
              <a:t>Easier to update</a:t>
            </a:r>
          </a:p>
          <a:p>
            <a:r>
              <a:rPr lang="en-US" dirty="0" smtClean="0"/>
              <a:t>Faster.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specification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 </a:t>
            </a:r>
            <a:r>
              <a:rPr lang="en-US" sz="2400" dirty="0"/>
              <a:t>= 001, first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author_text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100abcdeq4:110abcde4:111acdejnq4</a:t>
            </a:r>
          </a:p>
          <a:p>
            <a:pPr marL="0" indent="0">
              <a:buNone/>
            </a:pPr>
            <a:r>
              <a:rPr lang="en-US" sz="2400" dirty="0" err="1" smtClean="0"/>
              <a:t>oclc_display</a:t>
            </a:r>
            <a:r>
              <a:rPr lang="en-US" sz="2400" dirty="0" smtClean="0"/>
              <a:t> </a:t>
            </a:r>
            <a:r>
              <a:rPr lang="en-US" sz="2400" dirty="0"/>
              <a:t>= 035a, (</a:t>
            </a:r>
            <a:r>
              <a:rPr lang="en-US" sz="2400" dirty="0" err="1" smtClean="0"/>
              <a:t>pattern_map.oclc_num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responsibility </a:t>
            </a:r>
            <a:r>
              <a:rPr lang="en-US" sz="2400" dirty="0"/>
              <a:t>= custom, </a:t>
            </a:r>
            <a:r>
              <a:rPr lang="en-US" sz="2400" dirty="0" err="1"/>
              <a:t>removeTrailingPunct</a:t>
            </a:r>
            <a:r>
              <a:rPr lang="en-US" sz="2400" dirty="0"/>
              <a:t>(245c)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title_facet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getSortableTitle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journal_title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getJournalTitleText</a:t>
            </a:r>
            <a:r>
              <a:rPr lang="en-US" sz="2400" dirty="0"/>
              <a:t>(245a:LNK245a)</a:t>
            </a:r>
          </a:p>
        </p:txBody>
      </p:sp>
    </p:spTree>
    <p:extLst>
      <p:ext uri="{BB962C8B-B14F-4D97-AF65-F5344CB8AC3E}">
        <p14:creationId xmlns:p14="http://schemas.microsoft.com/office/powerpoint/2010/main" val="27951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new index </a:t>
            </a:r>
            <a:r>
              <a:rPr lang="en-US" dirty="0"/>
              <a:t>specification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962400"/>
            <a:ext cx="8153400" cy="2209799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join</a:t>
            </a:r>
            <a:r>
              <a:rPr lang="en-US" sz="2400" dirty="0"/>
              <a:t>(" : ")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separate</a:t>
            </a:r>
          </a:p>
          <a:p>
            <a:pPr marL="0" indent="0">
              <a:buNone/>
            </a:pPr>
            <a:r>
              <a:rPr lang="en-US" sz="2400" dirty="0" smtClean="0"/>
              <a:t>substring(start</a:t>
            </a:r>
            <a:r>
              <a:rPr lang="en-US" sz="2400" dirty="0"/>
              <a:t>, end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untrimmed</a:t>
            </a:r>
          </a:p>
          <a:p>
            <a:pPr marL="0" indent="0">
              <a:buNone/>
            </a:pPr>
            <a:r>
              <a:rPr lang="en-US" sz="2400" dirty="0" smtClean="0"/>
              <a:t>clean</a:t>
            </a:r>
          </a:p>
          <a:p>
            <a:pPr marL="0" indent="0">
              <a:buNone/>
            </a:pPr>
            <a:r>
              <a:rPr lang="en-US" sz="2400" dirty="0" err="1" smtClean="0"/>
              <a:t>cleanEnd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cleanEach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stripAccent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stripPunct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stripInd2 </a:t>
            </a:r>
          </a:p>
          <a:p>
            <a:pPr marL="0" indent="0">
              <a:buNone/>
            </a:pPr>
            <a:r>
              <a:rPr lang="en-US" sz="2400" dirty="0" err="1" smtClean="0"/>
              <a:t>toUpper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toLower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titleSortUpper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titleSortLower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467600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These Still Work: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id = 001, first 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author_text</a:t>
            </a:r>
            <a:r>
              <a:rPr lang="en-US" sz="2400" dirty="0">
                <a:solidFill>
                  <a:prstClr val="black"/>
                </a:solidFill>
              </a:rPr>
              <a:t> = 100abcdeq4:110abcde4:111acdejnq4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oclc_display</a:t>
            </a:r>
            <a:r>
              <a:rPr lang="en-US" sz="2400" dirty="0">
                <a:solidFill>
                  <a:prstClr val="black"/>
                </a:solidFill>
              </a:rPr>
              <a:t> = 035a, (</a:t>
            </a:r>
            <a:r>
              <a:rPr lang="en-US" sz="2400" dirty="0" err="1">
                <a:solidFill>
                  <a:prstClr val="black"/>
                </a:solidFill>
              </a:rPr>
              <a:t>pattern_map.oclc_num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r>
              <a:rPr lang="en-US" sz="3200" dirty="0"/>
              <a:t>Additional Specification Modifiers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30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new index specification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responsibility </a:t>
            </a:r>
            <a:r>
              <a:rPr lang="en-US" sz="2400" dirty="0">
                <a:solidFill>
                  <a:prstClr val="black"/>
                </a:solidFill>
              </a:rPr>
              <a:t>= custom, </a:t>
            </a:r>
            <a:r>
              <a:rPr lang="en-US" sz="2400" dirty="0" err="1">
                <a:solidFill>
                  <a:prstClr val="black"/>
                </a:solidFill>
              </a:rPr>
              <a:t>removeTrailingPunct</a:t>
            </a:r>
            <a:r>
              <a:rPr lang="en-US" sz="2400" dirty="0">
                <a:solidFill>
                  <a:prstClr val="black"/>
                </a:solidFill>
              </a:rPr>
              <a:t>(245c) 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title_facet</a:t>
            </a:r>
            <a:r>
              <a:rPr lang="en-US" sz="2400" dirty="0">
                <a:solidFill>
                  <a:prstClr val="black"/>
                </a:solidFill>
              </a:rPr>
              <a:t> = custom, </a:t>
            </a:r>
            <a:r>
              <a:rPr lang="en-US" sz="2400" dirty="0" err="1">
                <a:solidFill>
                  <a:prstClr val="black"/>
                </a:solidFill>
              </a:rPr>
              <a:t>getSortableTitle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be written as:</a:t>
            </a:r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responsibility = 245c, </a:t>
            </a:r>
            <a:r>
              <a:rPr lang="en-US" sz="2400" dirty="0" err="1" smtClean="0">
                <a:solidFill>
                  <a:prstClr val="black"/>
                </a:solidFill>
              </a:rPr>
              <a:t>cleanEnd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title_facet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prstClr val="black"/>
                </a:solidFill>
              </a:rPr>
              <a:t>245abk, </a:t>
            </a:r>
            <a:r>
              <a:rPr lang="en-US" sz="2400"/>
              <a:t>titleSortLower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270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New Release of</vt:lpstr>
      <vt:lpstr>Original SolrMarc</vt:lpstr>
      <vt:lpstr>Reasons for New Version</vt:lpstr>
      <vt:lpstr>Goals for New Version   Thanks to Oliver Obenland of The University of Tübingen  </vt:lpstr>
      <vt:lpstr>Original specification language</vt:lpstr>
      <vt:lpstr>The new index specification language</vt:lpstr>
      <vt:lpstr>The new index specification language</vt:lpstr>
    </vt:vector>
  </TitlesOfParts>
  <Company>University of Virginia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Release of SolrMarc</dc:title>
  <dc:creator>rh9ec</dc:creator>
  <cp:lastModifiedBy>Haschart, Robert J. (rh9ec)</cp:lastModifiedBy>
  <cp:revision>17</cp:revision>
  <dcterms:created xsi:type="dcterms:W3CDTF">2016-09-30T04:01:10Z</dcterms:created>
  <dcterms:modified xsi:type="dcterms:W3CDTF">2016-09-30T22:46:28Z</dcterms:modified>
</cp:coreProperties>
</file>