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6" r:id="rId16"/>
    <p:sldId id="274" r:id="rId17"/>
    <p:sldId id="275" r:id="rId18"/>
    <p:sldId id="26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72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0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Курс «Глубокое машинное обучение»</a:t>
            </a:r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Аугментация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9" y="1882834"/>
            <a:ext cx="8413197" cy="42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/>
              <a:t>VGG (2014)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71531" y="2001175"/>
            <a:ext cx="3299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Каскад свёрток 3х3 вместо больших свёрток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140M параметров (у </a:t>
            </a:r>
            <a:r>
              <a:rPr lang="ru-RU" dirty="0" err="1"/>
              <a:t>AlexNet</a:t>
            </a:r>
            <a:r>
              <a:rPr lang="ru-RU" dirty="0"/>
              <a:t> 60M)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сбалансированные вычисления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обучается целиком (затухает градиент)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Несколько стадий обучения разной глубины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Обучение 4 </a:t>
            </a:r>
            <a:r>
              <a:rPr lang="ru-RU" dirty="0" err="1"/>
              <a:t>Titan</a:t>
            </a:r>
            <a:r>
              <a:rPr lang="ru-RU" dirty="0"/>
              <a:t> </a:t>
            </a:r>
            <a:r>
              <a:rPr lang="ru-RU" dirty="0" err="1"/>
              <a:t>Black</a:t>
            </a:r>
            <a:r>
              <a:rPr lang="ru-RU" dirty="0"/>
              <a:t> </a:t>
            </a:r>
            <a:r>
              <a:rPr lang="ru-RU" dirty="0" err="1"/>
              <a:t>GPUs</a:t>
            </a:r>
            <a:r>
              <a:rPr lang="ru-RU" dirty="0"/>
              <a:t> 2-3 недели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5" y="1693481"/>
            <a:ext cx="7505119" cy="46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ResNet</a:t>
            </a:r>
            <a:r>
              <a:rPr lang="en-US" dirty="0"/>
              <a:t>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80" y="1589057"/>
            <a:ext cx="2995725" cy="133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04" y="3479739"/>
            <a:ext cx="324960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ResNet</a:t>
            </a:r>
            <a:r>
              <a:rPr lang="en-US" dirty="0"/>
              <a:t>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4" y="2363877"/>
            <a:ext cx="4011226" cy="276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775209"/>
            <a:ext cx="395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Просто добавление слоев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228176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ResNet</a:t>
            </a:r>
            <a:r>
              <a:rPr lang="en-US" dirty="0"/>
              <a:t>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9" y="3091012"/>
            <a:ext cx="4265101" cy="2349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8436" y="1690688"/>
            <a:ext cx="81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Основная идея – остаточный блок </a:t>
            </a:r>
            <a:r>
              <a:rPr lang="en-US" dirty="0"/>
              <a:t>= </a:t>
            </a:r>
            <a:r>
              <a:rPr lang="ru-RU" dirty="0"/>
              <a:t>добавление тождественной связи</a:t>
            </a:r>
          </a:p>
          <a:p>
            <a:r>
              <a:rPr lang="ru-RU" dirty="0"/>
              <a:t>•	Пропускает градиент вглубь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44" y="2700947"/>
            <a:ext cx="1778286" cy="37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ResNet</a:t>
            </a:r>
            <a:r>
              <a:rPr lang="en-US" dirty="0"/>
              <a:t> (2015)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870741"/>
            <a:ext cx="9734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/>
              <a:t>Inception (2014-2016)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8" y="2260188"/>
            <a:ext cx="6059936" cy="33626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44" y="1931467"/>
            <a:ext cx="5894578" cy="37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/>
              <a:t>Inception (2014-2016)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7" y="2096553"/>
            <a:ext cx="4398286" cy="4019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32" y="1424924"/>
            <a:ext cx="4554687" cy="54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230" cy="1325563"/>
          </a:xfrm>
        </p:spPr>
        <p:txBody>
          <a:bodyPr/>
          <a:lstStyle/>
          <a:p>
            <a:r>
              <a:rPr lang="ru-RU" dirty="0"/>
              <a:t>Перенос признаков </a:t>
            </a:r>
            <a:r>
              <a:rPr lang="en-US" dirty="0"/>
              <a:t>CNN [</a:t>
            </a:r>
            <a:r>
              <a:rPr lang="en-US" dirty="0" err="1"/>
              <a:t>Oquab</a:t>
            </a:r>
            <a:r>
              <a:rPr lang="en-US" dirty="0"/>
              <a:t> et al., 2014]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46" y="2052996"/>
            <a:ext cx="883485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(image-net.org)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88" y="1690688"/>
            <a:ext cx="6737518" cy="48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8414891" y="2466841"/>
            <a:ext cx="3046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14,197,122 </a:t>
            </a:r>
            <a:r>
              <a:rPr lang="ru-RU" sz="2000" dirty="0"/>
              <a:t>изображений</a:t>
            </a:r>
            <a:br>
              <a:rPr lang="en-US" sz="2000" dirty="0"/>
            </a:br>
            <a:r>
              <a:rPr lang="en-US" sz="2000" dirty="0"/>
              <a:t>21841 </a:t>
            </a:r>
            <a:r>
              <a:rPr lang="ru-RU" sz="2000" dirty="0"/>
              <a:t>категорий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54" y="509778"/>
            <a:ext cx="9880092" cy="58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фильтра </a:t>
            </a:r>
            <a:r>
              <a:rPr lang="ru-RU" dirty="0" err="1"/>
              <a:t>Собеля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2" y="1690688"/>
            <a:ext cx="4169433" cy="3127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90" y="1690688"/>
            <a:ext cx="4169433" cy="3127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3163" y="5215566"/>
            <a:ext cx="25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изображение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6590" y="5212151"/>
            <a:ext cx="431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Изображение после применения фильтра</a:t>
            </a:r>
          </a:p>
        </p:txBody>
      </p:sp>
    </p:spTree>
    <p:extLst>
      <p:ext uri="{BB962C8B-B14F-4D97-AF65-F5344CB8AC3E}">
        <p14:creationId xmlns:p14="http://schemas.microsoft.com/office/powerpoint/2010/main" val="1265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4" y="1486741"/>
            <a:ext cx="9647252" cy="2654300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743308" y="4404916"/>
            <a:ext cx="5148533" cy="2384067"/>
          </a:xfrm>
        </p:spPr>
        <p:txBody>
          <a:bodyPr/>
          <a:lstStyle/>
          <a:p>
            <a:r>
              <a:rPr lang="ru-RU" dirty="0"/>
              <a:t>Операции в сети:</a:t>
            </a:r>
          </a:p>
          <a:p>
            <a:pPr lvl="1"/>
            <a:r>
              <a:rPr lang="ru-RU" dirty="0"/>
              <a:t>Свёртка с ядром</a:t>
            </a:r>
          </a:p>
          <a:p>
            <a:pPr lvl="1"/>
            <a:r>
              <a:rPr lang="ru-RU" dirty="0"/>
              <a:t>Нелинейность</a:t>
            </a:r>
          </a:p>
          <a:p>
            <a:pPr lvl="1"/>
            <a:r>
              <a:rPr lang="ru-RU" dirty="0" err="1"/>
              <a:t>Пулинг</a:t>
            </a:r>
            <a:endParaRPr lang="ru-RU" dirty="0"/>
          </a:p>
          <a:p>
            <a:pPr lvl="1"/>
            <a:r>
              <a:rPr lang="ru-RU" dirty="0" err="1"/>
              <a:t>Полносвязные</a:t>
            </a:r>
            <a:r>
              <a:rPr lang="ru-RU" dirty="0"/>
              <a:t> слои</a:t>
            </a:r>
          </a:p>
          <a:p>
            <a:pPr lvl="1"/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LeNet</a:t>
            </a:r>
            <a:r>
              <a:rPr lang="en-US" dirty="0"/>
              <a:t> [</a:t>
            </a:r>
            <a:r>
              <a:rPr lang="en-US" dirty="0" err="1"/>
              <a:t>LeCun</a:t>
            </a:r>
            <a:r>
              <a:rPr lang="en-US" dirty="0"/>
              <a:t> et al., 1998]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46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свёрток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9" y="1690688"/>
            <a:ext cx="1877378" cy="19927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55" y="1690688"/>
            <a:ext cx="2291070" cy="2244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6" y="1690688"/>
            <a:ext cx="3085597" cy="350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709" y="4718560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  <a:r>
              <a:rPr lang="ru-RU" dirty="0"/>
              <a:t>отсутствует,</a:t>
            </a:r>
          </a:p>
          <a:p>
            <a:r>
              <a:rPr lang="ru-RU" dirty="0"/>
              <a:t>без </a:t>
            </a:r>
            <a:r>
              <a:rPr lang="ru-RU" dirty="0" err="1"/>
              <a:t>страйдов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44052" y="5449831"/>
            <a:ext cx="22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</a:t>
            </a:r>
            <a:r>
              <a:rPr lang="ru-RU" dirty="0"/>
              <a:t> присутствует,</a:t>
            </a:r>
          </a:p>
          <a:p>
            <a:r>
              <a:rPr lang="ru-RU" dirty="0"/>
              <a:t>без </a:t>
            </a:r>
            <a:r>
              <a:rPr lang="ru-RU" dirty="0" err="1"/>
              <a:t>страйдов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53047" y="4718560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  <a:r>
              <a:rPr lang="ru-RU" dirty="0"/>
              <a:t>отсутствует,</a:t>
            </a:r>
          </a:p>
          <a:p>
            <a:r>
              <a:rPr lang="ru-RU" dirty="0" err="1"/>
              <a:t>Страйд</a:t>
            </a:r>
            <a:r>
              <a:rPr lang="ru-RU" dirty="0"/>
              <a:t> = 2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55" y="1569089"/>
            <a:ext cx="3092294" cy="2982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53649" y="4718559"/>
            <a:ext cx="263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  <a:r>
              <a:rPr lang="ru-RU" dirty="0"/>
              <a:t>отсутствует,</a:t>
            </a:r>
          </a:p>
          <a:p>
            <a:r>
              <a:rPr lang="ru-RU" dirty="0"/>
              <a:t>без </a:t>
            </a:r>
            <a:r>
              <a:rPr lang="ru-RU" dirty="0" err="1"/>
              <a:t>страйдов</a:t>
            </a:r>
            <a:r>
              <a:rPr lang="ru-RU" dirty="0"/>
              <a:t>, </a:t>
            </a:r>
            <a:r>
              <a:rPr lang="en-US" dirty="0"/>
              <a:t>dilation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43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свёрток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3" y="1590675"/>
            <a:ext cx="2719477" cy="3051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291" y="5267325"/>
            <a:ext cx="342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Транспонированная конволюция</a:t>
            </a:r>
            <a:endParaRPr lang="en-US" dirty="0"/>
          </a:p>
          <a:p>
            <a:r>
              <a:rPr lang="en-US" dirty="0"/>
              <a:t>Padding </a:t>
            </a:r>
            <a:r>
              <a:rPr lang="ru-RU" dirty="0"/>
              <a:t>отсутствует,</a:t>
            </a:r>
          </a:p>
          <a:p>
            <a:r>
              <a:rPr lang="ru-RU" dirty="0"/>
              <a:t>без </a:t>
            </a:r>
            <a:r>
              <a:rPr lang="ru-RU" dirty="0" err="1"/>
              <a:t>страйдов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9031" y="5267325"/>
            <a:ext cx="342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Транспонированная конволюция</a:t>
            </a:r>
            <a:endParaRPr lang="en-US" dirty="0"/>
          </a:p>
          <a:p>
            <a:r>
              <a:rPr lang="en-US" dirty="0"/>
              <a:t>Padding </a:t>
            </a:r>
            <a:r>
              <a:rPr lang="ru-RU" dirty="0"/>
              <a:t>отсутствует,</a:t>
            </a:r>
          </a:p>
          <a:p>
            <a:r>
              <a:rPr lang="ru-RU" dirty="0" err="1"/>
              <a:t>Страйд</a:t>
            </a:r>
            <a:r>
              <a:rPr lang="ru-RU" dirty="0"/>
              <a:t> = 2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1" y="1590675"/>
            <a:ext cx="3247037" cy="36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пулинга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2" y="1690688"/>
            <a:ext cx="6693315" cy="47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en-US" dirty="0" err="1"/>
              <a:t>AlexNet</a:t>
            </a:r>
            <a:r>
              <a:rPr lang="en-US" dirty="0"/>
              <a:t> (2012)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49" y="1536460"/>
            <a:ext cx="7920901" cy="23876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41553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Max</a:t>
            </a:r>
            <a:r>
              <a:rPr lang="ru-RU" dirty="0"/>
              <a:t> </a:t>
            </a:r>
            <a:r>
              <a:rPr lang="ru-RU" dirty="0" err="1"/>
              <a:t>pooling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ReLu</a:t>
            </a:r>
            <a:r>
              <a:rPr lang="ru-RU" dirty="0"/>
              <a:t> </a:t>
            </a:r>
            <a:r>
              <a:rPr lang="ru-RU" dirty="0" err="1"/>
              <a:t>nonlinearity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Fully</a:t>
            </a:r>
            <a:r>
              <a:rPr lang="ru-RU" dirty="0"/>
              <a:t> </a:t>
            </a:r>
            <a:r>
              <a:rPr lang="ru-RU" dirty="0" err="1"/>
              <a:t>connected</a:t>
            </a:r>
            <a:r>
              <a:rPr lang="ru-RU" dirty="0"/>
              <a:t> </a:t>
            </a:r>
            <a:r>
              <a:rPr lang="ru-RU" dirty="0" err="1"/>
              <a:t>layers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bigger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(60M </a:t>
            </a:r>
            <a:r>
              <a:rPr lang="ru-RU" dirty="0" err="1"/>
              <a:t>params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augmentation</a:t>
            </a:r>
            <a:r>
              <a:rPr lang="ru-RU" dirty="0"/>
              <a:t> (</a:t>
            </a:r>
            <a:r>
              <a:rPr lang="ru-RU" dirty="0" err="1"/>
              <a:t>flips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samples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Dropout</a:t>
            </a:r>
            <a:r>
              <a:rPr lang="ru-RU" dirty="0"/>
              <a:t> </a:t>
            </a:r>
            <a:r>
              <a:rPr lang="ru-RU" dirty="0" err="1"/>
              <a:t>regularization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GPUs</a:t>
            </a:r>
            <a:r>
              <a:rPr lang="ru-RU" dirty="0"/>
              <a:t> (50x </a:t>
            </a:r>
            <a:r>
              <a:rPr lang="ru-RU" dirty="0" err="1"/>
              <a:t>speed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+ 1 </a:t>
            </a:r>
            <a:r>
              <a:rPr lang="ru-RU" dirty="0" err="1"/>
              <a:t>week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2 </a:t>
            </a:r>
            <a:r>
              <a:rPr lang="ru-RU" dirty="0" err="1"/>
              <a:t>GPUs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51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249</Words>
  <Application>Microsoft Office PowerPoint</Application>
  <PresentationFormat>Широкоэкранный</PresentationFormat>
  <Paragraphs>61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Свёрточные нейронные сети</vt:lpstr>
      <vt:lpstr>ImageNet (image-net.org)</vt:lpstr>
      <vt:lpstr>Презентация PowerPoint</vt:lpstr>
      <vt:lpstr>Применение фильтра Собеля</vt:lpstr>
      <vt:lpstr>Сеть LeNet [LeCun et al., 1998]</vt:lpstr>
      <vt:lpstr>Визуализация свёрток</vt:lpstr>
      <vt:lpstr>Визуализация свёрток</vt:lpstr>
      <vt:lpstr>Применение пулинга</vt:lpstr>
      <vt:lpstr>Сеть AlexNet (2012)</vt:lpstr>
      <vt:lpstr>Аугментация данных</vt:lpstr>
      <vt:lpstr>Сеть VGG (2014)</vt:lpstr>
      <vt:lpstr>Сеть ResNet (2015)</vt:lpstr>
      <vt:lpstr>Сеть ResNet (2015)</vt:lpstr>
      <vt:lpstr>Сеть ResNet (2015)</vt:lpstr>
      <vt:lpstr>Сеть ResNet (2015)</vt:lpstr>
      <vt:lpstr>Сеть Inception (2014-2016)</vt:lpstr>
      <vt:lpstr>Сеть Inception (2014-2016)</vt:lpstr>
      <vt:lpstr>Перенос признаков CNN [Oquab et al., 2014]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 Dmitry</cp:lastModifiedBy>
  <cp:revision>48</cp:revision>
  <dcterms:created xsi:type="dcterms:W3CDTF">2016-07-15T17:21:31Z</dcterms:created>
  <dcterms:modified xsi:type="dcterms:W3CDTF">2022-09-27T06:36:14Z</dcterms:modified>
</cp:coreProperties>
</file>