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C8531-4F89-E761-1622-98995868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B63DFB-D54F-1B7A-3BC7-39D5088E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95036-CEF4-74F6-FA2E-197BA8E9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D81FA-6500-8EDF-3395-4F0A89ED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74020-D6C2-2AD5-6EB8-14517F1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AE768-7FAC-DFDF-7F6C-8C6D9F53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55B5D-66B8-1129-A534-0050B825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FC4A8-2C13-D7B0-AFD1-C6923CB4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E8466-AB9B-E6B8-34D3-FA2F653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8FDC2-1A06-9036-11E6-6DFC2D40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606649-F794-29FF-12FF-E6888129E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001EA-6772-0778-95C0-C6FA66BE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2AE3A-12BF-31D7-35B0-FC442E0E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7FEBB-8454-2EA1-03E8-C0198497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C21D8-2843-6F90-7D47-2CB385B0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8435-2DA2-56E0-AFF6-90F7ED94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3928B-3135-4ED3-C2E2-DBC89F9E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014FD-EC4B-50DF-235B-D8DC21DC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6355A-D5A6-6664-A2C8-A34C100C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76BEA-340E-068B-F9C2-D42E835D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D764-5DE3-0DE4-E921-9665EF14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7D816-EC16-1E17-D648-F317342F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4EE01-97A9-19AC-C343-C4ECA5E0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86173B-FFE2-1F74-551F-1F170C6A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0818A-A7F9-93A2-731C-F9127588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3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54629-5200-1AB7-53D6-EF54C096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303E-97E2-B091-336B-173BD387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2CC15E-EB9E-383E-FF01-FC3F5C83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CE21A-BEEF-76E8-AEBF-A5D92005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258C5-AEB2-96A7-B5C6-779D753D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F6B281-836F-B68A-9365-1857A8C7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25581-69FD-C8F9-7AAB-072E0B67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31A10-91B5-C67C-BF55-779BEC17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91E629-37E1-A24A-A793-C4BB9062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9B95A7-A43C-6B3E-54E6-754DD4631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F6A986-D5C2-77A6-097D-9008E541A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D1B581-CF9C-1AEF-FEA7-7C3993BC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EB1AA7-A90E-82EF-2DFF-20E0D05B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0838E4-2907-2E69-CE6A-B8E3460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1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646A5-EE8C-C711-E331-E5597591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0CA1E-146E-53E2-A72D-68FF624D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CD6DC9-557C-C0FB-FA0E-B7D8837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C28F93-CD12-8752-CD59-5E7AA0E2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3D4831-A9ED-F5F5-8397-E4A5D4D8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7712B0-0D2D-FA5E-8315-A493492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891163-F692-13FA-5726-166A2AFD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C9CA6-39E9-5683-4088-C49C508F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9F06B-4923-51CE-B288-31047E8A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E5C83-F4EF-75C7-418B-712D6F45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A20A79-6361-7193-1A83-EC5E3144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F7FC9-9BC4-0E45-BD77-E9D7B0C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9DEEC-4D3C-17C6-6B2F-1A3D6CCC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7D1B4-117B-0651-F337-1885D5E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78D8CD-8206-B28E-8EE7-212360C3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61D2A2-7CAA-9DA8-F858-731FB173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0AAA66-6021-EAF6-756A-B8560B55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691EA-B8CC-B661-9992-73DEAFB6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1958A-0180-28FD-EAFA-B277C92B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7136-DCAF-98CF-1629-44F85FCC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518362-484A-CC16-E20B-944A2D02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B1C62-4A96-25A6-4BB1-437EA1D79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6BE4-1CEE-4799-A2DA-9132C11D973E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4D185-C24A-161C-2DB2-ED6CABE8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A2C4A-8003-312D-F2A8-B4EBFA682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F5910-92C2-530A-A0AB-517B9E2BC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PyTorch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3C9CE8-2F6C-B795-0ECA-CB9BFF857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5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872D5-7EB1-52DF-123E-8FBA03F6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3966"/>
          </a:xfrm>
        </p:spPr>
        <p:txBody>
          <a:bodyPr/>
          <a:lstStyle/>
          <a:p>
            <a:r>
              <a:rPr lang="ru-RU" dirty="0"/>
              <a:t>Автоматическое дифференцирование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12C1B3B-E75A-0F44-F377-17A91ED2D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88405"/>
              </p:ext>
            </p:extLst>
          </p:nvPr>
        </p:nvGraphicFramePr>
        <p:xfrm>
          <a:off x="839788" y="1836303"/>
          <a:ext cx="5994768" cy="37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94200" imgH="2489040" progId="PBrush">
                  <p:embed/>
                </p:oleObj>
              </mc:Choice>
              <mc:Fallback>
                <p:oleObj name="Bitmap Image" r:id="rId2" imgW="3994200" imgH="2489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836303"/>
                        <a:ext cx="5994768" cy="37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7BD394D-65AF-4361-35D1-805B28455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79516"/>
              </p:ext>
            </p:extLst>
          </p:nvPr>
        </p:nvGraphicFramePr>
        <p:xfrm>
          <a:off x="7362223" y="1836302"/>
          <a:ext cx="4255470" cy="127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838600" imgH="851040" progId="PBrush">
                  <p:embed/>
                </p:oleObj>
              </mc:Choice>
              <mc:Fallback>
                <p:oleObj name="Bitmap Image" r:id="rId4" imgW="2838600" imgH="8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2223" y="1836302"/>
                        <a:ext cx="4255470" cy="1275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E2C2A8C-E400-1C9B-F2E7-BBC062AC8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31645"/>
              </p:ext>
            </p:extLst>
          </p:nvPr>
        </p:nvGraphicFramePr>
        <p:xfrm>
          <a:off x="7365431" y="3358232"/>
          <a:ext cx="2125078" cy="10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359000" imgH="692280" progId="PBrush">
                  <p:embed/>
                </p:oleObj>
              </mc:Choice>
              <mc:Fallback>
                <p:oleObj name="Bitmap Image" r:id="rId6" imgW="1359000" imgH="692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5431" y="3358232"/>
                        <a:ext cx="2125078" cy="10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12479BD-A52F-D3C3-4EA2-C044CFD1F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18825"/>
              </p:ext>
            </p:extLst>
          </p:nvPr>
        </p:nvGraphicFramePr>
        <p:xfrm>
          <a:off x="7362223" y="4884938"/>
          <a:ext cx="4467225" cy="1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914560" imgH="781200" progId="PBrush">
                  <p:embed/>
                </p:oleObj>
              </mc:Choice>
              <mc:Fallback>
                <p:oleObj name="Bitmap Image" r:id="rId8" imgW="2914560" imgH="78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2223" y="4884938"/>
                        <a:ext cx="4467225" cy="1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66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27DE0-5373-4DBC-2A9F-5D5A5006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3217"/>
          </a:xfrm>
        </p:spPr>
        <p:txBody>
          <a:bodyPr/>
          <a:lstStyle/>
          <a:p>
            <a:r>
              <a:rPr lang="ru-RU" dirty="0"/>
              <a:t>Аккумулирование градиента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3E2595-0B02-2CDF-BB85-CF7D51072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16577"/>
              </p:ext>
            </p:extLst>
          </p:nvPr>
        </p:nvGraphicFramePr>
        <p:xfrm>
          <a:off x="300773" y="1721702"/>
          <a:ext cx="5488138" cy="370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6960" imgH="2660760" progId="PBrush">
                  <p:embed/>
                </p:oleObj>
              </mc:Choice>
              <mc:Fallback>
                <p:oleObj name="Bitmap Image" r:id="rId2" imgW="3936960" imgH="266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773" y="1721702"/>
                        <a:ext cx="5488138" cy="3708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157F91-C6CB-C4A9-22FC-AC9BD388D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55837"/>
              </p:ext>
            </p:extLst>
          </p:nvPr>
        </p:nvGraphicFramePr>
        <p:xfrm>
          <a:off x="6095999" y="1721702"/>
          <a:ext cx="5252185" cy="409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835440" imgH="2990880" progId="PBrush">
                  <p:embed/>
                </p:oleObj>
              </mc:Choice>
              <mc:Fallback>
                <p:oleObj name="Bitmap Image" r:id="rId4" imgW="3835440" imgH="299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9" y="1721702"/>
                        <a:ext cx="5252185" cy="409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48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973E6-480B-DC13-5568-8C4F5232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/>
          <a:lstStyle/>
          <a:p>
            <a:r>
              <a:rPr lang="ru-RU" dirty="0"/>
              <a:t>Листовая </a:t>
            </a:r>
            <a:r>
              <a:rPr lang="en-US" dirty="0"/>
              <a:t>vs </a:t>
            </a:r>
            <a:r>
              <a:rPr lang="ru-RU" dirty="0" err="1"/>
              <a:t>нелистовая</a:t>
            </a:r>
            <a:r>
              <a:rPr lang="ru-RU" dirty="0"/>
              <a:t> вершина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65ED69A-26F5-F209-F1B0-77AFA81A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42957"/>
              </p:ext>
            </p:extLst>
          </p:nvPr>
        </p:nvGraphicFramePr>
        <p:xfrm>
          <a:off x="839787" y="1822133"/>
          <a:ext cx="7198857" cy="388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70400" imgH="2844720" progId="PBrush">
                  <p:embed/>
                </p:oleObj>
              </mc:Choice>
              <mc:Fallback>
                <p:oleObj name="Bitmap Image" r:id="rId2" imgW="5270400" imgH="2844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822133"/>
                        <a:ext cx="7198857" cy="388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00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973E6-480B-DC13-5568-8C4F5232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/>
          <a:lstStyle/>
          <a:p>
            <a:r>
              <a:rPr lang="ru-RU" dirty="0"/>
              <a:t>Листовая </a:t>
            </a:r>
            <a:r>
              <a:rPr lang="en-US" dirty="0"/>
              <a:t>vs </a:t>
            </a:r>
            <a:r>
              <a:rPr lang="ru-RU" dirty="0" err="1"/>
              <a:t>нелистовая</a:t>
            </a:r>
            <a:r>
              <a:rPr lang="ru-RU" dirty="0"/>
              <a:t> вершина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99593E9-92F0-0BDE-8AD0-817365B3F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01177"/>
              </p:ext>
            </p:extLst>
          </p:nvPr>
        </p:nvGraphicFramePr>
        <p:xfrm>
          <a:off x="839788" y="1783331"/>
          <a:ext cx="6321408" cy="388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33840" imgH="2787480" progId="PBrush">
                  <p:embed/>
                </p:oleObj>
              </mc:Choice>
              <mc:Fallback>
                <p:oleObj name="Bitmap Image" r:id="rId2" imgW="4533840" imgH="278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783331"/>
                        <a:ext cx="6321408" cy="3886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69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5FB08-A38C-0D0B-7C22-DE8D93F9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3592"/>
          </a:xfrm>
        </p:spPr>
        <p:txBody>
          <a:bodyPr/>
          <a:lstStyle/>
          <a:p>
            <a:r>
              <a:rPr lang="ru-RU" dirty="0"/>
              <a:t>Менеджеры контекста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E582404-00E8-2AB4-9787-F460BEA13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34727"/>
              </p:ext>
            </p:extLst>
          </p:nvPr>
        </p:nvGraphicFramePr>
        <p:xfrm>
          <a:off x="839787" y="1720031"/>
          <a:ext cx="3932237" cy="409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838600" imgH="2952720" progId="PBrush">
                  <p:embed/>
                </p:oleObj>
              </mc:Choice>
              <mc:Fallback>
                <p:oleObj name="Bitmap Image" r:id="rId2" imgW="2838600" imgH="2952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720031"/>
                        <a:ext cx="3932237" cy="4090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41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D053-AD31-F5A2-946F-59AF0C11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6333"/>
          </a:xfrm>
        </p:spPr>
        <p:txBody>
          <a:bodyPr/>
          <a:lstStyle/>
          <a:p>
            <a:r>
              <a:rPr lang="ru-RU" dirty="0"/>
              <a:t>Загрузка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89B4D5B-DEF2-10A6-84EB-1C7B182FF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38413"/>
              </p:ext>
            </p:extLst>
          </p:nvPr>
        </p:nvGraphicFramePr>
        <p:xfrm>
          <a:off x="838200" y="1534896"/>
          <a:ext cx="7912436" cy="327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57800" imgH="2178000" progId="PBrush">
                  <p:embed/>
                </p:oleObj>
              </mc:Choice>
              <mc:Fallback>
                <p:oleObj name="Bitmap Image" r:id="rId2" imgW="5257800" imgH="217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534896"/>
                        <a:ext cx="7912436" cy="327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56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DBB2-5ABC-B5F7-D7EA-8EB959F8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0219"/>
          </a:xfrm>
        </p:spPr>
        <p:txBody>
          <a:bodyPr/>
          <a:lstStyle/>
          <a:p>
            <a:r>
              <a:rPr lang="ru-RU" dirty="0"/>
              <a:t>Создание нейронной сети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9547991-D492-23DB-1010-9A4F9C2EE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90352"/>
              </p:ext>
            </p:extLst>
          </p:nvPr>
        </p:nvGraphicFramePr>
        <p:xfrm>
          <a:off x="247881" y="1699210"/>
          <a:ext cx="5758280" cy="47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6960" imgH="3263760" progId="PBrush">
                  <p:embed/>
                </p:oleObj>
              </mc:Choice>
              <mc:Fallback>
                <p:oleObj name="Bitmap Image" r:id="rId2" imgW="3936960" imgH="326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881" y="1699210"/>
                        <a:ext cx="5758280" cy="477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56E7A78-030B-FD79-FBE0-D102C5937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81603"/>
              </p:ext>
            </p:extLst>
          </p:nvPr>
        </p:nvGraphicFramePr>
        <p:xfrm>
          <a:off x="6305106" y="3214838"/>
          <a:ext cx="5830715" cy="205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514760" imgH="1587600" progId="PBrush">
                  <p:embed/>
                </p:oleObj>
              </mc:Choice>
              <mc:Fallback>
                <p:oleObj name="Bitmap Image" r:id="rId4" imgW="4514760" imgH="1587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5106" y="3214838"/>
                        <a:ext cx="5830715" cy="205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D5CE7EE-26A2-17B6-83E3-D2A1E87E4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90334"/>
              </p:ext>
            </p:extLst>
          </p:nvPr>
        </p:nvGraphicFramePr>
        <p:xfrm>
          <a:off x="6305105" y="5514424"/>
          <a:ext cx="5886895" cy="41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08320" imgH="291960" progId="PBrush">
                  <p:embed/>
                </p:oleObj>
              </mc:Choice>
              <mc:Fallback>
                <p:oleObj name="Bitmap Image" r:id="rId6" imgW="4108320" imgH="291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5105" y="5514424"/>
                        <a:ext cx="5886895" cy="418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4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5BA2C-8F68-24BF-F6BF-4FE2940C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>
            <a:normAutofit/>
          </a:bodyPr>
          <a:lstStyle/>
          <a:p>
            <a:r>
              <a:rPr lang="ru-RU" dirty="0"/>
              <a:t>Обучение нейронной сети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1FE5E01-4562-591B-0A38-CEC0396BF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05882"/>
              </p:ext>
            </p:extLst>
          </p:nvPr>
        </p:nvGraphicFramePr>
        <p:xfrm>
          <a:off x="536642" y="1816100"/>
          <a:ext cx="7702534" cy="2467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35680" imgH="1612800" progId="PBrush">
                  <p:embed/>
                </p:oleObj>
              </mc:Choice>
              <mc:Fallback>
                <p:oleObj name="Bitmap Image" r:id="rId2" imgW="5035680" imgH="161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642" y="1816100"/>
                        <a:ext cx="7702534" cy="2467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73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5BA2C-8F68-24BF-F6BF-4FE2940C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>
            <a:normAutofit/>
          </a:bodyPr>
          <a:lstStyle/>
          <a:p>
            <a:r>
              <a:rPr lang="ru-RU" dirty="0"/>
              <a:t>Тестирование нейронной сети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648AD3B-9E45-00E2-D9EE-272809B9D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77910"/>
              </p:ext>
            </p:extLst>
          </p:nvPr>
        </p:nvGraphicFramePr>
        <p:xfrm>
          <a:off x="839788" y="2007680"/>
          <a:ext cx="7442701" cy="414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38760" imgH="2692440" progId="PBrush">
                  <p:embed/>
                </p:oleObj>
              </mc:Choice>
              <mc:Fallback>
                <p:oleObj name="Bitmap Image" r:id="rId2" imgW="4838760" imgH="2692440" progId="PBrush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648AD3B-9E45-00E2-D9EE-272809B9D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2007680"/>
                        <a:ext cx="7442701" cy="414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B764AB-9C5C-E2E2-4557-A4139555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97" y="992187"/>
            <a:ext cx="10332737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 – </a:t>
            </a:r>
            <a:r>
              <a:rPr lang="ru-RU" dirty="0"/>
              <a:t>аналог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ru-RU" dirty="0"/>
              <a:t>в котором для многомерных массивов (тензоров) поддерживаются:</a:t>
            </a:r>
          </a:p>
          <a:p>
            <a:pPr lvl="1"/>
            <a:r>
              <a:rPr lang="ru-RU" dirty="0"/>
              <a:t>Вычисления на </a:t>
            </a:r>
            <a:r>
              <a:rPr lang="en-US" dirty="0"/>
              <a:t>GPU</a:t>
            </a:r>
          </a:p>
          <a:p>
            <a:pPr lvl="1"/>
            <a:r>
              <a:rPr lang="ru-RU" dirty="0"/>
              <a:t>Автоматическое дифференцирование с динамическим графом вычислений</a:t>
            </a:r>
          </a:p>
          <a:p>
            <a:pPr lvl="1"/>
            <a:r>
              <a:rPr lang="ru-RU" dirty="0"/>
              <a:t>Эффективная работа с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56128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CB914-28D3-D31F-652A-502CCA1F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0829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vs. </a:t>
            </a:r>
            <a:r>
              <a:rPr lang="en-US" dirty="0" err="1"/>
              <a:t>Pytorch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7474F55-E30E-C7B9-F6B8-7F1F5E103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01978"/>
              </p:ext>
            </p:extLst>
          </p:nvPr>
        </p:nvGraphicFramePr>
        <p:xfrm>
          <a:off x="5769844" y="1326207"/>
          <a:ext cx="5582368" cy="217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19400" imgH="1568520" progId="PBrush">
                  <p:embed/>
                </p:oleObj>
              </mc:Choice>
              <mc:Fallback>
                <p:oleObj name="Bitmap Image" r:id="rId2" imgW="4019400" imgH="1568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44" y="1326207"/>
                        <a:ext cx="5582368" cy="217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6A54E07-EC20-074F-4185-7BD35A326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99244"/>
              </p:ext>
            </p:extLst>
          </p:nvPr>
        </p:nvGraphicFramePr>
        <p:xfrm>
          <a:off x="5769844" y="3958331"/>
          <a:ext cx="5582367" cy="230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59080" imgH="1720800" progId="PBrush">
                  <p:embed/>
                </p:oleObj>
              </mc:Choice>
              <mc:Fallback>
                <p:oleObj name="Bitmap Image" r:id="rId4" imgW="4159080" imgH="172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9844" y="3958331"/>
                        <a:ext cx="5582367" cy="2309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94F9F0B-D260-B489-01E7-1E2BC92CC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533066"/>
              </p:ext>
            </p:extLst>
          </p:nvPr>
        </p:nvGraphicFramePr>
        <p:xfrm>
          <a:off x="159023" y="3958331"/>
          <a:ext cx="5293766" cy="87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378240" imgH="558720" progId="PBrush">
                  <p:embed/>
                </p:oleObj>
              </mc:Choice>
              <mc:Fallback>
                <p:oleObj name="Bitmap Image" r:id="rId6" imgW="3378240" imgH="558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23" y="3958331"/>
                        <a:ext cx="5293766" cy="875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B744CA-29F3-1D81-B187-684DE488E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8897"/>
              </p:ext>
            </p:extLst>
          </p:nvPr>
        </p:nvGraphicFramePr>
        <p:xfrm>
          <a:off x="159023" y="5402284"/>
          <a:ext cx="4901744" cy="72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971800" imgH="438120" progId="PBrush">
                  <p:embed/>
                </p:oleObj>
              </mc:Choice>
              <mc:Fallback>
                <p:oleObj name="Bitmap Image" r:id="rId8" imgW="2971800" imgH="438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23" y="5402284"/>
                        <a:ext cx="4901744" cy="722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D56B90F-03C7-FE30-AFCF-E3042F487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90653"/>
              </p:ext>
            </p:extLst>
          </p:nvPr>
        </p:nvGraphicFramePr>
        <p:xfrm>
          <a:off x="839788" y="1326207"/>
          <a:ext cx="3607084" cy="206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374920" imgH="1359000" progId="PBrush">
                  <p:embed/>
                </p:oleObj>
              </mc:Choice>
              <mc:Fallback>
                <p:oleObj name="Bitmap Image" r:id="rId10" imgW="2374920" imgH="135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9788" y="1326207"/>
                        <a:ext cx="3607084" cy="2063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CB914-28D3-D31F-652A-502CCA1F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5465"/>
          </a:xfrm>
        </p:spPr>
        <p:txBody>
          <a:bodyPr>
            <a:normAutofit/>
          </a:bodyPr>
          <a:lstStyle/>
          <a:p>
            <a:r>
              <a:rPr lang="ru-RU" dirty="0"/>
              <a:t>Полезные операции с тензорами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43350F4-0827-69B5-B5BF-2AFAC81E2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19618"/>
              </p:ext>
            </p:extLst>
          </p:nvPr>
        </p:nvGraphicFramePr>
        <p:xfrm>
          <a:off x="839787" y="1739899"/>
          <a:ext cx="3299075" cy="237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49360" imgH="1689120" progId="PBrush">
                  <p:embed/>
                </p:oleObj>
              </mc:Choice>
              <mc:Fallback>
                <p:oleObj name="Bitmap Image" r:id="rId2" imgW="2349360" imgH="1689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739899"/>
                        <a:ext cx="3299075" cy="2371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8A43B1-52C8-AE9D-CEDC-1C4B14406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83756"/>
              </p:ext>
            </p:extLst>
          </p:nvPr>
        </p:nvGraphicFramePr>
        <p:xfrm>
          <a:off x="839787" y="4675487"/>
          <a:ext cx="2904440" cy="178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87560" imgH="1219320" progId="PBrush">
                  <p:embed/>
                </p:oleObj>
              </mc:Choice>
              <mc:Fallback>
                <p:oleObj name="Bitmap Image" r:id="rId4" imgW="1987560" imgH="121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7" y="4675487"/>
                        <a:ext cx="2904440" cy="178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BA509FB-78DE-356E-5CC9-C11CA2EA3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601655"/>
              </p:ext>
            </p:extLst>
          </p:nvPr>
        </p:nvGraphicFramePr>
        <p:xfrm>
          <a:off x="6025415" y="1739898"/>
          <a:ext cx="4204485" cy="387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048120" imgH="2806560" progId="PBrush">
                  <p:embed/>
                </p:oleObj>
              </mc:Choice>
              <mc:Fallback>
                <p:oleObj name="Bitmap Image" r:id="rId6" imgW="3048120" imgH="2806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5415" y="1739898"/>
                        <a:ext cx="4204485" cy="387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34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92438-EF54-0EA4-0F70-5921AF10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0080"/>
          </a:xfrm>
        </p:spPr>
        <p:txBody>
          <a:bodyPr/>
          <a:lstStyle/>
          <a:p>
            <a:r>
              <a:rPr lang="en-US" dirty="0"/>
              <a:t>In</a:t>
            </a:r>
            <a:r>
              <a:rPr lang="ru-RU" dirty="0"/>
              <a:t>-</a:t>
            </a:r>
            <a:r>
              <a:rPr lang="en-US" dirty="0"/>
              <a:t>place </a:t>
            </a:r>
            <a:r>
              <a:rPr lang="ru-RU" dirty="0"/>
              <a:t>операции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948AAF5-1C46-D19C-0CC6-4D8CE118D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98132"/>
              </p:ext>
            </p:extLst>
          </p:nvPr>
        </p:nvGraphicFramePr>
        <p:xfrm>
          <a:off x="839787" y="1318109"/>
          <a:ext cx="8477467" cy="449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29480" imgH="3092400" progId="PBrush">
                  <p:embed/>
                </p:oleObj>
              </mc:Choice>
              <mc:Fallback>
                <p:oleObj name="Bitmap Image" r:id="rId2" imgW="5829480" imgH="309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318109"/>
                        <a:ext cx="8477467" cy="4497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9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76AD6-A990-BC7F-1BEE-FE06767C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0829"/>
          </a:xfrm>
        </p:spPr>
        <p:txBody>
          <a:bodyPr/>
          <a:lstStyle/>
          <a:p>
            <a:r>
              <a:rPr lang="en-US" dirty="0"/>
              <a:t>In-place </a:t>
            </a:r>
            <a:r>
              <a:rPr lang="ru-RU" dirty="0"/>
              <a:t>операции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96F33E7-9A09-4FF4-B59E-9FD4A613F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30003"/>
              </p:ext>
            </p:extLst>
          </p:nvPr>
        </p:nvGraphicFramePr>
        <p:xfrm>
          <a:off x="839788" y="1431139"/>
          <a:ext cx="5070124" cy="347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78240" imgH="2317680" progId="PBrush">
                  <p:embed/>
                </p:oleObj>
              </mc:Choice>
              <mc:Fallback>
                <p:oleObj name="Bitmap Image" r:id="rId2" imgW="3378240" imgH="2317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431139"/>
                        <a:ext cx="5070124" cy="347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10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27714-700E-07DF-337E-6921E444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1579"/>
          </a:xfrm>
        </p:spPr>
        <p:txBody>
          <a:bodyPr/>
          <a:lstStyle/>
          <a:p>
            <a:r>
              <a:rPr lang="en-US" dirty="0"/>
              <a:t>Broadcasting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9F99426-C997-5CF8-11A5-035AF83B6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27516"/>
              </p:ext>
            </p:extLst>
          </p:nvPr>
        </p:nvGraphicFramePr>
        <p:xfrm>
          <a:off x="839787" y="1227271"/>
          <a:ext cx="4290477" cy="19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1378080" progId="PBrush">
                  <p:embed/>
                </p:oleObj>
              </mc:Choice>
              <mc:Fallback>
                <p:oleObj name="Bitmap Image" r:id="rId2" imgW="3105000" imgH="137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227271"/>
                        <a:ext cx="4290477" cy="19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4332D8-73F5-6B05-546E-97848C7AC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45141"/>
              </p:ext>
            </p:extLst>
          </p:nvPr>
        </p:nvGraphicFramePr>
        <p:xfrm>
          <a:off x="839787" y="3299717"/>
          <a:ext cx="4848744" cy="353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873600" imgH="2825640" progId="PBrush">
                  <p:embed/>
                </p:oleObj>
              </mc:Choice>
              <mc:Fallback>
                <p:oleObj name="Bitmap Image" r:id="rId4" imgW="3873600" imgH="282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7" y="3299717"/>
                        <a:ext cx="4848744" cy="3537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6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6902C-244C-73F0-9146-1922C813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2703"/>
          </a:xfrm>
        </p:spPr>
        <p:txBody>
          <a:bodyPr>
            <a:normAutofit/>
          </a:bodyPr>
          <a:lstStyle/>
          <a:p>
            <a:r>
              <a:rPr lang="ru-RU" dirty="0"/>
              <a:t>Вычисления на </a:t>
            </a:r>
            <a:r>
              <a:rPr lang="en-US" dirty="0"/>
              <a:t>GPU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8D4B6DA-64C0-79B2-A7AF-1EC25EDDF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57304"/>
              </p:ext>
            </p:extLst>
          </p:nvPr>
        </p:nvGraphicFramePr>
        <p:xfrm>
          <a:off x="839788" y="1338296"/>
          <a:ext cx="7447564" cy="418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76880" imgH="2965320" progId="PBrush">
                  <p:embed/>
                </p:oleObj>
              </mc:Choice>
              <mc:Fallback>
                <p:oleObj name="Bitmap Image" r:id="rId2" imgW="5276880" imgH="296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338296"/>
                        <a:ext cx="7447564" cy="4185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2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872D5-7EB1-52DF-123E-8FBA03F6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3966"/>
          </a:xfrm>
        </p:spPr>
        <p:txBody>
          <a:bodyPr/>
          <a:lstStyle/>
          <a:p>
            <a:r>
              <a:rPr lang="ru-RU" dirty="0"/>
              <a:t>Автоматическое дифференцирование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4ECBB8C-0C73-7B19-F056-816444D2D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54560"/>
              </p:ext>
            </p:extLst>
          </p:nvPr>
        </p:nvGraphicFramePr>
        <p:xfrm>
          <a:off x="839788" y="1919053"/>
          <a:ext cx="6051900" cy="357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00680" imgH="2362320" progId="PBrush">
                  <p:embed/>
                </p:oleObj>
              </mc:Choice>
              <mc:Fallback>
                <p:oleObj name="Bitmap Image" r:id="rId2" imgW="4000680" imgH="2362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919053"/>
                        <a:ext cx="6051900" cy="3573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40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75</Words>
  <Application>Microsoft Office PowerPoint</Application>
  <PresentationFormat>Широкоэкранный</PresentationFormat>
  <Paragraphs>21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Bitmap Image</vt:lpstr>
      <vt:lpstr>Библиотека PyTorch</vt:lpstr>
      <vt:lpstr>Презентация PowerPoint</vt:lpstr>
      <vt:lpstr>Numpy vs. Pytorch</vt:lpstr>
      <vt:lpstr>Полезные операции с тензорами</vt:lpstr>
      <vt:lpstr>In-place операции</vt:lpstr>
      <vt:lpstr>In-place операции</vt:lpstr>
      <vt:lpstr>Broadcasting</vt:lpstr>
      <vt:lpstr>Вычисления на GPU</vt:lpstr>
      <vt:lpstr>Автоматическое дифференцирование</vt:lpstr>
      <vt:lpstr>Автоматическое дифференцирование</vt:lpstr>
      <vt:lpstr>Аккумулирование градиента</vt:lpstr>
      <vt:lpstr>Листовая vs нелистовая вершина</vt:lpstr>
      <vt:lpstr>Листовая vs нелистовая вершина</vt:lpstr>
      <vt:lpstr>Менеджеры контекста</vt:lpstr>
      <vt:lpstr>Загрузка данных</vt:lpstr>
      <vt:lpstr>Создание нейронной сети</vt:lpstr>
      <vt:lpstr>Обучение нейронной сети</vt:lpstr>
      <vt:lpstr>Тестирование нейронной сети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PyTorch</dc:title>
  <dc:creator>Kropotov Dmitry</dc:creator>
  <cp:lastModifiedBy>Kropotov Dmitry</cp:lastModifiedBy>
  <cp:revision>17</cp:revision>
  <dcterms:created xsi:type="dcterms:W3CDTF">2022-09-13T09:16:49Z</dcterms:created>
  <dcterms:modified xsi:type="dcterms:W3CDTF">2022-09-13T12:25:35Z</dcterms:modified>
</cp:coreProperties>
</file>