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43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7D1E1-AF98-B04B-B359-FCA497622F4B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E2B94-0692-2C48-9B19-D7233666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6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0A8A-16C0-4562-AD3A-B1BC2569C64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3376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00" y="6248400"/>
            <a:ext cx="2667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69" tIns="45587" rIns="91169" bIns="45587" anchor="ctr"/>
          <a:lstStyle/>
          <a:p>
            <a:pPr algn="ctr" defTabSz="914400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5" name="Picture 8" descr="horizontal-logo-green-text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04800"/>
            <a:ext cx="533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9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5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0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6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>
                <a:solidFill>
                  <a:srgbClr val="14673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6AD9D86-BCF8-4412-8F8D-129D4489B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6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 lIns="91301" tIns="45652" rIns="91301" bIns="45652"/>
          <a:lstStyle>
            <a:lvl1pPr>
              <a:defRPr/>
            </a:lvl1pPr>
          </a:lstStyle>
          <a:p>
            <a:pPr defTabSz="914400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 lIns="91301" tIns="45652" rIns="91301" bIns="45652"/>
          <a:lstStyle>
            <a:lvl1pPr>
              <a:defRPr/>
            </a:lvl1pPr>
          </a:lstStyle>
          <a:p>
            <a:pPr defTabSz="914400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E1729-7B66-438D-96AE-E110E2404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8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-2286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3200400" y="6356350"/>
            <a:ext cx="5257800" cy="365125"/>
          </a:xfrm>
          <a:prstGeom prst="rect">
            <a:avLst/>
          </a:prstGeom>
        </p:spPr>
        <p:txBody>
          <a:bodyPr lIns="91365" tIns="45683" rIns="91365" bIns="45683"/>
          <a:lstStyle>
            <a:lvl1pPr algn="r">
              <a:defRPr b="0">
                <a:solidFill>
                  <a:srgbClr val="146737"/>
                </a:solidFill>
              </a:defRPr>
            </a:lvl1pPr>
          </a:lstStyle>
          <a:p>
            <a:pPr defTabSz="914400">
              <a:defRPr/>
            </a:pPr>
            <a:endParaRPr lang="en-US">
              <a:latin typeface="Calibri"/>
            </a:endParaRPr>
          </a:p>
        </p:txBody>
      </p:sp>
      <p:sp>
        <p:nvSpPr>
          <p:cNvPr id="5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8382000" y="6351588"/>
            <a:ext cx="4572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71BFFFE-0D05-4D66-940B-5D906D6749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3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652A-1437-4DEE-BE20-1D8E4CBD3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0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7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2190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38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1588"/>
            <a:ext cx="381000" cy="365125"/>
          </a:xfrm>
          <a:prstGeom prst="rect">
            <a:avLst/>
          </a:prstGeom>
        </p:spPr>
        <p:txBody>
          <a:bodyPr vert="horz" lIns="91169" tIns="45587" rIns="91169" bIns="45587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0663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400">
              <a:defRPr/>
            </a:pPr>
            <a:fld id="{0706B74A-FC86-4F43-83EB-56E873241F13}" type="slidenum">
              <a:rPr lang="en-US"/>
              <a:pPr defTabSz="914400">
                <a:defRPr/>
              </a:pPr>
              <a:t>‹#›</a:t>
            </a:fld>
            <a:endParaRPr lang="en-US" dirty="0"/>
          </a:p>
        </p:txBody>
      </p:sp>
      <p:pic>
        <p:nvPicPr>
          <p:cNvPr id="2053" name="Picture 9" descr="horizontal-logo-green-text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6354776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683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5pPr>
      <a:lvl6pPr marL="455855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6pPr>
      <a:lvl7pPr marL="911711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7pPr>
      <a:lvl8pPr marL="136756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8pPr>
      <a:lvl9pPr marL="1823420" algn="ctr" rtl="0" eaLnBrk="1" fontAlgn="base" hangingPunct="1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cs typeface="Arial" charset="0"/>
        </a:defRPr>
      </a:lvl9pPr>
    </p:titleStyle>
    <p:bodyStyle>
      <a:lvl1pPr marL="340795" indent="-34079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46737"/>
          </a:solidFill>
          <a:latin typeface="Arial" pitchFamily="34" charset="0"/>
          <a:ea typeface="+mn-ea"/>
          <a:cs typeface="Arial" pitchFamily="34" charset="0"/>
        </a:defRPr>
      </a:lvl1pPr>
      <a:lvl2pPr marL="740234" indent="-28373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138095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4598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1104" indent="-22667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7205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3060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8914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4769" indent="-227932" algn="l" defTabSz="9117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55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11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6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20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273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29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987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42" algn="l" defTabSz="9117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tif"/><Relationship Id="rId5" Type="http://schemas.openxmlformats.org/officeDocument/2006/relationships/image" Target="../media/image7.tif"/><Relationship Id="rId6" Type="http://schemas.openxmlformats.org/officeDocument/2006/relationships/image" Target="../media/image8.tif"/><Relationship Id="rId7" Type="http://schemas.openxmlformats.org/officeDocument/2006/relationships/image" Target="../media/image9.tif"/><Relationship Id="rId8" Type="http://schemas.openxmlformats.org/officeDocument/2006/relationships/image" Target="../media/image10.tif"/><Relationship Id="rId9" Type="http://schemas.openxmlformats.org/officeDocument/2006/relationships/image" Target="../media/image11.tif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99" y="778484"/>
            <a:ext cx="9083069" cy="1532563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8000"/>
                </a:solidFill>
              </a:rPr>
              <a:t>Scientific Achievement</a:t>
            </a:r>
          </a:p>
          <a:p>
            <a:pPr marL="117475" indent="0">
              <a:spcBef>
                <a:spcPts val="200"/>
              </a:spcBef>
              <a:buNone/>
            </a:pPr>
            <a:r>
              <a:rPr lang="en-US" sz="1500" b="0" dirty="0" smtClean="0">
                <a:solidFill>
                  <a:srgbClr val="000000"/>
                </a:solidFill>
              </a:rPr>
              <a:t>New phenotyping technology developed at PRL </a:t>
            </a:r>
            <a:r>
              <a:rPr lang="en-US" sz="1500" b="0" dirty="0">
                <a:solidFill>
                  <a:prstClr val="black"/>
                </a:solidFill>
                <a:latin typeface="Arial"/>
                <a:cs typeface="Arial"/>
              </a:rPr>
              <a:t>revealed new </a:t>
            </a:r>
            <a:r>
              <a:rPr lang="en-US" sz="1500" b="0" dirty="0" smtClean="0">
                <a:solidFill>
                  <a:prstClr val="black"/>
                </a:solidFill>
                <a:latin typeface="Arial"/>
                <a:cs typeface="Arial"/>
              </a:rPr>
              <a:t>processes, </a:t>
            </a:r>
            <a:r>
              <a:rPr lang="en-US" sz="1500" b="0" dirty="0">
                <a:solidFill>
                  <a:prstClr val="black"/>
                </a:solidFill>
                <a:latin typeface="Arial"/>
                <a:cs typeface="Arial"/>
              </a:rPr>
              <a:t>and genes </a:t>
            </a:r>
            <a:r>
              <a:rPr lang="en-US" sz="1500" b="0" dirty="0" smtClean="0">
                <a:solidFill>
                  <a:prstClr val="black"/>
                </a:solidFill>
                <a:latin typeface="Arial"/>
                <a:cs typeface="Arial"/>
              </a:rPr>
              <a:t>that control them</a:t>
            </a:r>
            <a:r>
              <a:rPr lang="en-US" sz="1500" b="0" dirty="0">
                <a:solidFill>
                  <a:prstClr val="black"/>
                </a:solidFill>
                <a:latin typeface="Arial"/>
                <a:cs typeface="Arial"/>
              </a:rPr>
              <a:t>, related to </a:t>
            </a:r>
            <a:r>
              <a:rPr lang="en-US" sz="1500" b="0" dirty="0" err="1" smtClean="0">
                <a:solidFill>
                  <a:prstClr val="black"/>
                </a:solidFill>
                <a:latin typeface="Arial"/>
                <a:cs typeface="Arial"/>
              </a:rPr>
              <a:t>photodamage</a:t>
            </a:r>
            <a:r>
              <a:rPr lang="en-US" sz="1500" b="0" dirty="0" smtClean="0">
                <a:solidFill>
                  <a:prstClr val="black"/>
                </a:solidFill>
                <a:latin typeface="Arial"/>
                <a:cs typeface="Arial"/>
              </a:rPr>
              <a:t>, acclimation and </a:t>
            </a:r>
            <a:r>
              <a:rPr lang="en-US" sz="1500" b="0" dirty="0">
                <a:solidFill>
                  <a:prstClr val="black"/>
                </a:solidFill>
                <a:latin typeface="Arial"/>
                <a:cs typeface="Arial"/>
              </a:rPr>
              <a:t>self-repair of the photosynthetic </a:t>
            </a:r>
            <a:r>
              <a:rPr lang="en-US" sz="1500" b="0" dirty="0" smtClean="0">
                <a:solidFill>
                  <a:prstClr val="black"/>
                </a:solidFill>
                <a:latin typeface="Arial"/>
                <a:cs typeface="Arial"/>
              </a:rPr>
              <a:t>machinery. In response to fluctuating environmental conditions that strongly impact photosynthetic efficiency. </a:t>
            </a:r>
            <a:endParaRPr lang="en-US" sz="1500" b="0" dirty="0" smtClean="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  <a:buNone/>
            </a:pPr>
            <a:endParaRPr lang="en-US"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200"/>
              </a:spcBef>
              <a:buNone/>
            </a:pPr>
            <a:endParaRPr lang="en-US" sz="16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200"/>
              </a:spcBef>
              <a:buNone/>
            </a:pPr>
            <a:endParaRPr lang="en-US" sz="18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200"/>
              </a:spcBef>
              <a:buNone/>
            </a:pPr>
            <a:r>
              <a:rPr lang="en-US" sz="1800" dirty="0">
                <a:solidFill>
                  <a:srgbClr val="008000"/>
                </a:solidFill>
              </a:rPr>
              <a:t>	</a:t>
            </a:r>
            <a:endParaRPr lang="en-US" sz="1800" dirty="0" smtClean="0">
              <a:solidFill>
                <a:srgbClr val="008000"/>
              </a:solidFill>
            </a:endParaRPr>
          </a:p>
          <a:p>
            <a:pPr marL="238125" lvl="1" indent="0">
              <a:spcBef>
                <a:spcPts val="200"/>
              </a:spcBef>
              <a:buFont typeface="Wingdings" pitchFamily="2" charset="2"/>
              <a:buChar char="§"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238125" lvl="1" indent="0">
              <a:spcBef>
                <a:spcPts val="200"/>
              </a:spcBef>
              <a:buFont typeface="Wingdings" pitchFamily="2" charset="2"/>
              <a:buChar char="§"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238125" lvl="1" indent="0">
              <a:spcBef>
                <a:spcPts val="200"/>
              </a:spcBef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New photosynthetic responses revealed by high-throughput dynamic environmental phenotyping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074" name="AutoShape 2" descr="data:image/jpeg;base64,/9j/4AAQSkZJRgABAQAAAQABAAD/2wCEAAkGBhQSEBUUEhMWFRUWFxcXFhgVGBUaGBgbHBYYFRkbGxoZHCkeGBkjHhcXHy8gIycpLiwsFR4xNTAqOCYrLCkBCQoKBQUFDQUFDSkYEhgpKSkpKSkpKSkpKSkpKSkpKSkpKSkpKSkpKSkpKSkpKSkpKSkpKSkpKSkpKSkpKSkpKf/AABEIAOEA4QMBIgACEQEDEQH/xAAcAAEAAgMBAQEAAAAAAAAAAAAABgcEBQgDAgH/xABMEAACAQMBBgIFBwgIBAUFAAABAgMABBEFBgcSITFBE1EiMmFxgRRCUlSTodIIFyNTYnKR0RUWGIKSorHBM3Oy8ENjs8LhJCU0g6P/xAAUAQEAAAAAAAAAAAAAAAAAAAAA/8QAFBEBAAAAAAAAAAAAAAAAAAAAAP/aAAwDAQACEQMRAD8AvGlKUClKUClKUClKUClK0G3uoTwadcTWpAliTjXiUMMKQX5Hvw8VBv6VFd2O0rX2mQzyNxS+kkhwBllYjOByGRg/GpVQKUpQa/X9cjs7aS4myI4wC3CMnmQvId+ZFNB1yK8t0uISTHICVLAqeRKnkenMGopvun4dEuP2jEv8ZU/lWdu3Cw6JaFsBVtxIx8gcyE/fQbq32mtnuHt1njM6HDRcQ4wcZPonmeXlWzrlTT72ZLldbPqfLyrDv6Q8Rhny4CVrqmOQMoIOQQCD5g8xQfVKgOgbez3OuXVkqxm2gU5fDcYZeFSM5wcuW7fNqfUClKUClKUClKUClKUClKUClKUClKUClKiu1e8a20+4t4bjjHj59PhPBGBy4mPfngEDOBzPbISqqx347R3lrDbLZy+EJ5GjdhgNnClAHPqDm2SOfLrVmRyBgCCCCMgjmCDzBB7iqz/KCtOLSlkHWKeNv4hk/wBxQfe7remZpDY6iPBvYzwekAolI7eQk9g5N1HlVjXdsskbIwyrqVYewjB+41WG87Z6yvNPivJpo7a48JHimY44/RDcBA9J+vLAJX+IOp3Vb6ePgtNRfDchFcN0bsFkP0uwfv358yGTuDumgkv9Pk9aGXiA9xMT/DKp/iq4ape9caftejk8Md4gyTyGXXh/9SNT8anus70tNtc+Jdxlh82LMje7CZx8cUErpUT2I3jwao0wgjlURcPpSADj4uLpgnpjz7ipZQVp+UFccOj4+nPEv3O//tr92u1P5HsuoHJmtYIF98iKrf5eM/CsX8oS1llsYEijeT9PxMERmwBG4BPCOQ9KsDfHaSTf0Xp6K3C7pxkA8I5LEoz0yAXPwoPe12H4tkvB4f0rRG6HmXz4yj3lML8akO7baxZNBjuJDk28TpJ/+kH7ygU/3qm8UAVAgHogBQPYBgD+Fc26nq39GQ6xpmceJKngj9hmy38Y+Cgnn5P1izw3d7IPTuZyM+YXLsR7C0h/w1+bW7W399qjaZpcghEQzPN3GMcXPBKqCVXlzLd8VIthr620+zsLGaVY55og6o2QWZzxMM9A3E+AD1wcZxUQ210260bVH1a1Txbeblcp9HJHFnuASAwfseR5dQyLz+ndHBneZdRtl5yq2eNR3bmOIAeYLAdxVkbKbUQ6hapcQE8LZBU+sjD1lb2j7wQe9fGzu1FvqNr41uQ6sCGQ44lbHNHHY/cQcjIqsdithNTh0q9iic2dw1wGjU49JUUZCuCQoYkAOM+pjoaC6aVXO77egbiQ2WoL8nvo/RIYcIlI8h0D9+Hoeq8uQsagUpSgUpSgUpSgUpSgUpWPqFu0kTokhiZlZVdQCyEjAYA8iR1oPZZAc4IOORx2Naba7ZKDUbZoJ15HmjjHFG3ZlPn7O45Vzo2zlxp+pm3uryW0aQkx3KFzG5J5MxDA8JPU8yp6jvVkpDtLZ+q8F/GOYyV4iPeeBifi1Bg7IbVz6HdDTdTObcn/AOnn58KgnA5/qz3HzD7KnO9y1EuiXeOeIxICP2HV8/wBqu9r9vlurc2+s6XcW56pNGMmNunEocKCPMcRyPhWs3fbwS0UukzsZopo5ILWQBsgurIqEdeA5GPo+7oG93Zbr4b61gvb6aS5HDwxQsWCRqjGMKeeSBw9Bge+p9tlu0tb+1EPAsLRjEDxqB4fswMAoe6/6HnXxun2buLHTUgueEOHdgqnPCGIbBPTizxdMjn1qY0FUW+5N7i2t49SvGka34wnhAZCNw4jMjglgCuRy5cRHlUm0XdHpltgrarIw+dNmQ/wb0R8BUxpQfEMCooVFCgdAoAA+Ar7pSgV+EV+0oFV3t3uej1G8S68bwyPDWROAMsiq3PnkFWKnHfoKsSlBTm9I/Itd0/UJVJtwBGxAyEKl/vxJxAd+A1bUE8VxCGUpLFIvIjDI6kfwIIr41bSIrmFoZ41kjYYZWHL3+YI7EcxVaybnbq1ZjpWpy26Mc+FJxFR7iOR+K59tBpNNsBpW1KW1mx8C5UGSLOQgZXbB/dK8QPUK2O/O4dd1yGzt3nncJGgyT3PkAO7E8gKhmyG7uPS3mv7658e4KsXmkyFjX5xHESSSBjJ7cgOfOGs0+1GoYHFFpts3PsXP+8rD/Ap8z6QYlns1dbS3M187fJoUBS2OMnKnKjIwWAJyz+ZwOnKYbBbd3UV0NL1WNhcgYhmALCVQCcsR15A+n3x6WCOdkWNjHBEsUShI0UKqjkABVS7c7yJLu5FjoyeLcHiRrhQMopxxiN/mryHFJnHLlzwaC4qVE9mtpkjlj025uRLfpCGkIUqGIAOAT6zcJB9oBOB0qWUClKUClKUClKUGHqurw20TTXEixxr1Zjge7zJPYDmare6/KJsFfhSO4dR84KgB9wZgf44rW63bHXdea0dmFlYjMiqccb5Ct07liVz2VGxgmrTtNmbWKMRx20KoBjhEaY+PLn7zQQu51XS9o7c24lxKAWjDjhmjbHrKDyceYUkEdcciNBsPtnPpNz/AEXqpwgwLecn0Qp5KOI9Yj2PzTyPLps9v9zMUim505fk91H6arEeFHI54AH/AA38iuBnr5jF2c8PaTSmivBw3ds3B4oHpK2PRfHk2MMvQlT05YC23QMMEAg9jzB/nWstNlbSKbx4raFJcEcaIqtg9eg7+dYuwugTWVjFBcTmd0HrdlHZFJ5lV6Ann7hgDf0ClKUClKUClKg28HevbaYpQETXOPRiU+r5GQ/NHs6n76Cc0qFbv96dtqahQfCuAMtCx6+ZQ/PX7x3HeprQKUpQKUpQRvb3Y0anafJzM8PpK2U5g47Mvzh39hAPas/SdKt9PtBHHwxQxKSSxA9rO7HqT1Jra1G9vNi11O18Bpni9NWynQ4PMMucMMZxnocHtQVrtJtnda7cGw0oFbYcp5zleJehyeqxnsvrN7sirJ2H2Ct9Mg8OEcTtjxJWA45D/so7KOntPOths5s3b2FuIbdAiLzJPrMe7O3dvb/oKge2e+pI3+Taanyu5Y8IKgtGrezh5yt7By9vag8t+WlpEkOoxSpDd27rwZIDSrnPCB84qTnHkWFTfYfa2PUbKO4TAJ9GRPoSD1l93ceYIqvtnNz893MLzW5WlkOCIOLkO+HK8gP2E5e3tXxDZvoOtqsSO1hftwhEBbw38gB9En4ox68NBcdKUoFKUoFKVDNqt61pp92ttcCTLIHLovEq5JADDPF2zyBoIRspqI0zaW9t7n0FvG4onbkCWcyR8z2PGy5+kuKuqq72m0bTdoYB4NzGZkB8ORCONc8yrxnDFD5EDHUe2L2l7tHpY8IwC+hXkjDMhwOmCpEg9zA0F0yyhVLMQFUEknkAAMkn2VU24qLxJ9TukGIpp8RnGM4aR/uDr/Gtfd/09rQ8CSAWFs3KVirKWHcEMeNx+yAAe5q2NmtnYrG1jt4BhEHU9WJ5szHuSedBtKUpQKUpQK8rm5WNGeRgiKMszEBQB1JJ5AVpNsNuLXTYvEuH9I54I15yOf2R5e04Arm3b3efc6m5Dnw4AcrChPD7C5+e3tPIdgKCebxd/Jbig0w4HMNcEcz/AMoHp++efkByNUrLKWJZiSSSSSckk9SSepr5Vc8hVvbutxUk/DPqAaKLkVh6SP8Av/q19nrH2daCFbBbCXmoTg2oMaowLTnKrGevIjmX8gvP3da6fl1WLT7WP5bdjkFQyy8KmRumcL393Qcz3NRLbPedZ6PELa1RHmQYWGPkkXtkI6efD6x74zmuedpNqLi/mMtzIXbsOioPoqvRR/2c0HZUUoZQykMpAIIIIIPMEEdRX3XLu6/eTe2cyW8aPdRO2BAMlhnqYj8098er1zjrXTNnqKSZCsONMeInEpaMkZ4XCk4NBk0pSgUpSghO8zY+71FIore68CIsRcLz9JcZB5c2xgjgJAPECelZmyuw1lpMJZAoIX9LPKRxEd8seSL7Bge+pVVNb0fF1LWbbSVkMcPCJJcd+TOSR3KquAD3Y0G62j382MB4LcPdydAI+SZ8uM9f7oNR8XW0Orn0EFhbn5xBRsdORIMpOM+qFBqytmtgLKwA+TwKHAx4jDikPn6Z5jPkMD2VIaDX6BYSQWsUUsvjPGio0mMceBjJGTzxjvWwpSgUpSgVVuwd+dYm1EXqx3FrHNwW6yRxnhBaQ8mxxclCc896n+02o/J7K4mzjw4ZHHvCEj78VQ27navUtOs+KLTWuLeV2k8RVk4ieSHmueQ4O486Cda5+T/ZyHjtJZbV+owS6A+4niHwatT8i2k0z1HW/hXsf0jY9zYl+AJrYaf+UNa8XDdW09u3fkHA9/qt91SnTt7Wlz44byNSe0nFH/1gCg/d3e20uoxyma0a2eFlRgxOGYjJwGAZcDHI/SHOpdXxDMrqGRgysAVZSCCDzBBHIg+dfdApSsHWdbhtIWmuJFjjXqzefYAdWY9gOdBnVVe8XfhDacUFlwz3HMM/WKI+8euw8hyHc9qr/eNvrmveKG04oLfoT0klH7RHqL+yPie1VhQZmravNdStNcSNJI3VmOT7h2AHYDkK99ntm7i+mENtGZHPXHRR9Jm6KvtNSzd7uhuNSIkfMFt+sI9J/ZGp6/vHkPb0q6dQ1bTdnbQRqoViMrGmDNMenExPb9o8h0HlQa/YjdTaaTH8pu3SSZBxNK+BFF+5xd/2zz8sVDN42/d5eKDTSY4+jT9Hb/ljqg/aPpe6oLtzvHutTkzK3BED6EKE8C+0/Tb2n4YqKqpJAAyTyAFAZiSSTknmSepqUbEburrU5MQrwxA4eZweBfYPpt+yPjjrW207YeCyjW51ligYcUVmh/TzeRf9Unnnn16Hrn6Tv2uYLgFYYltAAi2sYCqig9VcDPH5k8j5UHxtJr66OZLHToZIZccM93MuJ5P+V+riPYjr95hGh7S3FnOJ7eVkkzzOchueSHB5OD5GulXj0zaOzyMMQOvJZ4GP+n3qcd6ojb7dfc6Y5Zh4tuThZlHL2Bx8xvuPYmguzd3vkg1DhhnxBddOEn0JD/5ZPf8AZPPyzVi1w6DjpVvbud+slvwwagWli6LN1kT97vIvt9Ye3pQdCUrH0/UI541lhdZI3GVZSCCPfWRQKqbetayWOo2msRIWSMiK4C/ROQD8Vdlz0yF86tmvieBXUq6hlYEMrAEEHqCDyIoIkm9vSzEJPlkYGM8J4vEHsKY4s/Codq2/d5n8HSbOSeQ8uJ1Yj3iNOePaxHuqVSbl9KMnH8l754RJKEz+6GwPd0qVadpUFtHwQxRwoOyKFHxx195oKaurLVhwX2r35tIIpEcRoC5zxAqDFD6PPGPSJ61dlndrLGkiHKuqup8wwDD7jUC3v6vayaTcxG4h8ThVkTxE4iyurYCg5zyNbvdhfeLo9m3XEKof7mY//bQSilKUEQ3sWs8uk3EVtG0sknAvCgyeHjUty7+iCPjW02J0g2unWsBGGSFAw8mI4n/zE19bV7VQ6fbG4uOLgBC4QZYk9AOeO3eq0k3oarqPLStPZIzyE0oz8eJsRj3ZagtbVra3ZCblYig6mYIVHvL8hVQ7RXOzbzpBHbiWWSRYwbXiRFLMFyXBCHrn0Qaiu8PY3UIo4J9SvPGaWZY/DDMQgILEjoq9OirjnV4bO7t7CywYLZOMf+I/pv7wzZ4fhigkFlaLFGkaDCIqoo8goCgfwFe1K0W2u1KafZS3LgEqMIuccbnkq/x5n2A0Gr3hbzbfS48N+knYZjhU4P7zn5ifeew645p2s2zudRm8S5kzj1EXlGg8lXt7+p7mtfq+rS3U7zzsXkkbiYn/AG8gOgHYCtxsVsFc6nLwQLhFx4krZCIPae7eSjn/AK0Ghs7N5ZFjiRndjhVUEsT5ADrV77u9xKRcNxqQDv1WDIKL3/SHo5/ZHo+ealOibMads/amaR1D4w80mPEc/RjUcwD9FfiTjNVBvE3yz6hxQwZgtTy4Qf0kg/bI6D9kcvMmgn28LflFahrfTuGSUeiZeRij7YUdJGH+Ee3pVB6jqUk8rSzO0kjHLMxJJ/78qxqsTd3ucuNQKyzcUFr14iPTkH/lg9v2zy8s0ER2b2WuL+YQ20ZdvnHoqD6Tt0Uf9jNdG7vd0FvpwEsmJ7n9YR6MZ8o1PT948/d0qW7PbN29jCIbaMRoOuPWY/SZurN7TWzoK03mbm49QLXFu3hXWOfET4cuBgBvonAwGHxHcc66zok1pM0NxG0ci9Vb/UHoynsRyrtWtFtbsZbajD4Vymceo68nQ+at/seR7ig5H0XW5rSZZreRo5F6Mvl3BHRlPcHlXQewW+K21FPk18qRzMOEhseDNnlgcXQn6J+BPSqj2/3WXOmMWI8W3J9GZRyHkHHzG+49jUKoLt3jbhivFPpgJHMtbk8x/wAonr+4efkT0qlZYirFWBVgSCCCCCOoIPQ1ae7rfjLa8MF9xTQcgr9ZYx8f+Io8jzHYnpVlbW7vbHW4Bc27osrL6E8WCG9kg+djpzww+GKChtid4V1pkmYG4oycvC+Sje39lv2h8cjlXTGw+3lvqkHiQEq64EkTeuh/3U9mHX2HIrlnarZG40+cw3KcJ6qw5o4+krdx9474r52V2mmsLpLiA4ZT6Q7Ovzkb2H7uR7UHZlK1+ga1Hd20VxEcpKoYeY81PtByD7RWwoKhu9jNobiR+LUVij4m4eFiDw5OOUaDt7a8RuBlm53mpzS+YCs33yOf9Kytf3xXcOoXNrb2HykQNjKeKWxhclgqnAycVhzb/riEA3GkyRjOMmR1H+eH/eg2X9n2wSF8GeSTgbhLuAOLhPCcIo745Gsn8n6/49I4D1imkT3A8Mn/ALzWqX8omMf8SwnX3Mp/1UVudzF5Zyw3LWUU8amUGQTMrZYgn0eHkAB/tQWPSlKDV7SbNQX0BguULRkg8mZSCOhBB6iq4m3T39iS+kai4A5iCc5U+zoUPxUe+rbpQc47ydpdSkhgi1Oy8IwzLJ4yA8D4BXHIlM888m+FXPs5vK0+9wILleM9I5PQfPkFb1j+7mvbX9t9PtlK3NzCOWCmQ7H2eGuSf4VSG0+12iNcRzWllKJI5EfjjKwxnhcN/wAM8QI5dlU+2g6Qqifyk9YPiWtsD6IVpmHmSeBf4AP/AIjV5wzB1DLzDAEe4jIrnX8o2IjU4m7G2XHwkkz/AKigrGws2mlSJObSOqL72IUf611Fql7b7O6QPDUHgARF6GaZhzZj7cFj5BcDtXOewdyseqWbv6ouIs+z0xzq6PyjrB2sreRclI5SH9nEuFJ9mQR/eFBSG021dzfzGW5kLt80dEQeSL0Ufee+awdO02W4lWKGNpJGOFVBkn/49vasasmx1KWFi0MrxsRgmNmUkeWVIOKC/N3e4mO34Z9Q4ZZeqwjnGn736xvZ6o9vWrdUYGBXGf8AWy8+uXH20v4qf1svPrlx9tL+Kg7NpXGX9bLz65cfbS/ip/Wy8+uXH20v4qDs2lcZf1svPrlx9tL+Kn9bLz65cfbS/ioOyZ4FdSrqGVgQysAQQeoIPIiqR3i7hfWn0weZa3J/9In/AKD8D0FVJ/Wy8+uXH20v4qf1svPrdx9tL+Kg1k0DIxV1KspIZWBBBHIgg8wa3+xm3dzpkvHbv6BI8SJsmNx7R2Pkw5j7q0d3ePK5eV2dz1Z2LMe3Mnma8aDqbWrODaDRfEjX0mQvDnHFHKuQVz7wVPmDnyrloium9xNm0OjK0voh5JJVzywnJc+48BPuOa5rv5Q0rsvIM7Ee4sSKC/vycdZL2U9uTnwZAy+xZAeX+JGPxq3aor8miE8V63bEC/HMp/2++r1oKn3ZDi1/WH8n4f8A+jfhr2/KHkP9GRKPnXKD/JIa9d2ejS22oapLcxmITz5hMmAJF8SVsrk8+RX+IrO3v7I3GoQWyWyhuCcO+WVfR4SM8+vWgm8EYWJQceigzn2AVWH5Oyk2Fy5+ddN/6cZ/3qzNVOLeXGeUb4x19U1AdwVk8WlEOjIxuJDhgVPqxjoR7KCyaUpQYesLKbeX5OQJuBvCJAI4+E8OQeWM4qpxux1m+56jqRjQ9Y4iW+BVOGP/AFq5K1+va7DZ27z3DhI0GSe5PZVHdj0AoKzv92Gj6RbNc3Yefh6CV/XfsqomASfbnAyTyBrB3dbCHUZxqN5AkVuP/wAS1RFWPhByGKgDK98nm55nlgH80HSpdoLv5ffDw7CEkQQk4D4PPPYry9Ju5HCOQ5T7V96OmWg4XuoyVGAkP6Q+7CZA+JFBLaqH8onZoy2kV2gyYGKyY+g+MH3BgB/fqVbEb0YNUnljgilURqGDyAAN6XCRhSQp5g8zk59lS2+sUmieKVQyOpVlPQgjBFBxIDjpXTG7vb621ez+SXfAZ+DgljfGJgBjjXzPLJA5g8x2NUtvG3dzaXcEEFrdyfBl7EdeFvJx5d8ZHsiMchUgqSCDkEHBB8wexoL21f8AJtjaQm2uzGhPqSR8ZX2Bgwz8R8awf7NMn15PsW/HUCs96+qRKFW9lwOnHwOf4upNe/55NW+ut9nD+Cgm39mmT68n2Lfjp/Zpk+vJ9i346hP55NW+ut9nD+Cn55NW+ut9nD+Cgm39mmT68n2Lfjp/Zpk+vJ9i346hP55NW+ut9nD+Cn55NW+ut9nD+Cgm39mmT68n2Lfjp/Zpk+vJ9i346hP55NW+ut9nD+Cn55NW+ut9nD+Cgm39mmT68n2Lfjp/Zpk+vJ9i346hP55NW+ut9nD+Cn55NW+ut9nD+Cgm39mmT68n2LfjrbbP/k5QxyB7u5Myg58NE8MN7GbiJI9gx76rP88mrfXW+zh/BWHqW8/U50KSXsvCeoXhTPv4AMigt7fFvJhtbVtPtGUysvhv4eOGCPGCvLkGI9Hh7DPTlnnmv0nNWFun3YPqMyzTKVtI29Inl4pHzF8x9I9hy60Ft7i9nDa6WruMPct4uD14MBY/4gcX9+t/vG2rOnadLcLgyDCRBuhdjge/Ay2P2akkaBQAAAAMADkAByAHsqqvyggfk1mWz4Iul8X/AAHH3cdBrNB3LPfwi71S6nM8wDhVK5QHmoPEDzwfVAAXpUv263jQ6PHDBHGZpmULHEpxhR6CljgnmRgADJwak+pbSW8Fo108i+AqcYZSCGHzQv0ieQAHnVXbptHfUb+fWbperstup5gHpkZ7IuEB8yx7UG82Q3zJcXK2t5bPZzucIHzwsT0HpKrKT2yMHzqyaqPf9EpWwCAfKWuQIiPWxgZHnjjMdW4KBSlKBVS76Nh7/Ubi2W1HHCqNxKXVUR+L1jk5JKkDv6p8zVtUoKXttxt5cKo1DUW4VACxRcTIoAwAOLCrj2LUs0LcppltgmEzsPnTtxf5QAn3VPKUHlbWqRqFjRUUdFUBQPcByr1pSgxtR02K4iaKaNZI2GGVwCD/APPtqoNp/wAnON2L2M/hZ/8ADmyyj91x6QHvB99XRSg5in3B6opwEif2rKuP82DXn+YjVf1Mf20f866hpQcvfmI1X9TH9tH/ADp+YjVf1Mf20f8AOuoaUHL35iNV/Ux/bR/zp+YjVf1Mf20f866hpQcvfmI1X9TH9tH/ADp+YjVf1Mf20f8AOuoaUHL35iNV/Ux/bR/zp+YjVf1Mf20f866hpQcvfmI1X9TH9tH/ADr3tdwOpscMsMY82lB/6ATXTVKCodlPyebeFg97Kbgjn4aApH8Tnicfw+NW1b2yxoERQiqMKqgBQB0AA5AV6UoFa/XdChvLd4LhOONxzHQgjmCD2IPMGvWTVYlnWBpEEzqXWMkcTKDgkDuP5HyNZdBUA/Jzg8QA3s5gDZ8LhXP+POM+3gqZ7Sm5sLGKPSbRZWRlRYz6qpgkk+mpJzjnnqxJqWUoKp2S2Kv7vUV1HWOFTEP0ECkYU9jgEhQM56kk4z052tSlApSlApSlArW7Q7QQ2Vs9xO3DGg546knkFUd2J5CtlVO76A13qWm6dxFY5GDvjvxP4efeFV8fvUGvtb3WNoWZoZPkNlkgFSw4u2MrhpW8+YUe+s6bc5qFqvi2GqSNMvPgfiVX9mSzL8GGPMirdsrJIY0jiUIiKFVR0AAwBXvQQfdpvCN+skFynhXtueGZMY4sHh4gO3PkR2OOxFTiqcvm8PbSHweskWJgP+S+c/BY2+Aq3Fv4zKYhIviBQ5TiHGFJIDFeuMg86D3pSlApSlApSlApSlApSlApSlApWs1zaKG0QGV1DOeGJOJQ0r9kTJHMnAyeQzzIqJbAb2Y7+Rre4T5NdKzARtnDAE8hxc+MDqp58sjuAHlvM3XG9YXdo5ivYwOE8RAfh9UZ+Y47MPcfMY27resZpPkOpDwb1DwAsOESkdiOiyezo3byre7yN4KaZAOECS5l5QRdcnpxMBz4Qf4nkO5EGstx0l3aST3szjUZz4oYnKxnsjgdc8s49XAA6cwuqlVDsNvKntLgabrIKSghYpm58QPJQx+cD2k/j3NW9QKUpQKUpQKUpQKrLfPs3Mwt9RtRxTWTcZUDJKBg+cDmeEjmPJm8qs2lBFdkt5Nnfwh0mSOTA44pGVXQ9+vrL+0OXu6Vr9tt7tnYRsEkSefHoxRsGAP7bLyQezr5CvPaHcnp13IZPDeF2OW8BgoY9zwkFQfcBXts7ug02xbxRGZHXmHuGDcOOeQMBB78ZGOtBB9j4nsYrnXtU/40wIgjPJmL9MD5vFgADsgJ6Vr9m9gL/U0k1b5S0F1I/Hb9QGUcuZHNU6KvXkvMEGm0b3G02oSRWjBbW1VuB3zwM3QMcDq5GB5KpPnmU7Kb0ntHWw1iH5LIgCpKABEyj0Vzw+io5esvo/u0HrsxvbeGb5HrUfya4HISkYifsCcclz9Ieif2atFHBAIOQeYI6EVpdpNlbXUoOC4RZFIyjrjiXI5Mjjp2Pke+azNB0WO0toreLPBEoUcRyT5k+0nJ+NBn0qONt5bjUxp2JDOVDZCgp6pfBIOQcDPMY5jnUjoFKUoFKUoFK12obRW0Dqk08UbuQFV3UMxJwMAnPXlmv3X76SG1mlhj8WSNGZY844iBnGcHn199Bnk1Vm3+/GG244bEC4nGeJ+sMfbJI9c57Dl7e1ZGj6n/AFk0dkMxtphIFm8HOORyAVzlkZD0J6jvipNoW7mytLV7aOEMsiFJWfm8oIweJv8AQDAHagg273d+uocGp6jcfLZJPSRM5jTB6MO5U5HAAFBHet/vJ3VpqA8e3IhvEwVkHIPjoHI5gjs45j2jpENjL99B1Z9OuWJtbhg0EjdATyRvZn1G8ioPTrd9Bz5u8v0XWnOttJ8tXhSAz48NWAwOfQNjHAfVOSc5INdB1Et4O7mDVIcPhJ1H6KYDmv7LfST2du2KxN1lpqUMMkGo8JWFgkD8XE7qB1z85OnCT6XUHpQSq90OCaWKWWJHkhJaJmGShIxyP/fMA9QKzqUoFKUoFKUoFKUoFKUoFRbeTot1d6fJBZuqO+A3FkcafOQMPVJ5cz2yO+alNKCPbC7Hx6bZpAmC3rSv9NyPSPu7AeQFZe0uytvfwmK5jDrz4T0ZD5q3VT/2c1tqUGs2b2fjsrWO2h4ikYwCxyxJOST7yScDl5VszStLtpq/yXT7mfOCkTlf3iOFf8xFBWW6pvluvalfHmqkpGfYz8KfHgi++rnrn/d1uia609LuO8mtZnZ+Ep6vCrcIPIq2cg881JH0naOxBMd1DexqM4lxxYHmXAP+c0Hrc7QXE+1aW0MzrBBGPFRW9BsIZDlemSzoufZWnk1fV7zWr2ztL4QrCzsodVwEDKoAIQn5w617bhw93eX+oSgccjBeXQFyZGAz2ACD+FaU7Xppm0t/M8UkobiThixnJ8N8nPbl99BKxsJr59bWFHuDfgFSrYXZy/tWlN9ffKgwXgGD6BBPEefnkfwqLfn/AI+2n3Z+C1Mth9s/6RheT5PJBwPwcMvU+iGyOQ5c8fCgqneBs22qbQ3FvG2HitA0fTHGqh1U+QJfGe2c1N9z+3jXkDW1ySLu29Fw3JnUHhDEfSB9Fvbg96iejbU2tttJqdxdzLGqgxLnJJIaNSAFBJOI6jG1+21uNXTUdK8TiX0pwUKxueSk+eHU4bIHMZ6mglKf/Yto8erZ33T6Klm+7gkOPYslXdVZbfWMWuaGLm29J4x40Y+cCBiWI/tYyMdyq1j7I76bRdKie8m/TxjwmRRxSSFQMMB5MMEscDOaCR70dhV1OyKqB48eXgb245oT9Funvwe1a3c7t0by3NtcEi7tvQcN6zqDwhiDz4h6re0A960cW2Gs6u4/o+D5HbcQPjyjJYA56kcwcdEB8i1WVp2y9vDcSXKQotxNjxZADk8hnGfVBIycdTzOaDbUpSgUpSgUpSgUpSgUpSgUpSgUpSgUpSgVAt9GmXVzpvg2kTSl5EMgUrkIuX6E8/SC9PKp7Sg1ey2kC1sreAf+FEiH2kKOI/Fsn41qt52s/JdJupAcMYzGv70n6Mf9WfhUprU7TbMQX8BguVZoyQ3osynIzg5Hv6HlQRjcjo/gaNCSMNMXmP8AePCv+VVqMbLjG2N8P/LY/wAVhNW5p1gsEMcUYwkaKij2KAo+4VXm0+5VLy+lu/lcsTS8OQirywip1zk54c0FlUqqF/J/j+dqF2fiv/zUh2K3WRabO80dxPIXjKESFSObBs8h15ffQQPdVsvbaje6lcXUKzYuMx8eSo43lZvRB4W5cPXNXINBtxC0IgjWJ1KsiqqqVIwQQoFYOyexdvp0bpbBv0jcbl2LMxxjPkPgBW9oKv3cbHX2l39xAAH092LI7OvEDjKkL1zjCNyGcA9q3ekbodPguJLjwfEd3Z1EmGSPJzhE6YHYnJFTWlB+KuOlftKUClKUClKUClKUClKUClKUClKUClKUClKUClKUClKUClKUClKUClKUClKUClKUClKUClKUClKUClKUH//Z"/>
          <p:cNvSpPr>
            <a:spLocks noChangeAspect="1" noChangeArrowheads="1"/>
          </p:cNvSpPr>
          <p:nvPr/>
        </p:nvSpPr>
        <p:spPr bwMode="auto">
          <a:xfrm>
            <a:off x="63500" y="-1028700"/>
            <a:ext cx="2143125" cy="2143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Box 133"/>
          <p:cNvSpPr txBox="1"/>
          <p:nvPr/>
        </p:nvSpPr>
        <p:spPr>
          <a:xfrm>
            <a:off x="5006352" y="6334848"/>
            <a:ext cx="40816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900" dirty="0" smtClean="0">
                <a:latin typeface="Calibri"/>
              </a:rPr>
              <a:t>Work was performed at MSU-DOE Plant Research Laboratory, Michigan State University under grant </a:t>
            </a:r>
            <a:r>
              <a:rPr lang="en-US" sz="900" dirty="0"/>
              <a:t>DE-FG02-91ER20021 </a:t>
            </a:r>
            <a:endParaRPr lang="en-US" sz="900" dirty="0"/>
          </a:p>
          <a:p>
            <a:pPr defTabSz="914400"/>
            <a:endParaRPr lang="en-US" sz="900" dirty="0"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0638" y="1882667"/>
            <a:ext cx="2182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dirty="0" smtClean="0">
                <a:solidFill>
                  <a:prstClr val="black"/>
                </a:solidFill>
                <a:latin typeface="Arial"/>
                <a:cs typeface="Arial"/>
              </a:rPr>
              <a:t>False-color images showing transient effects of fluctuating light on photosynthetic efficiency in a T-DNA knockout of a gene encoding a chloroplast-targeted protein (previously of unknown function). Abrupt changes in light were given on Day 2. </a:t>
            </a: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752" y="6295712"/>
            <a:ext cx="475381" cy="4860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12638" y="7130233"/>
            <a:ext cx="496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J.A. Cruz, L. Savage, R. </a:t>
            </a:r>
            <a:r>
              <a:rPr lang="en-US" sz="1200" dirty="0" err="1" smtClean="0"/>
              <a:t>Zegarac</a:t>
            </a:r>
            <a:r>
              <a:rPr lang="en-US" sz="1200" dirty="0" smtClean="0"/>
              <a:t>, C. H. Hall, M. Cruz, G. </a:t>
            </a:r>
            <a:r>
              <a:rPr lang="en-US" sz="1200" dirty="0"/>
              <a:t>A. </a:t>
            </a:r>
            <a:r>
              <a:rPr lang="en-US" sz="1200" dirty="0" smtClean="0"/>
              <a:t>Davis, </a:t>
            </a:r>
            <a:r>
              <a:rPr lang="en-US" sz="1200" dirty="0"/>
              <a:t>Wm. </a:t>
            </a:r>
            <a:r>
              <a:rPr lang="en-US" sz="1200" dirty="0" smtClean="0"/>
              <a:t>K. </a:t>
            </a:r>
            <a:r>
              <a:rPr lang="en-US" sz="1200" dirty="0" err="1" smtClean="0"/>
              <a:t>Kovac</a:t>
            </a:r>
            <a:r>
              <a:rPr lang="en-US" sz="1200" dirty="0" smtClean="0"/>
              <a:t>, J. Chen, and D. M</a:t>
            </a:r>
            <a:r>
              <a:rPr lang="en-US" sz="1200" dirty="0"/>
              <a:t>. </a:t>
            </a:r>
            <a:r>
              <a:rPr lang="en-US" sz="1200" dirty="0" smtClean="0"/>
              <a:t>Kramer (2016) Dynamic </a:t>
            </a:r>
            <a:r>
              <a:rPr lang="en-US" sz="1200" dirty="0"/>
              <a:t>e</a:t>
            </a:r>
            <a:r>
              <a:rPr lang="en-US" sz="1200" dirty="0" smtClean="0"/>
              <a:t>nvironmental photosynthetic imaging </a:t>
            </a:r>
            <a:r>
              <a:rPr lang="en-US" sz="1200" dirty="0"/>
              <a:t>(DEPI) </a:t>
            </a:r>
            <a:r>
              <a:rPr lang="en-US" sz="1200" dirty="0" smtClean="0"/>
              <a:t>reveals emergent phenotypes related </a:t>
            </a:r>
            <a:r>
              <a:rPr lang="en-US" sz="1200" dirty="0"/>
              <a:t>to the </a:t>
            </a:r>
            <a:r>
              <a:rPr lang="en-US" sz="1200" dirty="0" smtClean="0"/>
              <a:t>environmental responses </a:t>
            </a:r>
            <a:r>
              <a:rPr lang="en-US" sz="1200" dirty="0"/>
              <a:t>of </a:t>
            </a:r>
            <a:r>
              <a:rPr lang="en-US" sz="1200" dirty="0" smtClean="0"/>
              <a:t>photosynthesis. Cell systems, In Press.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87813" y="3449333"/>
            <a:ext cx="878391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Significance and </a:t>
            </a:r>
            <a:r>
              <a:rPr lang="en-US" b="1" dirty="0" smtClean="0">
                <a:solidFill>
                  <a:srgbClr val="008000"/>
                </a:solidFill>
                <a:latin typeface="Arial" charset="0"/>
                <a:ea typeface="Arial" charset="0"/>
                <a:cs typeface="Arial" charset="0"/>
              </a:rPr>
              <a:t>Impact</a:t>
            </a:r>
            <a:endParaRPr lang="en-US" sz="1600" b="1" dirty="0">
              <a:solidFill>
                <a:srgbClr val="008000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 defTabSz="914400">
              <a:buFont typeface="Arial"/>
              <a:buChar char="•"/>
            </a:pPr>
            <a:r>
              <a:rPr lang="en-US" sz="150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Photosynthesis is highly sensitive to rapid changes in light and other environmental conditions, and this impacts the efficiency and robustness of energy capture.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sz="150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sz="150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he mechanistic </a:t>
            </a:r>
            <a:r>
              <a:rPr lang="en-US" sz="15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and genetic bases of these responses </a:t>
            </a:r>
            <a:r>
              <a:rPr lang="en-US" sz="150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are not understood.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The DEPI approach reveals previously unseen photosynthetic responses, that are </a:t>
            </a:r>
            <a:r>
              <a:rPr lang="en-US" sz="150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transient</a:t>
            </a:r>
            <a:r>
              <a:rPr lang="en-US" sz="15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50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spatially </a:t>
            </a:r>
            <a:r>
              <a:rPr lang="en-US" sz="15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heterogeneous and highly dependent on leaf </a:t>
            </a:r>
            <a:r>
              <a:rPr lang="en-US" sz="150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development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These phenotypes reflect newly-discovered </a:t>
            </a:r>
            <a:r>
              <a:rPr lang="en-US" sz="15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process </a:t>
            </a:r>
            <a:r>
              <a:rPr lang="en-US" sz="15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and genes that </a:t>
            </a:r>
            <a:r>
              <a:rPr lang="en-US" sz="15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control </a:t>
            </a:r>
            <a:r>
              <a:rPr lang="en-US" sz="15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photodamage</a:t>
            </a:r>
            <a:r>
              <a:rPr lang="en-US" sz="15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self-repair and acclimation of the photosynthetic </a:t>
            </a:r>
            <a:r>
              <a:rPr lang="en-US" sz="15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machinery.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sz="150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These represent </a:t>
            </a:r>
            <a:r>
              <a:rPr lang="en-US" sz="150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new </a:t>
            </a:r>
            <a:r>
              <a:rPr lang="en-US" sz="150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targets for improved </a:t>
            </a:r>
            <a:r>
              <a:rPr lang="en-US" sz="150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efficiency </a:t>
            </a:r>
            <a:r>
              <a:rPr lang="en-US" sz="150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sz="150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robustness of photosynthesis</a:t>
            </a:r>
            <a:endParaRPr lang="en-US" sz="1500" dirty="0" smtClean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40821" y="5730017"/>
            <a:ext cx="861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J.A. Cruz, L. Savage, et al (2016) Dynamic </a:t>
            </a:r>
            <a:r>
              <a:rPr lang="en-US" sz="1200" dirty="0"/>
              <a:t>e</a:t>
            </a:r>
            <a:r>
              <a:rPr lang="en-US" sz="1200" dirty="0" smtClean="0"/>
              <a:t>nvironmental photosynthetic imaging </a:t>
            </a:r>
            <a:r>
              <a:rPr lang="en-US" sz="1200" dirty="0"/>
              <a:t>(DEPI) </a:t>
            </a:r>
            <a:r>
              <a:rPr lang="en-US" sz="1200" dirty="0" smtClean="0"/>
              <a:t>reveals emergent phenotypes related </a:t>
            </a:r>
            <a:r>
              <a:rPr lang="en-US" sz="1200" dirty="0"/>
              <a:t>to the </a:t>
            </a:r>
            <a:r>
              <a:rPr lang="en-US" sz="1200" dirty="0" smtClean="0"/>
              <a:t>environmental responses </a:t>
            </a:r>
            <a:r>
              <a:rPr lang="en-US" sz="1200" dirty="0"/>
              <a:t>of </a:t>
            </a:r>
            <a:r>
              <a:rPr lang="en-US" sz="1200" dirty="0" smtClean="0"/>
              <a:t>photosynthesis. Cell systems, In Press.</a:t>
            </a:r>
            <a:endParaRPr lang="en-US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55697" y="1817974"/>
            <a:ext cx="6994601" cy="1675813"/>
            <a:chOff x="2689" y="1817974"/>
            <a:chExt cx="6994601" cy="1675813"/>
          </a:xfrm>
        </p:grpSpPr>
        <p:grpSp>
          <p:nvGrpSpPr>
            <p:cNvPr id="4" name="Group 3"/>
            <p:cNvGrpSpPr/>
            <p:nvPr/>
          </p:nvGrpSpPr>
          <p:grpSpPr>
            <a:xfrm>
              <a:off x="2689" y="1817974"/>
              <a:ext cx="6994601" cy="1675813"/>
              <a:chOff x="355600" y="1943319"/>
              <a:chExt cx="6618812" cy="1585779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355600" y="1943319"/>
                <a:ext cx="6126480" cy="1490109"/>
                <a:chOff x="838200" y="881390"/>
                <a:chExt cx="6126480" cy="1490109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847344" y="1197864"/>
                  <a:ext cx="6117336" cy="1170432"/>
                  <a:chOff x="877824" y="1161288"/>
                  <a:chExt cx="6117336" cy="1170432"/>
                </a:xfrm>
              </p:grpSpPr>
              <p:pic>
                <p:nvPicPr>
                  <p:cNvPr id="117" name="Picture 116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7824" y="1161288"/>
                    <a:ext cx="1170432" cy="1170432"/>
                  </a:xfrm>
                  <a:prstGeom prst="rect">
                    <a:avLst/>
                  </a:prstGeom>
                </p:spPr>
              </p:pic>
              <p:pic>
                <p:nvPicPr>
                  <p:cNvPr id="118" name="Picture 117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21408" y="1161288"/>
                    <a:ext cx="1170432" cy="1170432"/>
                  </a:xfrm>
                  <a:prstGeom prst="rect">
                    <a:avLst/>
                  </a:prstGeom>
                </p:spPr>
              </p:pic>
              <p:pic>
                <p:nvPicPr>
                  <p:cNvPr id="119" name="Picture 118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55848" y="1161288"/>
                    <a:ext cx="1170432" cy="1170432"/>
                  </a:xfrm>
                  <a:prstGeom prst="rect">
                    <a:avLst/>
                  </a:prstGeom>
                </p:spPr>
              </p:pic>
              <p:pic>
                <p:nvPicPr>
                  <p:cNvPr id="120" name="Picture 119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90288" y="1161288"/>
                    <a:ext cx="1170432" cy="1170432"/>
                  </a:xfrm>
                  <a:prstGeom prst="rect">
                    <a:avLst/>
                  </a:prstGeom>
                </p:spPr>
              </p:pic>
              <p:pic>
                <p:nvPicPr>
                  <p:cNvPr id="121" name="Picture 120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24728" y="1161288"/>
                    <a:ext cx="1170432" cy="117043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1094232" y="881390"/>
                  <a:ext cx="5499132" cy="261610"/>
                  <a:chOff x="1005840" y="3108960"/>
                  <a:chExt cx="5499132" cy="261610"/>
                </a:xfrm>
              </p:grpSpPr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1005840" y="3108960"/>
                    <a:ext cx="56137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Day </a:t>
                    </a:r>
                    <a:r>
                      <a:rPr 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2240280" y="3108960"/>
                    <a:ext cx="56137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Day 2</a:t>
                    </a:r>
                    <a:endPara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3474720" y="3108960"/>
                    <a:ext cx="56137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Day 3</a:t>
                    </a:r>
                    <a:endPara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4709160" y="3108960"/>
                    <a:ext cx="56137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Day 4</a:t>
                    </a:r>
                    <a:endPara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5943600" y="3108960"/>
                    <a:ext cx="56137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Day 5</a:t>
                    </a:r>
                    <a:endPara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838200" y="1319412"/>
                  <a:ext cx="1075911" cy="967484"/>
                  <a:chOff x="947769" y="1400111"/>
                  <a:chExt cx="1075911" cy="967484"/>
                </a:xfrm>
              </p:grpSpPr>
              <p:cxnSp>
                <p:nvCxnSpPr>
                  <p:cNvPr id="106" name="Straight Arrow Connector 105"/>
                  <p:cNvCxnSpPr/>
                  <p:nvPr/>
                </p:nvCxnSpPr>
                <p:spPr>
                  <a:xfrm flipH="1">
                    <a:off x="1760466" y="1603679"/>
                    <a:ext cx="81449" cy="176830"/>
                  </a:xfrm>
                  <a:prstGeom prst="straightConnector1">
                    <a:avLst/>
                  </a:prstGeom>
                  <a:ln w="25400">
                    <a:solidFill>
                      <a:srgbClr val="07FF1F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/>
                  <p:nvPr/>
                </p:nvCxnSpPr>
                <p:spPr>
                  <a:xfrm flipV="1">
                    <a:off x="1451235" y="1983510"/>
                    <a:ext cx="39249" cy="172056"/>
                  </a:xfrm>
                  <a:prstGeom prst="straightConnector1">
                    <a:avLst/>
                  </a:prstGeom>
                  <a:ln w="25400">
                    <a:solidFill>
                      <a:srgbClr val="FF00FF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/>
                  <p:cNvCxnSpPr/>
                  <p:nvPr/>
                </p:nvCxnSpPr>
                <p:spPr>
                  <a:xfrm>
                    <a:off x="1153409" y="1791657"/>
                    <a:ext cx="114300" cy="143073"/>
                  </a:xfrm>
                  <a:prstGeom prst="straightConnector1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947769" y="1581787"/>
                    <a:ext cx="26321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endParaRPr lang="en-US" sz="1100" b="1" dirty="0">
                      <a:solidFill>
                        <a:schemeClr val="bg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1760466" y="1400111"/>
                    <a:ext cx="26321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rgbClr val="24FC2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  <a:endParaRPr lang="en-US" sz="1100" b="1" dirty="0">
                      <a:solidFill>
                        <a:srgbClr val="24FC29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1290957" y="2105985"/>
                    <a:ext cx="26321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rgbClr val="FF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  <a:endParaRPr lang="en-US" sz="1100" b="1" dirty="0">
                      <a:solidFill>
                        <a:srgbClr val="FF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2081784" y="1314289"/>
                  <a:ext cx="1107030" cy="1043684"/>
                  <a:chOff x="916650" y="1400111"/>
                  <a:chExt cx="1107030" cy="1043684"/>
                </a:xfrm>
              </p:grpSpPr>
              <p:cxnSp>
                <p:nvCxnSpPr>
                  <p:cNvPr id="100" name="Straight Arrow Connector 99"/>
                  <p:cNvCxnSpPr/>
                  <p:nvPr/>
                </p:nvCxnSpPr>
                <p:spPr>
                  <a:xfrm flipH="1">
                    <a:off x="1760466" y="1603679"/>
                    <a:ext cx="81449" cy="176830"/>
                  </a:xfrm>
                  <a:prstGeom prst="straightConnector1">
                    <a:avLst/>
                  </a:prstGeom>
                  <a:ln w="25400">
                    <a:solidFill>
                      <a:srgbClr val="07FF1F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Arrow Connector 100"/>
                  <p:cNvCxnSpPr/>
                  <p:nvPr/>
                </p:nvCxnSpPr>
                <p:spPr>
                  <a:xfrm flipV="1">
                    <a:off x="1451235" y="2059710"/>
                    <a:ext cx="39249" cy="172056"/>
                  </a:xfrm>
                  <a:prstGeom prst="straightConnector1">
                    <a:avLst/>
                  </a:prstGeom>
                  <a:ln w="25400">
                    <a:solidFill>
                      <a:srgbClr val="FF00FF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Arrow Connector 101"/>
                  <p:cNvCxnSpPr/>
                  <p:nvPr/>
                </p:nvCxnSpPr>
                <p:spPr>
                  <a:xfrm>
                    <a:off x="1122290" y="1791657"/>
                    <a:ext cx="114300" cy="143073"/>
                  </a:xfrm>
                  <a:prstGeom prst="straightConnector1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916650" y="1581787"/>
                    <a:ext cx="26321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endParaRPr lang="en-US" sz="1100" b="1" dirty="0">
                      <a:solidFill>
                        <a:schemeClr val="bg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760466" y="1400111"/>
                    <a:ext cx="26321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rgbClr val="24FC2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  <a:endParaRPr lang="en-US" sz="1100" b="1" dirty="0">
                      <a:solidFill>
                        <a:srgbClr val="24FC29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290957" y="2182185"/>
                    <a:ext cx="26321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rgbClr val="FF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  <a:endParaRPr lang="en-US" sz="1100" b="1" dirty="0">
                      <a:solidFill>
                        <a:srgbClr val="FF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3279648" y="1309903"/>
                  <a:ext cx="1107030" cy="1043684"/>
                  <a:chOff x="916650" y="1400111"/>
                  <a:chExt cx="1107030" cy="1043684"/>
                </a:xfrm>
              </p:grpSpPr>
              <p:cxnSp>
                <p:nvCxnSpPr>
                  <p:cNvPr id="94" name="Straight Arrow Connector 93"/>
                  <p:cNvCxnSpPr/>
                  <p:nvPr/>
                </p:nvCxnSpPr>
                <p:spPr>
                  <a:xfrm flipH="1">
                    <a:off x="1760466" y="1603679"/>
                    <a:ext cx="81449" cy="176830"/>
                  </a:xfrm>
                  <a:prstGeom prst="straightConnector1">
                    <a:avLst/>
                  </a:prstGeom>
                  <a:ln w="25400">
                    <a:solidFill>
                      <a:srgbClr val="07FF1F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Arrow Connector 94"/>
                  <p:cNvCxnSpPr/>
                  <p:nvPr/>
                </p:nvCxnSpPr>
                <p:spPr>
                  <a:xfrm flipV="1">
                    <a:off x="1451235" y="2059710"/>
                    <a:ext cx="39249" cy="172056"/>
                  </a:xfrm>
                  <a:prstGeom prst="straightConnector1">
                    <a:avLst/>
                  </a:prstGeom>
                  <a:ln w="25400">
                    <a:solidFill>
                      <a:srgbClr val="FF00FF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Arrow Connector 95"/>
                  <p:cNvCxnSpPr/>
                  <p:nvPr/>
                </p:nvCxnSpPr>
                <p:spPr>
                  <a:xfrm>
                    <a:off x="1122290" y="1791657"/>
                    <a:ext cx="114300" cy="143073"/>
                  </a:xfrm>
                  <a:prstGeom prst="straightConnector1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916650" y="1581787"/>
                    <a:ext cx="26321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endParaRPr lang="en-US" sz="1100" b="1" dirty="0">
                      <a:solidFill>
                        <a:schemeClr val="bg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760466" y="1400111"/>
                    <a:ext cx="26321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rgbClr val="24FC2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  <a:endParaRPr lang="en-US" sz="1100" b="1" dirty="0">
                      <a:solidFill>
                        <a:srgbClr val="24FC29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290957" y="2182185"/>
                    <a:ext cx="26321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rgbClr val="FF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  <a:endParaRPr lang="en-US" sz="1100" b="1" dirty="0">
                      <a:solidFill>
                        <a:srgbClr val="FF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4541520" y="1325057"/>
                  <a:ext cx="1159326" cy="1046442"/>
                  <a:chOff x="916650" y="1392591"/>
                  <a:chExt cx="1159326" cy="1046442"/>
                </a:xfrm>
              </p:grpSpPr>
              <p:cxnSp>
                <p:nvCxnSpPr>
                  <p:cNvPr id="88" name="Straight Arrow Connector 87"/>
                  <p:cNvCxnSpPr/>
                  <p:nvPr/>
                </p:nvCxnSpPr>
                <p:spPr>
                  <a:xfrm flipH="1">
                    <a:off x="1812762" y="1596159"/>
                    <a:ext cx="81449" cy="176830"/>
                  </a:xfrm>
                  <a:prstGeom prst="straightConnector1">
                    <a:avLst/>
                  </a:prstGeom>
                  <a:ln w="25400">
                    <a:solidFill>
                      <a:srgbClr val="07FF1F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Arrow Connector 88"/>
                  <p:cNvCxnSpPr/>
                  <p:nvPr/>
                </p:nvCxnSpPr>
                <p:spPr>
                  <a:xfrm flipV="1">
                    <a:off x="1430322" y="2054948"/>
                    <a:ext cx="39249" cy="172056"/>
                  </a:xfrm>
                  <a:prstGeom prst="straightConnector1">
                    <a:avLst/>
                  </a:prstGeom>
                  <a:ln w="25400">
                    <a:solidFill>
                      <a:srgbClr val="FF00FF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Arrow Connector 89"/>
                  <p:cNvCxnSpPr/>
                  <p:nvPr/>
                </p:nvCxnSpPr>
                <p:spPr>
                  <a:xfrm>
                    <a:off x="1122290" y="1791657"/>
                    <a:ext cx="114300" cy="143073"/>
                  </a:xfrm>
                  <a:prstGeom prst="straightConnector1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916650" y="1581787"/>
                    <a:ext cx="26321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endParaRPr lang="en-US" sz="1100" b="1" dirty="0">
                      <a:solidFill>
                        <a:schemeClr val="bg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812762" y="1392591"/>
                    <a:ext cx="26321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rgbClr val="24FC2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  <a:endParaRPr lang="en-US" sz="1100" b="1" dirty="0">
                      <a:solidFill>
                        <a:srgbClr val="24FC29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270044" y="2177423"/>
                    <a:ext cx="26321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rgbClr val="FF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  <a:endParaRPr lang="en-US" sz="1100" b="1" dirty="0">
                      <a:solidFill>
                        <a:srgbClr val="FF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5775960" y="1309905"/>
                  <a:ext cx="1185672" cy="1046800"/>
                  <a:chOff x="916650" y="1400111"/>
                  <a:chExt cx="1185672" cy="1046800"/>
                </a:xfrm>
              </p:grpSpPr>
              <p:cxnSp>
                <p:nvCxnSpPr>
                  <p:cNvPr id="82" name="Straight Arrow Connector 81"/>
                  <p:cNvCxnSpPr/>
                  <p:nvPr/>
                </p:nvCxnSpPr>
                <p:spPr>
                  <a:xfrm flipH="1">
                    <a:off x="1822424" y="1603679"/>
                    <a:ext cx="81449" cy="176830"/>
                  </a:xfrm>
                  <a:prstGeom prst="straightConnector1">
                    <a:avLst/>
                  </a:prstGeom>
                  <a:ln w="25400">
                    <a:solidFill>
                      <a:srgbClr val="07FF1F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Arrow Connector 82"/>
                  <p:cNvCxnSpPr/>
                  <p:nvPr/>
                </p:nvCxnSpPr>
                <p:spPr>
                  <a:xfrm flipV="1">
                    <a:off x="1408618" y="2062826"/>
                    <a:ext cx="39249" cy="172056"/>
                  </a:xfrm>
                  <a:prstGeom prst="straightConnector1">
                    <a:avLst/>
                  </a:prstGeom>
                  <a:ln w="25400">
                    <a:solidFill>
                      <a:srgbClr val="FF00FF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/>
                  <p:cNvCxnSpPr/>
                  <p:nvPr/>
                </p:nvCxnSpPr>
                <p:spPr>
                  <a:xfrm>
                    <a:off x="1122290" y="1791657"/>
                    <a:ext cx="114300" cy="143073"/>
                  </a:xfrm>
                  <a:prstGeom prst="straightConnector1">
                    <a:avLst/>
                  </a:prstGeom>
                  <a:ln w="25400">
                    <a:solidFill>
                      <a:schemeClr val="bg1">
                        <a:lumMod val="65000"/>
                      </a:schemeClr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916650" y="1581787"/>
                    <a:ext cx="26321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endParaRPr lang="en-US" sz="1100" b="1" dirty="0">
                      <a:solidFill>
                        <a:schemeClr val="bg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839108" y="1400111"/>
                    <a:ext cx="26321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rgbClr val="24FC2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  <a:endParaRPr lang="en-US" sz="1100" b="1" dirty="0">
                      <a:solidFill>
                        <a:srgbClr val="24FC29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248340" y="2185301"/>
                    <a:ext cx="26321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smtClean="0">
                        <a:solidFill>
                          <a:srgbClr val="FF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  <a:endParaRPr lang="en-US" sz="1100" b="1" dirty="0">
                      <a:solidFill>
                        <a:srgbClr val="FF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68" name="Straight Arrow Connector 67"/>
                <p:cNvCxnSpPr/>
                <p:nvPr/>
              </p:nvCxnSpPr>
              <p:spPr>
                <a:xfrm flipH="1" flipV="1">
                  <a:off x="1564121" y="1958276"/>
                  <a:ext cx="135736" cy="133701"/>
                </a:xfrm>
                <a:prstGeom prst="straightConnector1">
                  <a:avLst/>
                </a:prstGeom>
                <a:ln w="25400">
                  <a:solidFill>
                    <a:srgbClr val="FFFF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1181388" y="1366105"/>
                  <a:ext cx="90883" cy="185692"/>
                </a:xfrm>
                <a:prstGeom prst="straightConnector1">
                  <a:avLst/>
                </a:prstGeom>
                <a:ln w="25400">
                  <a:solidFill>
                    <a:srgbClr val="07FF1F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1361290" y="1289905"/>
                  <a:ext cx="63550" cy="166329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flipH="1">
                  <a:off x="1502056" y="1559672"/>
                  <a:ext cx="115467" cy="144441"/>
                </a:xfrm>
                <a:prstGeom prst="straightConnector1">
                  <a:avLst/>
                </a:prstGeom>
                <a:ln w="25400">
                  <a:solidFill>
                    <a:srgbClr val="FF00FF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1077096" y="1489807"/>
                  <a:ext cx="122882" cy="163412"/>
                </a:xfrm>
                <a:prstGeom prst="straightConnector1">
                  <a:avLst/>
                </a:prstGeom>
                <a:ln w="25400">
                  <a:solidFill>
                    <a:srgbClr val="FFFF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1653259" y="2049631"/>
                  <a:ext cx="26321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rgbClr val="FFFF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US" sz="1100" b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 flipH="1" flipV="1">
                  <a:off x="2799280" y="1975705"/>
                  <a:ext cx="135736" cy="133701"/>
                </a:xfrm>
                <a:prstGeom prst="straightConnector1">
                  <a:avLst/>
                </a:prstGeom>
                <a:ln w="25400">
                  <a:solidFill>
                    <a:srgbClr val="FFFF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2888418" y="2067060"/>
                  <a:ext cx="26321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rgbClr val="FFFF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US" sz="1100" b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H="1" flipV="1">
                  <a:off x="4066032" y="1975705"/>
                  <a:ext cx="135736" cy="133701"/>
                </a:xfrm>
                <a:prstGeom prst="straightConnector1">
                  <a:avLst/>
                </a:prstGeom>
                <a:ln w="25400">
                  <a:solidFill>
                    <a:srgbClr val="FFFF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/>
                <p:nvPr/>
              </p:nvSpPr>
              <p:spPr>
                <a:xfrm>
                  <a:off x="4155170" y="2067060"/>
                  <a:ext cx="26321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rgbClr val="FFFF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US" sz="1100" b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8" name="Straight Arrow Connector 77"/>
                <p:cNvCxnSpPr/>
                <p:nvPr/>
              </p:nvCxnSpPr>
              <p:spPr>
                <a:xfrm flipH="1" flipV="1">
                  <a:off x="5285232" y="1927540"/>
                  <a:ext cx="135736" cy="133701"/>
                </a:xfrm>
                <a:prstGeom prst="straightConnector1">
                  <a:avLst/>
                </a:prstGeom>
                <a:ln w="25400">
                  <a:solidFill>
                    <a:srgbClr val="FFFF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5374370" y="2018895"/>
                  <a:ext cx="26321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rgbClr val="FFFF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US" sz="1100" b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0" name="Straight Arrow Connector 79"/>
                <p:cNvCxnSpPr/>
                <p:nvPr/>
              </p:nvCxnSpPr>
              <p:spPr>
                <a:xfrm flipH="1" flipV="1">
                  <a:off x="6504432" y="1975705"/>
                  <a:ext cx="135736" cy="133701"/>
                </a:xfrm>
                <a:prstGeom prst="straightConnector1">
                  <a:avLst/>
                </a:prstGeom>
                <a:ln w="25400">
                  <a:solidFill>
                    <a:srgbClr val="FFFF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/>
                <p:cNvSpPr txBox="1"/>
                <p:nvPr/>
              </p:nvSpPr>
              <p:spPr>
                <a:xfrm>
                  <a:off x="6593570" y="2067060"/>
                  <a:ext cx="26321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smtClean="0">
                      <a:solidFill>
                        <a:srgbClr val="FFFF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US" sz="1100" b="1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22" name="Picture 121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89" t="79623" r="9691" b="11526"/>
              <a:stretch/>
            </p:blipFill>
            <p:spPr>
              <a:xfrm rot="16200000">
                <a:off x="6023867" y="2723916"/>
                <a:ext cx="1259519" cy="242320"/>
              </a:xfrm>
              <a:prstGeom prst="rect">
                <a:avLst/>
              </a:prstGeom>
            </p:spPr>
          </p:pic>
          <p:sp>
            <p:nvSpPr>
              <p:cNvPr id="123" name="TextBox 122"/>
              <p:cNvSpPr txBox="1"/>
              <p:nvPr/>
            </p:nvSpPr>
            <p:spPr>
              <a:xfrm>
                <a:off x="6704786" y="325209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6679310" y="2145543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55093" y="6325342"/>
            <a:ext cx="1106547" cy="51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4013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336</Words>
  <Application>Microsoft Macintosh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Wingdings</vt:lpstr>
      <vt:lpstr>Arial</vt:lpstr>
      <vt:lpstr>1_Office Theme</vt:lpstr>
      <vt:lpstr>New photosynthetic responses revealed by high-throughput dynamic environmental phenotyping</vt:lpstr>
    </vt:vector>
  </TitlesOfParts>
  <Company>Michigan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Generation Photosynthetic Phenotyping</dc:title>
  <dc:creator>David Kramer</dc:creator>
  <cp:lastModifiedBy>Protonzilla</cp:lastModifiedBy>
  <cp:revision>47</cp:revision>
  <dcterms:created xsi:type="dcterms:W3CDTF">2013-03-28T12:48:50Z</dcterms:created>
  <dcterms:modified xsi:type="dcterms:W3CDTF">2016-03-31T14:25:41Z</dcterms:modified>
</cp:coreProperties>
</file>