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6" r:id="rId2"/>
    <p:sldId id="287" r:id="rId3"/>
  </p:sldIdLst>
  <p:sldSz cx="6858000" cy="9144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yingLi" initials="J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1" autoAdjust="0"/>
    <p:restoredTop sz="98330" autoAdjust="0"/>
  </p:normalViewPr>
  <p:slideViewPr>
    <p:cSldViewPr>
      <p:cViewPr>
        <p:scale>
          <a:sx n="130" d="100"/>
          <a:sy n="130" d="100"/>
        </p:scale>
        <p:origin x="-1434" y="13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FC0C2-5436-4039-9CD7-CB1A1DB38E00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7ADA8-D570-4259-B890-22BD72D30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3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0" descr="Col 0 Px-300"/>
          <p:cNvPicPr>
            <a:picLocks noChangeArrowheads="1"/>
          </p:cNvPicPr>
          <p:nvPr/>
        </p:nvPicPr>
        <p:blipFill>
          <a:blip r:embed="rId2" cstate="print"/>
          <a:srcRect l="24660" t="49536" r="25015"/>
          <a:stretch>
            <a:fillRect/>
          </a:stretch>
        </p:blipFill>
        <p:spPr bwMode="auto">
          <a:xfrm>
            <a:off x="1220273" y="2609046"/>
            <a:ext cx="1504128" cy="150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" name="Picture 66" descr="px-1-300"/>
          <p:cNvPicPr>
            <a:picLocks noChangeArrowheads="1"/>
          </p:cNvPicPr>
          <p:nvPr/>
        </p:nvPicPr>
        <p:blipFill>
          <a:blip r:embed="rId3" cstate="print"/>
          <a:srcRect l="16667" t="49074" r="33008"/>
          <a:stretch>
            <a:fillRect/>
          </a:stretch>
        </p:blipFill>
        <p:spPr bwMode="auto">
          <a:xfrm>
            <a:off x="2765671" y="2609046"/>
            <a:ext cx="1504128" cy="150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15" descr="CFP PTS1-1-300"/>
          <p:cNvPicPr>
            <a:picLocks noChangeArrowheads="1"/>
          </p:cNvPicPr>
          <p:nvPr/>
        </p:nvPicPr>
        <p:blipFill>
          <a:blip r:embed="rId4" cstate="print"/>
          <a:srcRect l="27779" t="37555" r="20833" b="11111"/>
          <a:stretch>
            <a:fillRect/>
          </a:stretch>
        </p:blipFill>
        <p:spPr bwMode="auto">
          <a:xfrm>
            <a:off x="4301136" y="2609046"/>
            <a:ext cx="1504128" cy="150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Picture 21" descr="Col 0 Mt-300"/>
          <p:cNvPicPr>
            <a:picLocks noChangeAspect="1" noChangeArrowheads="1"/>
          </p:cNvPicPr>
          <p:nvPr/>
        </p:nvPicPr>
        <p:blipFill>
          <a:blip r:embed="rId5" cstate="print"/>
          <a:srcRect l="31944" r="16667" b="48611"/>
          <a:stretch>
            <a:fillRect/>
          </a:stretch>
        </p:blipFill>
        <p:spPr bwMode="auto">
          <a:xfrm>
            <a:off x="1220273" y="4147992"/>
            <a:ext cx="1504128" cy="150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65" descr="Mt-300"/>
          <p:cNvPicPr>
            <a:picLocks noChangeAspect="1" noChangeArrowheads="1"/>
          </p:cNvPicPr>
          <p:nvPr/>
        </p:nvPicPr>
        <p:blipFill>
          <a:blip r:embed="rId6" cstate="print"/>
          <a:srcRect l="24538" r="24074" b="48611"/>
          <a:stretch>
            <a:fillRect/>
          </a:stretch>
        </p:blipFill>
        <p:spPr bwMode="auto">
          <a:xfrm>
            <a:off x="2765671" y="4147992"/>
            <a:ext cx="1504128" cy="150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Rectangle 24"/>
          <p:cNvSpPr>
            <a:spLocks noChangeArrowheads="1"/>
          </p:cNvSpPr>
          <p:nvPr/>
        </p:nvSpPr>
        <p:spPr bwMode="auto">
          <a:xfrm>
            <a:off x="1613714" y="2381563"/>
            <a:ext cx="4539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0" dirty="0"/>
              <a:t>Col-0</a:t>
            </a: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auto">
          <a:xfrm>
            <a:off x="3178263" y="2381563"/>
            <a:ext cx="48282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0" i="1" dirty="0" smtClean="0"/>
              <a:t>pmd1</a:t>
            </a:r>
            <a:endParaRPr lang="en-US" sz="1000" b="0" i="1" dirty="0"/>
          </a:p>
        </p:txBody>
      </p:sp>
      <p:sp>
        <p:nvSpPr>
          <p:cNvPr id="90" name="Rectangle 27"/>
          <p:cNvSpPr>
            <a:spLocks noChangeArrowheads="1"/>
          </p:cNvSpPr>
          <p:nvPr/>
        </p:nvSpPr>
        <p:spPr bwMode="auto">
          <a:xfrm>
            <a:off x="4461298" y="2381563"/>
            <a:ext cx="8418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0" i="1" dirty="0"/>
              <a:t>35S</a:t>
            </a:r>
            <a:r>
              <a:rPr lang="en-US" sz="1000" b="0" i="1" baseline="-25000" dirty="0"/>
              <a:t>pro</a:t>
            </a:r>
            <a:r>
              <a:rPr lang="en-US" sz="1000" b="0" i="1" dirty="0"/>
              <a:t>:PMD1</a:t>
            </a:r>
          </a:p>
        </p:txBody>
      </p:sp>
      <p:sp>
        <p:nvSpPr>
          <p:cNvPr id="91" name="Rectangle 24"/>
          <p:cNvSpPr>
            <a:spLocks noChangeArrowheads="1"/>
          </p:cNvSpPr>
          <p:nvPr/>
        </p:nvSpPr>
        <p:spPr bwMode="auto">
          <a:xfrm rot="16200000">
            <a:off x="-459338" y="3951104"/>
            <a:ext cx="31085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dirty="0" smtClean="0"/>
              <a:t>Mitochondria (COX4-YFP)</a:t>
            </a:r>
            <a:r>
              <a:rPr lang="en-US" sz="1000" b="0" dirty="0" smtClean="0"/>
              <a:t>            Peroxisomes (CFP-PTS1)</a:t>
            </a:r>
            <a:endParaRPr lang="en-US" sz="1000" b="0" dirty="0"/>
          </a:p>
        </p:txBody>
      </p:sp>
      <p:pic>
        <p:nvPicPr>
          <p:cNvPr id="93" name="Picture 16" descr="MT YFP-1-300"/>
          <p:cNvPicPr>
            <a:picLocks noChangeAspect="1" noChangeArrowheads="1"/>
          </p:cNvPicPr>
          <p:nvPr/>
        </p:nvPicPr>
        <p:blipFill>
          <a:blip r:embed="rId7" cstate="print"/>
          <a:srcRect l="27779" t="37555" r="20833" b="11111"/>
          <a:stretch>
            <a:fillRect/>
          </a:stretch>
        </p:blipFill>
        <p:spPr bwMode="auto">
          <a:xfrm>
            <a:off x="4301136" y="4147992"/>
            <a:ext cx="1504128" cy="150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Line 19"/>
          <p:cNvSpPr>
            <a:spLocks noChangeShapeType="1"/>
          </p:cNvSpPr>
          <p:nvPr/>
        </p:nvSpPr>
        <p:spPr bwMode="auto">
          <a:xfrm flipV="1">
            <a:off x="5317439" y="5516613"/>
            <a:ext cx="41668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00" b="0"/>
          </a:p>
        </p:txBody>
      </p:sp>
      <p:sp>
        <p:nvSpPr>
          <p:cNvPr id="95" name="Rectangle 50"/>
          <p:cNvSpPr>
            <a:spLocks noChangeArrowheads="1"/>
          </p:cNvSpPr>
          <p:nvPr/>
        </p:nvSpPr>
        <p:spPr bwMode="auto">
          <a:xfrm>
            <a:off x="980728" y="6084168"/>
            <a:ext cx="482453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200" b="1" dirty="0" smtClean="0">
                <a:latin typeface="Calibri" panose="020F0502020204030204" pitchFamily="34" charset="0"/>
                <a:cs typeface="Times New Roman" pitchFamily="18" charset="0"/>
              </a:rPr>
              <a:t>Fig. 1.</a:t>
            </a:r>
            <a:r>
              <a:rPr lang="en-US" altLang="en-US" sz="1200" dirty="0" smtClean="0"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altLang="en-US" sz="1200" b="1" dirty="0" smtClean="0">
                <a:latin typeface="Calibri" panose="020F0502020204030204" pitchFamily="34" charset="0"/>
                <a:cs typeface="Times New Roman" pitchFamily="18" charset="0"/>
              </a:rPr>
              <a:t>Peroxisome and Mitochondrial Division 1 (PMD1) is a component of the peroxisome and mitochondrial division/proliferation machinery. </a:t>
            </a:r>
            <a:r>
              <a:rPr lang="en-US" altLang="en-US" sz="1200" dirty="0" smtClean="0">
                <a:latin typeface="Calibri" panose="020F0502020204030204" pitchFamily="34" charset="0"/>
                <a:cs typeface="Times New Roman" pitchFamily="18" charset="0"/>
              </a:rPr>
              <a:t>Confocal </a:t>
            </a:r>
            <a:r>
              <a:rPr lang="en-US" altLang="en-US" sz="1200" dirty="0">
                <a:latin typeface="Calibri" panose="020F0502020204030204" pitchFamily="34" charset="0"/>
                <a:cs typeface="Times New Roman" pitchFamily="18" charset="0"/>
              </a:rPr>
              <a:t>images </a:t>
            </a:r>
            <a:r>
              <a:rPr lang="en-US" altLang="en-US" sz="1200" dirty="0" smtClean="0">
                <a:latin typeface="Calibri" panose="020F0502020204030204" pitchFamily="34" charset="0"/>
                <a:cs typeface="Times New Roman" pitchFamily="18" charset="0"/>
              </a:rPr>
              <a:t>were taken from </a:t>
            </a:r>
            <a:r>
              <a:rPr lang="en-US" altLang="en-US" sz="1200" dirty="0">
                <a:latin typeface="Calibri" panose="020F0502020204030204" pitchFamily="34" charset="0"/>
                <a:cs typeface="Times New Roman" pitchFamily="18" charset="0"/>
              </a:rPr>
              <a:t>leaf epidermal cells of </a:t>
            </a:r>
            <a:r>
              <a:rPr lang="en-US" altLang="en-US" sz="1200" i="1" dirty="0" smtClean="0">
                <a:latin typeface="Calibri" panose="020F0502020204030204" pitchFamily="34" charset="0"/>
                <a:cs typeface="Times New Roman" pitchFamily="18" charset="0"/>
              </a:rPr>
              <a:t>PMD1</a:t>
            </a:r>
            <a:r>
              <a:rPr lang="en-US" altLang="en-US" sz="1200" dirty="0" smtClean="0">
                <a:latin typeface="Calibri" panose="020F0502020204030204" pitchFamily="34" charset="0"/>
                <a:cs typeface="Times New Roman" pitchFamily="18" charset="0"/>
              </a:rPr>
              <a:t> loss-of-function mutant and </a:t>
            </a:r>
            <a:r>
              <a:rPr lang="en-US" altLang="en-US" sz="1200" dirty="0" err="1" smtClean="0">
                <a:latin typeface="Calibri" panose="020F0502020204030204" pitchFamily="34" charset="0"/>
                <a:cs typeface="Times New Roman" pitchFamily="18" charset="0"/>
              </a:rPr>
              <a:t>overexpressor</a:t>
            </a:r>
            <a:r>
              <a:rPr lang="en-US" altLang="en-US" sz="1200" dirty="0" smtClean="0">
                <a:latin typeface="Calibri" panose="020F0502020204030204" pitchFamily="34" charset="0"/>
                <a:cs typeface="Times New Roman" pitchFamily="18" charset="0"/>
              </a:rPr>
              <a:t>, showing abnormal morphologies </a:t>
            </a:r>
            <a:r>
              <a:rPr lang="en-US" altLang="en-US" sz="1200" dirty="0">
                <a:latin typeface="Calibri" panose="020F0502020204030204" pitchFamily="34" charset="0"/>
                <a:cs typeface="Times New Roman" pitchFamily="18" charset="0"/>
              </a:rPr>
              <a:t>of peroxisomes </a:t>
            </a:r>
            <a:r>
              <a:rPr lang="en-US" altLang="en-US" sz="1200" dirty="0" smtClean="0">
                <a:latin typeface="Calibri" panose="020F0502020204030204" pitchFamily="34" charset="0"/>
                <a:cs typeface="Times New Roman" pitchFamily="18" charset="0"/>
              </a:rPr>
              <a:t>and mitochondria that are fluorescently labeled by organelle marker proteins </a:t>
            </a:r>
            <a:r>
              <a:rPr lang="en-US" altLang="en-US" sz="1200" dirty="0">
                <a:latin typeface="Calibri" panose="020F0502020204030204" pitchFamily="34" charset="0"/>
                <a:cs typeface="Times New Roman" pitchFamily="18" charset="0"/>
              </a:rPr>
              <a:t>CFP-PTS1</a:t>
            </a:r>
            <a:r>
              <a:rPr lang="en-US" altLang="en-US" sz="1200" dirty="0" smtClean="0">
                <a:latin typeface="Calibri" panose="020F0502020204030204" pitchFamily="34" charset="0"/>
                <a:cs typeface="Times New Roman" pitchFamily="18" charset="0"/>
              </a:rPr>
              <a:t> and COX4-YFP, respectively. </a:t>
            </a:r>
            <a:r>
              <a:rPr lang="en-US" altLang="en-US" sz="1200" dirty="0">
                <a:latin typeface="Calibri" panose="020F0502020204030204" pitchFamily="34" charset="0"/>
                <a:cs typeface="Times New Roman" pitchFamily="18" charset="0"/>
              </a:rPr>
              <a:t>Scale bar = 10 </a:t>
            </a:r>
            <a:r>
              <a:rPr lang="en-US" altLang="en-US" sz="1200" dirty="0">
                <a:latin typeface="Calibri" panose="020F0502020204030204" pitchFamily="34" charset="0"/>
                <a:cs typeface="Times New Roman" pitchFamily="18" charset="0"/>
                <a:sym typeface="Symbol" charset="2"/>
              </a:rPr>
              <a:t></a:t>
            </a:r>
            <a:r>
              <a:rPr lang="en-US" altLang="en-US" sz="1200" dirty="0">
                <a:latin typeface="Calibri" panose="020F0502020204030204" pitchFamily="34" charset="0"/>
                <a:cs typeface="Times New Roman" pitchFamily="18" charset="0"/>
              </a:rPr>
              <a:t>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08720" y="2555776"/>
            <a:ext cx="5015111" cy="4274606"/>
            <a:chOff x="934169" y="4649232"/>
            <a:chExt cx="5015111" cy="4274606"/>
          </a:xfrm>
        </p:grpSpPr>
        <p:grpSp>
          <p:nvGrpSpPr>
            <p:cNvPr id="3" name="组合 53"/>
            <p:cNvGrpSpPr/>
            <p:nvPr/>
          </p:nvGrpSpPr>
          <p:grpSpPr>
            <a:xfrm>
              <a:off x="1138714" y="4649232"/>
              <a:ext cx="4810566" cy="2314233"/>
              <a:chOff x="1386488" y="3603159"/>
              <a:chExt cx="4810566" cy="2314233"/>
            </a:xfrm>
          </p:grpSpPr>
          <p:grpSp>
            <p:nvGrpSpPr>
              <p:cNvPr id="6" name="组合 52"/>
              <p:cNvGrpSpPr/>
              <p:nvPr/>
            </p:nvGrpSpPr>
            <p:grpSpPr>
              <a:xfrm>
                <a:off x="1387376" y="3603159"/>
                <a:ext cx="4809678" cy="2314233"/>
                <a:chOff x="1387376" y="3603159"/>
                <a:chExt cx="4809678" cy="2314233"/>
              </a:xfrm>
            </p:grpSpPr>
            <p:pic>
              <p:nvPicPr>
                <p:cNvPr id="8" name="Picture 8" descr="C:\Users\JiyingLi\AppData\Roaming\Tencent\Users\415628918\QQ\WinTemp\RichOle\(@NO%A)LHF(5%M2XAT}EP6X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412776" y="3832796"/>
                  <a:ext cx="4752528" cy="1850102"/>
                </a:xfrm>
                <a:prstGeom prst="rect">
                  <a:avLst/>
                </a:prstGeom>
                <a:noFill/>
              </p:spPr>
            </p:pic>
            <p:grpSp>
              <p:nvGrpSpPr>
                <p:cNvPr id="9" name="组合 23"/>
                <p:cNvGrpSpPr/>
                <p:nvPr/>
              </p:nvGrpSpPr>
              <p:grpSpPr>
                <a:xfrm>
                  <a:off x="1716048" y="3603159"/>
                  <a:ext cx="4105118" cy="261461"/>
                  <a:chOff x="1716048" y="5547092"/>
                  <a:chExt cx="4105118" cy="261461"/>
                </a:xfrm>
              </p:grpSpPr>
              <p:sp>
                <p:nvSpPr>
                  <p:cNvPr id="26" name="矩形 157"/>
                  <p:cNvSpPr/>
                  <p:nvPr/>
                </p:nvSpPr>
                <p:spPr>
                  <a:xfrm>
                    <a:off x="1716048" y="5547092"/>
                    <a:ext cx="348172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Φ2</a:t>
                    </a:r>
                    <a:endParaRPr lang="en-US" sz="1000" dirty="0"/>
                  </a:p>
                </p:txBody>
              </p:sp>
              <p:sp>
                <p:nvSpPr>
                  <p:cNvPr id="27" name="矩形 158"/>
                  <p:cNvSpPr/>
                  <p:nvPr/>
                </p:nvSpPr>
                <p:spPr>
                  <a:xfrm>
                    <a:off x="2924944" y="5554712"/>
                    <a:ext cx="420308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NPQ</a:t>
                    </a:r>
                    <a:endParaRPr lang="en-US" sz="1000" dirty="0"/>
                  </a:p>
                </p:txBody>
              </p:sp>
              <p:sp>
                <p:nvSpPr>
                  <p:cNvPr id="28" name="矩形 159"/>
                  <p:cNvSpPr/>
                  <p:nvPr/>
                </p:nvSpPr>
                <p:spPr>
                  <a:xfrm>
                    <a:off x="4221088" y="5562332"/>
                    <a:ext cx="314510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err="1" smtClean="0"/>
                      <a:t>qE</a:t>
                    </a:r>
                    <a:endParaRPr lang="en-US" sz="1000" dirty="0"/>
                  </a:p>
                </p:txBody>
              </p:sp>
              <p:sp>
                <p:nvSpPr>
                  <p:cNvPr id="29" name="矩形 160"/>
                  <p:cNvSpPr/>
                  <p:nvPr/>
                </p:nvSpPr>
                <p:spPr>
                  <a:xfrm>
                    <a:off x="5537114" y="5562332"/>
                    <a:ext cx="284052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err="1" smtClean="0"/>
                      <a:t>qI</a:t>
                    </a:r>
                    <a:endParaRPr lang="en-US" sz="1000" dirty="0"/>
                  </a:p>
                </p:txBody>
              </p:sp>
            </p:grpSp>
            <p:grpSp>
              <p:nvGrpSpPr>
                <p:cNvPr id="10" name="组合 27"/>
                <p:cNvGrpSpPr/>
                <p:nvPr/>
              </p:nvGrpSpPr>
              <p:grpSpPr>
                <a:xfrm>
                  <a:off x="1387376" y="5682898"/>
                  <a:ext cx="986904" cy="228144"/>
                  <a:chOff x="1387376" y="5436096"/>
                  <a:chExt cx="986904" cy="228144"/>
                </a:xfrm>
              </p:grpSpPr>
              <p:pic>
                <p:nvPicPr>
                  <p:cNvPr id="23" name="Picture 5" descr="C:\Users\JiyingLi\Desktop\3. Oliver_software to make connected Heatmap Figure1\8. data_9.1.15_pityNADK3\phi2ColorBar1.6.jp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1478434" y="5436096"/>
                    <a:ext cx="804672" cy="45719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24" name="矩形 155"/>
                  <p:cNvSpPr/>
                  <p:nvPr/>
                </p:nvSpPr>
                <p:spPr>
                  <a:xfrm>
                    <a:off x="1387376" y="5447129"/>
                    <a:ext cx="344966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800" dirty="0" smtClean="0"/>
                      <a:t>-1.6</a:t>
                    </a:r>
                    <a:endParaRPr lang="en-US" sz="800" dirty="0"/>
                  </a:p>
                </p:txBody>
              </p:sp>
              <p:sp>
                <p:nvSpPr>
                  <p:cNvPr id="25" name="矩形 156"/>
                  <p:cNvSpPr/>
                  <p:nvPr/>
                </p:nvSpPr>
                <p:spPr>
                  <a:xfrm>
                    <a:off x="2061374" y="5448796"/>
                    <a:ext cx="312906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800" dirty="0" smtClean="0"/>
                      <a:t>1.6</a:t>
                    </a:r>
                    <a:endParaRPr lang="en-US" sz="800" dirty="0"/>
                  </a:p>
                </p:txBody>
              </p:sp>
            </p:grpSp>
            <p:grpSp>
              <p:nvGrpSpPr>
                <p:cNvPr id="11" name="组合 28"/>
                <p:cNvGrpSpPr/>
                <p:nvPr/>
              </p:nvGrpSpPr>
              <p:grpSpPr>
                <a:xfrm>
                  <a:off x="2658120" y="5689248"/>
                  <a:ext cx="986904" cy="228144"/>
                  <a:chOff x="1387376" y="5436096"/>
                  <a:chExt cx="986904" cy="228144"/>
                </a:xfrm>
              </p:grpSpPr>
              <p:pic>
                <p:nvPicPr>
                  <p:cNvPr id="20" name="Picture 5" descr="C:\Users\JiyingLi\Desktop\3. Oliver_software to make connected Heatmap Figure1\8. data_9.1.15_pityNADK3\phi2ColorBar1.6.jp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1478434" y="5436096"/>
                    <a:ext cx="804672" cy="45719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21" name="矩形 152"/>
                  <p:cNvSpPr/>
                  <p:nvPr/>
                </p:nvSpPr>
                <p:spPr>
                  <a:xfrm>
                    <a:off x="1387376" y="5447129"/>
                    <a:ext cx="344966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800" dirty="0" smtClean="0"/>
                      <a:t>-0.4</a:t>
                    </a:r>
                    <a:endParaRPr lang="en-US" sz="800" dirty="0"/>
                  </a:p>
                </p:txBody>
              </p:sp>
              <p:sp>
                <p:nvSpPr>
                  <p:cNvPr id="22" name="矩形 153"/>
                  <p:cNvSpPr/>
                  <p:nvPr/>
                </p:nvSpPr>
                <p:spPr>
                  <a:xfrm>
                    <a:off x="2061374" y="5448796"/>
                    <a:ext cx="312906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800" dirty="0" smtClean="0"/>
                      <a:t>0.4</a:t>
                    </a:r>
                    <a:endParaRPr lang="en-US" sz="800" dirty="0"/>
                  </a:p>
                </p:txBody>
              </p:sp>
            </p:grpSp>
            <p:grpSp>
              <p:nvGrpSpPr>
                <p:cNvPr id="12" name="组合 32"/>
                <p:cNvGrpSpPr/>
                <p:nvPr/>
              </p:nvGrpSpPr>
              <p:grpSpPr>
                <a:xfrm>
                  <a:off x="3888606" y="5682898"/>
                  <a:ext cx="986904" cy="226477"/>
                  <a:chOff x="1387376" y="5436096"/>
                  <a:chExt cx="986904" cy="226477"/>
                </a:xfrm>
              </p:grpSpPr>
              <p:pic>
                <p:nvPicPr>
                  <p:cNvPr id="17" name="Picture 5" descr="C:\Users\JiyingLi\Desktop\3. Oliver_software to make connected Heatmap Figure1\8. data_9.1.15_pityNADK3\phi2ColorBar1.6.jp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1478434" y="5436096"/>
                    <a:ext cx="804672" cy="45719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8" name="矩形 149"/>
                  <p:cNvSpPr/>
                  <p:nvPr/>
                </p:nvSpPr>
                <p:spPr>
                  <a:xfrm>
                    <a:off x="1387376" y="5447129"/>
                    <a:ext cx="344966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800" dirty="0" smtClean="0"/>
                      <a:t>-0.3</a:t>
                    </a:r>
                    <a:endParaRPr lang="en-US" sz="800" dirty="0"/>
                  </a:p>
                </p:txBody>
              </p:sp>
              <p:sp>
                <p:nvSpPr>
                  <p:cNvPr id="19" name="矩形 150"/>
                  <p:cNvSpPr/>
                  <p:nvPr/>
                </p:nvSpPr>
                <p:spPr>
                  <a:xfrm>
                    <a:off x="2061374" y="5439271"/>
                    <a:ext cx="312906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800" dirty="0" smtClean="0"/>
                      <a:t>0.3</a:t>
                    </a:r>
                    <a:endParaRPr lang="en-US" sz="800" dirty="0"/>
                  </a:p>
                </p:txBody>
              </p:sp>
            </p:grpSp>
            <p:grpSp>
              <p:nvGrpSpPr>
                <p:cNvPr id="13" name="组合 36"/>
                <p:cNvGrpSpPr/>
                <p:nvPr/>
              </p:nvGrpSpPr>
              <p:grpSpPr>
                <a:xfrm>
                  <a:off x="5210150" y="5689248"/>
                  <a:ext cx="986904" cy="226477"/>
                  <a:chOff x="1387376" y="5436096"/>
                  <a:chExt cx="986904" cy="226477"/>
                </a:xfrm>
              </p:grpSpPr>
              <p:pic>
                <p:nvPicPr>
                  <p:cNvPr id="14" name="Picture 5" descr="C:\Users\JiyingLi\Desktop\3. Oliver_software to make connected Heatmap Figure1\8. data_9.1.15_pityNADK3\phi2ColorBar1.6.jp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1478434" y="5436096"/>
                    <a:ext cx="804672" cy="45719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5" name="矩形 146"/>
                  <p:cNvSpPr/>
                  <p:nvPr/>
                </p:nvSpPr>
                <p:spPr>
                  <a:xfrm>
                    <a:off x="1387376" y="5447129"/>
                    <a:ext cx="344966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800" dirty="0" smtClean="0"/>
                      <a:t>-1.8</a:t>
                    </a:r>
                    <a:endParaRPr lang="en-US" sz="800" dirty="0"/>
                  </a:p>
                </p:txBody>
              </p:sp>
              <p:sp>
                <p:nvSpPr>
                  <p:cNvPr id="16" name="矩形 147"/>
                  <p:cNvSpPr/>
                  <p:nvPr/>
                </p:nvSpPr>
                <p:spPr>
                  <a:xfrm>
                    <a:off x="2061374" y="5439271"/>
                    <a:ext cx="312906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800" dirty="0" smtClean="0"/>
                      <a:t>1.8</a:t>
                    </a:r>
                    <a:endParaRPr lang="en-US" sz="800" dirty="0"/>
                  </a:p>
                </p:txBody>
              </p:sp>
            </p:grpSp>
          </p:grpSp>
          <p:sp>
            <p:nvSpPr>
              <p:cNvPr id="7" name="矩形 138"/>
              <p:cNvSpPr/>
              <p:nvPr/>
            </p:nvSpPr>
            <p:spPr>
              <a:xfrm>
                <a:off x="1386488" y="3802772"/>
                <a:ext cx="1034400" cy="193164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138715" y="7169512"/>
              <a:ext cx="477881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Fig. </a:t>
              </a:r>
              <a:r>
                <a:rPr lang="en-US" sz="1200" b="1" dirty="0" smtClean="0"/>
                <a:t>2. Photosynthetic </a:t>
              </a:r>
              <a:r>
                <a:rPr lang="en-US" sz="1200" b="1" dirty="0"/>
                <a:t>phenotypes </a:t>
              </a:r>
              <a:r>
                <a:rPr lang="en-US" sz="1200" b="1" dirty="0" smtClean="0"/>
                <a:t>were revealed in </a:t>
              </a:r>
              <a:r>
                <a:rPr lang="en-US" sz="1200" b="1" dirty="0" err="1" smtClean="0"/>
                <a:t>peroxisomal</a:t>
              </a:r>
              <a:r>
                <a:rPr lang="en-US" sz="1200" b="1" dirty="0" smtClean="0"/>
                <a:t> </a:t>
              </a:r>
              <a:r>
                <a:rPr lang="en-US" sz="1200" b="1" dirty="0"/>
                <a:t>mutants under dynamic light </a:t>
              </a:r>
              <a:r>
                <a:rPr lang="en-US" sz="1200" b="1" dirty="0" smtClean="0"/>
                <a:t>conditions.</a:t>
              </a:r>
              <a:r>
                <a:rPr lang="en-US" sz="1200" dirty="0" smtClean="0"/>
                <a:t> </a:t>
              </a:r>
              <a:endParaRPr lang="en-US" sz="1200" dirty="0"/>
            </a:p>
            <a:p>
              <a:r>
                <a:rPr lang="en-US" sz="1200" dirty="0" smtClean="0"/>
                <a:t>Shown are </a:t>
              </a:r>
              <a:r>
                <a:rPr lang="en-US" sz="1200" dirty="0" err="1" smtClean="0"/>
                <a:t>heatmaps</a:t>
              </a:r>
              <a:r>
                <a:rPr lang="en-US" sz="1200" dirty="0" smtClean="0"/>
                <a:t> </a:t>
              </a:r>
              <a:r>
                <a:rPr lang="en-US" sz="1200" dirty="0"/>
                <a:t>of </a:t>
              </a:r>
              <a:r>
                <a:rPr lang="en-US" sz="1200" dirty="0" smtClean="0"/>
                <a:t>four photosynthetic parameters, Φ2</a:t>
              </a:r>
              <a:r>
                <a:rPr lang="en-US" sz="1200" dirty="0"/>
                <a:t>, NPQ, </a:t>
              </a:r>
              <a:r>
                <a:rPr lang="en-US" sz="1200" dirty="0" err="1"/>
                <a:t>qE</a:t>
              </a:r>
              <a:r>
                <a:rPr lang="en-US" sz="1200" dirty="0"/>
                <a:t> and </a:t>
              </a:r>
              <a:r>
                <a:rPr lang="en-US" sz="1200" dirty="0" err="1"/>
                <a:t>qI</a:t>
              </a:r>
              <a:r>
                <a:rPr lang="en-US" sz="1200" dirty="0"/>
                <a:t>, </a:t>
              </a:r>
              <a:r>
                <a:rPr lang="en-US" sz="1200" dirty="0" smtClean="0"/>
                <a:t>in </a:t>
              </a:r>
              <a:r>
                <a:rPr lang="en-US" sz="1200" dirty="0"/>
                <a:t>mutant relative to the WT. In each </a:t>
              </a:r>
              <a:r>
                <a:rPr lang="en-US" sz="1200" dirty="0" err="1"/>
                <a:t>heatmap</a:t>
              </a:r>
              <a:r>
                <a:rPr lang="en-US" sz="1200" dirty="0"/>
                <a:t>, x axis is time points, y axis is the </a:t>
              </a:r>
              <a:r>
                <a:rPr lang="en-US" sz="1200" dirty="0" smtClean="0"/>
                <a:t>~150 </a:t>
              </a:r>
              <a:r>
                <a:rPr lang="en-US" sz="1200" dirty="0" err="1"/>
                <a:t>peroxisomal</a:t>
              </a:r>
              <a:r>
                <a:rPr lang="en-US" sz="1200" dirty="0"/>
                <a:t> mutants subjected to the screen, and the five columns represent five </a:t>
              </a:r>
              <a:r>
                <a:rPr lang="en-US" sz="1200" dirty="0" smtClean="0"/>
                <a:t>days of dynamic light treatment. The </a:t>
              </a:r>
              <a:r>
                <a:rPr lang="en-US" sz="1200" dirty="0"/>
                <a:t>subgroup of mutants with lower Φ2 is indicated by the black </a:t>
              </a:r>
              <a:r>
                <a:rPr lang="en-US" sz="1200" dirty="0" smtClean="0"/>
                <a:t>box, </a:t>
              </a:r>
              <a:r>
                <a:rPr lang="en-US" sz="1200" dirty="0"/>
                <a:t>and </a:t>
              </a:r>
              <a:r>
                <a:rPr lang="en-US" sz="1200" dirty="0" smtClean="0"/>
                <a:t>mutants </a:t>
              </a:r>
              <a:r>
                <a:rPr lang="en-US" sz="1200" dirty="0"/>
                <a:t>in this </a:t>
              </a:r>
              <a:r>
                <a:rPr lang="en-US" sz="1200" dirty="0" smtClean="0"/>
                <a:t>subgroup </a:t>
              </a:r>
              <a:r>
                <a:rPr lang="en-US" sz="1200" dirty="0" smtClean="0"/>
                <a:t>are </a:t>
              </a:r>
              <a:r>
                <a:rPr lang="en-US" sz="1200" dirty="0"/>
                <a:t>linked to each </a:t>
              </a:r>
              <a:r>
                <a:rPr lang="en-US" sz="1200" dirty="0" smtClean="0"/>
                <a:t>other between </a:t>
              </a:r>
              <a:r>
                <a:rPr lang="en-US" sz="1200" dirty="0"/>
                <a:t>the </a:t>
              </a:r>
              <a:r>
                <a:rPr lang="en-US" sz="1200" dirty="0" err="1" smtClean="0"/>
                <a:t>heatmaps</a:t>
              </a:r>
              <a:r>
                <a:rPr lang="en-US" sz="1200" dirty="0"/>
                <a:t> by curved </a:t>
              </a:r>
              <a:r>
                <a:rPr lang="en-US" sz="1200" dirty="0" smtClean="0"/>
                <a:t>lines. </a:t>
              </a:r>
              <a:r>
                <a:rPr lang="en-US" sz="1200" dirty="0" smtClean="0"/>
                <a:t>Color code </a:t>
              </a:r>
              <a:r>
                <a:rPr lang="en-US" sz="1200" dirty="0"/>
                <a:t>is under </a:t>
              </a:r>
              <a:r>
                <a:rPr lang="en-US" sz="1200" dirty="0" smtClean="0"/>
                <a:t>each </a:t>
              </a:r>
              <a:r>
                <a:rPr lang="en-US" sz="1200" dirty="0" err="1" smtClean="0"/>
                <a:t>heatmap</a:t>
              </a:r>
              <a:r>
                <a:rPr lang="en-US" sz="1200" dirty="0" smtClean="0"/>
                <a:t> to indicate the level of changes.</a:t>
              </a:r>
              <a:endParaRPr lang="en-US" sz="1200" dirty="0"/>
            </a:p>
          </p:txBody>
        </p:sp>
        <p:sp>
          <p:nvSpPr>
            <p:cNvPr id="5" name="矩形 157"/>
            <p:cNvSpPr/>
            <p:nvPr/>
          </p:nvSpPr>
          <p:spPr>
            <a:xfrm rot="16200000">
              <a:off x="427941" y="5624926"/>
              <a:ext cx="125867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Peroxisome mutants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499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5448</TotalTime>
  <Words>213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主题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JiyingLi</dc:creator>
  <cp:lastModifiedBy>Jianping Hu</cp:lastModifiedBy>
  <cp:revision>236</cp:revision>
  <dcterms:created xsi:type="dcterms:W3CDTF">2015-09-02T19:24:02Z</dcterms:created>
  <dcterms:modified xsi:type="dcterms:W3CDTF">2016-06-13T20:50:55Z</dcterms:modified>
</cp:coreProperties>
</file>