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ti Trivedi" initials="BT" lastIdx="1" clrIdx="0">
    <p:extLst>
      <p:ext uri="{19B8F6BF-5375-455C-9EA6-DF929625EA0E}">
        <p15:presenceInfo xmlns:p15="http://schemas.microsoft.com/office/powerpoint/2012/main" userId="Bharti Trive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1EAAC-F318-4B6E-A96A-08B011A1C2B3}" v="10" dt="2020-08-13T15:08:53.110"/>
    <p1510:client id="{AA1B77ED-0A2E-4224-8DD9-15F8255F9380}" v="4" dt="2020-10-21T05:17:36.015"/>
    <p1510:client id="{D0FC3D18-6593-48EC-B81A-E319ED663313}" v="2" dt="2020-10-17T06:52:1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udaymishra125" userId="S::suryaudaymishra125_gmail.com#ext#@msubarodauniversity.onmicrosoft.com::8994d8f2-2bd9-4b74-8329-2de2100cf91a" providerId="AD" clId="Web-{D0FC3D18-6593-48EC-B81A-E319ED663313}"/>
    <pc:docChg chg="modSld">
      <pc:chgData name="suryaudaymishra125" userId="S::suryaudaymishra125_gmail.com#ext#@msubarodauniversity.onmicrosoft.com::8994d8f2-2bd9-4b74-8329-2de2100cf91a" providerId="AD" clId="Web-{D0FC3D18-6593-48EC-B81A-E319ED663313}" dt="2020-10-17T06:52:12.355" v="1" actId="20577"/>
      <pc:docMkLst>
        <pc:docMk/>
      </pc:docMkLst>
      <pc:sldChg chg="modSp">
        <pc:chgData name="suryaudaymishra125" userId="S::suryaudaymishra125_gmail.com#ext#@msubarodauniversity.onmicrosoft.com::8994d8f2-2bd9-4b74-8329-2de2100cf91a" providerId="AD" clId="Web-{D0FC3D18-6593-48EC-B81A-E319ED663313}" dt="2020-10-17T06:52:12.355" v="0" actId="20577"/>
        <pc:sldMkLst>
          <pc:docMk/>
          <pc:sldMk cId="3250039798" sldId="257"/>
        </pc:sldMkLst>
        <pc:spChg chg="mod">
          <ac:chgData name="suryaudaymishra125" userId="S::suryaudaymishra125_gmail.com#ext#@msubarodauniversity.onmicrosoft.com::8994d8f2-2bd9-4b74-8329-2de2100cf91a" providerId="AD" clId="Web-{D0FC3D18-6593-48EC-B81A-E319ED663313}" dt="2020-10-17T06:52:12.355" v="0" actId="20577"/>
          <ac:spMkLst>
            <pc:docMk/>
            <pc:sldMk cId="3250039798" sldId="257"/>
            <ac:spMk id="3" creationId="{F219F0A6-65CA-4E2D-B885-E837D29C7C91}"/>
          </ac:spMkLst>
        </pc:spChg>
      </pc:sldChg>
    </pc:docChg>
  </pc:docChgLst>
  <pc:docChgLst>
    <pc:chgData name="manarshaikh111999" userId="S::manarshaikh111999_gmail.com#ext#@msubarodauniversity.onmicrosoft.com::e4305ce4-985d-4555-92e8-8fb72de51352" providerId="AD" clId="Web-{AA1B77ED-0A2E-4224-8DD9-15F8255F9380}"/>
    <pc:docChg chg="addSld delSld">
      <pc:chgData name="manarshaikh111999" userId="S::manarshaikh111999_gmail.com#ext#@msubarodauniversity.onmicrosoft.com::e4305ce4-985d-4555-92e8-8fb72de51352" providerId="AD" clId="Web-{AA1B77ED-0A2E-4224-8DD9-15F8255F9380}" dt="2020-10-21T05:17:36.015" v="3"/>
      <pc:docMkLst>
        <pc:docMk/>
      </pc:docMkLst>
      <pc:sldChg chg="new del">
        <pc:chgData name="manarshaikh111999" userId="S::manarshaikh111999_gmail.com#ext#@msubarodauniversity.onmicrosoft.com::e4305ce4-985d-4555-92e8-8fb72de51352" providerId="AD" clId="Web-{AA1B77ED-0A2E-4224-8DD9-15F8255F9380}" dt="2020-10-21T05:17:33.859" v="2"/>
        <pc:sldMkLst>
          <pc:docMk/>
          <pc:sldMk cId="1573481817" sldId="281"/>
        </pc:sldMkLst>
      </pc:sldChg>
      <pc:sldChg chg="new del">
        <pc:chgData name="manarshaikh111999" userId="S::manarshaikh111999_gmail.com#ext#@msubarodauniversity.onmicrosoft.com::e4305ce4-985d-4555-92e8-8fb72de51352" providerId="AD" clId="Web-{AA1B77ED-0A2E-4224-8DD9-15F8255F9380}" dt="2020-10-21T05:17:36.015" v="3"/>
        <pc:sldMkLst>
          <pc:docMk/>
          <pc:sldMk cId="1478843754" sldId="282"/>
        </pc:sldMkLst>
      </pc:sldChg>
    </pc:docChg>
  </pc:docChgLst>
  <pc:docChgLst>
    <pc:chgData name="neerajscmails" userId="S::neerajscmails_gmail.com#ext#@msubarodauniversity.onmicrosoft.com::b8758143-fb50-411e-869c-83de169b3037" providerId="AD" clId="Web-{4A11EAAC-F318-4B6E-A96A-08B011A1C2B3}"/>
    <pc:docChg chg="modSld">
      <pc:chgData name="neerajscmails" userId="S::neerajscmails_gmail.com#ext#@msubarodauniversity.onmicrosoft.com::b8758143-fb50-411e-869c-83de169b3037" providerId="AD" clId="Web-{4A11EAAC-F318-4B6E-A96A-08B011A1C2B3}" dt="2020-08-13T15:08:53.110" v="9" actId="20577"/>
      <pc:docMkLst>
        <pc:docMk/>
      </pc:docMkLst>
      <pc:sldChg chg="modSp">
        <pc:chgData name="neerajscmails" userId="S::neerajscmails_gmail.com#ext#@msubarodauniversity.onmicrosoft.com::b8758143-fb50-411e-869c-83de169b3037" providerId="AD" clId="Web-{4A11EAAC-F318-4B6E-A96A-08B011A1C2B3}" dt="2020-08-13T15:08:53.110" v="8" actId="20577"/>
        <pc:sldMkLst>
          <pc:docMk/>
          <pc:sldMk cId="3527982208" sldId="258"/>
        </pc:sldMkLst>
        <pc:spChg chg="mod">
          <ac:chgData name="neerajscmails" userId="S::neerajscmails_gmail.com#ext#@msubarodauniversity.onmicrosoft.com::b8758143-fb50-411e-869c-83de169b3037" providerId="AD" clId="Web-{4A11EAAC-F318-4B6E-A96A-08B011A1C2B3}" dt="2020-08-13T15:08:53.110" v="8" actId="20577"/>
          <ac:spMkLst>
            <pc:docMk/>
            <pc:sldMk cId="3527982208" sldId="258"/>
            <ac:spMk id="3" creationId="{82CAD5DD-DA33-48CE-BB42-682563FE4B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AAA1-5FE3-4EC8-A640-8D46CB9CC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3CE83-AF03-4A38-886D-7B5E55EF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E2FF-DDF0-4B02-B34A-9DA9346D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83F6-2AF4-49AA-8910-22AF0FBD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F7C3-D72B-43F9-8A39-8D331447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3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347F-5CC8-4B2F-9128-BFD834D7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047A-31BB-4430-8729-72AFAAEC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165A-C86B-44F8-82E7-E0975A7E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9123-1B05-42CC-B2DE-DB3D26F5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7035-DEB8-4870-8619-CC13CF1F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0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F4BA9-8B6C-4108-86EF-0F65D50E7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1055-DD44-4347-935E-8EEB7DAF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34AC-EF5A-4FD0-9038-BDB01CFD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7283-7328-42A2-96BF-315520CE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6AD65-444F-4C2B-A728-F0E1685E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2D9F-39BF-4088-9EED-C78386A7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B85E-57EB-4106-8CF6-77201262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8BDB-9B9C-4F97-8F52-9F7ACCEF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0B94-D7CA-462C-91C1-BD5967E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423A-AE4B-492E-BE24-BB201748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9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8271-75E3-4396-922E-39FF70D7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4DCE-80B3-4765-8E33-6F3E2E30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0CE7-DF57-4D5B-A03A-77775B9F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7F77-5866-4096-B0C6-86953B26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B782-30CD-460E-9FD7-1FA9DEF9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553D-1A55-40F6-AF07-EA6A97C8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EF59-A0F1-4E24-AAA7-BA262C862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4EE1-FF29-40B2-844D-DAB202187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9AAB-56AE-45FE-A54C-B8F645CA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D26F6-A893-451A-B049-6BC9A0DF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978B-6F0D-432F-8FCD-AA7AD823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D18A-91CB-4C4D-BCAC-341193EA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6C02A-3040-4438-8212-CDD7F263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BC144-2A09-4372-BAFC-955CDA7FA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2B845-6983-46C7-A45F-EF89FEA0C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857F5-DF59-4DB8-9843-A06853FA0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ABB22-D85D-41E5-8E7B-B7DEAD11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59FBF-305C-4C5C-A809-D82CFF31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D6D4B-2C45-4FFD-A922-01417F0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2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99A6-B8AE-43F6-951E-033C9FE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18981-9DC9-43E8-8992-6710EC15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9C8DA-9278-4F30-A0A7-B0744A78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749A8-85F4-4ECE-8C9E-2E86A865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6741-7A17-47A9-9F95-13CED839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4ACEF-4C4F-45BB-BF5A-272013AB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8092C-A57B-4C97-A2F8-541AB46D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0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5E4A-0B9F-4E82-AC91-656F9FB2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861B-E2D5-49A3-A688-37122C7A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A0563-AB2A-45FE-B187-B0B26351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4B9-EB94-473A-A77D-01EBD1F7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8780C-DA5B-40C5-AB9C-0173FDCE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22303-0D8E-4201-A3B9-FC4F3BA2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3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9AAF-DF82-48BA-80BF-12F3657F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0F937-273A-44B8-90B2-423839E4B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B9821-8989-4944-B338-51541906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9FC4C-5382-4A46-8AAE-5AA1187C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BCDA-A8F1-42E5-AE8C-BB420DA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C39C-C806-4E20-A2F5-50DC09A6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4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6FECB-B821-4224-98A2-6B51E288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71857-C49E-4257-80BB-B9E49588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4C47-AD74-427C-A6CB-1C5305907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3E51-F5E9-459F-AE7B-C197B253C096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F384-F501-400D-A0A1-20F34C12E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9507-F768-4096-B122-0176F08BF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FBC5-2B63-4BFD-BC2F-40AA7848B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274F-F460-4542-9A4B-4FF465819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2A1D1-9D2B-4AAD-B733-564F6E6BB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0682F6-03A4-4B8A-956F-5BE1FD66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5C48-E9F5-4988-A851-6BA02141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think AI is good or evil?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EA0973-37AA-4A91-8855-D52FB15E155A}"/>
              </a:ext>
            </a:extLst>
          </p:cNvPr>
          <p:cNvSpPr/>
          <p:nvPr/>
        </p:nvSpPr>
        <p:spPr>
          <a:xfrm>
            <a:off x="2785403" y="5514535"/>
            <a:ext cx="6443003" cy="116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Super-intelligence should be a tool for unifying the human beings, support them, and lives together with them!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EC0A1-882F-493C-BF52-08A10995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1719262"/>
            <a:ext cx="47148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6DB-FAE9-40F4-A617-BDCEBDA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all, what is intelligence?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8FCA-BD52-49AA-9C29-0FFF17EF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Intelligence is an umbrella term used to describe a property of the mind that encompasses many related abilities, such as the capacities – to reason, </a:t>
            </a:r>
          </a:p>
          <a:p>
            <a:pPr marL="0" indent="0">
              <a:buNone/>
            </a:pPr>
            <a:r>
              <a:rPr lang="en-US" dirty="0"/>
              <a:t>– to plan,</a:t>
            </a:r>
          </a:p>
          <a:p>
            <a:pPr marL="0" indent="0">
              <a:buNone/>
            </a:pPr>
            <a:r>
              <a:rPr lang="en-US" dirty="0"/>
              <a:t>– to solve problems, </a:t>
            </a:r>
          </a:p>
          <a:p>
            <a:pPr marL="0" indent="0">
              <a:buNone/>
            </a:pPr>
            <a:r>
              <a:rPr lang="en-US" dirty="0"/>
              <a:t>– to think abstractly, </a:t>
            </a:r>
          </a:p>
          <a:p>
            <a:pPr marL="0" indent="0">
              <a:buNone/>
            </a:pPr>
            <a:r>
              <a:rPr lang="en-US" dirty="0"/>
              <a:t>– to comprehend ideas, </a:t>
            </a:r>
          </a:p>
          <a:p>
            <a:pPr marL="0" indent="0">
              <a:buNone/>
            </a:pPr>
            <a:r>
              <a:rPr lang="en-US" dirty="0"/>
              <a:t>– to use language, and</a:t>
            </a:r>
          </a:p>
          <a:p>
            <a:pPr marL="0" indent="0">
              <a:buNone/>
            </a:pPr>
            <a:r>
              <a:rPr lang="en-US" dirty="0"/>
              <a:t>– to learn.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4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1590-9571-4D78-8CA6-12F88444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can be defined as the ability for solving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95DF-2981-499F-A4AD-6D37B06D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solving is to find the “best” solution in the problem space. </a:t>
            </a:r>
          </a:p>
          <a:p>
            <a:pPr marL="0" indent="0">
              <a:buNone/>
            </a:pPr>
            <a:r>
              <a:rPr lang="en-US" dirty="0"/>
              <a:t>Reasoning is to interpret or justify solutions or </a:t>
            </a:r>
            <a:r>
              <a:rPr lang="en-US" dirty="0" err="1"/>
              <a:t>subsolutions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Planning is to find ways for solving the problem. </a:t>
            </a:r>
          </a:p>
          <a:p>
            <a:pPr marL="0" indent="0">
              <a:buNone/>
            </a:pPr>
            <a:r>
              <a:rPr lang="en-US" dirty="0"/>
              <a:t>Thinking abstractly is to simulate the problem solving process inside the system (brain). </a:t>
            </a:r>
          </a:p>
          <a:p>
            <a:pPr marL="0" indent="0">
              <a:buNone/>
            </a:pPr>
            <a:r>
              <a:rPr lang="en-US" dirty="0"/>
              <a:t>Idea/language comprehension is a way (or means) for data/problem/knowledge representation; </a:t>
            </a:r>
          </a:p>
          <a:p>
            <a:pPr marL="0" indent="0">
              <a:buNone/>
            </a:pPr>
            <a:r>
              <a:rPr lang="en-US" dirty="0"/>
              <a:t>Learning is the process to find better ways for solving a problem (or a class of problems).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6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C9D6-84CD-4E46-BCEC-85A3CE0A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4E1F-12A8-4C9B-BBC6-E86CE5EF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Textbooks often define artificial intelligence as “the study and design of computing systems that perceives its environment and takes actions like human beings”. </a:t>
            </a:r>
          </a:p>
          <a:p>
            <a:pPr marL="0" indent="0">
              <a:buNone/>
            </a:pPr>
            <a:r>
              <a:rPr lang="en-US" dirty="0"/>
              <a:t>• The term was introduced by John McCarthy in 1956 in the well-known Dartmouth Conference. </a:t>
            </a:r>
          </a:p>
          <a:p>
            <a:pPr marL="0" indent="0">
              <a:buNone/>
            </a:pPr>
            <a:r>
              <a:rPr lang="en-US" dirty="0"/>
              <a:t>• In my study, an AI is defined as a system that possesses at least one (not necessarily all) of the abilities mentioned in the previous page.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E7C28A-4FAE-4452-8D52-1B32D9932A07}"/>
              </a:ext>
            </a:extLst>
          </p:cNvPr>
          <p:cNvSpPr/>
          <p:nvPr/>
        </p:nvSpPr>
        <p:spPr>
          <a:xfrm>
            <a:off x="3123028" y="5134708"/>
            <a:ext cx="5936566" cy="1012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 a research area, AI studies theories and technologies for obtaining systems that are partially or fully intelligent.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9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0D9C-4C42-49CF-BEE7-E6FE947B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rough classification of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E3A2-2570-4BB9-8371-213B4EBF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that think like humans</a:t>
            </a:r>
          </a:p>
          <a:p>
            <a:r>
              <a:rPr lang="en-IN" dirty="0"/>
              <a:t>Systems that think rationally</a:t>
            </a:r>
            <a:endParaRPr lang="en-US" dirty="0"/>
          </a:p>
          <a:p>
            <a:r>
              <a:rPr lang="en-US" dirty="0"/>
              <a:t>Systems that act like humans</a:t>
            </a:r>
            <a:r>
              <a:rPr lang="en-IN" dirty="0"/>
              <a:t> </a:t>
            </a:r>
          </a:p>
          <a:p>
            <a:r>
              <a:rPr lang="en-IN" dirty="0"/>
              <a:t>Systems that act rationally</a:t>
            </a:r>
          </a:p>
        </p:txBody>
      </p:sp>
    </p:spTree>
    <p:extLst>
      <p:ext uri="{BB962C8B-B14F-4D97-AF65-F5344CB8AC3E}">
        <p14:creationId xmlns:p14="http://schemas.microsoft.com/office/powerpoint/2010/main" val="129053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5F23-A256-4F9A-8BEA-57B6C7A3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research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B877-0350-4D6B-9C88-AD11E192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and optimization </a:t>
            </a:r>
          </a:p>
          <a:p>
            <a:r>
              <a:rPr lang="en-US" dirty="0"/>
              <a:t>Natural Language Processing</a:t>
            </a:r>
          </a:p>
          <a:p>
            <a:pPr marL="0" indent="0">
              <a:buNone/>
            </a:pPr>
            <a:r>
              <a:rPr lang="en-US" dirty="0"/>
              <a:t>• Knowledge representation </a:t>
            </a:r>
          </a:p>
          <a:p>
            <a:pPr marL="0" indent="0">
              <a:buNone/>
            </a:pPr>
            <a:r>
              <a:rPr lang="en-US" dirty="0"/>
              <a:t>• Reasoning and automatic proving </a:t>
            </a:r>
          </a:p>
          <a:p>
            <a:pPr marL="0" indent="0">
              <a:buNone/>
            </a:pPr>
            <a:r>
              <a:rPr lang="en-US" dirty="0"/>
              <a:t>• Learning and understanding </a:t>
            </a:r>
          </a:p>
          <a:p>
            <a:pPr marL="0" indent="0">
              <a:buNone/>
            </a:pPr>
            <a:r>
              <a:rPr lang="en-US" dirty="0"/>
              <a:t>• Pattern classification / recognition </a:t>
            </a:r>
          </a:p>
          <a:p>
            <a:pPr marL="0" indent="0">
              <a:buNone/>
            </a:pPr>
            <a:r>
              <a:rPr lang="en-US" dirty="0"/>
              <a:t>• Planning </a:t>
            </a:r>
          </a:p>
          <a:p>
            <a:pPr marL="0" indent="0">
              <a:buNone/>
            </a:pPr>
            <a:r>
              <a:rPr lang="en-US" dirty="0"/>
              <a:t>• Problem solving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20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FD04-54F4-4666-BB85-59137AA7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5428-355B-4632-B2E4-3A0FA903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Brute-force search </a:t>
            </a:r>
          </a:p>
          <a:p>
            <a:pPr marL="0" indent="0">
              <a:buNone/>
            </a:pPr>
            <a:r>
              <a:rPr lang="en-US" dirty="0"/>
              <a:t>– Depth-first search</a:t>
            </a:r>
          </a:p>
          <a:p>
            <a:pPr marL="0" indent="0">
              <a:buNone/>
            </a:pPr>
            <a:r>
              <a:rPr lang="en-US" dirty="0"/>
              <a:t>– Breadth-first search </a:t>
            </a:r>
          </a:p>
          <a:p>
            <a:pPr marL="0" indent="0">
              <a:buNone/>
            </a:pPr>
            <a:r>
              <a:rPr lang="en-US" dirty="0"/>
              <a:t>• Heuristic Search </a:t>
            </a:r>
          </a:p>
          <a:p>
            <a:pPr marL="0" indent="0">
              <a:buNone/>
            </a:pPr>
            <a:r>
              <a:rPr lang="en-US" dirty="0"/>
              <a:t>– Hill climbing search </a:t>
            </a:r>
          </a:p>
          <a:p>
            <a:pPr marL="0" indent="0">
              <a:buNone/>
            </a:pPr>
            <a:r>
              <a:rPr lang="en-US" dirty="0"/>
              <a:t>– Best-first search </a:t>
            </a:r>
          </a:p>
          <a:p>
            <a:pPr marL="0" indent="0">
              <a:buNone/>
            </a:pPr>
            <a:r>
              <a:rPr lang="en-US" dirty="0"/>
              <a:t>– A* Algorithm </a:t>
            </a:r>
          </a:p>
          <a:p>
            <a:pPr marL="0" indent="0">
              <a:buNone/>
            </a:pPr>
            <a:r>
              <a:rPr lang="en-US" dirty="0"/>
              <a:t>• Intelligent search </a:t>
            </a:r>
          </a:p>
          <a:p>
            <a:pPr marL="0" indent="0">
              <a:buNone/>
            </a:pPr>
            <a:r>
              <a:rPr lang="en-US" dirty="0"/>
              <a:t>– Genetic algorithms </a:t>
            </a:r>
          </a:p>
          <a:p>
            <a:pPr marL="0" indent="0">
              <a:buNone/>
            </a:pPr>
            <a:r>
              <a:rPr lang="en-US" dirty="0"/>
              <a:t>– Meta-heuristics (if time permits)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59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8326-FA2F-4D48-BEF7-845E3A35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MAPs for knowledge 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3743-5F55-4C27-A566-A8A0C019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4683"/>
          </a:xfrm>
        </p:spPr>
        <p:txBody>
          <a:bodyPr/>
          <a:lstStyle/>
          <a:p>
            <a:r>
              <a:rPr lang="en-US" dirty="0"/>
              <a:t>What is the input? – Map from real world to the mind model </a:t>
            </a:r>
          </a:p>
          <a:p>
            <a:pPr marL="0" indent="0">
              <a:buNone/>
            </a:pPr>
            <a:r>
              <a:rPr lang="en-US" dirty="0"/>
              <a:t>• What is the output? – Map from the mind model to the real world </a:t>
            </a:r>
          </a:p>
          <a:p>
            <a:pPr marL="0" indent="0">
              <a:buNone/>
            </a:pPr>
            <a:r>
              <a:rPr lang="en-US" dirty="0"/>
              <a:t>• What is the relation between the input and the output? – Abstraction of the real world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DA99E-47B7-4B08-AC07-271D5A8D21CA}"/>
              </a:ext>
            </a:extLst>
          </p:cNvPr>
          <p:cNvSpPr/>
          <p:nvPr/>
        </p:nvSpPr>
        <p:spPr>
          <a:xfrm>
            <a:off x="731519" y="5078437"/>
            <a:ext cx="1758461" cy="68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A25D-9A66-4004-92C6-57CDC0540D2B}"/>
              </a:ext>
            </a:extLst>
          </p:cNvPr>
          <p:cNvSpPr/>
          <p:nvPr/>
        </p:nvSpPr>
        <p:spPr>
          <a:xfrm>
            <a:off x="2848707" y="5078437"/>
            <a:ext cx="1997613" cy="68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Problem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1A4CD-D106-4C2A-8C33-9BE6EF8B27A1}"/>
              </a:ext>
            </a:extLst>
          </p:cNvPr>
          <p:cNvSpPr/>
          <p:nvPr/>
        </p:nvSpPr>
        <p:spPr>
          <a:xfrm>
            <a:off x="5430129" y="5078437"/>
            <a:ext cx="1645920" cy="7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2A98B-3171-4722-9F6D-168C4B281008}"/>
              </a:ext>
            </a:extLst>
          </p:cNvPr>
          <p:cNvSpPr/>
          <p:nvPr/>
        </p:nvSpPr>
        <p:spPr>
          <a:xfrm>
            <a:off x="7434776" y="5078437"/>
            <a:ext cx="1997613" cy="7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 Representation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8BFB1-6E91-4E76-A38D-503050FF9459}"/>
              </a:ext>
            </a:extLst>
          </p:cNvPr>
          <p:cNvSpPr/>
          <p:nvPr/>
        </p:nvSpPr>
        <p:spPr>
          <a:xfrm>
            <a:off x="9941172" y="5078437"/>
            <a:ext cx="1533378" cy="7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World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629B5-0F1B-4896-9DD5-A293656D39F7}"/>
              </a:ext>
            </a:extLst>
          </p:cNvPr>
          <p:cNvSpPr txBox="1"/>
          <p:nvPr/>
        </p:nvSpPr>
        <p:spPr>
          <a:xfrm>
            <a:off x="838200" y="4671109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E73DA-779E-4436-8337-3AD5790A8E62}"/>
              </a:ext>
            </a:extLst>
          </p:cNvPr>
          <p:cNvSpPr txBox="1"/>
          <p:nvPr/>
        </p:nvSpPr>
        <p:spPr>
          <a:xfrm>
            <a:off x="9748911" y="4633113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DA51E3-BE8A-4655-BB7A-A9E3BB4055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89980" y="5419896"/>
            <a:ext cx="358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9B5ADB-B6F0-41A0-9393-9BF39931CAB7}"/>
              </a:ext>
            </a:extLst>
          </p:cNvPr>
          <p:cNvCxnSpPr>
            <a:stCxn id="6" idx="3"/>
          </p:cNvCxnSpPr>
          <p:nvPr/>
        </p:nvCxnSpPr>
        <p:spPr>
          <a:xfrm flipV="1">
            <a:off x="4846320" y="5398795"/>
            <a:ext cx="590843" cy="2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ED585F-6E04-4A54-BFD6-F42FB6DB48F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76049" y="5440997"/>
            <a:ext cx="358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1EDB2A-1140-4C3E-AF4A-FEDC1F78A8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432389" y="5440997"/>
            <a:ext cx="5087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7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8C1F-0024-470C-9655-E82E1CCE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244D-68C3-4627-A7A5-1879811E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Representation of the problem </a:t>
            </a:r>
          </a:p>
          <a:p>
            <a:pPr marL="0" indent="0">
              <a:buNone/>
            </a:pPr>
            <a:r>
              <a:rPr lang="en-US" dirty="0"/>
              <a:t>– State space representation </a:t>
            </a:r>
          </a:p>
          <a:p>
            <a:pPr marL="0" indent="0">
              <a:buNone/>
            </a:pPr>
            <a:r>
              <a:rPr lang="en-US" dirty="0"/>
              <a:t>– Vector representation </a:t>
            </a:r>
          </a:p>
          <a:p>
            <a:pPr marL="0" indent="0">
              <a:buNone/>
            </a:pPr>
            <a:r>
              <a:rPr lang="en-US" dirty="0"/>
              <a:t>• Representation of knowledge </a:t>
            </a:r>
          </a:p>
          <a:p>
            <a:pPr marL="0" indent="0">
              <a:buNone/>
            </a:pPr>
            <a:r>
              <a:rPr lang="en-US" dirty="0"/>
              <a:t>– Production (decision) rules </a:t>
            </a:r>
          </a:p>
          <a:p>
            <a:pPr marL="0" indent="0">
              <a:buNone/>
            </a:pPr>
            <a:r>
              <a:rPr lang="en-US" dirty="0"/>
              <a:t>– Semantic network and ontology </a:t>
            </a:r>
          </a:p>
          <a:p>
            <a:pPr marL="0" indent="0">
              <a:buNone/>
            </a:pPr>
            <a:r>
              <a:rPr lang="en-US" dirty="0"/>
              <a:t>– Predicate logic </a:t>
            </a:r>
          </a:p>
          <a:p>
            <a:pPr marL="0" indent="0">
              <a:buNone/>
            </a:pPr>
            <a:r>
              <a:rPr lang="en-US" dirty="0"/>
              <a:t>– Fuzzy logic </a:t>
            </a:r>
          </a:p>
          <a:p>
            <a:pPr marL="0" indent="0">
              <a:buNone/>
            </a:pPr>
            <a:r>
              <a:rPr lang="en-US" dirty="0"/>
              <a:t>– Neural network (for tacit knowledge)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2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3CB0-FB3C-424A-A523-FA11C740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models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A09B-1934-423E-BED0-7C562361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Neural network learning </a:t>
            </a:r>
          </a:p>
          <a:p>
            <a:pPr marL="0" indent="0">
              <a:buNone/>
            </a:pPr>
            <a:r>
              <a:rPr lang="en-IN" dirty="0"/>
              <a:t>– Including MLP, deep learning, etc. </a:t>
            </a:r>
          </a:p>
          <a:p>
            <a:pPr marL="0" indent="0">
              <a:buNone/>
            </a:pPr>
            <a:r>
              <a:rPr lang="en-IN" dirty="0"/>
              <a:t>• Evolutionary learning </a:t>
            </a:r>
          </a:p>
          <a:p>
            <a:pPr marL="0" indent="0">
              <a:buNone/>
            </a:pPr>
            <a:r>
              <a:rPr lang="en-IN" dirty="0"/>
              <a:t>– GA or meta-heuristics in general </a:t>
            </a:r>
          </a:p>
          <a:p>
            <a:pPr marL="0" indent="0">
              <a:buNone/>
            </a:pPr>
            <a:r>
              <a:rPr lang="en-IN" dirty="0"/>
              <a:t>• Natural Language Processing</a:t>
            </a:r>
          </a:p>
          <a:p>
            <a:r>
              <a:rPr lang="en-IN" dirty="0"/>
              <a:t>Reinforcement learning </a:t>
            </a:r>
          </a:p>
          <a:p>
            <a:pPr marL="0" indent="0">
              <a:buNone/>
            </a:pPr>
            <a:r>
              <a:rPr lang="en-IN" dirty="0"/>
              <a:t>• Artificial immune system </a:t>
            </a:r>
          </a:p>
          <a:p>
            <a:pPr marL="0" indent="0">
              <a:buNone/>
            </a:pPr>
            <a:r>
              <a:rPr lang="en-IN" dirty="0"/>
              <a:t>• Fuzzy logic </a:t>
            </a:r>
          </a:p>
          <a:p>
            <a:pPr marL="0" indent="0">
              <a:buNone/>
            </a:pPr>
            <a:r>
              <a:rPr lang="en-IN" dirty="0"/>
              <a:t>•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1215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B20-538F-4825-BA74-F77D17C3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Topics to be covered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F0A6-65CA-4E2D-B885-E837D29C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brief review of AI history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What is artificial 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intellience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? 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Related research fields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Scope of this course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039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F4D0-E3C1-465B-A803-A56A4F38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27CD-556F-4136-824F-2A9F891C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</a:t>
            </a:r>
          </a:p>
          <a:p>
            <a:r>
              <a:rPr lang="en-IN" dirty="0"/>
              <a:t>– Problem formulation and basic search algorithms </a:t>
            </a:r>
          </a:p>
          <a:p>
            <a:pPr marL="0" indent="0">
              <a:buNone/>
            </a:pPr>
            <a:r>
              <a:rPr lang="en-IN" dirty="0"/>
              <a:t>• Expert system-based reasoning </a:t>
            </a:r>
          </a:p>
          <a:p>
            <a:pPr marL="0" indent="0">
              <a:buNone/>
            </a:pPr>
            <a:r>
              <a:rPr lang="en-IN" dirty="0"/>
              <a:t>– Production system, semantic network, and frame </a:t>
            </a:r>
          </a:p>
          <a:p>
            <a:pPr marL="0" indent="0">
              <a:buNone/>
            </a:pPr>
            <a:r>
              <a:rPr lang="en-IN" dirty="0"/>
              <a:t>• Logic based-reasoning </a:t>
            </a:r>
          </a:p>
          <a:p>
            <a:pPr marL="0" indent="0">
              <a:buNone/>
            </a:pPr>
            <a:r>
              <a:rPr lang="en-IN" dirty="0"/>
              <a:t>– Propositional logic and predicate logic </a:t>
            </a:r>
          </a:p>
          <a:p>
            <a:pPr marL="0" indent="0">
              <a:buNone/>
            </a:pPr>
            <a:r>
              <a:rPr lang="en-IN" dirty="0"/>
              <a:t>• Soft computing based reasoning </a:t>
            </a:r>
          </a:p>
          <a:p>
            <a:pPr marL="0" indent="0">
              <a:buNone/>
            </a:pPr>
            <a:r>
              <a:rPr lang="en-IN" dirty="0"/>
              <a:t>– Fuzzy logic and multilayer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74266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AB05-994A-438A-B2BA-1DC0D327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DCDB-2F80-4C92-B7A7-DDD5FFCB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r>
              <a:rPr lang="en-US" dirty="0"/>
              <a:t>Neural networks </a:t>
            </a:r>
          </a:p>
          <a:p>
            <a:r>
              <a:rPr lang="en-US" dirty="0"/>
              <a:t>Decision trees </a:t>
            </a:r>
          </a:p>
          <a:p>
            <a:r>
              <a:rPr lang="en-US" dirty="0"/>
              <a:t>Genetic algorithm </a:t>
            </a:r>
          </a:p>
          <a:p>
            <a:r>
              <a:rPr lang="en-US" dirty="0"/>
              <a:t>Fuzzy Logic and system</a:t>
            </a:r>
          </a:p>
          <a:p>
            <a:r>
              <a:rPr lang="en-US" dirty="0"/>
              <a:t>Image recognition</a:t>
            </a:r>
          </a:p>
          <a:p>
            <a:r>
              <a:rPr lang="en-US" dirty="0"/>
              <a:t>Predictive analysis (if time permits)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3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A6A9-8461-47ED-84EF-EAA7AD3A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8A6D-7B42-40CF-AE59-B4AFCADE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the basic search methods; </a:t>
            </a:r>
          </a:p>
          <a:p>
            <a:pPr marL="0" indent="0">
              <a:buNone/>
            </a:pPr>
            <a:r>
              <a:rPr lang="en-US" dirty="0"/>
              <a:t>• Understand the basic methods for problem formulation and knowledge representation; </a:t>
            </a:r>
          </a:p>
          <a:p>
            <a:pPr marL="0" indent="0">
              <a:buNone/>
            </a:pPr>
            <a:r>
              <a:rPr lang="en-US" dirty="0"/>
              <a:t>• Understand the basic idea of automatic reasoning; </a:t>
            </a:r>
          </a:p>
          <a:p>
            <a:pPr marL="0" indent="0">
              <a:buNone/>
            </a:pPr>
            <a:r>
              <a:rPr lang="en-US" dirty="0"/>
              <a:t>• Know some basic concepts related to pattern recognition and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52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C460-52E9-491B-ABF9-6B2CCE54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Quizzes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E048-1007-4B3E-90BA-BBB9262A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AI as a research area?</a:t>
            </a:r>
          </a:p>
          <a:p>
            <a:r>
              <a:rPr lang="en-US" dirty="0"/>
              <a:t>What are the three MAPs for knowledge acquisition?</a:t>
            </a:r>
          </a:p>
          <a:p>
            <a:r>
              <a:rPr lang="en-IN" dirty="0"/>
              <a:t>What is Search?</a:t>
            </a:r>
            <a:endParaRPr lang="en-US" dirty="0"/>
          </a:p>
          <a:p>
            <a:r>
              <a:rPr lang="en-US" dirty="0"/>
              <a:t>Explain </a:t>
            </a:r>
            <a:r>
              <a:rPr lang="en-US"/>
              <a:t>any one learning </a:t>
            </a:r>
            <a:r>
              <a:rPr lang="en-US" dirty="0"/>
              <a:t>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01C3-5D8F-4D5D-8056-DA69CDDB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Work (Around 1900)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D5DD-DA33-48CE-BB42-682563FE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Representatives</a:t>
            </a:r>
          </a:p>
          <a:p>
            <a:pPr lvl="1"/>
            <a:r>
              <a:rPr lang="en-IN" dirty="0"/>
              <a:t>George Boole</a:t>
            </a:r>
          </a:p>
          <a:p>
            <a:pPr lvl="1"/>
            <a:r>
              <a:rPr lang="en-IN" dirty="0"/>
              <a:t>Alfred North Whitehead</a:t>
            </a:r>
          </a:p>
          <a:p>
            <a:pPr lvl="1"/>
            <a:r>
              <a:rPr lang="en-IN" dirty="0"/>
              <a:t>Bertrand A. W. Russel</a:t>
            </a:r>
          </a:p>
          <a:p>
            <a:r>
              <a:rPr lang="en-IN" dirty="0"/>
              <a:t>Main Contributions</a:t>
            </a:r>
          </a:p>
          <a:p>
            <a:pPr marL="457200" lvl="1" indent="0">
              <a:buNone/>
            </a:pPr>
            <a:r>
              <a:rPr lang="en-IN" dirty="0"/>
              <a:t>Boolean Algebra</a:t>
            </a:r>
          </a:p>
          <a:p>
            <a:pPr marL="457200" lvl="1" indent="0">
              <a:buNone/>
            </a:pPr>
            <a:r>
              <a:rPr lang="en-IN" dirty="0"/>
              <a:t>Principia Mathematical</a:t>
            </a:r>
            <a:endParaRPr lang="en-IN" dirty="0" err="1">
              <a:cs typeface="Calibri"/>
            </a:endParaRPr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7713C-E2F8-4CF6-BDB2-D33935772742}"/>
              </a:ext>
            </a:extLst>
          </p:cNvPr>
          <p:cNvSpPr/>
          <p:nvPr/>
        </p:nvSpPr>
        <p:spPr>
          <a:xfrm>
            <a:off x="6668086" y="1825625"/>
            <a:ext cx="4909625" cy="2422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PM was an attempt to describe a set of axioms and interference rules in symbolic logic which all mathematical truths could in principle be proven.</a:t>
            </a:r>
          </a:p>
          <a:p>
            <a:pPr algn="ctr"/>
            <a:r>
              <a:rPr lang="en-IN"/>
              <a:t>However in 1931. Godel’s incompleteness theorem proved definitively that PM could never achieve this lofty goal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8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7B81-B343-42B9-A8C5-5DDF62A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work (1930～）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15BD-F308-4970-9BA9-A15F87ED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Representatives </a:t>
            </a:r>
          </a:p>
          <a:p>
            <a:pPr marL="0" indent="0">
              <a:buNone/>
            </a:pPr>
            <a:r>
              <a:rPr lang="en-IN" dirty="0"/>
              <a:t>– Alan Turing </a:t>
            </a:r>
          </a:p>
          <a:p>
            <a:pPr marL="0" indent="0">
              <a:buNone/>
            </a:pPr>
            <a:r>
              <a:rPr lang="en-IN" dirty="0"/>
              <a:t>– Claude Shannon </a:t>
            </a:r>
          </a:p>
          <a:p>
            <a:pPr marL="0" indent="0">
              <a:buNone/>
            </a:pPr>
            <a:r>
              <a:rPr lang="en-IN" dirty="0"/>
              <a:t>– John von Neumann </a:t>
            </a:r>
          </a:p>
          <a:p>
            <a:pPr marL="0" indent="0">
              <a:buNone/>
            </a:pPr>
            <a:r>
              <a:rPr lang="en-IN" dirty="0"/>
              <a:t>• Main contributions </a:t>
            </a:r>
          </a:p>
          <a:p>
            <a:pPr marL="0" indent="0">
              <a:buNone/>
            </a:pPr>
            <a:r>
              <a:rPr lang="en-IN" dirty="0"/>
              <a:t>– Theory of computation, Turing Machine </a:t>
            </a:r>
          </a:p>
          <a:p>
            <a:pPr marL="0" indent="0">
              <a:buNone/>
            </a:pPr>
            <a:r>
              <a:rPr lang="en-IN" dirty="0"/>
              <a:t>– Turing test (to distinguish machine from human) </a:t>
            </a:r>
          </a:p>
          <a:p>
            <a:pPr marL="0" indent="0">
              <a:buNone/>
            </a:pPr>
            <a:r>
              <a:rPr lang="en-IN" dirty="0"/>
              <a:t>– Information theory, application of Boolean algebra </a:t>
            </a:r>
          </a:p>
          <a:p>
            <a:pPr marL="0" indent="0">
              <a:buNone/>
            </a:pPr>
            <a:r>
              <a:rPr lang="en-IN" dirty="0"/>
              <a:t>– von Neumann model of computing machines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C0CEBCA-A4CD-4F21-9040-521D3DC4A6CE}"/>
              </a:ext>
            </a:extLst>
          </p:cNvPr>
          <p:cNvSpPr/>
          <p:nvPr/>
        </p:nvSpPr>
        <p:spPr>
          <a:xfrm>
            <a:off x="8215533" y="1215891"/>
            <a:ext cx="3335215" cy="2785403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ZHAO.</a:t>
            </a:r>
          </a:p>
          <a:p>
            <a:pPr algn="ctr"/>
            <a:r>
              <a:rPr lang="en-US" dirty="0"/>
              <a:t>You can ask</a:t>
            </a:r>
          </a:p>
          <a:p>
            <a:pPr algn="ctr"/>
            <a:r>
              <a:rPr lang="en-US" dirty="0"/>
              <a:t>any questions,</a:t>
            </a:r>
          </a:p>
          <a:p>
            <a:pPr algn="ctr"/>
            <a:r>
              <a:rPr lang="en-US" dirty="0"/>
              <a:t>and see if I</a:t>
            </a:r>
          </a:p>
          <a:p>
            <a:pPr algn="ctr"/>
            <a:r>
              <a:rPr lang="en-US" dirty="0"/>
              <a:t>am the real</a:t>
            </a:r>
          </a:p>
          <a:p>
            <a:pPr algn="ctr"/>
            <a:r>
              <a:rPr lang="en-US" dirty="0"/>
              <a:t>person.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FE80A-51F1-477D-915C-710E73FF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97" y="4273550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220C-CC74-4FC3-A458-D4D4ACDE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first wave (1950～)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B07A-8750-48A5-9A8F-769BBBBA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Representatives </a:t>
            </a:r>
          </a:p>
          <a:p>
            <a:pPr marL="0" indent="0">
              <a:buNone/>
            </a:pPr>
            <a:r>
              <a:rPr lang="en-IN" dirty="0"/>
              <a:t>– John McCarthy </a:t>
            </a:r>
          </a:p>
          <a:p>
            <a:pPr marL="0" indent="0">
              <a:buNone/>
            </a:pPr>
            <a:r>
              <a:rPr lang="en-IN" dirty="0"/>
              <a:t>– Marvin Lee Minsky </a:t>
            </a:r>
          </a:p>
          <a:p>
            <a:pPr marL="0" indent="0">
              <a:buNone/>
            </a:pPr>
            <a:r>
              <a:rPr lang="en-IN" dirty="0"/>
              <a:t>– Herbert Alexander Simon </a:t>
            </a:r>
          </a:p>
          <a:p>
            <a:pPr marL="0" indent="0">
              <a:buNone/>
            </a:pPr>
            <a:r>
              <a:rPr lang="en-IN" dirty="0"/>
              <a:t>– Allen Newell </a:t>
            </a:r>
          </a:p>
          <a:p>
            <a:pPr marL="0" indent="0">
              <a:buNone/>
            </a:pPr>
            <a:r>
              <a:rPr lang="en-IN" dirty="0"/>
              <a:t>– Edward Albert Feigenbaum </a:t>
            </a:r>
          </a:p>
          <a:p>
            <a:pPr marL="0" indent="0">
              <a:buNone/>
            </a:pPr>
            <a:r>
              <a:rPr lang="en-IN" dirty="0"/>
              <a:t>• Main contributions </a:t>
            </a:r>
          </a:p>
          <a:p>
            <a:pPr marL="0" indent="0">
              <a:buNone/>
            </a:pPr>
            <a:r>
              <a:rPr lang="en-IN" dirty="0"/>
              <a:t>– LISP </a:t>
            </a:r>
          </a:p>
          <a:p>
            <a:pPr marL="0" indent="0">
              <a:buNone/>
            </a:pPr>
            <a:r>
              <a:rPr lang="en-IN" dirty="0"/>
              <a:t>– Semantic network and frame</a:t>
            </a:r>
          </a:p>
          <a:p>
            <a:pPr marL="0" indent="0">
              <a:buNone/>
            </a:pPr>
            <a:r>
              <a:rPr lang="en-IN" dirty="0"/>
              <a:t>– General problem solver and Expert systems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4584F7D-6670-4EAA-A45F-DB3809C2C5EC}"/>
              </a:ext>
            </a:extLst>
          </p:cNvPr>
          <p:cNvSpPr/>
          <p:nvPr/>
        </p:nvSpPr>
        <p:spPr>
          <a:xfrm>
            <a:off x="7455877" y="1442280"/>
            <a:ext cx="3616569" cy="1986720"/>
          </a:xfrm>
          <a:prstGeom prst="borderCallout1">
            <a:avLst>
              <a:gd name="adj1" fmla="val 42117"/>
              <a:gd name="adj2" fmla="val -942"/>
              <a:gd name="adj3" fmla="val 67182"/>
              <a:gd name="adj4" fmla="val -7100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term AI was</a:t>
            </a:r>
          </a:p>
          <a:p>
            <a:pPr algn="ctr"/>
            <a:r>
              <a:rPr lang="en-US"/>
              <a:t>proposed by these</a:t>
            </a:r>
          </a:p>
          <a:p>
            <a:pPr algn="ctr"/>
            <a:r>
              <a:rPr lang="en-US"/>
              <a:t>persons in the wellknown Dartmouth</a:t>
            </a:r>
          </a:p>
          <a:p>
            <a:pPr algn="ctr"/>
            <a:r>
              <a:rPr lang="en-US"/>
              <a:t>Artificial Intelligence</a:t>
            </a:r>
          </a:p>
          <a:p>
            <a:pPr algn="ctr"/>
            <a:r>
              <a:rPr lang="en-US"/>
              <a:t>conference (1956)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CEC-847F-4DDF-A03F-D3D6C296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second wave (1980～)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49AC-D926-461A-8CC4-1E796E3CDE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Representatives </a:t>
            </a:r>
          </a:p>
          <a:p>
            <a:pPr marL="0" indent="0">
              <a:buNone/>
            </a:pPr>
            <a:r>
              <a:rPr lang="en-IN" dirty="0"/>
              <a:t>– David </a:t>
            </a:r>
            <a:r>
              <a:rPr lang="en-IN" dirty="0" err="1"/>
              <a:t>Rumelhart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– </a:t>
            </a:r>
            <a:r>
              <a:rPr lang="en-IN" dirty="0" err="1"/>
              <a:t>Lotfi</a:t>
            </a:r>
            <a:r>
              <a:rPr lang="en-IN" dirty="0"/>
              <a:t> </a:t>
            </a:r>
            <a:r>
              <a:rPr lang="en-IN" dirty="0" err="1"/>
              <a:t>Zdeh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– John Holland </a:t>
            </a:r>
          </a:p>
          <a:p>
            <a:pPr marL="0" indent="0">
              <a:buNone/>
            </a:pPr>
            <a:r>
              <a:rPr lang="en-IN" dirty="0"/>
              <a:t>– Lawrence </a:t>
            </a:r>
            <a:r>
              <a:rPr lang="en-IN" dirty="0" err="1"/>
              <a:t>Forgel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– Ingo </a:t>
            </a:r>
            <a:r>
              <a:rPr lang="en-IN" dirty="0" err="1"/>
              <a:t>Rechenberg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– John </a:t>
            </a:r>
            <a:r>
              <a:rPr lang="en-IN" dirty="0" err="1"/>
              <a:t>Koza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1BC2-4729-4D64-B6F4-7B054384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73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Main contributions</a:t>
            </a:r>
          </a:p>
          <a:p>
            <a:pPr marL="0" indent="0">
              <a:buNone/>
            </a:pPr>
            <a:r>
              <a:rPr lang="en-IN" dirty="0"/>
              <a:t> – Learning of MLP</a:t>
            </a:r>
          </a:p>
          <a:p>
            <a:pPr marL="0" indent="0">
              <a:buNone/>
            </a:pPr>
            <a:r>
              <a:rPr lang="en-IN" dirty="0"/>
              <a:t> – Fuzzy logic</a:t>
            </a:r>
          </a:p>
          <a:p>
            <a:pPr marL="0" indent="0">
              <a:buNone/>
            </a:pPr>
            <a:r>
              <a:rPr lang="en-IN" dirty="0"/>
              <a:t> – Genetic algorithms </a:t>
            </a:r>
          </a:p>
          <a:p>
            <a:pPr marL="0" indent="0">
              <a:buNone/>
            </a:pPr>
            <a:r>
              <a:rPr lang="en-IN" dirty="0"/>
              <a:t>– Evolutionary programming</a:t>
            </a:r>
          </a:p>
          <a:p>
            <a:pPr marL="0" indent="0">
              <a:buNone/>
            </a:pPr>
            <a:r>
              <a:rPr lang="en-IN" dirty="0"/>
              <a:t>– Evolution strategy </a:t>
            </a:r>
          </a:p>
          <a:p>
            <a:pPr marL="0" indent="0">
              <a:buNone/>
            </a:pPr>
            <a:r>
              <a:rPr lang="en-IN" dirty="0"/>
              <a:t>– Genetic programming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E72D39-D858-4A58-9E7D-DE534EF7AB62}"/>
              </a:ext>
            </a:extLst>
          </p:cNvPr>
          <p:cNvSpPr/>
          <p:nvPr/>
        </p:nvSpPr>
        <p:spPr>
          <a:xfrm>
            <a:off x="2518116" y="5712729"/>
            <a:ext cx="6485207" cy="92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Soft computing Human like computing and natural computing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3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27A5-B773-4EE6-8CB2-CC65CC89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third wave (2000～)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4AB49-B082-477D-997F-09043B8A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Representative technologies </a:t>
            </a:r>
          </a:p>
          <a:p>
            <a:pPr marL="0" indent="0">
              <a:buNone/>
            </a:pPr>
            <a:r>
              <a:rPr lang="en-IN" dirty="0"/>
              <a:t>– Internet </a:t>
            </a:r>
          </a:p>
          <a:p>
            <a:pPr marL="457200" lvl="1" indent="0">
              <a:buNone/>
            </a:pPr>
            <a:r>
              <a:rPr lang="en-IN" dirty="0"/>
              <a:t>• Tim Berners-Lee, WWW inventor, 1989</a:t>
            </a:r>
          </a:p>
          <a:p>
            <a:pPr marL="0" indent="0">
              <a:buNone/>
            </a:pPr>
            <a:r>
              <a:rPr lang="en-IN" dirty="0"/>
              <a:t>– Internet of things </a:t>
            </a:r>
          </a:p>
          <a:p>
            <a:pPr marL="457200" lvl="1" indent="0">
              <a:buNone/>
            </a:pPr>
            <a:r>
              <a:rPr lang="en-IN" dirty="0"/>
              <a:t>• Kevin Ashton, MIT Auto-ID </a:t>
            </a:r>
            <a:r>
              <a:rPr lang="en-IN" dirty="0" err="1"/>
              <a:t>Center</a:t>
            </a:r>
            <a:r>
              <a:rPr lang="en-IN" dirty="0"/>
              <a:t>, 1999</a:t>
            </a:r>
          </a:p>
          <a:p>
            <a:pPr marL="0" indent="0">
              <a:buNone/>
            </a:pPr>
            <a:r>
              <a:rPr lang="en-IN" dirty="0"/>
              <a:t>– Cloud computing </a:t>
            </a:r>
          </a:p>
          <a:p>
            <a:pPr marL="457200" lvl="1" indent="0">
              <a:buNone/>
            </a:pPr>
            <a:r>
              <a:rPr lang="en-IN" dirty="0"/>
              <a:t>• Main frame (1950s), virtual machine (1970s), cloud (1990s)</a:t>
            </a:r>
          </a:p>
          <a:p>
            <a:pPr marL="0" indent="0">
              <a:buNone/>
            </a:pPr>
            <a:r>
              <a:rPr lang="en-IN" dirty="0"/>
              <a:t>– Big data </a:t>
            </a:r>
          </a:p>
          <a:p>
            <a:pPr marL="457200" lvl="1" indent="0">
              <a:buNone/>
            </a:pPr>
            <a:r>
              <a:rPr lang="en-IN" dirty="0"/>
              <a:t>• John R. </a:t>
            </a:r>
            <a:r>
              <a:rPr lang="en-IN" dirty="0" err="1"/>
              <a:t>Masey</a:t>
            </a:r>
            <a:r>
              <a:rPr lang="en-IN" dirty="0"/>
              <a:t>, SGI, 1998 </a:t>
            </a:r>
          </a:p>
          <a:p>
            <a:pPr marL="0" indent="0">
              <a:buNone/>
            </a:pPr>
            <a:r>
              <a:rPr lang="en-IN" dirty="0"/>
              <a:t>– Deep learning </a:t>
            </a:r>
          </a:p>
          <a:p>
            <a:pPr marL="457200" lvl="1" indent="0">
              <a:buNone/>
            </a:pPr>
            <a:r>
              <a:rPr lang="en-IN" dirty="0"/>
              <a:t>• Geoffrey Hinton, </a:t>
            </a:r>
            <a:r>
              <a:rPr lang="en-IN" dirty="0" err="1"/>
              <a:t>UoT</a:t>
            </a:r>
            <a:r>
              <a:rPr lang="en-IN" dirty="0"/>
              <a:t>, 2006</a:t>
            </a:r>
          </a:p>
        </p:txBody>
      </p:sp>
    </p:spTree>
    <p:extLst>
      <p:ext uri="{BB962C8B-B14F-4D97-AF65-F5344CB8AC3E}">
        <p14:creationId xmlns:p14="http://schemas.microsoft.com/office/powerpoint/2010/main" val="8678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8DCF-F031-45AE-8B22-F7351D80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7627-DB54-4AF9-AFEC-8F2F2520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work </a:t>
            </a:r>
          </a:p>
          <a:p>
            <a:pPr marL="0" indent="0">
              <a:buNone/>
            </a:pPr>
            <a:r>
              <a:rPr lang="en-US" dirty="0"/>
              <a:t>– Theoretic foundations </a:t>
            </a:r>
          </a:p>
          <a:p>
            <a:pPr marL="0" indent="0">
              <a:buNone/>
            </a:pPr>
            <a:r>
              <a:rPr lang="en-US" dirty="0"/>
              <a:t>• First wave: </a:t>
            </a:r>
          </a:p>
          <a:p>
            <a:pPr marL="0" indent="0">
              <a:buNone/>
            </a:pPr>
            <a:r>
              <a:rPr lang="en-US" dirty="0"/>
              <a:t>– Reasoning with given knowledge </a:t>
            </a:r>
          </a:p>
          <a:p>
            <a:pPr marL="0" indent="0">
              <a:buNone/>
            </a:pPr>
            <a:r>
              <a:rPr lang="en-US" dirty="0"/>
              <a:t>• Second wave </a:t>
            </a:r>
          </a:p>
          <a:p>
            <a:pPr marL="0" indent="0">
              <a:buNone/>
            </a:pPr>
            <a:r>
              <a:rPr lang="en-US" dirty="0"/>
              <a:t>– Learning-based knowledge acquisition </a:t>
            </a:r>
          </a:p>
          <a:p>
            <a:pPr marL="0" indent="0">
              <a:buNone/>
            </a:pPr>
            <a:r>
              <a:rPr lang="en-US" dirty="0"/>
              <a:t>• Third wave </a:t>
            </a:r>
          </a:p>
          <a:p>
            <a:pPr marL="0" indent="0">
              <a:buNone/>
            </a:pPr>
            <a:r>
              <a:rPr lang="en-US" dirty="0"/>
              <a:t>– Learn in the cyber-space</a:t>
            </a:r>
            <a:endParaRPr lang="en-IN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36276BC-9C1B-4588-95F6-E8742890929C}"/>
              </a:ext>
            </a:extLst>
          </p:cNvPr>
          <p:cNvSpPr/>
          <p:nvPr/>
        </p:nvSpPr>
        <p:spPr>
          <a:xfrm>
            <a:off x="6778355" y="4001294"/>
            <a:ext cx="4684542" cy="1828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as learning inside the brain. Each brain has a “natural intelligence” that can learn using the sensor data captured by different parts of the body.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F8B0D-8F96-43C7-A386-0B0508DD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2" y="681037"/>
            <a:ext cx="3273229" cy="23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E0E-1DFB-4A62-8E6E-554FBDD3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status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2BB2-531B-48D4-9CF6-46F2BC33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9517"/>
          </a:xfrm>
        </p:spPr>
        <p:txBody>
          <a:bodyPr>
            <a:normAutofit fontScale="77500" lnSpcReduction="20000"/>
          </a:bodyPr>
          <a:lstStyle/>
          <a:p>
            <a:r>
              <a:rPr lang="en-US" b="0" i="0" u="none" strike="noStrike" dirty="0">
                <a:effectLst/>
                <a:latin typeface="var(--dosis)"/>
              </a:rPr>
              <a:t>61% of business executives with an innovation strategy say AI helps them identify otherwise missed opportunities in data.</a:t>
            </a:r>
          </a:p>
          <a:p>
            <a:r>
              <a:rPr lang="en-US" b="0" i="0" u="none" strike="noStrike" dirty="0">
                <a:effectLst/>
                <a:latin typeface="var(--dosis)"/>
              </a:rPr>
              <a:t>75% of commercial enterprise applications will use AI by 2021, according to IDC predictions.</a:t>
            </a:r>
          </a:p>
          <a:p>
            <a:r>
              <a:rPr lang="en-US" b="0" i="0" u="none" strike="noStrike" dirty="0">
                <a:effectLst/>
                <a:latin typeface="var(--dosis)"/>
              </a:rPr>
              <a:t>80% of tech and business leaders believe AI creates jobs and improves worker efficiency.</a:t>
            </a:r>
          </a:p>
          <a:p>
            <a:r>
              <a:rPr lang="en-US" b="0" i="0" u="none" strike="noStrike" dirty="0">
                <a:effectLst/>
                <a:latin typeface="var(--dosis)"/>
              </a:rPr>
              <a:t>54% of business executives who have implemented AI solutions say productivity has already increased.</a:t>
            </a:r>
          </a:p>
          <a:p>
            <a:r>
              <a:rPr lang="en-US" b="0" i="0" u="none" strike="noStrike" dirty="0">
                <a:effectLst/>
                <a:latin typeface="var(--dosis)"/>
              </a:rPr>
              <a:t>$57.6 billion will be spent globally on cognitive and AI systems in 2021.</a:t>
            </a:r>
          </a:p>
          <a:p>
            <a:r>
              <a:rPr lang="en-US" b="0" i="0" u="none" strike="noStrike" dirty="0">
                <a:effectLst/>
                <a:latin typeface="var(--dosis)"/>
              </a:rPr>
              <a:t>70% of business decision-makers say workers can focus on more meaningful work with the help of AI.</a:t>
            </a:r>
          </a:p>
          <a:p>
            <a:r>
              <a:rPr lang="en-US" b="0" i="0" u="none" strike="noStrike" dirty="0">
                <a:effectLst/>
                <a:latin typeface="var(--dosis)"/>
              </a:rPr>
              <a:t>72% of leaders surveyed in the technology, media and telecommunications industry think their product offerings will be impacted significantly by AI in the next five years.</a:t>
            </a:r>
          </a:p>
          <a:p>
            <a:r>
              <a:rPr lang="en-US" b="0" i="0" u="none" strike="noStrike" dirty="0">
                <a:effectLst/>
                <a:latin typeface="var(--dosis)"/>
              </a:rPr>
              <a:t>47% of executives say it’s challenging to integrate AI initiatives with existing processes and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98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9EA27C-047D-43F6-AA06-25B160737A64}">
  <we:reference id="wa104380121" version="2.0.0.0" store="en-US" storeType="OMEX"/>
  <we:alternateReferences>
    <we:reference id="wa104380121" version="2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0B549A5BB7341BC5B0C4EF2EFA78E" ma:contentTypeVersion="11" ma:contentTypeDescription="Create a new document." ma:contentTypeScope="" ma:versionID="5644e000557bbeba079023c00d702b9a">
  <xsd:schema xmlns:xsd="http://www.w3.org/2001/XMLSchema" xmlns:xs="http://www.w3.org/2001/XMLSchema" xmlns:p="http://schemas.microsoft.com/office/2006/metadata/properties" xmlns:ns2="6cb13051-bb3c-4290-ad6b-aa7632d9e609" xmlns:ns3="7487c736-b1f1-43f1-b112-644c94a42c6b" targetNamespace="http://schemas.microsoft.com/office/2006/metadata/properties" ma:root="true" ma:fieldsID="ba50312c014d18029c30c588dcd38fee" ns2:_="" ns3:_="">
    <xsd:import namespace="6cb13051-bb3c-4290-ad6b-aa7632d9e609"/>
    <xsd:import namespace="7487c736-b1f1-43f1-b112-644c94a42c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13051-bb3c-4290-ad6b-aa7632d9e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7c736-b1f1-43f1-b112-644c94a42c6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51AA0E-6CA8-4EA2-A45A-2B8C555DE1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A1B4C6-0B8F-4D6F-B9F9-B05C5FE14D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83B75D-5F95-42BA-8EBF-0539FA0EE228}"/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1245</Words>
  <Application>Microsoft Office PowerPoint</Application>
  <PresentationFormat>Widescreen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Topics to be covered​</vt:lpstr>
      <vt:lpstr>Early Work (Around 1900)</vt:lpstr>
      <vt:lpstr>Early work (1930～）</vt:lpstr>
      <vt:lpstr>The first wave (1950～)</vt:lpstr>
      <vt:lpstr>The second wave (1980～)</vt:lpstr>
      <vt:lpstr>The third wave (2000～)</vt:lpstr>
      <vt:lpstr>A brief summary</vt:lpstr>
      <vt:lpstr>Current status of AI</vt:lpstr>
      <vt:lpstr>Do you think AI is good or evil?</vt:lpstr>
      <vt:lpstr>After all, what is intelligence?</vt:lpstr>
      <vt:lpstr>Intelligence can be defined as the ability for solving problems</vt:lpstr>
      <vt:lpstr>What is AI ?</vt:lpstr>
      <vt:lpstr>A rough classification of AI</vt:lpstr>
      <vt:lpstr>Related research fields</vt:lpstr>
      <vt:lpstr>Search</vt:lpstr>
      <vt:lpstr>Three MAPs for knowledge acquisition</vt:lpstr>
      <vt:lpstr>Representation methods</vt:lpstr>
      <vt:lpstr>Learning models and algorithms</vt:lpstr>
      <vt:lpstr>Scope of this course</vt:lpstr>
      <vt:lpstr>Scope of this course</vt:lpstr>
      <vt:lpstr>Purpose of this course</vt:lpstr>
      <vt:lpstr>Quizzes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Bharti Trivedi</dc:creator>
  <cp:lastModifiedBy>Bharti Trivedi</cp:lastModifiedBy>
  <cp:revision>28</cp:revision>
  <dcterms:created xsi:type="dcterms:W3CDTF">2020-08-11T10:35:29Z</dcterms:created>
  <dcterms:modified xsi:type="dcterms:W3CDTF">2020-10-21T05:17:39Z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0x010100DA80B549A5BB7341BC5B0C4EF2EFA78E</vt:lpwstr>
  </property>
</Properties>
</file>