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0" r:id="rId2"/>
    <p:sldId id="262" r:id="rId3"/>
    <p:sldId id="256" r:id="rId4"/>
    <p:sldId id="261" r:id="rId5"/>
    <p:sldId id="257" r:id="rId6"/>
    <p:sldId id="258" r:id="rId7"/>
    <p:sldId id="259"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91" d="100"/>
          <a:sy n="91" d="100"/>
        </p:scale>
        <p:origin x="20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335BF-BA47-CB48-8E35-4CC5CC490E37}" type="datetimeFigureOut">
              <a:rPr kumimoji="1" lang="ja-JP" altLang="en-US" smtClean="0"/>
              <a:t>2022/1/31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7E7573-3FCB-A647-8297-A0E5230392B9}" type="slidenum">
              <a:rPr kumimoji="1" lang="ja-JP" altLang="en-US" smtClean="0"/>
              <a:t>‹#›</a:t>
            </a:fld>
            <a:endParaRPr kumimoji="1" lang="ja-JP" altLang="en-US"/>
          </a:p>
        </p:txBody>
      </p:sp>
    </p:spTree>
    <p:extLst>
      <p:ext uri="{BB962C8B-B14F-4D97-AF65-F5344CB8AC3E}">
        <p14:creationId xmlns:p14="http://schemas.microsoft.com/office/powerpoint/2010/main" val="28243879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まず、我々が傘をテーマに選んだ背景について説明します。</a:t>
            </a:r>
            <a:endParaRPr kumimoji="1" lang="en-US" altLang="ja-JP" dirty="0"/>
          </a:p>
          <a:p>
            <a:endParaRPr kumimoji="1" lang="en-US" altLang="ja-JP" dirty="0"/>
          </a:p>
          <a:p>
            <a:r>
              <a:rPr kumimoji="1" lang="ja-JP" altLang="en-US"/>
              <a:t>今回のプロジェクト参加にあたり、ゴミと聞いて連想した</a:t>
            </a:r>
          </a:p>
        </p:txBody>
      </p:sp>
      <p:sp>
        <p:nvSpPr>
          <p:cNvPr id="4" name="スライド番号プレースホルダー 3"/>
          <p:cNvSpPr>
            <a:spLocks noGrp="1"/>
          </p:cNvSpPr>
          <p:nvPr>
            <p:ph type="sldNum" sz="quarter" idx="5"/>
          </p:nvPr>
        </p:nvSpPr>
        <p:spPr/>
        <p:txBody>
          <a:bodyPr/>
          <a:lstStyle/>
          <a:p>
            <a:fld id="{BD7E7573-3FCB-A647-8297-A0E5230392B9}" type="slidenum">
              <a:rPr kumimoji="1" lang="ja-JP" altLang="en-US" smtClean="0"/>
              <a:t>3</a:t>
            </a:fld>
            <a:endParaRPr kumimoji="1" lang="ja-JP" altLang="en-US"/>
          </a:p>
        </p:txBody>
      </p:sp>
    </p:spTree>
    <p:extLst>
      <p:ext uri="{BB962C8B-B14F-4D97-AF65-F5344CB8AC3E}">
        <p14:creationId xmlns:p14="http://schemas.microsoft.com/office/powerpoint/2010/main" val="579519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では、最後に当製品のプロトタイプ作成にあたって挙げました今後の課題について説明します。</a:t>
            </a:r>
          </a:p>
          <a:p>
            <a:endParaRPr kumimoji="1" lang="ja-JP" altLang="en-US"/>
          </a:p>
          <a:p>
            <a:r>
              <a:rPr kumimoji="1" lang="ja-JP" altLang="en-US"/>
              <a:t>まず、持ち手の部分と自立部分の形状が確定していないため、確定させる必要があります。</a:t>
            </a:r>
          </a:p>
          <a:p>
            <a:r>
              <a:rPr kumimoji="1" lang="ja-JP" altLang="en-US"/>
              <a:t>持ち手に関しては、従来の</a:t>
            </a:r>
            <a:r>
              <a:rPr kumimoji="1" lang="en" altLang="ja-JP" dirty="0"/>
              <a:t>U</a:t>
            </a:r>
            <a:r>
              <a:rPr kumimoji="1" lang="ja-JP" altLang="en-US"/>
              <a:t>字タイプより持ちやすい形状がないかを考えます。自立部分に関しては、現在販売されている自立傘だとサイズが大きいなどの問題があるため、よりコンパクトに自立させられる手法を検討します。</a:t>
            </a:r>
          </a:p>
          <a:p>
            <a:endParaRPr kumimoji="1" lang="ja-JP" altLang="en-US"/>
          </a:p>
          <a:p>
            <a:r>
              <a:rPr kumimoji="1" lang="ja-JP" altLang="en-US"/>
              <a:t>次に、包装紙を用いた傘の作成について、防水加工の施し方を検証します。現在考えている案として、紙にアマニ油を塗る方法と、透明のプラ素材でラミネート加工を行う方法が出ています。これらを実験し、布地部分の耐久性やリサイクル時の取り扱いの容易さなどを考慮して、布地の加工方法を決定します。</a:t>
            </a:r>
          </a:p>
          <a:p>
            <a:endParaRPr kumimoji="1" lang="ja-JP" altLang="en-US"/>
          </a:p>
          <a:p>
            <a:r>
              <a:rPr kumimoji="1" lang="ja-JP" altLang="en-US"/>
              <a:t>さらに、現在出ている２つの案のうちどちらをメインにしていくかを決める必要があります。</a:t>
            </a:r>
            <a:r>
              <a:rPr kumimoji="1" lang="en-US" altLang="ja-JP" dirty="0"/>
              <a:t>2</a:t>
            </a:r>
            <a:r>
              <a:rPr kumimoji="1" lang="ja-JP" altLang="en-US"/>
              <a:t>月中に両方のプロトタイプを作成して、両者のメリット・デメリットを洗い出し、最終プロトタイプの方向性を決定します。</a:t>
            </a:r>
          </a:p>
          <a:p>
            <a:endParaRPr kumimoji="1" lang="ja-JP" altLang="en-US"/>
          </a:p>
          <a:p>
            <a:r>
              <a:rPr kumimoji="1" lang="ja-JP" altLang="en-US"/>
              <a:t>最後に、可能であれば、傘のシェアリングサービス・アイカサを担当されている経営学部の</a:t>
            </a:r>
            <a:r>
              <a:rPr kumimoji="1" lang="en" altLang="ja-JP" dirty="0"/>
              <a:t>OB</a:t>
            </a:r>
            <a:r>
              <a:rPr kumimoji="1" lang="ja-JP" altLang="en-US"/>
              <a:t>の方に、アイカサの利用者の傾向や利用目的、サービスの抱える課題をインタビューし、最終プロトタイプの作成に意見を反映したいと考えています。</a:t>
            </a:r>
          </a:p>
          <a:p>
            <a:endParaRPr kumimoji="1" lang="ja-JP" altLang="en-US"/>
          </a:p>
          <a:p>
            <a:r>
              <a:rPr kumimoji="1" lang="ja-JP" altLang="en-US"/>
              <a:t>以上の点を含めて、</a:t>
            </a:r>
            <a:r>
              <a:rPr kumimoji="1" lang="en-US" altLang="ja-JP" dirty="0"/>
              <a:t>3</a:t>
            </a:r>
            <a:r>
              <a:rPr kumimoji="1" lang="ja-JP" altLang="en-US"/>
              <a:t>月までに最終プロトタイプを完成させる予定です。</a:t>
            </a:r>
          </a:p>
          <a:p>
            <a:endParaRPr kumimoji="1" lang="ja-JP" altLang="en-US"/>
          </a:p>
          <a:p>
            <a:r>
              <a:rPr kumimoji="1" lang="ja-JP" altLang="en-US"/>
              <a:t>ゴミをゴミとして終わらせない、ゴミをもう一度輝かせる製品づくりを目標に、活動をおこなって行きたいと思いますので、よろしくお願いします。</a:t>
            </a:r>
          </a:p>
          <a:p>
            <a:endParaRPr kumimoji="1" lang="ja-JP" altLang="en-US"/>
          </a:p>
          <a:p>
            <a:r>
              <a:rPr kumimoji="1" lang="ja-JP" altLang="en-US"/>
              <a:t>これで発表を終わります。</a:t>
            </a:r>
          </a:p>
        </p:txBody>
      </p:sp>
      <p:sp>
        <p:nvSpPr>
          <p:cNvPr id="4" name="スライド番号プレースホルダー 3"/>
          <p:cNvSpPr>
            <a:spLocks noGrp="1"/>
          </p:cNvSpPr>
          <p:nvPr>
            <p:ph type="sldNum" sz="quarter" idx="5"/>
          </p:nvPr>
        </p:nvSpPr>
        <p:spPr/>
        <p:txBody>
          <a:bodyPr/>
          <a:lstStyle/>
          <a:p>
            <a:fld id="{BD7E7573-3FCB-A647-8297-A0E5230392B9}" type="slidenum">
              <a:rPr kumimoji="1" lang="ja-JP" altLang="en-US" smtClean="0"/>
              <a:t>7</a:t>
            </a:fld>
            <a:endParaRPr kumimoji="1" lang="ja-JP" altLang="en-US"/>
          </a:p>
        </p:txBody>
      </p:sp>
    </p:spTree>
    <p:extLst>
      <p:ext uri="{BB962C8B-B14F-4D97-AF65-F5344CB8AC3E}">
        <p14:creationId xmlns:p14="http://schemas.microsoft.com/office/powerpoint/2010/main" val="884243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ED6D73-B64B-4523-8616-8B6A2C64E82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D0C9345-0AD7-457C-BC9A-B81E186554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EEF6284-528C-41BD-B55E-41A61AAB363D}"/>
              </a:ext>
            </a:extLst>
          </p:cNvPr>
          <p:cNvSpPr>
            <a:spLocks noGrp="1"/>
          </p:cNvSpPr>
          <p:nvPr>
            <p:ph type="dt" sz="half" idx="10"/>
          </p:nvPr>
        </p:nvSpPr>
        <p:spPr/>
        <p:txBody>
          <a:bodyPr/>
          <a:lstStyle/>
          <a:p>
            <a:fld id="{D26B3F14-B6D3-4FFF-9E98-A36B8EA3BF2A}" type="datetimeFigureOut">
              <a:rPr kumimoji="1" lang="ja-JP" altLang="en-US" smtClean="0"/>
              <a:t>2022/1/31</a:t>
            </a:fld>
            <a:endParaRPr kumimoji="1" lang="ja-JP" altLang="en-US"/>
          </a:p>
        </p:txBody>
      </p:sp>
      <p:sp>
        <p:nvSpPr>
          <p:cNvPr id="5" name="フッター プレースホルダー 4">
            <a:extLst>
              <a:ext uri="{FF2B5EF4-FFF2-40B4-BE49-F238E27FC236}">
                <a16:creationId xmlns:a16="http://schemas.microsoft.com/office/drawing/2014/main" id="{28F91827-4DEB-4444-A5A2-AF78A3EC8F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E2448D-BD03-453B-8D39-DA1889FA4AB5}"/>
              </a:ext>
            </a:extLst>
          </p:cNvPr>
          <p:cNvSpPr>
            <a:spLocks noGrp="1"/>
          </p:cNvSpPr>
          <p:nvPr>
            <p:ph type="sldNum" sz="quarter" idx="12"/>
          </p:nvPr>
        </p:nvSpPr>
        <p:spPr/>
        <p:txBody>
          <a:bodyPr/>
          <a:lstStyle/>
          <a:p>
            <a:fld id="{B703E7E7-9668-45B4-A808-BF1D37237786}" type="slidenum">
              <a:rPr kumimoji="1" lang="ja-JP" altLang="en-US" smtClean="0"/>
              <a:t>‹#›</a:t>
            </a:fld>
            <a:endParaRPr kumimoji="1" lang="ja-JP" altLang="en-US"/>
          </a:p>
        </p:txBody>
      </p:sp>
    </p:spTree>
    <p:extLst>
      <p:ext uri="{BB962C8B-B14F-4D97-AF65-F5344CB8AC3E}">
        <p14:creationId xmlns:p14="http://schemas.microsoft.com/office/powerpoint/2010/main" val="3832800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5379E0-3504-42EF-8DCF-10DDA17D01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CA4A479-96E3-4D35-BF81-D2302B5FEE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8A4F22-A228-4D45-B903-CF6BA027045A}"/>
              </a:ext>
            </a:extLst>
          </p:cNvPr>
          <p:cNvSpPr>
            <a:spLocks noGrp="1"/>
          </p:cNvSpPr>
          <p:nvPr>
            <p:ph type="dt" sz="half" idx="10"/>
          </p:nvPr>
        </p:nvSpPr>
        <p:spPr/>
        <p:txBody>
          <a:bodyPr/>
          <a:lstStyle/>
          <a:p>
            <a:fld id="{D26B3F14-B6D3-4FFF-9E98-A36B8EA3BF2A}" type="datetimeFigureOut">
              <a:rPr kumimoji="1" lang="ja-JP" altLang="en-US" smtClean="0"/>
              <a:t>2022/1/31</a:t>
            </a:fld>
            <a:endParaRPr kumimoji="1" lang="ja-JP" altLang="en-US"/>
          </a:p>
        </p:txBody>
      </p:sp>
      <p:sp>
        <p:nvSpPr>
          <p:cNvPr id="5" name="フッター プレースホルダー 4">
            <a:extLst>
              <a:ext uri="{FF2B5EF4-FFF2-40B4-BE49-F238E27FC236}">
                <a16:creationId xmlns:a16="http://schemas.microsoft.com/office/drawing/2014/main" id="{7CE53468-D7A7-43FC-9191-2CB12C96EE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3B013D-8689-43EA-855B-DBDC59B9E948}"/>
              </a:ext>
            </a:extLst>
          </p:cNvPr>
          <p:cNvSpPr>
            <a:spLocks noGrp="1"/>
          </p:cNvSpPr>
          <p:nvPr>
            <p:ph type="sldNum" sz="quarter" idx="12"/>
          </p:nvPr>
        </p:nvSpPr>
        <p:spPr/>
        <p:txBody>
          <a:bodyPr/>
          <a:lstStyle/>
          <a:p>
            <a:fld id="{B703E7E7-9668-45B4-A808-BF1D37237786}" type="slidenum">
              <a:rPr kumimoji="1" lang="ja-JP" altLang="en-US" smtClean="0"/>
              <a:t>‹#›</a:t>
            </a:fld>
            <a:endParaRPr kumimoji="1" lang="ja-JP" altLang="en-US"/>
          </a:p>
        </p:txBody>
      </p:sp>
    </p:spTree>
    <p:extLst>
      <p:ext uri="{BB962C8B-B14F-4D97-AF65-F5344CB8AC3E}">
        <p14:creationId xmlns:p14="http://schemas.microsoft.com/office/powerpoint/2010/main" val="2135696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C59EEE8-F601-4A17-B264-BE4C33A2D5C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8BA7C28-7B92-490F-A189-3CCDBE84262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1D2390-6B27-4415-B818-339844433E44}"/>
              </a:ext>
            </a:extLst>
          </p:cNvPr>
          <p:cNvSpPr>
            <a:spLocks noGrp="1"/>
          </p:cNvSpPr>
          <p:nvPr>
            <p:ph type="dt" sz="half" idx="10"/>
          </p:nvPr>
        </p:nvSpPr>
        <p:spPr/>
        <p:txBody>
          <a:bodyPr/>
          <a:lstStyle/>
          <a:p>
            <a:fld id="{D26B3F14-B6D3-4FFF-9E98-A36B8EA3BF2A}" type="datetimeFigureOut">
              <a:rPr kumimoji="1" lang="ja-JP" altLang="en-US" smtClean="0"/>
              <a:t>2022/1/31</a:t>
            </a:fld>
            <a:endParaRPr kumimoji="1" lang="ja-JP" altLang="en-US"/>
          </a:p>
        </p:txBody>
      </p:sp>
      <p:sp>
        <p:nvSpPr>
          <p:cNvPr id="5" name="フッター プレースホルダー 4">
            <a:extLst>
              <a:ext uri="{FF2B5EF4-FFF2-40B4-BE49-F238E27FC236}">
                <a16:creationId xmlns:a16="http://schemas.microsoft.com/office/drawing/2014/main" id="{A75D3F81-6301-4B77-AD99-52C23884B7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02BD94-BF54-47D0-B58D-E95718FF557D}"/>
              </a:ext>
            </a:extLst>
          </p:cNvPr>
          <p:cNvSpPr>
            <a:spLocks noGrp="1"/>
          </p:cNvSpPr>
          <p:nvPr>
            <p:ph type="sldNum" sz="quarter" idx="12"/>
          </p:nvPr>
        </p:nvSpPr>
        <p:spPr/>
        <p:txBody>
          <a:bodyPr/>
          <a:lstStyle/>
          <a:p>
            <a:fld id="{B703E7E7-9668-45B4-A808-BF1D37237786}" type="slidenum">
              <a:rPr kumimoji="1" lang="ja-JP" altLang="en-US" smtClean="0"/>
              <a:t>‹#›</a:t>
            </a:fld>
            <a:endParaRPr kumimoji="1" lang="ja-JP" altLang="en-US"/>
          </a:p>
        </p:txBody>
      </p:sp>
    </p:spTree>
    <p:extLst>
      <p:ext uri="{BB962C8B-B14F-4D97-AF65-F5344CB8AC3E}">
        <p14:creationId xmlns:p14="http://schemas.microsoft.com/office/powerpoint/2010/main" val="32708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9C97E-A72D-4047-B67A-6F85F45097E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0BFA45-5DD2-4E26-96F4-430F1EDB82F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FA7413-1417-423C-971B-6A853B49EC6E}"/>
              </a:ext>
            </a:extLst>
          </p:cNvPr>
          <p:cNvSpPr>
            <a:spLocks noGrp="1"/>
          </p:cNvSpPr>
          <p:nvPr>
            <p:ph type="dt" sz="half" idx="10"/>
          </p:nvPr>
        </p:nvSpPr>
        <p:spPr/>
        <p:txBody>
          <a:bodyPr/>
          <a:lstStyle/>
          <a:p>
            <a:fld id="{D26B3F14-B6D3-4FFF-9E98-A36B8EA3BF2A}" type="datetimeFigureOut">
              <a:rPr kumimoji="1" lang="ja-JP" altLang="en-US" smtClean="0"/>
              <a:t>2022/1/31</a:t>
            </a:fld>
            <a:endParaRPr kumimoji="1" lang="ja-JP" altLang="en-US"/>
          </a:p>
        </p:txBody>
      </p:sp>
      <p:sp>
        <p:nvSpPr>
          <p:cNvPr id="5" name="フッター プレースホルダー 4">
            <a:extLst>
              <a:ext uri="{FF2B5EF4-FFF2-40B4-BE49-F238E27FC236}">
                <a16:creationId xmlns:a16="http://schemas.microsoft.com/office/drawing/2014/main" id="{F1FE58E8-B367-4978-AD57-FE5732A312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0E7C70-D170-4B41-BD0F-F8E49D133B65}"/>
              </a:ext>
            </a:extLst>
          </p:cNvPr>
          <p:cNvSpPr>
            <a:spLocks noGrp="1"/>
          </p:cNvSpPr>
          <p:nvPr>
            <p:ph type="sldNum" sz="quarter" idx="12"/>
          </p:nvPr>
        </p:nvSpPr>
        <p:spPr/>
        <p:txBody>
          <a:bodyPr/>
          <a:lstStyle/>
          <a:p>
            <a:fld id="{B703E7E7-9668-45B4-A808-BF1D37237786}" type="slidenum">
              <a:rPr kumimoji="1" lang="ja-JP" altLang="en-US" smtClean="0"/>
              <a:t>‹#›</a:t>
            </a:fld>
            <a:endParaRPr kumimoji="1" lang="ja-JP" altLang="en-US"/>
          </a:p>
        </p:txBody>
      </p:sp>
    </p:spTree>
    <p:extLst>
      <p:ext uri="{BB962C8B-B14F-4D97-AF65-F5344CB8AC3E}">
        <p14:creationId xmlns:p14="http://schemas.microsoft.com/office/powerpoint/2010/main" val="133251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8C00C-A2D0-48E0-AB4E-BF7F0474ED6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939792-22CB-467D-9C98-E6B1FD0238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7717EA8-2954-48BB-B38E-B3B31582155C}"/>
              </a:ext>
            </a:extLst>
          </p:cNvPr>
          <p:cNvSpPr>
            <a:spLocks noGrp="1"/>
          </p:cNvSpPr>
          <p:nvPr>
            <p:ph type="dt" sz="half" idx="10"/>
          </p:nvPr>
        </p:nvSpPr>
        <p:spPr/>
        <p:txBody>
          <a:bodyPr/>
          <a:lstStyle/>
          <a:p>
            <a:fld id="{D26B3F14-B6D3-4FFF-9E98-A36B8EA3BF2A}" type="datetimeFigureOut">
              <a:rPr kumimoji="1" lang="ja-JP" altLang="en-US" smtClean="0"/>
              <a:t>2022/1/31</a:t>
            </a:fld>
            <a:endParaRPr kumimoji="1" lang="ja-JP" altLang="en-US"/>
          </a:p>
        </p:txBody>
      </p:sp>
      <p:sp>
        <p:nvSpPr>
          <p:cNvPr id="5" name="フッター プレースホルダー 4">
            <a:extLst>
              <a:ext uri="{FF2B5EF4-FFF2-40B4-BE49-F238E27FC236}">
                <a16:creationId xmlns:a16="http://schemas.microsoft.com/office/drawing/2014/main" id="{48380CA6-CD8A-4EA9-8CA1-0E7189197D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73C514-3986-4DB3-95D5-DCE4479113DC}"/>
              </a:ext>
            </a:extLst>
          </p:cNvPr>
          <p:cNvSpPr>
            <a:spLocks noGrp="1"/>
          </p:cNvSpPr>
          <p:nvPr>
            <p:ph type="sldNum" sz="quarter" idx="12"/>
          </p:nvPr>
        </p:nvSpPr>
        <p:spPr/>
        <p:txBody>
          <a:bodyPr/>
          <a:lstStyle/>
          <a:p>
            <a:fld id="{B703E7E7-9668-45B4-A808-BF1D37237786}" type="slidenum">
              <a:rPr kumimoji="1" lang="ja-JP" altLang="en-US" smtClean="0"/>
              <a:t>‹#›</a:t>
            </a:fld>
            <a:endParaRPr kumimoji="1" lang="ja-JP" altLang="en-US"/>
          </a:p>
        </p:txBody>
      </p:sp>
    </p:spTree>
    <p:extLst>
      <p:ext uri="{BB962C8B-B14F-4D97-AF65-F5344CB8AC3E}">
        <p14:creationId xmlns:p14="http://schemas.microsoft.com/office/powerpoint/2010/main" val="291801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C3F2CB-B34E-4BB0-B57B-92E9B48092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BA9F81-A0B1-49DF-859E-6E3E11802E4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8C9232F-78DD-4044-A196-A536032620D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18813EF-F8E2-4D6E-A9F8-6AF428ED5B28}"/>
              </a:ext>
            </a:extLst>
          </p:cNvPr>
          <p:cNvSpPr>
            <a:spLocks noGrp="1"/>
          </p:cNvSpPr>
          <p:nvPr>
            <p:ph type="dt" sz="half" idx="10"/>
          </p:nvPr>
        </p:nvSpPr>
        <p:spPr/>
        <p:txBody>
          <a:bodyPr/>
          <a:lstStyle/>
          <a:p>
            <a:fld id="{D26B3F14-B6D3-4FFF-9E98-A36B8EA3BF2A}" type="datetimeFigureOut">
              <a:rPr kumimoji="1" lang="ja-JP" altLang="en-US" smtClean="0"/>
              <a:t>2022/1/31</a:t>
            </a:fld>
            <a:endParaRPr kumimoji="1" lang="ja-JP" altLang="en-US"/>
          </a:p>
        </p:txBody>
      </p:sp>
      <p:sp>
        <p:nvSpPr>
          <p:cNvPr id="6" name="フッター プレースホルダー 5">
            <a:extLst>
              <a:ext uri="{FF2B5EF4-FFF2-40B4-BE49-F238E27FC236}">
                <a16:creationId xmlns:a16="http://schemas.microsoft.com/office/drawing/2014/main" id="{43F6C795-BB95-4C7E-BF87-DB38F14E81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4F5C10E-46BA-4550-9D4C-0F31A15E6C4D}"/>
              </a:ext>
            </a:extLst>
          </p:cNvPr>
          <p:cNvSpPr>
            <a:spLocks noGrp="1"/>
          </p:cNvSpPr>
          <p:nvPr>
            <p:ph type="sldNum" sz="quarter" idx="12"/>
          </p:nvPr>
        </p:nvSpPr>
        <p:spPr/>
        <p:txBody>
          <a:bodyPr/>
          <a:lstStyle/>
          <a:p>
            <a:fld id="{B703E7E7-9668-45B4-A808-BF1D37237786}" type="slidenum">
              <a:rPr kumimoji="1" lang="ja-JP" altLang="en-US" smtClean="0"/>
              <a:t>‹#›</a:t>
            </a:fld>
            <a:endParaRPr kumimoji="1" lang="ja-JP" altLang="en-US"/>
          </a:p>
        </p:txBody>
      </p:sp>
    </p:spTree>
    <p:extLst>
      <p:ext uri="{BB962C8B-B14F-4D97-AF65-F5344CB8AC3E}">
        <p14:creationId xmlns:p14="http://schemas.microsoft.com/office/powerpoint/2010/main" val="67926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4B9D0-5D8D-419F-AF6D-9C19EF98A2E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0A12A6-972F-4D13-9D76-22A14B622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DA83C88-8DEC-4559-ABD5-7F404676A9C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942B31E-6CB0-4F12-9AFB-86203C9942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BAC5F03-38F4-4F09-9FD3-2F05D5CFC42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89645D3-516C-4450-AE3B-6B90AC797F9F}"/>
              </a:ext>
            </a:extLst>
          </p:cNvPr>
          <p:cNvSpPr>
            <a:spLocks noGrp="1"/>
          </p:cNvSpPr>
          <p:nvPr>
            <p:ph type="dt" sz="half" idx="10"/>
          </p:nvPr>
        </p:nvSpPr>
        <p:spPr/>
        <p:txBody>
          <a:bodyPr/>
          <a:lstStyle/>
          <a:p>
            <a:fld id="{D26B3F14-B6D3-4FFF-9E98-A36B8EA3BF2A}" type="datetimeFigureOut">
              <a:rPr kumimoji="1" lang="ja-JP" altLang="en-US" smtClean="0"/>
              <a:t>2022/1/31</a:t>
            </a:fld>
            <a:endParaRPr kumimoji="1" lang="ja-JP" altLang="en-US"/>
          </a:p>
        </p:txBody>
      </p:sp>
      <p:sp>
        <p:nvSpPr>
          <p:cNvPr id="8" name="フッター プレースホルダー 7">
            <a:extLst>
              <a:ext uri="{FF2B5EF4-FFF2-40B4-BE49-F238E27FC236}">
                <a16:creationId xmlns:a16="http://schemas.microsoft.com/office/drawing/2014/main" id="{A3981B35-D85A-445D-ACF1-899872D90BE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4452EB6-9737-4BAD-90E0-968F5C95A870}"/>
              </a:ext>
            </a:extLst>
          </p:cNvPr>
          <p:cNvSpPr>
            <a:spLocks noGrp="1"/>
          </p:cNvSpPr>
          <p:nvPr>
            <p:ph type="sldNum" sz="quarter" idx="12"/>
          </p:nvPr>
        </p:nvSpPr>
        <p:spPr/>
        <p:txBody>
          <a:bodyPr/>
          <a:lstStyle/>
          <a:p>
            <a:fld id="{B703E7E7-9668-45B4-A808-BF1D37237786}" type="slidenum">
              <a:rPr kumimoji="1" lang="ja-JP" altLang="en-US" smtClean="0"/>
              <a:t>‹#›</a:t>
            </a:fld>
            <a:endParaRPr kumimoji="1" lang="ja-JP" altLang="en-US"/>
          </a:p>
        </p:txBody>
      </p:sp>
    </p:spTree>
    <p:extLst>
      <p:ext uri="{BB962C8B-B14F-4D97-AF65-F5344CB8AC3E}">
        <p14:creationId xmlns:p14="http://schemas.microsoft.com/office/powerpoint/2010/main" val="567982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3A5821-4773-481E-BD10-27C3B774D9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AF7BBDB-F4F8-47DC-9055-16C47F9B413B}"/>
              </a:ext>
            </a:extLst>
          </p:cNvPr>
          <p:cNvSpPr>
            <a:spLocks noGrp="1"/>
          </p:cNvSpPr>
          <p:nvPr>
            <p:ph type="dt" sz="half" idx="10"/>
          </p:nvPr>
        </p:nvSpPr>
        <p:spPr/>
        <p:txBody>
          <a:bodyPr/>
          <a:lstStyle/>
          <a:p>
            <a:fld id="{D26B3F14-B6D3-4FFF-9E98-A36B8EA3BF2A}" type="datetimeFigureOut">
              <a:rPr kumimoji="1" lang="ja-JP" altLang="en-US" smtClean="0"/>
              <a:t>2022/1/31</a:t>
            </a:fld>
            <a:endParaRPr kumimoji="1" lang="ja-JP" altLang="en-US"/>
          </a:p>
        </p:txBody>
      </p:sp>
      <p:sp>
        <p:nvSpPr>
          <p:cNvPr id="4" name="フッター プレースホルダー 3">
            <a:extLst>
              <a:ext uri="{FF2B5EF4-FFF2-40B4-BE49-F238E27FC236}">
                <a16:creationId xmlns:a16="http://schemas.microsoft.com/office/drawing/2014/main" id="{6413CADA-7054-4A50-94C9-1AF83856021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DD3046D-3569-49B2-AEDB-78CF07C8E6E1}"/>
              </a:ext>
            </a:extLst>
          </p:cNvPr>
          <p:cNvSpPr>
            <a:spLocks noGrp="1"/>
          </p:cNvSpPr>
          <p:nvPr>
            <p:ph type="sldNum" sz="quarter" idx="12"/>
          </p:nvPr>
        </p:nvSpPr>
        <p:spPr/>
        <p:txBody>
          <a:bodyPr/>
          <a:lstStyle/>
          <a:p>
            <a:fld id="{B703E7E7-9668-45B4-A808-BF1D37237786}" type="slidenum">
              <a:rPr kumimoji="1" lang="ja-JP" altLang="en-US" smtClean="0"/>
              <a:t>‹#›</a:t>
            </a:fld>
            <a:endParaRPr kumimoji="1" lang="ja-JP" altLang="en-US"/>
          </a:p>
        </p:txBody>
      </p:sp>
    </p:spTree>
    <p:extLst>
      <p:ext uri="{BB962C8B-B14F-4D97-AF65-F5344CB8AC3E}">
        <p14:creationId xmlns:p14="http://schemas.microsoft.com/office/powerpoint/2010/main" val="249978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6C41D60-DE6B-4DE0-AE54-AB57D49EE9B4}"/>
              </a:ext>
            </a:extLst>
          </p:cNvPr>
          <p:cNvSpPr>
            <a:spLocks noGrp="1"/>
          </p:cNvSpPr>
          <p:nvPr>
            <p:ph type="dt" sz="half" idx="10"/>
          </p:nvPr>
        </p:nvSpPr>
        <p:spPr/>
        <p:txBody>
          <a:bodyPr/>
          <a:lstStyle/>
          <a:p>
            <a:fld id="{D26B3F14-B6D3-4FFF-9E98-A36B8EA3BF2A}" type="datetimeFigureOut">
              <a:rPr kumimoji="1" lang="ja-JP" altLang="en-US" smtClean="0"/>
              <a:t>2022/1/31</a:t>
            </a:fld>
            <a:endParaRPr kumimoji="1" lang="ja-JP" altLang="en-US"/>
          </a:p>
        </p:txBody>
      </p:sp>
      <p:sp>
        <p:nvSpPr>
          <p:cNvPr id="3" name="フッター プレースホルダー 2">
            <a:extLst>
              <a:ext uri="{FF2B5EF4-FFF2-40B4-BE49-F238E27FC236}">
                <a16:creationId xmlns:a16="http://schemas.microsoft.com/office/drawing/2014/main" id="{BCBB1FCF-5270-4A0F-8F0C-208B44A2795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10FFF76-3EDE-40D0-B85E-2C35E612F310}"/>
              </a:ext>
            </a:extLst>
          </p:cNvPr>
          <p:cNvSpPr>
            <a:spLocks noGrp="1"/>
          </p:cNvSpPr>
          <p:nvPr>
            <p:ph type="sldNum" sz="quarter" idx="12"/>
          </p:nvPr>
        </p:nvSpPr>
        <p:spPr/>
        <p:txBody>
          <a:bodyPr/>
          <a:lstStyle/>
          <a:p>
            <a:fld id="{B703E7E7-9668-45B4-A808-BF1D37237786}" type="slidenum">
              <a:rPr kumimoji="1" lang="ja-JP" altLang="en-US" smtClean="0"/>
              <a:t>‹#›</a:t>
            </a:fld>
            <a:endParaRPr kumimoji="1" lang="ja-JP" altLang="en-US"/>
          </a:p>
        </p:txBody>
      </p:sp>
    </p:spTree>
    <p:extLst>
      <p:ext uri="{BB962C8B-B14F-4D97-AF65-F5344CB8AC3E}">
        <p14:creationId xmlns:p14="http://schemas.microsoft.com/office/powerpoint/2010/main" val="213915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BECD70-B6C0-4027-BD69-005DD2BC57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FCE4A8C-6AE3-4EEE-BD0F-FBAEA74A52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277F919-BA54-4B5F-8A67-BC7500889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10D228E-906A-4E21-8EDA-37AF2F1A7812}"/>
              </a:ext>
            </a:extLst>
          </p:cNvPr>
          <p:cNvSpPr>
            <a:spLocks noGrp="1"/>
          </p:cNvSpPr>
          <p:nvPr>
            <p:ph type="dt" sz="half" idx="10"/>
          </p:nvPr>
        </p:nvSpPr>
        <p:spPr/>
        <p:txBody>
          <a:bodyPr/>
          <a:lstStyle/>
          <a:p>
            <a:fld id="{D26B3F14-B6D3-4FFF-9E98-A36B8EA3BF2A}" type="datetimeFigureOut">
              <a:rPr kumimoji="1" lang="ja-JP" altLang="en-US" smtClean="0"/>
              <a:t>2022/1/31</a:t>
            </a:fld>
            <a:endParaRPr kumimoji="1" lang="ja-JP" altLang="en-US"/>
          </a:p>
        </p:txBody>
      </p:sp>
      <p:sp>
        <p:nvSpPr>
          <p:cNvPr id="6" name="フッター プレースホルダー 5">
            <a:extLst>
              <a:ext uri="{FF2B5EF4-FFF2-40B4-BE49-F238E27FC236}">
                <a16:creationId xmlns:a16="http://schemas.microsoft.com/office/drawing/2014/main" id="{A88611BA-113D-42D9-8F2D-9338796A67D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694956C-1336-46D4-BB6F-83E1B1292A77}"/>
              </a:ext>
            </a:extLst>
          </p:cNvPr>
          <p:cNvSpPr>
            <a:spLocks noGrp="1"/>
          </p:cNvSpPr>
          <p:nvPr>
            <p:ph type="sldNum" sz="quarter" idx="12"/>
          </p:nvPr>
        </p:nvSpPr>
        <p:spPr/>
        <p:txBody>
          <a:bodyPr/>
          <a:lstStyle/>
          <a:p>
            <a:fld id="{B703E7E7-9668-45B4-A808-BF1D37237786}" type="slidenum">
              <a:rPr kumimoji="1" lang="ja-JP" altLang="en-US" smtClean="0"/>
              <a:t>‹#›</a:t>
            </a:fld>
            <a:endParaRPr kumimoji="1" lang="ja-JP" altLang="en-US"/>
          </a:p>
        </p:txBody>
      </p:sp>
    </p:spTree>
    <p:extLst>
      <p:ext uri="{BB962C8B-B14F-4D97-AF65-F5344CB8AC3E}">
        <p14:creationId xmlns:p14="http://schemas.microsoft.com/office/powerpoint/2010/main" val="226616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E55D4-9B25-4934-A218-B66C0A1AAB7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BDC6DF6-A184-43F8-98B5-B6C21D0A9E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82591E2-22AD-4428-A280-F39528ACE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596057-DA85-431A-9276-17A5E5941BE4}"/>
              </a:ext>
            </a:extLst>
          </p:cNvPr>
          <p:cNvSpPr>
            <a:spLocks noGrp="1"/>
          </p:cNvSpPr>
          <p:nvPr>
            <p:ph type="dt" sz="half" idx="10"/>
          </p:nvPr>
        </p:nvSpPr>
        <p:spPr/>
        <p:txBody>
          <a:bodyPr/>
          <a:lstStyle/>
          <a:p>
            <a:fld id="{D26B3F14-B6D3-4FFF-9E98-A36B8EA3BF2A}" type="datetimeFigureOut">
              <a:rPr kumimoji="1" lang="ja-JP" altLang="en-US" smtClean="0"/>
              <a:t>2022/1/31</a:t>
            </a:fld>
            <a:endParaRPr kumimoji="1" lang="ja-JP" altLang="en-US"/>
          </a:p>
        </p:txBody>
      </p:sp>
      <p:sp>
        <p:nvSpPr>
          <p:cNvPr id="6" name="フッター プレースホルダー 5">
            <a:extLst>
              <a:ext uri="{FF2B5EF4-FFF2-40B4-BE49-F238E27FC236}">
                <a16:creationId xmlns:a16="http://schemas.microsoft.com/office/drawing/2014/main" id="{CFFA9326-F69C-486F-8DFD-43307A7162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5AF9BF-4F72-4709-B597-1FFC61A379FA}"/>
              </a:ext>
            </a:extLst>
          </p:cNvPr>
          <p:cNvSpPr>
            <a:spLocks noGrp="1"/>
          </p:cNvSpPr>
          <p:nvPr>
            <p:ph type="sldNum" sz="quarter" idx="12"/>
          </p:nvPr>
        </p:nvSpPr>
        <p:spPr/>
        <p:txBody>
          <a:bodyPr/>
          <a:lstStyle/>
          <a:p>
            <a:fld id="{B703E7E7-9668-45B4-A808-BF1D37237786}" type="slidenum">
              <a:rPr kumimoji="1" lang="ja-JP" altLang="en-US" smtClean="0"/>
              <a:t>‹#›</a:t>
            </a:fld>
            <a:endParaRPr kumimoji="1" lang="ja-JP" altLang="en-US"/>
          </a:p>
        </p:txBody>
      </p:sp>
    </p:spTree>
    <p:extLst>
      <p:ext uri="{BB962C8B-B14F-4D97-AF65-F5344CB8AC3E}">
        <p14:creationId xmlns:p14="http://schemas.microsoft.com/office/powerpoint/2010/main" val="129014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78A815-8E72-4B5E-A797-C3922E08A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3E6B976-5847-4BBC-86EA-9BB4420B42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FA698-6606-4259-AF9C-85CD4E31D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B3F14-B6D3-4FFF-9E98-A36B8EA3BF2A}" type="datetimeFigureOut">
              <a:rPr kumimoji="1" lang="ja-JP" altLang="en-US" smtClean="0"/>
              <a:t>2022/1/31</a:t>
            </a:fld>
            <a:endParaRPr kumimoji="1" lang="ja-JP" altLang="en-US"/>
          </a:p>
        </p:txBody>
      </p:sp>
      <p:sp>
        <p:nvSpPr>
          <p:cNvPr id="5" name="フッター プレースホルダー 4">
            <a:extLst>
              <a:ext uri="{FF2B5EF4-FFF2-40B4-BE49-F238E27FC236}">
                <a16:creationId xmlns:a16="http://schemas.microsoft.com/office/drawing/2014/main" id="{5FD3B6EC-8C32-46DA-8275-18A3838C7E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F44C50F-1DDC-47F7-8B07-FAC22A3382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3E7E7-9668-45B4-A808-BF1D37237786}" type="slidenum">
              <a:rPr kumimoji="1" lang="ja-JP" altLang="en-US" smtClean="0"/>
              <a:t>‹#›</a:t>
            </a:fld>
            <a:endParaRPr kumimoji="1" lang="ja-JP" altLang="en-US"/>
          </a:p>
        </p:txBody>
      </p:sp>
    </p:spTree>
    <p:extLst>
      <p:ext uri="{BB962C8B-B14F-4D97-AF65-F5344CB8AC3E}">
        <p14:creationId xmlns:p14="http://schemas.microsoft.com/office/powerpoint/2010/main" val="2336291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64539A69-B234-4245-99B0-9EF3EA6FA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 y="-728560"/>
            <a:ext cx="12191999" cy="8477250"/>
          </a:xfrm>
          <a:prstGeom prst="rect">
            <a:avLst/>
          </a:prstGeom>
        </p:spPr>
      </p:pic>
      <p:sp>
        <p:nvSpPr>
          <p:cNvPr id="2" name="タイトル 1">
            <a:extLst>
              <a:ext uri="{FF2B5EF4-FFF2-40B4-BE49-F238E27FC236}">
                <a16:creationId xmlns:a16="http://schemas.microsoft.com/office/drawing/2014/main" id="{D2B4A6B0-80CD-9843-8F3B-1FA12C9BC224}"/>
              </a:ext>
            </a:extLst>
          </p:cNvPr>
          <p:cNvSpPr>
            <a:spLocks noGrp="1"/>
          </p:cNvSpPr>
          <p:nvPr>
            <p:ph type="title"/>
          </p:nvPr>
        </p:nvSpPr>
        <p:spPr>
          <a:xfrm>
            <a:off x="1312063" y="2184502"/>
            <a:ext cx="9567863" cy="1325563"/>
          </a:xfrm>
        </p:spPr>
        <p:txBody>
          <a:bodyPr>
            <a:normAutofit fontScale="90000"/>
          </a:bodyPr>
          <a:lstStyle/>
          <a:p>
            <a:pPr algn="ctr">
              <a:lnSpc>
                <a:spcPct val="200000"/>
              </a:lnSpc>
            </a:pPr>
            <a:r>
              <a:rPr lang="ja-JP" altLang="en-US" sz="5400" b="1"/>
              <a:t>ごみの可能性で傘に革命を</a:t>
            </a:r>
            <a:br>
              <a:rPr lang="en-US" altLang="ja-JP" sz="5400" b="1" dirty="0"/>
            </a:br>
            <a:r>
              <a:rPr lang="en-US" altLang="ja-JP" sz="2400" b="1" dirty="0"/>
              <a:t>−</a:t>
            </a:r>
            <a:r>
              <a:rPr lang="ja-JP" altLang="en-US" sz="2400" b="1"/>
              <a:t>包装・梱包を用いた傘</a:t>
            </a:r>
            <a:r>
              <a:rPr lang="en-US" altLang="ja-JP" sz="2400" b="1" dirty="0"/>
              <a:t> −</a:t>
            </a:r>
            <a:endParaRPr lang="ja-JP" altLang="en-US" sz="5400" b="1"/>
          </a:p>
        </p:txBody>
      </p:sp>
      <p:sp>
        <p:nvSpPr>
          <p:cNvPr id="4" name="テキスト ボックス 3">
            <a:extLst>
              <a:ext uri="{FF2B5EF4-FFF2-40B4-BE49-F238E27FC236}">
                <a16:creationId xmlns:a16="http://schemas.microsoft.com/office/drawing/2014/main" id="{6B5C1763-650B-9046-A3E0-AF15A2A48ABC}"/>
              </a:ext>
            </a:extLst>
          </p:cNvPr>
          <p:cNvSpPr txBox="1"/>
          <p:nvPr/>
        </p:nvSpPr>
        <p:spPr>
          <a:xfrm>
            <a:off x="3064387" y="4625235"/>
            <a:ext cx="6063212" cy="369332"/>
          </a:xfrm>
          <a:prstGeom prst="rect">
            <a:avLst/>
          </a:prstGeom>
          <a:noFill/>
        </p:spPr>
        <p:txBody>
          <a:bodyPr wrap="square" rtlCol="0">
            <a:spAutoFit/>
          </a:bodyPr>
          <a:lstStyle/>
          <a:p>
            <a:pPr algn="ctr"/>
            <a:r>
              <a:rPr lang="ja-JP" altLang="en-US">
                <a:latin typeface="MS Mincho" panose="02020609040205080304" pitchFamily="49" charset="-128"/>
                <a:ea typeface="MS Mincho" panose="02020609040205080304" pitchFamily="49" charset="-128"/>
              </a:rPr>
              <a:t>杉浦七海　山下千帆　佐相瑠香　杉野真央　服部真恋</a:t>
            </a:r>
            <a:endParaRPr kumimoji="1" lang="ja-JP" altLang="en-US">
              <a:latin typeface="MS Mincho" panose="02020609040205080304" pitchFamily="49" charset="-128"/>
              <a:ea typeface="MS Mincho" panose="02020609040205080304" pitchFamily="49" charset="-128"/>
            </a:endParaRPr>
          </a:p>
        </p:txBody>
      </p:sp>
      <p:sp>
        <p:nvSpPr>
          <p:cNvPr id="5" name="コンテンツ プレースホルダー 4">
            <a:extLst>
              <a:ext uri="{FF2B5EF4-FFF2-40B4-BE49-F238E27FC236}">
                <a16:creationId xmlns:a16="http://schemas.microsoft.com/office/drawing/2014/main" id="{89625AAE-D5AB-434A-AA7F-09A52C6934BF}"/>
              </a:ext>
            </a:extLst>
          </p:cNvPr>
          <p:cNvSpPr>
            <a:spLocks noGrp="1"/>
          </p:cNvSpPr>
          <p:nvPr>
            <p:ph idx="1"/>
          </p:nvPr>
        </p:nvSpPr>
        <p:spPr>
          <a:xfrm>
            <a:off x="955088" y="6109738"/>
            <a:ext cx="5277759" cy="2063798"/>
          </a:xfrm>
        </p:spPr>
        <p:txBody>
          <a:bodyPr>
            <a:normAutofit/>
          </a:bodyPr>
          <a:lstStyle/>
          <a:p>
            <a:endParaRPr lang="en-US" altLang="ja-JP" dirty="0"/>
          </a:p>
          <a:p>
            <a:endParaRPr lang="en-US" altLang="ja-JP" dirty="0"/>
          </a:p>
          <a:p>
            <a:pPr marL="0" indent="0">
              <a:buNone/>
            </a:pPr>
            <a:endParaRPr lang="en-US" altLang="ja-JP" dirty="0"/>
          </a:p>
          <a:p>
            <a:endParaRPr lang="en-US" altLang="ja-JP" dirty="0"/>
          </a:p>
          <a:p>
            <a:endParaRPr lang="ja-JP" altLang="en-US"/>
          </a:p>
        </p:txBody>
      </p:sp>
    </p:spTree>
    <p:extLst>
      <p:ext uri="{BB962C8B-B14F-4D97-AF65-F5344CB8AC3E}">
        <p14:creationId xmlns:p14="http://schemas.microsoft.com/office/powerpoint/2010/main" val="146923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本棚に並んだ本&#10;&#10;自動的に生成された説明">
            <a:extLst>
              <a:ext uri="{FF2B5EF4-FFF2-40B4-BE49-F238E27FC236}">
                <a16:creationId xmlns:a16="http://schemas.microsoft.com/office/drawing/2014/main" id="{01194768-90D6-9647-85B7-1B7FC8790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027" y="0"/>
            <a:ext cx="6700777" cy="6700777"/>
          </a:xfrm>
          <a:prstGeom prst="rect">
            <a:avLst/>
          </a:prstGeom>
        </p:spPr>
      </p:pic>
    </p:spTree>
    <p:extLst>
      <p:ext uri="{BB962C8B-B14F-4D97-AF65-F5344CB8AC3E}">
        <p14:creationId xmlns:p14="http://schemas.microsoft.com/office/powerpoint/2010/main" val="3852793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2FB6294-8CFE-4325-B465-927BB25C9216}"/>
              </a:ext>
            </a:extLst>
          </p:cNvPr>
          <p:cNvPicPr>
            <a:picLocks noChangeAspect="1"/>
          </p:cNvPicPr>
          <p:nvPr/>
        </p:nvPicPr>
        <p:blipFill rotWithShape="1">
          <a:blip r:embed="rId4">
            <a:extLst>
              <a:ext uri="{28A0092B-C50C-407E-A947-70E740481C1C}">
                <a14:useLocalDpi xmlns:a14="http://schemas.microsoft.com/office/drawing/2010/main" val="0"/>
              </a:ext>
            </a:extLst>
          </a:blip>
          <a:srcRect l="3532" t="11509" r="3662" b="12711"/>
          <a:stretch/>
        </p:blipFill>
        <p:spPr>
          <a:xfrm>
            <a:off x="663151" y="784231"/>
            <a:ext cx="10698674" cy="5733770"/>
          </a:xfrm>
          <a:prstGeom prst="rect">
            <a:avLst/>
          </a:prstGeom>
        </p:spPr>
      </p:pic>
      <p:sp>
        <p:nvSpPr>
          <p:cNvPr id="4" name="タイトル 3">
            <a:extLst>
              <a:ext uri="{FF2B5EF4-FFF2-40B4-BE49-F238E27FC236}">
                <a16:creationId xmlns:a16="http://schemas.microsoft.com/office/drawing/2014/main" id="{4E63FA58-92B2-41F3-8BDA-0967A44A8B69}"/>
              </a:ext>
            </a:extLst>
          </p:cNvPr>
          <p:cNvSpPr>
            <a:spLocks noGrp="1"/>
          </p:cNvSpPr>
          <p:nvPr>
            <p:ph type="title"/>
          </p:nvPr>
        </p:nvSpPr>
        <p:spPr>
          <a:xfrm>
            <a:off x="342900" y="121450"/>
            <a:ext cx="10515600" cy="1325563"/>
          </a:xfrm>
        </p:spPr>
        <p:txBody>
          <a:bodyPr/>
          <a:lstStyle/>
          <a:p>
            <a:r>
              <a:rPr lang="ja-JP" altLang="en-US"/>
              <a:t>リサイクルでなぜ</a:t>
            </a:r>
            <a:r>
              <a:rPr lang="ja-JP" altLang="en-US" sz="5400">
                <a:solidFill>
                  <a:schemeClr val="accent1">
                    <a:lumMod val="75000"/>
                  </a:schemeClr>
                </a:solidFill>
              </a:rPr>
              <a:t>傘</a:t>
            </a:r>
            <a:r>
              <a:rPr lang="ja-JP" altLang="en-US"/>
              <a:t>？</a:t>
            </a:r>
          </a:p>
        </p:txBody>
      </p:sp>
      <p:sp>
        <p:nvSpPr>
          <p:cNvPr id="2" name="円/楕円 1">
            <a:extLst>
              <a:ext uri="{FF2B5EF4-FFF2-40B4-BE49-F238E27FC236}">
                <a16:creationId xmlns:a16="http://schemas.microsoft.com/office/drawing/2014/main" id="{C3DD4902-682B-3340-8F68-67A379C36F6F}"/>
              </a:ext>
            </a:extLst>
          </p:cNvPr>
          <p:cNvSpPr/>
          <p:nvPr/>
        </p:nvSpPr>
        <p:spPr>
          <a:xfrm>
            <a:off x="3759859" y="1204533"/>
            <a:ext cx="4724895" cy="1481559"/>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rPr>
              <a:t>捨てられる</a:t>
            </a:r>
            <a:endParaRPr lang="en-US" altLang="ja-JP" sz="2400" dirty="0">
              <a:solidFill>
                <a:schemeClr val="tx1"/>
              </a:solidFill>
            </a:endParaRPr>
          </a:p>
          <a:p>
            <a:pPr algn="ctr"/>
            <a:r>
              <a:rPr lang="ja-JP" altLang="en-US" sz="2400">
                <a:solidFill>
                  <a:schemeClr val="tx1"/>
                </a:solidFill>
              </a:rPr>
              <a:t>日本の過剰包装・梱包</a:t>
            </a:r>
            <a:endParaRPr kumimoji="1" lang="ja-JP" altLang="en-US" sz="2400">
              <a:solidFill>
                <a:schemeClr val="tx1"/>
              </a:solidFill>
            </a:endParaRPr>
          </a:p>
        </p:txBody>
      </p:sp>
      <p:sp>
        <p:nvSpPr>
          <p:cNvPr id="6" name="円/楕円 5">
            <a:extLst>
              <a:ext uri="{FF2B5EF4-FFF2-40B4-BE49-F238E27FC236}">
                <a16:creationId xmlns:a16="http://schemas.microsoft.com/office/drawing/2014/main" id="{D2F369B3-AE51-6041-914C-B60005C7836A}"/>
              </a:ext>
            </a:extLst>
          </p:cNvPr>
          <p:cNvSpPr/>
          <p:nvPr/>
        </p:nvSpPr>
        <p:spPr>
          <a:xfrm>
            <a:off x="8655551" y="3226273"/>
            <a:ext cx="2757802" cy="1481559"/>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rPr>
              <a:t>日常生活の必需品</a:t>
            </a:r>
            <a:endParaRPr kumimoji="1" lang="ja-JP" altLang="en-US" sz="2400">
              <a:solidFill>
                <a:schemeClr val="tx1"/>
              </a:solidFill>
            </a:endParaRPr>
          </a:p>
        </p:txBody>
      </p:sp>
      <p:sp>
        <p:nvSpPr>
          <p:cNvPr id="7" name="円/楕円 6">
            <a:extLst>
              <a:ext uri="{FF2B5EF4-FFF2-40B4-BE49-F238E27FC236}">
                <a16:creationId xmlns:a16="http://schemas.microsoft.com/office/drawing/2014/main" id="{046B53D1-1448-F84D-AFC6-C20D9470E770}"/>
              </a:ext>
            </a:extLst>
          </p:cNvPr>
          <p:cNvSpPr/>
          <p:nvPr/>
        </p:nvSpPr>
        <p:spPr>
          <a:xfrm>
            <a:off x="4801110" y="3300936"/>
            <a:ext cx="2642395" cy="1261949"/>
          </a:xfrm>
          <a:prstGeom prst="ellipse">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0">
                <a:solidFill>
                  <a:schemeClr val="tx1"/>
                </a:solidFill>
              </a:rPr>
              <a:t>傘</a:t>
            </a:r>
          </a:p>
        </p:txBody>
      </p:sp>
      <p:sp>
        <p:nvSpPr>
          <p:cNvPr id="8" name="円/楕円 7">
            <a:extLst>
              <a:ext uri="{FF2B5EF4-FFF2-40B4-BE49-F238E27FC236}">
                <a16:creationId xmlns:a16="http://schemas.microsoft.com/office/drawing/2014/main" id="{62FEA578-85F0-CC4B-A77E-4F474F850376}"/>
              </a:ext>
            </a:extLst>
          </p:cNvPr>
          <p:cNvSpPr/>
          <p:nvPr/>
        </p:nvSpPr>
        <p:spPr>
          <a:xfrm>
            <a:off x="342900" y="3142434"/>
            <a:ext cx="3319501" cy="148155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chemeClr val="tx1"/>
                </a:solidFill>
              </a:rPr>
              <a:t>形状や使用法に</a:t>
            </a:r>
            <a:endParaRPr kumimoji="1" lang="en-US" altLang="ja-JP" sz="2400" dirty="0">
              <a:solidFill>
                <a:schemeClr val="tx1"/>
              </a:solidFill>
            </a:endParaRPr>
          </a:p>
          <a:p>
            <a:pPr algn="ctr"/>
            <a:r>
              <a:rPr kumimoji="1" lang="ja-JP" altLang="en-US" sz="2400">
                <a:solidFill>
                  <a:schemeClr val="tx1"/>
                </a:solidFill>
              </a:rPr>
              <a:t>改善点がある</a:t>
            </a:r>
          </a:p>
        </p:txBody>
      </p:sp>
      <p:sp>
        <p:nvSpPr>
          <p:cNvPr id="9" name="円/楕円 8">
            <a:extLst>
              <a:ext uri="{FF2B5EF4-FFF2-40B4-BE49-F238E27FC236}">
                <a16:creationId xmlns:a16="http://schemas.microsoft.com/office/drawing/2014/main" id="{EC24886A-CCB1-BA42-9551-B96702142318}"/>
              </a:ext>
            </a:extLst>
          </p:cNvPr>
          <p:cNvSpPr/>
          <p:nvPr/>
        </p:nvSpPr>
        <p:spPr>
          <a:xfrm>
            <a:off x="4026147" y="5236059"/>
            <a:ext cx="4139697" cy="1481559"/>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rPr>
              <a:t>ごみの特性</a:t>
            </a:r>
            <a:endParaRPr lang="en-US" altLang="ja-JP" sz="2400" dirty="0">
              <a:solidFill>
                <a:schemeClr val="tx1"/>
              </a:solidFill>
            </a:endParaRPr>
          </a:p>
          <a:p>
            <a:pPr algn="ctr"/>
            <a:r>
              <a:rPr kumimoji="1" lang="ja-JP" altLang="en-US" sz="2400">
                <a:solidFill>
                  <a:schemeClr val="tx1"/>
                </a:solidFill>
              </a:rPr>
              <a:t>（色、素材）</a:t>
            </a:r>
          </a:p>
        </p:txBody>
      </p:sp>
      <p:sp>
        <p:nvSpPr>
          <p:cNvPr id="17" name="三角形 16">
            <a:extLst>
              <a:ext uri="{FF2B5EF4-FFF2-40B4-BE49-F238E27FC236}">
                <a16:creationId xmlns:a16="http://schemas.microsoft.com/office/drawing/2014/main" id="{B4977FB7-F463-2E4D-AFB7-EAC56F3492B0}"/>
              </a:ext>
            </a:extLst>
          </p:cNvPr>
          <p:cNvSpPr/>
          <p:nvPr/>
        </p:nvSpPr>
        <p:spPr>
          <a:xfrm rot="5400000">
            <a:off x="3818622" y="3606574"/>
            <a:ext cx="616622" cy="553279"/>
          </a:xfrm>
          <a:prstGeom prst="triangle">
            <a:avLst/>
          </a:prstGeom>
          <a:ln>
            <a:noFill/>
          </a:ln>
          <a:effectLst>
            <a:softEdge rad="3467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三角形 17">
            <a:extLst>
              <a:ext uri="{FF2B5EF4-FFF2-40B4-BE49-F238E27FC236}">
                <a16:creationId xmlns:a16="http://schemas.microsoft.com/office/drawing/2014/main" id="{DFB8AF20-D7EA-4248-A360-46FD5034FB68}"/>
              </a:ext>
            </a:extLst>
          </p:cNvPr>
          <p:cNvSpPr/>
          <p:nvPr/>
        </p:nvSpPr>
        <p:spPr>
          <a:xfrm>
            <a:off x="5787686" y="4577180"/>
            <a:ext cx="616622" cy="553279"/>
          </a:xfrm>
          <a:prstGeom prst="triangle">
            <a:avLst/>
          </a:prstGeom>
          <a:ln>
            <a:noFill/>
          </a:ln>
          <a:effectLst>
            <a:softEdge rad="3467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a:extLst>
              <a:ext uri="{FF2B5EF4-FFF2-40B4-BE49-F238E27FC236}">
                <a16:creationId xmlns:a16="http://schemas.microsoft.com/office/drawing/2014/main" id="{1F69EF94-AF2F-294A-8FE4-C2B40EEC6579}"/>
              </a:ext>
            </a:extLst>
          </p:cNvPr>
          <p:cNvSpPr/>
          <p:nvPr/>
        </p:nvSpPr>
        <p:spPr>
          <a:xfrm rot="16200000">
            <a:off x="7741217" y="3655270"/>
            <a:ext cx="616622" cy="553279"/>
          </a:xfrm>
          <a:prstGeom prst="triangle">
            <a:avLst/>
          </a:prstGeom>
          <a:ln>
            <a:noFill/>
          </a:ln>
          <a:effectLst>
            <a:softEdge rad="3467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三角形 19">
            <a:extLst>
              <a:ext uri="{FF2B5EF4-FFF2-40B4-BE49-F238E27FC236}">
                <a16:creationId xmlns:a16="http://schemas.microsoft.com/office/drawing/2014/main" id="{89512E05-4845-1944-A99E-E3D68BB5CE6D}"/>
              </a:ext>
            </a:extLst>
          </p:cNvPr>
          <p:cNvSpPr/>
          <p:nvPr/>
        </p:nvSpPr>
        <p:spPr>
          <a:xfrm rot="10800000">
            <a:off x="5787686" y="2733363"/>
            <a:ext cx="616622" cy="553279"/>
          </a:xfrm>
          <a:prstGeom prst="triangle">
            <a:avLst/>
          </a:prstGeom>
          <a:ln>
            <a:noFill/>
          </a:ln>
          <a:effectLst>
            <a:softEdge rad="3467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41794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889B173-AF7E-41C8-8D65-D1529D978808}"/>
              </a:ext>
            </a:extLst>
          </p:cNvPr>
          <p:cNvPicPr>
            <a:picLocks noChangeAspect="1"/>
          </p:cNvPicPr>
          <p:nvPr/>
        </p:nvPicPr>
        <p:blipFill rotWithShape="1">
          <a:blip r:embed="rId2">
            <a:extLst>
              <a:ext uri="{28A0092B-C50C-407E-A947-70E740481C1C}">
                <a14:useLocalDpi xmlns:a14="http://schemas.microsoft.com/office/drawing/2010/main" val="0"/>
              </a:ext>
            </a:extLst>
          </a:blip>
          <a:srcRect l="4362" t="16065" r="5268" b="13228"/>
          <a:stretch/>
        </p:blipFill>
        <p:spPr>
          <a:xfrm>
            <a:off x="554587" y="784231"/>
            <a:ext cx="10734540" cy="5837074"/>
          </a:xfrm>
          <a:prstGeom prst="rect">
            <a:avLst/>
          </a:prstGeom>
        </p:spPr>
      </p:pic>
      <p:sp>
        <p:nvSpPr>
          <p:cNvPr id="4" name="タイトル 3">
            <a:extLst>
              <a:ext uri="{FF2B5EF4-FFF2-40B4-BE49-F238E27FC236}">
                <a16:creationId xmlns:a16="http://schemas.microsoft.com/office/drawing/2014/main" id="{4E63FA58-92B2-41F3-8BDA-0967A44A8B69}"/>
              </a:ext>
            </a:extLst>
          </p:cNvPr>
          <p:cNvSpPr>
            <a:spLocks noGrp="1"/>
          </p:cNvSpPr>
          <p:nvPr>
            <p:ph type="title"/>
          </p:nvPr>
        </p:nvSpPr>
        <p:spPr>
          <a:xfrm>
            <a:off x="342900" y="121450"/>
            <a:ext cx="10515600" cy="1325563"/>
          </a:xfrm>
        </p:spPr>
        <p:txBody>
          <a:bodyPr/>
          <a:lstStyle/>
          <a:p>
            <a:r>
              <a:rPr lang="ja-JP" altLang="en-US" sz="5400">
                <a:solidFill>
                  <a:schemeClr val="accent1"/>
                </a:solidFill>
              </a:rPr>
              <a:t>傘</a:t>
            </a:r>
            <a:r>
              <a:rPr lang="ja-JP" altLang="en-US"/>
              <a:t>がもたらす変化</a:t>
            </a:r>
          </a:p>
        </p:txBody>
      </p:sp>
      <p:sp>
        <p:nvSpPr>
          <p:cNvPr id="2" name="円/楕円 1">
            <a:extLst>
              <a:ext uri="{FF2B5EF4-FFF2-40B4-BE49-F238E27FC236}">
                <a16:creationId xmlns:a16="http://schemas.microsoft.com/office/drawing/2014/main" id="{C3DD4902-682B-3340-8F68-67A379C36F6F}"/>
              </a:ext>
            </a:extLst>
          </p:cNvPr>
          <p:cNvSpPr/>
          <p:nvPr/>
        </p:nvSpPr>
        <p:spPr>
          <a:xfrm>
            <a:off x="3621647" y="1203312"/>
            <a:ext cx="5074652" cy="1481559"/>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rPr>
              <a:t>包装・梱包の廃棄による</a:t>
            </a:r>
            <a:endParaRPr lang="en-US" altLang="ja-JP" sz="2400" dirty="0">
              <a:solidFill>
                <a:schemeClr val="tx1"/>
              </a:solidFill>
            </a:endParaRPr>
          </a:p>
          <a:p>
            <a:pPr algn="ctr"/>
            <a:r>
              <a:rPr lang="ja-JP" altLang="en-US" sz="2400">
                <a:solidFill>
                  <a:schemeClr val="tx1"/>
                </a:solidFill>
              </a:rPr>
              <a:t>環境負荷の軽減</a:t>
            </a:r>
            <a:endParaRPr lang="en-US" altLang="ja-JP" sz="2400" dirty="0">
              <a:solidFill>
                <a:schemeClr val="tx1"/>
              </a:solidFill>
            </a:endParaRPr>
          </a:p>
        </p:txBody>
      </p:sp>
      <p:sp>
        <p:nvSpPr>
          <p:cNvPr id="6" name="円/楕円 5">
            <a:extLst>
              <a:ext uri="{FF2B5EF4-FFF2-40B4-BE49-F238E27FC236}">
                <a16:creationId xmlns:a16="http://schemas.microsoft.com/office/drawing/2014/main" id="{D2F369B3-AE51-6041-914C-B60005C7836A}"/>
              </a:ext>
            </a:extLst>
          </p:cNvPr>
          <p:cNvSpPr/>
          <p:nvPr/>
        </p:nvSpPr>
        <p:spPr>
          <a:xfrm>
            <a:off x="8655550" y="3226273"/>
            <a:ext cx="3062837" cy="1481559"/>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chemeClr val="tx1"/>
                </a:solidFill>
              </a:rPr>
              <a:t>サーキュラーデザインの</a:t>
            </a:r>
            <a:endParaRPr kumimoji="1" lang="en-US" altLang="ja-JP" sz="2400" dirty="0">
              <a:solidFill>
                <a:schemeClr val="tx1"/>
              </a:solidFill>
            </a:endParaRPr>
          </a:p>
          <a:p>
            <a:pPr algn="ctr"/>
            <a:r>
              <a:rPr kumimoji="1" lang="ja-JP" altLang="en-US" sz="2400">
                <a:solidFill>
                  <a:schemeClr val="tx1"/>
                </a:solidFill>
              </a:rPr>
              <a:t>普及</a:t>
            </a:r>
          </a:p>
        </p:txBody>
      </p:sp>
      <p:sp>
        <p:nvSpPr>
          <p:cNvPr id="7" name="円/楕円 6">
            <a:extLst>
              <a:ext uri="{FF2B5EF4-FFF2-40B4-BE49-F238E27FC236}">
                <a16:creationId xmlns:a16="http://schemas.microsoft.com/office/drawing/2014/main" id="{046B53D1-1448-F84D-AFC6-C20D9470E770}"/>
              </a:ext>
            </a:extLst>
          </p:cNvPr>
          <p:cNvSpPr/>
          <p:nvPr/>
        </p:nvSpPr>
        <p:spPr>
          <a:xfrm>
            <a:off x="4801110" y="3300936"/>
            <a:ext cx="2642395" cy="1261949"/>
          </a:xfrm>
          <a:prstGeom prst="ellipse">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0">
                <a:solidFill>
                  <a:schemeClr val="tx1"/>
                </a:solidFill>
              </a:rPr>
              <a:t>傘</a:t>
            </a:r>
          </a:p>
        </p:txBody>
      </p:sp>
      <p:sp>
        <p:nvSpPr>
          <p:cNvPr id="8" name="円/楕円 7">
            <a:extLst>
              <a:ext uri="{FF2B5EF4-FFF2-40B4-BE49-F238E27FC236}">
                <a16:creationId xmlns:a16="http://schemas.microsoft.com/office/drawing/2014/main" id="{62FEA578-85F0-CC4B-A77E-4F474F850376}"/>
              </a:ext>
            </a:extLst>
          </p:cNvPr>
          <p:cNvSpPr/>
          <p:nvPr/>
        </p:nvSpPr>
        <p:spPr>
          <a:xfrm>
            <a:off x="342900" y="3142434"/>
            <a:ext cx="3319501" cy="148155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chemeClr val="tx1"/>
                </a:solidFill>
              </a:rPr>
              <a:t>より快適な</a:t>
            </a:r>
            <a:endParaRPr kumimoji="1" lang="en-US" altLang="ja-JP" sz="2400" dirty="0">
              <a:solidFill>
                <a:schemeClr val="tx1"/>
              </a:solidFill>
            </a:endParaRPr>
          </a:p>
          <a:p>
            <a:pPr algn="ctr"/>
            <a:r>
              <a:rPr kumimoji="1" lang="ja-JP" altLang="en-US" sz="2400">
                <a:solidFill>
                  <a:schemeClr val="tx1"/>
                </a:solidFill>
              </a:rPr>
              <a:t>使用感</a:t>
            </a:r>
          </a:p>
        </p:txBody>
      </p:sp>
      <p:sp>
        <p:nvSpPr>
          <p:cNvPr id="9" name="円/楕円 8">
            <a:extLst>
              <a:ext uri="{FF2B5EF4-FFF2-40B4-BE49-F238E27FC236}">
                <a16:creationId xmlns:a16="http://schemas.microsoft.com/office/drawing/2014/main" id="{EC24886A-CCB1-BA42-9551-B96702142318}"/>
              </a:ext>
            </a:extLst>
          </p:cNvPr>
          <p:cNvSpPr/>
          <p:nvPr/>
        </p:nvSpPr>
        <p:spPr>
          <a:xfrm>
            <a:off x="4089126" y="5254991"/>
            <a:ext cx="4139697" cy="1481559"/>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rPr>
              <a:t>ごみの特性を活用</a:t>
            </a:r>
            <a:endParaRPr lang="en-US" altLang="ja-JP" sz="2400" dirty="0">
              <a:solidFill>
                <a:schemeClr val="tx1"/>
              </a:solidFill>
            </a:endParaRPr>
          </a:p>
          <a:p>
            <a:pPr algn="ctr"/>
            <a:r>
              <a:rPr kumimoji="1" lang="ja-JP" altLang="en-US" sz="2400">
                <a:solidFill>
                  <a:schemeClr val="tx1"/>
                </a:solidFill>
              </a:rPr>
              <a:t>（色・素材）</a:t>
            </a:r>
          </a:p>
        </p:txBody>
      </p:sp>
      <p:sp>
        <p:nvSpPr>
          <p:cNvPr id="17" name="三角形 16">
            <a:extLst>
              <a:ext uri="{FF2B5EF4-FFF2-40B4-BE49-F238E27FC236}">
                <a16:creationId xmlns:a16="http://schemas.microsoft.com/office/drawing/2014/main" id="{B4977FB7-F463-2E4D-AFB7-EAC56F3492B0}"/>
              </a:ext>
            </a:extLst>
          </p:cNvPr>
          <p:cNvSpPr/>
          <p:nvPr/>
        </p:nvSpPr>
        <p:spPr>
          <a:xfrm rot="5400000">
            <a:off x="7639972" y="3690943"/>
            <a:ext cx="616622" cy="553279"/>
          </a:xfrm>
          <a:prstGeom prst="triangle">
            <a:avLst/>
          </a:prstGeom>
          <a:solidFill>
            <a:schemeClr val="accent2"/>
          </a:solidFill>
          <a:ln>
            <a:noFill/>
          </a:ln>
          <a:effectLst>
            <a:softEdge rad="3467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三角形 17">
            <a:extLst>
              <a:ext uri="{FF2B5EF4-FFF2-40B4-BE49-F238E27FC236}">
                <a16:creationId xmlns:a16="http://schemas.microsoft.com/office/drawing/2014/main" id="{DFB8AF20-D7EA-4248-A360-46FD5034FB68}"/>
              </a:ext>
            </a:extLst>
          </p:cNvPr>
          <p:cNvSpPr/>
          <p:nvPr/>
        </p:nvSpPr>
        <p:spPr>
          <a:xfrm>
            <a:off x="5787689" y="2589155"/>
            <a:ext cx="616622" cy="553279"/>
          </a:xfrm>
          <a:prstGeom prst="triangle">
            <a:avLst/>
          </a:prstGeom>
          <a:solidFill>
            <a:schemeClr val="accent2"/>
          </a:solidFill>
          <a:ln>
            <a:noFill/>
          </a:ln>
          <a:effectLst>
            <a:softEdge rad="3467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a:extLst>
              <a:ext uri="{FF2B5EF4-FFF2-40B4-BE49-F238E27FC236}">
                <a16:creationId xmlns:a16="http://schemas.microsoft.com/office/drawing/2014/main" id="{1F69EF94-AF2F-294A-8FE4-C2B40EEC6579}"/>
              </a:ext>
            </a:extLst>
          </p:cNvPr>
          <p:cNvSpPr/>
          <p:nvPr/>
        </p:nvSpPr>
        <p:spPr>
          <a:xfrm rot="16200000">
            <a:off x="3903632" y="3690412"/>
            <a:ext cx="616622" cy="553279"/>
          </a:xfrm>
          <a:prstGeom prst="triangle">
            <a:avLst/>
          </a:prstGeom>
          <a:solidFill>
            <a:schemeClr val="accent2"/>
          </a:solidFill>
          <a:ln>
            <a:noFill/>
          </a:ln>
          <a:effectLst>
            <a:softEdge rad="3467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三角形 19">
            <a:extLst>
              <a:ext uri="{FF2B5EF4-FFF2-40B4-BE49-F238E27FC236}">
                <a16:creationId xmlns:a16="http://schemas.microsoft.com/office/drawing/2014/main" id="{89512E05-4845-1944-A99E-E3D68BB5CE6D}"/>
              </a:ext>
            </a:extLst>
          </p:cNvPr>
          <p:cNvSpPr/>
          <p:nvPr/>
        </p:nvSpPr>
        <p:spPr>
          <a:xfrm rot="10800000">
            <a:off x="5850663" y="4901089"/>
            <a:ext cx="616622" cy="553279"/>
          </a:xfrm>
          <a:prstGeom prst="triangle">
            <a:avLst/>
          </a:prstGeom>
          <a:solidFill>
            <a:schemeClr val="accent2"/>
          </a:solidFill>
          <a:ln>
            <a:noFill/>
          </a:ln>
          <a:effectLst>
            <a:softEdge rad="3467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860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A4006C0-1EDC-4690-B543-125AE8E55E90}"/>
              </a:ext>
            </a:extLst>
          </p:cNvPr>
          <p:cNvSpPr>
            <a:spLocks noGrp="1"/>
          </p:cNvSpPr>
          <p:nvPr>
            <p:ph idx="1"/>
          </p:nvPr>
        </p:nvSpPr>
        <p:spPr>
          <a:xfrm>
            <a:off x="409576" y="304799"/>
            <a:ext cx="11249024" cy="6238875"/>
          </a:xfrm>
        </p:spPr>
        <p:txBody>
          <a:bodyPr/>
          <a:lstStyle/>
          <a:p>
            <a:pPr marL="0" indent="0">
              <a:buNone/>
            </a:pPr>
            <a:r>
              <a:rPr kumimoji="1" lang="ja-JP" altLang="en-US"/>
              <a:t>傘　その１</a:t>
            </a:r>
          </a:p>
        </p:txBody>
      </p:sp>
      <p:pic>
        <p:nvPicPr>
          <p:cNvPr id="4" name="図 3">
            <a:extLst>
              <a:ext uri="{FF2B5EF4-FFF2-40B4-BE49-F238E27FC236}">
                <a16:creationId xmlns:a16="http://schemas.microsoft.com/office/drawing/2014/main" id="{6A3FAF0D-F2C5-4D94-B557-2F134AB64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 y="-4764"/>
            <a:ext cx="7132320" cy="6858000"/>
          </a:xfrm>
          <a:prstGeom prst="rect">
            <a:avLst/>
          </a:prstGeom>
        </p:spPr>
      </p:pic>
      <p:pic>
        <p:nvPicPr>
          <p:cNvPr id="6" name="図 5">
            <a:extLst>
              <a:ext uri="{FF2B5EF4-FFF2-40B4-BE49-F238E27FC236}">
                <a16:creationId xmlns:a16="http://schemas.microsoft.com/office/drawing/2014/main" id="{BB08A539-89E3-4005-A5A4-1CFCCC6DF57A}"/>
              </a:ext>
            </a:extLst>
          </p:cNvPr>
          <p:cNvPicPr>
            <a:picLocks noChangeAspect="1"/>
          </p:cNvPicPr>
          <p:nvPr/>
        </p:nvPicPr>
        <p:blipFill rotWithShape="1">
          <a:blip r:embed="rId3">
            <a:extLst>
              <a:ext uri="{28A0092B-C50C-407E-A947-70E740481C1C}">
                <a14:useLocalDpi xmlns:a14="http://schemas.microsoft.com/office/drawing/2010/main" val="0"/>
              </a:ext>
            </a:extLst>
          </a:blip>
          <a:srcRect l="15261" t="-69" r="6673" b="69"/>
          <a:stretch/>
        </p:blipFill>
        <p:spPr>
          <a:xfrm>
            <a:off x="6106007" y="-62756"/>
            <a:ext cx="6087427" cy="6858000"/>
          </a:xfrm>
          <a:prstGeom prst="rect">
            <a:avLst/>
          </a:prstGeom>
        </p:spPr>
      </p:pic>
      <p:sp>
        <p:nvSpPr>
          <p:cNvPr id="2" name="テキスト ボックス 1">
            <a:extLst>
              <a:ext uri="{FF2B5EF4-FFF2-40B4-BE49-F238E27FC236}">
                <a16:creationId xmlns:a16="http://schemas.microsoft.com/office/drawing/2014/main" id="{158A37B6-2657-2648-9337-EBFEB947A873}"/>
              </a:ext>
            </a:extLst>
          </p:cNvPr>
          <p:cNvSpPr txBox="1"/>
          <p:nvPr/>
        </p:nvSpPr>
        <p:spPr>
          <a:xfrm>
            <a:off x="4205191" y="5254906"/>
            <a:ext cx="1107590" cy="1015663"/>
          </a:xfrm>
          <a:prstGeom prst="rect">
            <a:avLst/>
          </a:prstGeom>
          <a:noFill/>
        </p:spPr>
        <p:txBody>
          <a:bodyPr wrap="square" rtlCol="0">
            <a:spAutoFit/>
          </a:bodyPr>
          <a:lstStyle/>
          <a:p>
            <a:r>
              <a:rPr kumimoji="1" lang="ja-JP" altLang="en-US" sz="6000" b="1"/>
              <a:t>？</a:t>
            </a:r>
          </a:p>
        </p:txBody>
      </p:sp>
      <p:sp>
        <p:nvSpPr>
          <p:cNvPr id="7" name="テキスト ボックス 6">
            <a:extLst>
              <a:ext uri="{FF2B5EF4-FFF2-40B4-BE49-F238E27FC236}">
                <a16:creationId xmlns:a16="http://schemas.microsoft.com/office/drawing/2014/main" id="{C55185A2-AEEE-E44F-88EB-8034ABE37724}"/>
              </a:ext>
            </a:extLst>
          </p:cNvPr>
          <p:cNvSpPr txBox="1"/>
          <p:nvPr/>
        </p:nvSpPr>
        <p:spPr>
          <a:xfrm>
            <a:off x="8465776" y="4550779"/>
            <a:ext cx="1107590" cy="1015663"/>
          </a:xfrm>
          <a:prstGeom prst="rect">
            <a:avLst/>
          </a:prstGeom>
          <a:noFill/>
        </p:spPr>
        <p:txBody>
          <a:bodyPr wrap="square" rtlCol="0">
            <a:spAutoFit/>
          </a:bodyPr>
          <a:lstStyle/>
          <a:p>
            <a:r>
              <a:rPr kumimoji="1" lang="ja-JP" altLang="en-US" sz="6000" b="1"/>
              <a:t>？</a:t>
            </a:r>
          </a:p>
        </p:txBody>
      </p:sp>
      <p:sp>
        <p:nvSpPr>
          <p:cNvPr id="5" name="テキスト ボックス 4">
            <a:extLst>
              <a:ext uri="{FF2B5EF4-FFF2-40B4-BE49-F238E27FC236}">
                <a16:creationId xmlns:a16="http://schemas.microsoft.com/office/drawing/2014/main" id="{99D082AB-F085-C244-A8C8-434D58E925BE}"/>
              </a:ext>
            </a:extLst>
          </p:cNvPr>
          <p:cNvSpPr txBox="1"/>
          <p:nvPr/>
        </p:nvSpPr>
        <p:spPr>
          <a:xfrm>
            <a:off x="5371981" y="3310359"/>
            <a:ext cx="2262158" cy="646331"/>
          </a:xfrm>
          <a:prstGeom prst="rect">
            <a:avLst/>
          </a:prstGeom>
          <a:noFill/>
        </p:spPr>
        <p:txBody>
          <a:bodyPr wrap="none" rtlCol="0">
            <a:spAutoFit/>
          </a:bodyPr>
          <a:lstStyle/>
          <a:p>
            <a:r>
              <a:rPr kumimoji="1" lang="ja-JP" altLang="en-US"/>
              <a:t>←</a:t>
            </a:r>
            <a:r>
              <a:rPr lang="ja-JP" altLang="en-US"/>
              <a:t>収納パーツ付き→</a:t>
            </a:r>
          </a:p>
          <a:p>
            <a:endParaRPr kumimoji="1" lang="ja-JP" altLang="en-US"/>
          </a:p>
        </p:txBody>
      </p:sp>
      <p:sp>
        <p:nvSpPr>
          <p:cNvPr id="8" name="テキスト ボックス 7">
            <a:extLst>
              <a:ext uri="{FF2B5EF4-FFF2-40B4-BE49-F238E27FC236}">
                <a16:creationId xmlns:a16="http://schemas.microsoft.com/office/drawing/2014/main" id="{2B421F01-8593-4148-B622-A7E48D245E8B}"/>
              </a:ext>
            </a:extLst>
          </p:cNvPr>
          <p:cNvSpPr txBox="1"/>
          <p:nvPr/>
        </p:nvSpPr>
        <p:spPr>
          <a:xfrm>
            <a:off x="4334487" y="4366113"/>
            <a:ext cx="3877985" cy="369332"/>
          </a:xfrm>
          <a:prstGeom prst="rect">
            <a:avLst/>
          </a:prstGeom>
          <a:noFill/>
        </p:spPr>
        <p:txBody>
          <a:bodyPr wrap="none" rtlCol="0">
            <a:spAutoFit/>
          </a:bodyPr>
          <a:lstStyle/>
          <a:p>
            <a:r>
              <a:rPr kumimoji="1" lang="ja-JP" altLang="en-US"/>
              <a:t>骨組は少なめ（バランス見て検討）</a:t>
            </a:r>
          </a:p>
        </p:txBody>
      </p:sp>
      <p:sp>
        <p:nvSpPr>
          <p:cNvPr id="9" name="テキスト ボックス 8">
            <a:extLst>
              <a:ext uri="{FF2B5EF4-FFF2-40B4-BE49-F238E27FC236}">
                <a16:creationId xmlns:a16="http://schemas.microsoft.com/office/drawing/2014/main" id="{8E1B756F-C40F-0645-AC66-397D189D8A23}"/>
              </a:ext>
            </a:extLst>
          </p:cNvPr>
          <p:cNvSpPr txBox="1"/>
          <p:nvPr/>
        </p:nvSpPr>
        <p:spPr>
          <a:xfrm>
            <a:off x="1313796" y="1226916"/>
            <a:ext cx="2262158" cy="369332"/>
          </a:xfrm>
          <a:prstGeom prst="rect">
            <a:avLst/>
          </a:prstGeom>
          <a:noFill/>
        </p:spPr>
        <p:txBody>
          <a:bodyPr wrap="none" rtlCol="0">
            <a:spAutoFit/>
          </a:bodyPr>
          <a:lstStyle/>
          <a:p>
            <a:r>
              <a:rPr kumimoji="1" lang="ja-JP" altLang="en-US"/>
              <a:t>↓刺さりにくい先端</a:t>
            </a:r>
          </a:p>
        </p:txBody>
      </p:sp>
      <p:sp>
        <p:nvSpPr>
          <p:cNvPr id="10" name="テキスト ボックス 9">
            <a:extLst>
              <a:ext uri="{FF2B5EF4-FFF2-40B4-BE49-F238E27FC236}">
                <a16:creationId xmlns:a16="http://schemas.microsoft.com/office/drawing/2014/main" id="{B218D130-D047-2340-8CF1-DCF76E77AA7B}"/>
              </a:ext>
            </a:extLst>
          </p:cNvPr>
          <p:cNvSpPr txBox="1"/>
          <p:nvPr/>
        </p:nvSpPr>
        <p:spPr>
          <a:xfrm>
            <a:off x="380862" y="245790"/>
            <a:ext cx="4128026" cy="461665"/>
          </a:xfrm>
          <a:prstGeom prst="rect">
            <a:avLst/>
          </a:prstGeom>
          <a:noFill/>
        </p:spPr>
        <p:txBody>
          <a:bodyPr wrap="square" rtlCol="0">
            <a:spAutoFit/>
          </a:bodyPr>
          <a:lstStyle/>
          <a:p>
            <a:r>
              <a:rPr kumimoji="1" lang="ja-JP" altLang="en-US" sz="2400" b="1">
                <a:solidFill>
                  <a:schemeClr val="accent2"/>
                </a:solidFill>
              </a:rPr>
              <a:t>案１：包装プラ製</a:t>
            </a:r>
          </a:p>
        </p:txBody>
      </p:sp>
      <p:sp>
        <p:nvSpPr>
          <p:cNvPr id="11" name="テキスト ボックス 10">
            <a:extLst>
              <a:ext uri="{FF2B5EF4-FFF2-40B4-BE49-F238E27FC236}">
                <a16:creationId xmlns:a16="http://schemas.microsoft.com/office/drawing/2014/main" id="{33549B47-E419-4F46-94E6-517BE3D8D757}"/>
              </a:ext>
            </a:extLst>
          </p:cNvPr>
          <p:cNvSpPr txBox="1"/>
          <p:nvPr/>
        </p:nvSpPr>
        <p:spPr>
          <a:xfrm>
            <a:off x="6592322" y="5901237"/>
            <a:ext cx="5032147" cy="369332"/>
          </a:xfrm>
          <a:prstGeom prst="rect">
            <a:avLst/>
          </a:prstGeom>
          <a:noFill/>
        </p:spPr>
        <p:txBody>
          <a:bodyPr wrap="none" rtlCol="0">
            <a:spAutoFit/>
          </a:bodyPr>
          <a:lstStyle/>
          <a:p>
            <a:r>
              <a:rPr kumimoji="1" lang="ja-JP" altLang="en-US"/>
              <a:t>衝突時の安全面に配慮し、傘に丸みを持たせる</a:t>
            </a:r>
          </a:p>
        </p:txBody>
      </p:sp>
      <p:sp>
        <p:nvSpPr>
          <p:cNvPr id="12" name="テキスト ボックス 11">
            <a:extLst>
              <a:ext uri="{FF2B5EF4-FFF2-40B4-BE49-F238E27FC236}">
                <a16:creationId xmlns:a16="http://schemas.microsoft.com/office/drawing/2014/main" id="{B55B3AD2-E00B-C549-B508-6990F6104260}"/>
              </a:ext>
            </a:extLst>
          </p:cNvPr>
          <p:cNvSpPr txBox="1"/>
          <p:nvPr/>
        </p:nvSpPr>
        <p:spPr>
          <a:xfrm>
            <a:off x="5208608" y="707455"/>
            <a:ext cx="2031325" cy="646331"/>
          </a:xfrm>
          <a:prstGeom prst="rect">
            <a:avLst/>
          </a:prstGeom>
          <a:noFill/>
        </p:spPr>
        <p:txBody>
          <a:bodyPr wrap="none" rtlCol="0">
            <a:spAutoFit/>
          </a:bodyPr>
          <a:lstStyle/>
          <a:p>
            <a:r>
              <a:rPr kumimoji="1" lang="ja-JP" altLang="en-US"/>
              <a:t>布地は包装プラ製</a:t>
            </a:r>
            <a:endParaRPr kumimoji="1" lang="en-US" altLang="ja-JP" dirty="0"/>
          </a:p>
          <a:p>
            <a:endParaRPr kumimoji="1" lang="ja-JP" altLang="en-US"/>
          </a:p>
        </p:txBody>
      </p:sp>
    </p:spTree>
    <p:extLst>
      <p:ext uri="{BB962C8B-B14F-4D97-AF65-F5344CB8AC3E}">
        <p14:creationId xmlns:p14="http://schemas.microsoft.com/office/powerpoint/2010/main" val="1226402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EECEE05-F628-4C63-B3AA-D3412BC13D3B}"/>
              </a:ext>
            </a:extLst>
          </p:cNvPr>
          <p:cNvSpPr>
            <a:spLocks noGrp="1"/>
          </p:cNvSpPr>
          <p:nvPr>
            <p:ph idx="1"/>
          </p:nvPr>
        </p:nvSpPr>
        <p:spPr>
          <a:xfrm>
            <a:off x="304800" y="295275"/>
            <a:ext cx="11525250" cy="6286500"/>
          </a:xfrm>
        </p:spPr>
        <p:txBody>
          <a:bodyPr/>
          <a:lstStyle/>
          <a:p>
            <a:pPr marL="0" indent="0">
              <a:buNone/>
            </a:pPr>
            <a:r>
              <a:rPr lang="ja-JP" altLang="en-US"/>
              <a:t>傘　その２</a:t>
            </a:r>
          </a:p>
          <a:p>
            <a:endParaRPr kumimoji="1" lang="ja-JP" altLang="en-US"/>
          </a:p>
        </p:txBody>
      </p:sp>
      <p:pic>
        <p:nvPicPr>
          <p:cNvPr id="4" name="図 3">
            <a:extLst>
              <a:ext uri="{FF2B5EF4-FFF2-40B4-BE49-F238E27FC236}">
                <a16:creationId xmlns:a16="http://schemas.microsoft.com/office/drawing/2014/main" id="{B519F968-D0A4-4FE3-97AD-4F98DFFDEB7D}"/>
              </a:ext>
            </a:extLst>
          </p:cNvPr>
          <p:cNvPicPr>
            <a:picLocks noChangeAspect="1"/>
          </p:cNvPicPr>
          <p:nvPr/>
        </p:nvPicPr>
        <p:blipFill rotWithShape="1">
          <a:blip r:embed="rId2">
            <a:extLst>
              <a:ext uri="{28A0092B-C50C-407E-A947-70E740481C1C}">
                <a14:useLocalDpi xmlns:a14="http://schemas.microsoft.com/office/drawing/2010/main" val="0"/>
              </a:ext>
            </a:extLst>
          </a:blip>
          <a:srcRect r="9439"/>
          <a:stretch/>
        </p:blipFill>
        <p:spPr>
          <a:xfrm>
            <a:off x="-12042" y="48906"/>
            <a:ext cx="6762750" cy="6858000"/>
          </a:xfrm>
          <a:prstGeom prst="rect">
            <a:avLst/>
          </a:prstGeom>
        </p:spPr>
      </p:pic>
      <p:pic>
        <p:nvPicPr>
          <p:cNvPr id="6" name="図 5">
            <a:extLst>
              <a:ext uri="{FF2B5EF4-FFF2-40B4-BE49-F238E27FC236}">
                <a16:creationId xmlns:a16="http://schemas.microsoft.com/office/drawing/2014/main" id="{30000034-6C45-4B73-BE30-CE7BE3BAA0B9}"/>
              </a:ext>
            </a:extLst>
          </p:cNvPr>
          <p:cNvPicPr>
            <a:picLocks noChangeAspect="1"/>
          </p:cNvPicPr>
          <p:nvPr/>
        </p:nvPicPr>
        <p:blipFill rotWithShape="1">
          <a:blip r:embed="rId3">
            <a:extLst>
              <a:ext uri="{28A0092B-C50C-407E-A947-70E740481C1C}">
                <a14:useLocalDpi xmlns:a14="http://schemas.microsoft.com/office/drawing/2010/main" val="0"/>
              </a:ext>
            </a:extLst>
          </a:blip>
          <a:srcRect l="12369" t="4306" r="-2455" b="-4306"/>
          <a:stretch/>
        </p:blipFill>
        <p:spPr>
          <a:xfrm>
            <a:off x="6457992" y="91559"/>
            <a:ext cx="5758136" cy="7077075"/>
          </a:xfrm>
          <a:prstGeom prst="rect">
            <a:avLst/>
          </a:prstGeom>
        </p:spPr>
      </p:pic>
      <p:sp>
        <p:nvSpPr>
          <p:cNvPr id="5" name="テキスト ボックス 4">
            <a:extLst>
              <a:ext uri="{FF2B5EF4-FFF2-40B4-BE49-F238E27FC236}">
                <a16:creationId xmlns:a16="http://schemas.microsoft.com/office/drawing/2014/main" id="{452041C7-D097-A740-A353-E8E1E4848062}"/>
              </a:ext>
            </a:extLst>
          </p:cNvPr>
          <p:cNvSpPr txBox="1"/>
          <p:nvPr/>
        </p:nvSpPr>
        <p:spPr>
          <a:xfrm>
            <a:off x="4650547" y="5163056"/>
            <a:ext cx="1107590" cy="1015663"/>
          </a:xfrm>
          <a:prstGeom prst="rect">
            <a:avLst/>
          </a:prstGeom>
          <a:noFill/>
        </p:spPr>
        <p:txBody>
          <a:bodyPr wrap="square" rtlCol="0">
            <a:spAutoFit/>
          </a:bodyPr>
          <a:lstStyle/>
          <a:p>
            <a:r>
              <a:rPr kumimoji="1" lang="ja-JP" altLang="en-US" sz="6000" b="1"/>
              <a:t>？</a:t>
            </a:r>
          </a:p>
        </p:txBody>
      </p:sp>
      <p:sp>
        <p:nvSpPr>
          <p:cNvPr id="7" name="テキスト ボックス 6">
            <a:extLst>
              <a:ext uri="{FF2B5EF4-FFF2-40B4-BE49-F238E27FC236}">
                <a16:creationId xmlns:a16="http://schemas.microsoft.com/office/drawing/2014/main" id="{E511A334-DA90-824A-B680-E6B0196C5E04}"/>
              </a:ext>
            </a:extLst>
          </p:cNvPr>
          <p:cNvSpPr txBox="1"/>
          <p:nvPr/>
        </p:nvSpPr>
        <p:spPr>
          <a:xfrm>
            <a:off x="8692086" y="4147394"/>
            <a:ext cx="972775" cy="1015663"/>
          </a:xfrm>
          <a:prstGeom prst="rect">
            <a:avLst/>
          </a:prstGeom>
          <a:noFill/>
        </p:spPr>
        <p:txBody>
          <a:bodyPr wrap="square" rtlCol="0">
            <a:spAutoFit/>
          </a:bodyPr>
          <a:lstStyle/>
          <a:p>
            <a:r>
              <a:rPr kumimoji="1" lang="ja-JP" altLang="en-US" sz="6000" b="1"/>
              <a:t>？</a:t>
            </a:r>
          </a:p>
        </p:txBody>
      </p:sp>
      <p:sp>
        <p:nvSpPr>
          <p:cNvPr id="2" name="テキスト ボックス 1">
            <a:extLst>
              <a:ext uri="{FF2B5EF4-FFF2-40B4-BE49-F238E27FC236}">
                <a16:creationId xmlns:a16="http://schemas.microsoft.com/office/drawing/2014/main" id="{3C6A0480-BA12-1A42-B573-EC062F9585CB}"/>
              </a:ext>
            </a:extLst>
          </p:cNvPr>
          <p:cNvSpPr txBox="1"/>
          <p:nvPr/>
        </p:nvSpPr>
        <p:spPr>
          <a:xfrm>
            <a:off x="9337060" y="4470559"/>
            <a:ext cx="2492990" cy="646331"/>
          </a:xfrm>
          <a:prstGeom prst="rect">
            <a:avLst/>
          </a:prstGeom>
          <a:noFill/>
        </p:spPr>
        <p:txBody>
          <a:bodyPr wrap="none" rtlCol="0">
            <a:spAutoFit/>
          </a:bodyPr>
          <a:lstStyle/>
          <a:p>
            <a:r>
              <a:rPr kumimoji="1" lang="ja-JP" altLang="en-US"/>
              <a:t>←着脱式の自立パーツ</a:t>
            </a:r>
            <a:endParaRPr kumimoji="1" lang="en-US" altLang="ja-JP" dirty="0"/>
          </a:p>
          <a:p>
            <a:r>
              <a:rPr kumimoji="1" lang="ja-JP" altLang="en-US"/>
              <a:t>（検討中）</a:t>
            </a:r>
          </a:p>
        </p:txBody>
      </p:sp>
      <p:sp>
        <p:nvSpPr>
          <p:cNvPr id="8" name="テキスト ボックス 7">
            <a:extLst>
              <a:ext uri="{FF2B5EF4-FFF2-40B4-BE49-F238E27FC236}">
                <a16:creationId xmlns:a16="http://schemas.microsoft.com/office/drawing/2014/main" id="{5DED036A-79B6-644C-86BF-D912B527503B}"/>
              </a:ext>
            </a:extLst>
          </p:cNvPr>
          <p:cNvSpPr txBox="1"/>
          <p:nvPr/>
        </p:nvSpPr>
        <p:spPr>
          <a:xfrm>
            <a:off x="5052660" y="4716662"/>
            <a:ext cx="3647152" cy="369332"/>
          </a:xfrm>
          <a:prstGeom prst="rect">
            <a:avLst/>
          </a:prstGeom>
          <a:noFill/>
        </p:spPr>
        <p:txBody>
          <a:bodyPr wrap="none" rtlCol="0">
            <a:spAutoFit/>
          </a:bodyPr>
          <a:lstStyle/>
          <a:p>
            <a:r>
              <a:rPr kumimoji="1" lang="ja-JP" altLang="en-US"/>
              <a:t>骨組は多め（バランス見て検討）</a:t>
            </a:r>
          </a:p>
        </p:txBody>
      </p:sp>
      <p:sp>
        <p:nvSpPr>
          <p:cNvPr id="9" name="テキスト ボックス 8">
            <a:extLst>
              <a:ext uri="{FF2B5EF4-FFF2-40B4-BE49-F238E27FC236}">
                <a16:creationId xmlns:a16="http://schemas.microsoft.com/office/drawing/2014/main" id="{2966E0BE-DA2D-774C-8405-43A00B5B2545}"/>
              </a:ext>
            </a:extLst>
          </p:cNvPr>
          <p:cNvSpPr txBox="1"/>
          <p:nvPr/>
        </p:nvSpPr>
        <p:spPr>
          <a:xfrm>
            <a:off x="380862" y="245790"/>
            <a:ext cx="4128026" cy="461665"/>
          </a:xfrm>
          <a:prstGeom prst="rect">
            <a:avLst/>
          </a:prstGeom>
          <a:noFill/>
        </p:spPr>
        <p:txBody>
          <a:bodyPr wrap="square" rtlCol="0">
            <a:spAutoFit/>
          </a:bodyPr>
          <a:lstStyle/>
          <a:p>
            <a:r>
              <a:rPr kumimoji="1" lang="ja-JP" altLang="en-US" sz="2400" b="1">
                <a:solidFill>
                  <a:schemeClr val="accent2"/>
                </a:solidFill>
              </a:rPr>
              <a:t>案２：包装紙製</a:t>
            </a:r>
          </a:p>
        </p:txBody>
      </p:sp>
      <p:sp>
        <p:nvSpPr>
          <p:cNvPr id="10" name="テキスト ボックス 9">
            <a:extLst>
              <a:ext uri="{FF2B5EF4-FFF2-40B4-BE49-F238E27FC236}">
                <a16:creationId xmlns:a16="http://schemas.microsoft.com/office/drawing/2014/main" id="{D0F02DD7-5925-074A-9147-A22640762DEF}"/>
              </a:ext>
            </a:extLst>
          </p:cNvPr>
          <p:cNvSpPr txBox="1"/>
          <p:nvPr/>
        </p:nvSpPr>
        <p:spPr>
          <a:xfrm>
            <a:off x="2388389" y="953245"/>
            <a:ext cx="2262158" cy="369332"/>
          </a:xfrm>
          <a:prstGeom prst="rect">
            <a:avLst/>
          </a:prstGeom>
          <a:noFill/>
        </p:spPr>
        <p:txBody>
          <a:bodyPr wrap="none" rtlCol="0">
            <a:spAutoFit/>
          </a:bodyPr>
          <a:lstStyle/>
          <a:p>
            <a:r>
              <a:rPr kumimoji="1" lang="ja-JP" altLang="en-US"/>
              <a:t>↓刺さりにくい先端</a:t>
            </a:r>
          </a:p>
        </p:txBody>
      </p:sp>
      <p:sp>
        <p:nvSpPr>
          <p:cNvPr id="11" name="テキスト ボックス 10">
            <a:extLst>
              <a:ext uri="{FF2B5EF4-FFF2-40B4-BE49-F238E27FC236}">
                <a16:creationId xmlns:a16="http://schemas.microsoft.com/office/drawing/2014/main" id="{9D9F02DE-9A31-8741-A91A-245F5797C151}"/>
              </a:ext>
            </a:extLst>
          </p:cNvPr>
          <p:cNvSpPr txBox="1"/>
          <p:nvPr/>
        </p:nvSpPr>
        <p:spPr>
          <a:xfrm>
            <a:off x="6924171" y="6157299"/>
            <a:ext cx="5032147" cy="646331"/>
          </a:xfrm>
          <a:prstGeom prst="rect">
            <a:avLst/>
          </a:prstGeom>
          <a:noFill/>
        </p:spPr>
        <p:txBody>
          <a:bodyPr wrap="none" rtlCol="0">
            <a:spAutoFit/>
          </a:bodyPr>
          <a:lstStyle/>
          <a:p>
            <a:r>
              <a:rPr kumimoji="1" lang="en-US" altLang="ja-JP" dirty="0"/>
              <a:t>※</a:t>
            </a:r>
            <a:r>
              <a:rPr kumimoji="1" lang="ja-JP" altLang="en-US"/>
              <a:t>軽い素材なので傘部分を二重構造にするかも</a:t>
            </a:r>
            <a:endParaRPr kumimoji="1" lang="en-US" altLang="ja-JP" dirty="0"/>
          </a:p>
          <a:p>
            <a:r>
              <a:rPr kumimoji="1" lang="ja-JP" altLang="en-US"/>
              <a:t>　布地部分の加工方法は検討中</a:t>
            </a:r>
          </a:p>
        </p:txBody>
      </p:sp>
      <p:sp>
        <p:nvSpPr>
          <p:cNvPr id="12" name="テキスト ボックス 11">
            <a:extLst>
              <a:ext uri="{FF2B5EF4-FFF2-40B4-BE49-F238E27FC236}">
                <a16:creationId xmlns:a16="http://schemas.microsoft.com/office/drawing/2014/main" id="{0A1D3EFD-7DDB-074B-A880-4D62804B83B3}"/>
              </a:ext>
            </a:extLst>
          </p:cNvPr>
          <p:cNvSpPr txBox="1"/>
          <p:nvPr/>
        </p:nvSpPr>
        <p:spPr>
          <a:xfrm>
            <a:off x="201477" y="1568367"/>
            <a:ext cx="2706190" cy="923330"/>
          </a:xfrm>
          <a:prstGeom prst="rect">
            <a:avLst/>
          </a:prstGeom>
          <a:noFill/>
        </p:spPr>
        <p:txBody>
          <a:bodyPr wrap="none" rtlCol="0">
            <a:spAutoFit/>
          </a:bodyPr>
          <a:lstStyle/>
          <a:p>
            <a:r>
              <a:rPr kumimoji="1" lang="ja-JP" altLang="en-US"/>
              <a:t>布地は包装紙→</a:t>
            </a:r>
            <a:endParaRPr kumimoji="1" lang="en-US" altLang="ja-JP" dirty="0"/>
          </a:p>
          <a:p>
            <a:r>
              <a:rPr lang="ja-JP" altLang="en-US"/>
              <a:t>（デザインによって</a:t>
            </a:r>
            <a:endParaRPr lang="en-US" altLang="ja-JP" dirty="0"/>
          </a:p>
          <a:p>
            <a:r>
              <a:rPr lang="ja-JP" altLang="en-US"/>
              <a:t>溶かす</a:t>
            </a:r>
            <a:r>
              <a:rPr lang="en-US" altLang="ja-JP" dirty="0"/>
              <a:t>or</a:t>
            </a:r>
            <a:r>
              <a:rPr lang="ja-JP" altLang="en-US"/>
              <a:t>そのまま使用）</a:t>
            </a:r>
            <a:endParaRPr kumimoji="1" lang="ja-JP" altLang="en-US"/>
          </a:p>
        </p:txBody>
      </p:sp>
    </p:spTree>
    <p:extLst>
      <p:ext uri="{BB962C8B-B14F-4D97-AF65-F5344CB8AC3E}">
        <p14:creationId xmlns:p14="http://schemas.microsoft.com/office/powerpoint/2010/main" val="657296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A869082-B6E5-E545-A7CC-6E78F08B1721}"/>
              </a:ext>
            </a:extLst>
          </p:cNvPr>
          <p:cNvPicPr>
            <a:picLocks noChangeAspect="1"/>
          </p:cNvPicPr>
          <p:nvPr/>
        </p:nvPicPr>
        <p:blipFill rotWithShape="1">
          <a:blip r:embed="rId3">
            <a:extLst>
              <a:ext uri="{28A0092B-C50C-407E-A947-70E740481C1C}">
                <a14:useLocalDpi xmlns:a14="http://schemas.microsoft.com/office/drawing/2010/main" val="0"/>
              </a:ext>
            </a:extLst>
          </a:blip>
          <a:srcRect l="4362" t="16065" r="5268" b="13228"/>
          <a:stretch/>
        </p:blipFill>
        <p:spPr>
          <a:xfrm>
            <a:off x="554587" y="784231"/>
            <a:ext cx="10734540" cy="5837074"/>
          </a:xfrm>
          <a:prstGeom prst="rect">
            <a:avLst/>
          </a:prstGeom>
        </p:spPr>
      </p:pic>
      <p:sp>
        <p:nvSpPr>
          <p:cNvPr id="4" name="タイトル 3">
            <a:extLst>
              <a:ext uri="{FF2B5EF4-FFF2-40B4-BE49-F238E27FC236}">
                <a16:creationId xmlns:a16="http://schemas.microsoft.com/office/drawing/2014/main" id="{2EA0FFEB-36D7-4A78-BD1D-9B9C9601ADCA}"/>
              </a:ext>
            </a:extLst>
          </p:cNvPr>
          <p:cNvSpPr>
            <a:spLocks noGrp="1"/>
          </p:cNvSpPr>
          <p:nvPr>
            <p:ph type="title"/>
          </p:nvPr>
        </p:nvSpPr>
        <p:spPr>
          <a:xfrm>
            <a:off x="388034" y="265112"/>
            <a:ext cx="10515600" cy="1325563"/>
          </a:xfrm>
        </p:spPr>
        <p:txBody>
          <a:bodyPr/>
          <a:lstStyle/>
          <a:p>
            <a:r>
              <a:rPr lang="ja-JP" altLang="en-US"/>
              <a:t>今後の課題</a:t>
            </a:r>
          </a:p>
        </p:txBody>
      </p:sp>
      <p:sp>
        <p:nvSpPr>
          <p:cNvPr id="11" name="テキスト ボックス 10">
            <a:extLst>
              <a:ext uri="{FF2B5EF4-FFF2-40B4-BE49-F238E27FC236}">
                <a16:creationId xmlns:a16="http://schemas.microsoft.com/office/drawing/2014/main" id="{108FF413-CEF5-41F8-AB27-DFDAFAC1853C}"/>
              </a:ext>
            </a:extLst>
          </p:cNvPr>
          <p:cNvSpPr txBox="1"/>
          <p:nvPr/>
        </p:nvSpPr>
        <p:spPr>
          <a:xfrm>
            <a:off x="554587" y="1645454"/>
            <a:ext cx="11391900" cy="4401205"/>
          </a:xfrm>
          <a:prstGeom prst="rect">
            <a:avLst/>
          </a:prstGeom>
          <a:noFill/>
        </p:spPr>
        <p:txBody>
          <a:bodyPr wrap="square" rtlCol="0">
            <a:spAutoFit/>
          </a:bodyPr>
          <a:lstStyle/>
          <a:p>
            <a:r>
              <a:rPr kumimoji="1" lang="ja-JP" altLang="en-US" sz="2800"/>
              <a:t>・持ち手や傘の機能（自立方法）の確定</a:t>
            </a:r>
            <a:endParaRPr kumimoji="1" lang="en-US" altLang="ja-JP" sz="2800" dirty="0"/>
          </a:p>
          <a:p>
            <a:endParaRPr lang="en-US" altLang="ja-JP" sz="2800" dirty="0"/>
          </a:p>
          <a:p>
            <a:r>
              <a:rPr kumimoji="1" lang="ja-JP" altLang="en-US" sz="2800"/>
              <a:t>・包装紙のコーティング</a:t>
            </a:r>
            <a:r>
              <a:rPr lang="ja-JP" altLang="en-US" sz="2800"/>
              <a:t>方法　</a:t>
            </a:r>
            <a:endParaRPr lang="en-US" altLang="ja-JP" sz="2800" dirty="0"/>
          </a:p>
          <a:p>
            <a:r>
              <a:rPr lang="ja-JP" altLang="en-US" sz="2800"/>
              <a:t>（</a:t>
            </a:r>
            <a:r>
              <a:rPr kumimoji="1" lang="ja-JP" altLang="en-US" sz="2800"/>
              <a:t>油塗布</a:t>
            </a:r>
            <a:r>
              <a:rPr kumimoji="1" lang="en-US" altLang="ja-JP" sz="2800" dirty="0"/>
              <a:t>or</a:t>
            </a:r>
            <a:r>
              <a:rPr kumimoji="1" lang="ja-JP" altLang="en-US" sz="2800"/>
              <a:t>ラミネート加工　</a:t>
            </a:r>
            <a:r>
              <a:rPr lang="ja-JP" altLang="en-US" sz="2800"/>
              <a:t>←　破れにくさと</a:t>
            </a:r>
            <a:r>
              <a:rPr kumimoji="1" lang="ja-JP" altLang="en-US" sz="2800"/>
              <a:t>リサイクルの容易さを</a:t>
            </a:r>
            <a:endParaRPr kumimoji="1" lang="en-US" altLang="ja-JP" sz="2800" dirty="0"/>
          </a:p>
          <a:p>
            <a:r>
              <a:rPr lang="en-US" altLang="ja-JP" sz="2800" dirty="0"/>
              <a:t>											</a:t>
            </a:r>
            <a:r>
              <a:rPr kumimoji="1" lang="ja-JP" altLang="en-US" sz="2800"/>
              <a:t>考慮</a:t>
            </a:r>
            <a:r>
              <a:rPr kumimoji="1" lang="en-US" altLang="ja-JP" sz="2800" dirty="0"/>
              <a:t>)</a:t>
            </a:r>
          </a:p>
          <a:p>
            <a:endParaRPr kumimoji="1" lang="en-US" altLang="ja-JP" sz="2800" dirty="0"/>
          </a:p>
          <a:p>
            <a:r>
              <a:rPr lang="ja-JP" altLang="en-US" sz="2800"/>
              <a:t>・２種類の傘のメリット、デメリットの検討</a:t>
            </a:r>
            <a:endParaRPr lang="en-US" altLang="ja-JP" sz="2800" dirty="0"/>
          </a:p>
          <a:p>
            <a:endParaRPr lang="en-US" altLang="ja-JP" sz="2800" dirty="0"/>
          </a:p>
          <a:p>
            <a:r>
              <a:rPr kumimoji="1" lang="ja-JP" altLang="en-US" sz="2800"/>
              <a:t>・（アイカサの発案者の方に）現在の利用者の傾向や利用目的、</a:t>
            </a:r>
            <a:endParaRPr kumimoji="1" lang="en-US" altLang="ja-JP" sz="2800" dirty="0"/>
          </a:p>
          <a:p>
            <a:r>
              <a:rPr kumimoji="1" lang="ja-JP" altLang="en-US" sz="2800"/>
              <a:t>課題などの聞き出し</a:t>
            </a:r>
          </a:p>
        </p:txBody>
      </p:sp>
    </p:spTree>
    <p:extLst>
      <p:ext uri="{BB962C8B-B14F-4D97-AF65-F5344CB8AC3E}">
        <p14:creationId xmlns:p14="http://schemas.microsoft.com/office/powerpoint/2010/main" val="26904233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629</TotalTime>
  <Words>635</Words>
  <Application>Microsoft Macintosh PowerPoint</Application>
  <PresentationFormat>ワイド画面</PresentationFormat>
  <Paragraphs>78</Paragraphs>
  <Slides>7</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MS Mincho</vt:lpstr>
      <vt:lpstr>游ゴシック</vt:lpstr>
      <vt:lpstr>游ゴシック Light</vt:lpstr>
      <vt:lpstr>Arial</vt:lpstr>
      <vt:lpstr>Office テーマ</vt:lpstr>
      <vt:lpstr>ごみの可能性で傘に革命を −包装・梱包を用いた傘 −</vt:lpstr>
      <vt:lpstr>PowerPoint プレゼンテーション</vt:lpstr>
      <vt:lpstr>リサイクルでなぜ傘？</vt:lpstr>
      <vt:lpstr>傘がもたらす変化</vt:lpstr>
      <vt:lpstr>PowerPoint プレゼンテーション</vt:lpstr>
      <vt:lpstr>PowerPoint プレゼンテーション</vt:lpstr>
      <vt:lpstr>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リサイクルでなぜ傘？</dc:title>
  <dc:creator>山下 千帆</dc:creator>
  <cp:lastModifiedBy>202102142</cp:lastModifiedBy>
  <cp:revision>55</cp:revision>
  <dcterms:created xsi:type="dcterms:W3CDTF">2022-01-28T03:54:41Z</dcterms:created>
  <dcterms:modified xsi:type="dcterms:W3CDTF">2022-01-31T13:51:59Z</dcterms:modified>
</cp:coreProperties>
</file>