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fd" id="{8BA97109-6FF3-BD46-9163-A2B687D3688D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becca Matz" initials="" lastIdx="11" clrIdx="0"/>
  <p:cmAuthor id="1" name="Sarah Winger" initials="SW" lastIdx="5" clrIdx="1"/>
  <p:cmAuthor id="2" name="Melanie  Cooper" initials="" lastIdx="11" clrIdx="2"/>
  <p:cmAuthor id="3" name="Sonia Underwood" initials="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53B"/>
    <a:srgbClr val="A74A46"/>
    <a:srgbClr val="A74A47"/>
    <a:srgbClr val="89A051"/>
    <a:srgbClr val="4774AA"/>
    <a:srgbClr val="2F589A"/>
    <a:srgbClr val="217666"/>
    <a:srgbClr val="233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" autoAdjust="0"/>
    <p:restoredTop sz="98145" autoAdjust="0"/>
  </p:normalViewPr>
  <p:slideViewPr>
    <p:cSldViewPr snapToObjects="1">
      <p:cViewPr varScale="1">
        <p:scale>
          <a:sx n="21" d="100"/>
          <a:sy n="21" d="100"/>
        </p:scale>
        <p:origin x="-2008" y="-20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-384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CE09C-6093-4944-A027-71E0AC1E5A6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7ED7F-D1CD-FD4B-BE92-702509AE1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2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ED7F-D1CD-FD4B-BE92-702509AE1D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6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49EF-989B-414E-BDA6-0B6B48BC8D6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E3D1-91D9-7447-B5D0-5EF1DECD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5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49EF-989B-414E-BDA6-0B6B48BC8D6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E3D1-91D9-7447-B5D0-5EF1DECD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3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49EF-989B-414E-BDA6-0B6B48BC8D6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E3D1-91D9-7447-B5D0-5EF1DECD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9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49EF-989B-414E-BDA6-0B6B48BC8D6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E3D1-91D9-7447-B5D0-5EF1DECD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1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49EF-989B-414E-BDA6-0B6B48BC8D6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E3D1-91D9-7447-B5D0-5EF1DECD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49EF-989B-414E-BDA6-0B6B48BC8D6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E3D1-91D9-7447-B5D0-5EF1DECD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5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49EF-989B-414E-BDA6-0B6B48BC8D6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E3D1-91D9-7447-B5D0-5EF1DECD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49EF-989B-414E-BDA6-0B6B48BC8D6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E3D1-91D9-7447-B5D0-5EF1DECD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49EF-989B-414E-BDA6-0B6B48BC8D6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E3D1-91D9-7447-B5D0-5EF1DECD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49EF-989B-414E-BDA6-0B6B48BC8D6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E3D1-91D9-7447-B5D0-5EF1DECD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0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49EF-989B-414E-BDA6-0B6B48BC8D6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E3D1-91D9-7447-B5D0-5EF1DECD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9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C49EF-989B-414E-BDA6-0B6B48BC8D6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6E3D1-91D9-7447-B5D0-5EF1DECD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1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11665778" y="6248400"/>
            <a:ext cx="31463422" cy="25984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3000" b="1" i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43961024" cy="399718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72400" y="124361"/>
            <a:ext cx="28346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0" b="1" dirty="0" smtClean="0">
                <a:solidFill>
                  <a:srgbClr val="FFFFFF"/>
                </a:solidFill>
              </a:rPr>
              <a:t>A Computational Model of the Piezoelectric Effect</a:t>
            </a:r>
            <a:r>
              <a:rPr lang="en-US" sz="9000" dirty="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1665778" y="4800600"/>
            <a:ext cx="31463422" cy="1226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lIns="438912" tIns="219456" rIns="438912" bIns="219456" rtlCol="0" anchor="ctr">
            <a:noAutofit/>
          </a:bodyPr>
          <a:lstStyle>
            <a:lvl1pPr algn="ctr" defTabSz="219456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rgbClr val="FFFFFF"/>
                </a:solidFill>
              </a:rPr>
              <a:t>Computational and Theoretical Model of Piezoelectric Materials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0" y="1600200"/>
            <a:ext cx="43681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FF"/>
                </a:solidFill>
              </a:rPr>
              <a:t>Joshua Milem</a:t>
            </a:r>
            <a:r>
              <a:rPr lang="en-US" sz="4400" b="1" baseline="30000" dirty="0" smtClean="0">
                <a:solidFill>
                  <a:srgbClr val="FFFFFF"/>
                </a:solidFill>
              </a:rPr>
              <a:t>1</a:t>
            </a:r>
            <a:r>
              <a:rPr lang="en-US" sz="4400" b="1" dirty="0" smtClean="0">
                <a:solidFill>
                  <a:srgbClr val="FFFFFF"/>
                </a:solidFill>
              </a:rPr>
              <a:t> and Anna Turnbull</a:t>
            </a:r>
            <a:r>
              <a:rPr lang="en-US" sz="4400" b="1" baseline="30000" dirty="0" smtClean="0">
                <a:solidFill>
                  <a:srgbClr val="FFFFFF"/>
                </a:solidFill>
              </a:rPr>
              <a:t>1,2</a:t>
            </a:r>
            <a:endParaRPr lang="en-US" sz="4400" baseline="30000" dirty="0">
              <a:solidFill>
                <a:srgbClr val="FFFFFF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85800" y="4800600"/>
            <a:ext cx="10515600" cy="1226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lIns="438912" tIns="219456" rIns="438912" bIns="219456" rtlCol="0" anchor="ctr">
            <a:noAutofit/>
          </a:bodyPr>
          <a:lstStyle>
            <a:lvl1pPr algn="ctr" defTabSz="219456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rgbClr val="FFFFFF"/>
                </a:solidFill>
              </a:rPr>
              <a:t>Piezoelectric Effect – What is it?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85800" y="21259800"/>
            <a:ext cx="10515600" cy="1226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lIns="438912" tIns="219456" rIns="438912" bIns="219456" rtlCol="0" anchor="ctr">
            <a:noAutofit/>
          </a:bodyPr>
          <a:lstStyle>
            <a:lvl1pPr algn="ctr" defTabSz="219456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rgbClr val="FFFFFF"/>
                </a:solidFill>
              </a:rPr>
              <a:t>Uses of Piezoelectric Crystals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85801" y="28727400"/>
            <a:ext cx="10515599" cy="1226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lIns="438912" tIns="219456" rIns="438912" bIns="219456" rtlCol="0" anchor="ctr">
            <a:noAutofit/>
          </a:bodyPr>
          <a:lstStyle>
            <a:lvl1pPr algn="ctr" defTabSz="219456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rgbClr val="FFFFFF"/>
                </a:solidFill>
              </a:rPr>
              <a:t>References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803" y="22783800"/>
            <a:ext cx="10515597" cy="56388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8788" indent="-458788">
              <a:buFont typeface="Arial"/>
              <a:buChar char="•"/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81112" y="8620455"/>
            <a:ext cx="18466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0" y="2639579"/>
            <a:ext cx="438413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baseline="30000" dirty="0" smtClean="0">
                <a:solidFill>
                  <a:schemeClr val="bg1"/>
                </a:solidFill>
              </a:rPr>
              <a:t>1</a:t>
            </a:r>
            <a:r>
              <a:rPr lang="en-US" sz="3000" b="1" dirty="0" smtClean="0">
                <a:solidFill>
                  <a:schemeClr val="bg1"/>
                </a:solidFill>
              </a:rPr>
              <a:t>Laboratory </a:t>
            </a:r>
            <a:r>
              <a:rPr lang="en-US" sz="3000" b="1" dirty="0" smtClean="0">
                <a:solidFill>
                  <a:schemeClr val="bg1"/>
                </a:solidFill>
              </a:rPr>
              <a:t>for Hybrid Quantum Systems, Department </a:t>
            </a:r>
            <a:r>
              <a:rPr lang="en-US" sz="3000" b="1" dirty="0">
                <a:solidFill>
                  <a:schemeClr val="bg1"/>
                </a:solidFill>
              </a:rPr>
              <a:t>of Physics and Astronomy, Michigan State University, East Lansing, MI </a:t>
            </a:r>
            <a:r>
              <a:rPr lang="en-US" sz="3000" b="1" dirty="0" smtClean="0">
                <a:solidFill>
                  <a:schemeClr val="bg1"/>
                </a:solidFill>
              </a:rPr>
              <a:t>48824</a:t>
            </a:r>
          </a:p>
          <a:p>
            <a:pPr algn="ctr"/>
            <a:r>
              <a:rPr lang="en-US" sz="3000" b="1" baseline="30000" dirty="0" smtClean="0">
                <a:solidFill>
                  <a:schemeClr val="bg1"/>
                </a:solidFill>
              </a:rPr>
              <a:t>2</a:t>
            </a:r>
            <a:r>
              <a:rPr lang="en-US" sz="3000" b="1" dirty="0" smtClean="0">
                <a:solidFill>
                  <a:schemeClr val="bg1"/>
                </a:solidFill>
              </a:rPr>
              <a:t>Lyman </a:t>
            </a:r>
            <a:r>
              <a:rPr lang="en-US" sz="3000" b="1" dirty="0">
                <a:solidFill>
                  <a:schemeClr val="bg1"/>
                </a:solidFill>
              </a:rPr>
              <a:t>Briggs College, Michigan State University, East Lansing, MI 48824</a:t>
            </a:r>
            <a:endParaRPr lang="en-US" sz="3000" dirty="0">
              <a:solidFill>
                <a:schemeClr val="bg1"/>
              </a:solidFill>
            </a:endParaRPr>
          </a:p>
          <a:p>
            <a:pPr algn="ctr"/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>
          <a:xfrm>
            <a:off x="685800" y="14325600"/>
            <a:ext cx="10515600" cy="1226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lIns="438912" tIns="219456" rIns="438912" bIns="219456" rtlCol="0" anchor="ctr">
            <a:noAutofit/>
          </a:bodyPr>
          <a:lstStyle>
            <a:lvl1pPr algn="ctr" defTabSz="219456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rgbClr val="FFFFFF"/>
                </a:solidFill>
              </a:rPr>
              <a:t>Motivation in SAW and LiNbO</a:t>
            </a:r>
            <a:r>
              <a:rPr lang="en-US" sz="5400" baseline="-25000" dirty="0" smtClean="0">
                <a:solidFill>
                  <a:srgbClr val="FFFFFF"/>
                </a:solidFill>
              </a:rPr>
              <a:t>3</a:t>
            </a:r>
            <a:r>
              <a:rPr lang="en-US" sz="5400" dirty="0" smtClean="0">
                <a:solidFill>
                  <a:srgbClr val="FFFFFF"/>
                </a:solidFill>
              </a:rPr>
              <a:t> 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85803" y="15773400"/>
            <a:ext cx="10515597" cy="5181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370012" lvl="1" indent="-457200">
              <a:buFont typeface="Arial"/>
              <a:buChar char="•"/>
            </a:pPr>
            <a:endParaRPr lang="en-US" sz="3000" dirty="0">
              <a:solidFill>
                <a:srgbClr val="18453B"/>
              </a:solidFill>
            </a:endParaRPr>
          </a:p>
        </p:txBody>
      </p:sp>
      <p:pic>
        <p:nvPicPr>
          <p:cNvPr id="2" name="Picture 1" descr="perc_right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3910" y="248119"/>
            <a:ext cx="3423920" cy="3423920"/>
          </a:xfrm>
          <a:prstGeom prst="rect">
            <a:avLst/>
          </a:prstGeom>
        </p:spPr>
      </p:pic>
      <p:pic>
        <p:nvPicPr>
          <p:cNvPr id="4" name="Picture 3" descr="lyman_right_logo_ful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784" y="269858"/>
            <a:ext cx="3084126" cy="3413727"/>
          </a:xfrm>
          <a:prstGeom prst="rect">
            <a:avLst/>
          </a:prstGeom>
        </p:spPr>
      </p:pic>
      <p:pic>
        <p:nvPicPr>
          <p:cNvPr id="15" name="Picture 14" descr="Logo2_Blue_Vector.ps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46577"/>
            <a:ext cx="3034823" cy="3034823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33451800" y="7010400"/>
            <a:ext cx="0" cy="24765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85800" y="6248400"/>
            <a:ext cx="10515600" cy="77724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8788" indent="-458788">
              <a:buFont typeface="Arial"/>
              <a:buChar char="•"/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429918" y="8065407"/>
            <a:ext cx="7315200" cy="7315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Output of Code Initially (No E applied) – A lattice of particles representing the crystalline structure &amp; Energy stored in lattice vs. time plot</a:t>
            </a:r>
            <a:endParaRPr lang="en-US" sz="3000" dirty="0"/>
          </a:p>
          <a:p>
            <a:endParaRPr lang="en-US" sz="5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5444380" y="16078198"/>
            <a:ext cx="7315200" cy="7315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Output of Code Shortly after E field applied (several hundred counts) – Initial Lattice Deformation &amp; Energy </a:t>
            </a:r>
            <a:r>
              <a:rPr lang="en-US" sz="5000" dirty="0" smtClean="0"/>
              <a:t>Plot – </a:t>
            </a:r>
            <a:r>
              <a:rPr lang="en-US" sz="5000" dirty="0" smtClean="0">
                <a:solidFill>
                  <a:srgbClr val="FF0000"/>
                </a:solidFill>
              </a:rPr>
              <a:t>IN PROGROSS</a:t>
            </a:r>
            <a:endParaRPr lang="en-US" sz="5000" dirty="0" smtClean="0">
              <a:solidFill>
                <a:srgbClr val="FF0000"/>
              </a:solidFill>
            </a:endParaRPr>
          </a:p>
          <a:p>
            <a:endParaRPr lang="en-US" sz="5000" dirty="0"/>
          </a:p>
          <a:p>
            <a:endParaRPr lang="en-US" sz="50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25450800" y="24079197"/>
            <a:ext cx="7315200" cy="7315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Output of Code a while after E field applied (a thousand counts) – Visible Lattice Deformation &amp; Energy </a:t>
            </a:r>
            <a:r>
              <a:rPr lang="en-US" sz="5000" dirty="0" smtClean="0"/>
              <a:t>Plot </a:t>
            </a:r>
            <a:r>
              <a:rPr lang="en-US" sz="5000" dirty="0" smtClean="0">
                <a:solidFill>
                  <a:srgbClr val="FF0000"/>
                </a:solidFill>
              </a:rPr>
              <a:t>– IN PROGRESS</a:t>
            </a:r>
            <a:endParaRPr lang="en-US" sz="5000" dirty="0" smtClean="0">
              <a:solidFill>
                <a:srgbClr val="FF0000"/>
              </a:solidFill>
            </a:endParaRPr>
          </a:p>
          <a:p>
            <a:endParaRPr lang="en-US" sz="5000" dirty="0"/>
          </a:p>
          <a:p>
            <a:endParaRPr lang="en-US" sz="5000" dirty="0"/>
          </a:p>
        </p:txBody>
      </p:sp>
      <p:sp>
        <p:nvSpPr>
          <p:cNvPr id="224" name="TextBox 223"/>
          <p:cNvSpPr txBox="1"/>
          <p:nvPr/>
        </p:nvSpPr>
        <p:spPr>
          <a:xfrm>
            <a:off x="16459200" y="6521141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/>
              <a:t>Computational Model</a:t>
            </a:r>
            <a:endParaRPr lang="en-US" sz="5400" i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4137600" y="6548735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/>
              <a:t>Theoretical Model</a:t>
            </a:r>
            <a:endParaRPr lang="en-US" sz="5400" i="1" dirty="0"/>
          </a:p>
        </p:txBody>
      </p:sp>
      <p:sp>
        <p:nvSpPr>
          <p:cNvPr id="225" name="TextBox 224"/>
          <p:cNvSpPr txBox="1"/>
          <p:nvPr/>
        </p:nvSpPr>
        <p:spPr>
          <a:xfrm>
            <a:off x="1905000" y="8620455"/>
            <a:ext cx="7924799" cy="45243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Original figure of piezoelectric effect in picture form </a:t>
            </a:r>
            <a:r>
              <a:rPr lang="en-US" sz="4800" dirty="0" smtClean="0"/>
              <a:t>because the internet sucks (</a:t>
            </a:r>
            <a:r>
              <a:rPr lang="en-US" sz="4800" dirty="0" smtClean="0"/>
              <a:t>compression = voltage, voltage = compression</a:t>
            </a:r>
            <a:r>
              <a:rPr lang="en-US" sz="4800" dirty="0" smtClean="0"/>
              <a:t>)—</a:t>
            </a:r>
            <a:r>
              <a:rPr lang="en-US" sz="4800" dirty="0" smtClean="0">
                <a:solidFill>
                  <a:srgbClr val="FF0000"/>
                </a:solidFill>
              </a:rPr>
              <a:t>IN PROGRESS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7239000" y="17145000"/>
            <a:ext cx="3657600" cy="39395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SAW pic from Johannes or </a:t>
            </a:r>
            <a:r>
              <a:rPr lang="en-US" sz="5000" dirty="0" smtClean="0"/>
              <a:t>Justin—</a:t>
            </a:r>
            <a:r>
              <a:rPr lang="en-US" sz="5000" dirty="0" smtClean="0">
                <a:solidFill>
                  <a:srgbClr val="FF0000"/>
                </a:solidFill>
              </a:rPr>
              <a:t>IN JP’S THESIS?</a:t>
            </a:r>
            <a:endParaRPr lang="en-US" sz="5000" dirty="0">
              <a:solidFill>
                <a:srgbClr val="FF0000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2209800" y="23873698"/>
            <a:ext cx="4127977" cy="39395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Piezoelectric Energy Harvesting </a:t>
            </a:r>
            <a:r>
              <a:rPr lang="en-US" sz="5000" dirty="0" smtClean="0"/>
              <a:t>Devices, sensors, </a:t>
            </a:r>
            <a:r>
              <a:rPr lang="en-US" sz="5000" dirty="0" err="1" smtClean="0"/>
              <a:t>etc</a:t>
            </a:r>
            <a:endParaRPr lang="en-US" sz="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3411200" y="14348460"/>
            <a:ext cx="7315200" cy="31700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Pieces of our code will be used in our description of our model all in this </a:t>
            </a:r>
            <a:r>
              <a:rPr lang="en-US" sz="5000" dirty="0" smtClean="0"/>
              <a:t>column </a:t>
            </a:r>
            <a:endParaRPr lang="en-US" sz="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2192000" y="8160603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 smtClean="0"/>
              <a:t>The Tools: Monte Carlo Simulation (</a:t>
            </a:r>
            <a:r>
              <a:rPr lang="en-US" sz="4800" i="1" dirty="0" err="1" smtClean="0"/>
              <a:t>hoomd</a:t>
            </a:r>
            <a:r>
              <a:rPr lang="en-US" sz="4800" i="1" dirty="0" smtClean="0"/>
              <a:t>)</a:t>
            </a:r>
            <a:endParaRPr lang="en-US" sz="4800" i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12344400" y="12687360"/>
            <a:ext cx="1082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 smtClean="0"/>
              <a:t>Creating a Lattice of Interacting Atoms</a:t>
            </a:r>
            <a:endParaRPr lang="en-US" sz="4800" i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12301858" y="20802600"/>
            <a:ext cx="12310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 smtClean="0"/>
              <a:t>Applying an Electric Field and Seeing a Change</a:t>
            </a:r>
            <a:endParaRPr lang="en-US" sz="4800" i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12301858" y="26212800"/>
            <a:ext cx="12310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 smtClean="0"/>
              <a:t>Problems with the Model</a:t>
            </a:r>
            <a:endParaRPr lang="en-US" sz="4800" i="1" dirty="0"/>
          </a:p>
        </p:txBody>
      </p:sp>
      <p:sp>
        <p:nvSpPr>
          <p:cNvPr id="230" name="TextBox 229"/>
          <p:cNvSpPr txBox="1"/>
          <p:nvPr/>
        </p:nvSpPr>
        <p:spPr>
          <a:xfrm>
            <a:off x="36118800" y="10036227"/>
            <a:ext cx="502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Derivation of equations that describe piezoelectricity and what they mean</a:t>
            </a:r>
            <a:endParaRPr lang="en-US" sz="5000" dirty="0"/>
          </a:p>
        </p:txBody>
      </p:sp>
      <p:pic>
        <p:nvPicPr>
          <p:cNvPr id="231" name="Picture 230" descr="Screenshot from 2017-04-09 18-54-31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" r="18144"/>
          <a:stretch/>
        </p:blipFill>
        <p:spPr>
          <a:xfrm>
            <a:off x="25679400" y="10337808"/>
            <a:ext cx="6895382" cy="4896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6772" y="23189733"/>
            <a:ext cx="3439828" cy="481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6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L Poster Template">
  <a:themeElements>
    <a:clrScheme name="PERL - MSU">
      <a:dk1>
        <a:srgbClr val="18453B"/>
      </a:dk1>
      <a:lt1>
        <a:srgbClr val="FFFFFF"/>
      </a:lt1>
      <a:dk2>
        <a:srgbClr val="000000"/>
      </a:dk2>
      <a:lt2>
        <a:srgbClr val="E4E9EF"/>
      </a:lt2>
      <a:accent1>
        <a:srgbClr val="00723F"/>
      </a:accent1>
      <a:accent2>
        <a:srgbClr val="7C1746"/>
      </a:accent2>
      <a:accent3>
        <a:srgbClr val="5CA038"/>
      </a:accent3>
      <a:accent4>
        <a:srgbClr val="DC661E"/>
      </a:accent4>
      <a:accent5>
        <a:srgbClr val="E8D9B5"/>
      </a:accent5>
      <a:accent6>
        <a:srgbClr val="3F5657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AAPT Poster</Template>
  <TotalTime>134</TotalTime>
  <Words>246</Words>
  <Application>Microsoft Macintosh PowerPoint</Application>
  <PresentationFormat>Custom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PERL Poster Template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Caballero</dc:creator>
  <cp:lastModifiedBy>Anna Marie Turnbull</cp:lastModifiedBy>
  <cp:revision>14</cp:revision>
  <dcterms:created xsi:type="dcterms:W3CDTF">2016-07-14T16:59:11Z</dcterms:created>
  <dcterms:modified xsi:type="dcterms:W3CDTF">2017-04-10T17:10:37Z</dcterms:modified>
</cp:coreProperties>
</file>