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71" r:id="rId5"/>
    <p:sldId id="274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8B7532-0405-FE62-BFA8-1C04E1087C99}" name="Lauren Virgin" initials="LV" userId="S::lvirgin@audienz.com::d45b7ee4-092e-4fef-8dff-38375092ab40" providerId="AD"/>
  <p188:author id="{DD7C6057-500F-5E2F-348A-A15FD3ED04D1}" name="Brandee Parge" initials="BP" userId="S::brandee@audienz.com::716b5d5d-7db4-4b48-a9f4-512f455ed27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amela Youngberg" initials="PY" lastIdx="3" clrIdx="6">
    <p:extLst>
      <p:ext uri="{19B8F6BF-5375-455C-9EA6-DF929625EA0E}">
        <p15:presenceInfo xmlns:p15="http://schemas.microsoft.com/office/powerpoint/2012/main" userId="S::pamela@audienz.com::da162aa7-ea37-496b-84ec-1a49946657fb" providerId="AD"/>
      </p:ext>
    </p:extLst>
  </p:cmAuthor>
  <p:cmAuthor id="1" name="Brandee Parge" initials="BP" lastIdx="78" clrIdx="0">
    <p:extLst>
      <p:ext uri="{19B8F6BF-5375-455C-9EA6-DF929625EA0E}">
        <p15:presenceInfo xmlns:p15="http://schemas.microsoft.com/office/powerpoint/2012/main" userId="S::brandee@audienz.com::716b5d5d-7db4-4b48-a9f4-512f455ed279" providerId="AD"/>
      </p:ext>
    </p:extLst>
  </p:cmAuthor>
  <p:cmAuthor id="8" name="Alli Green" initials="AG" lastIdx="2" clrIdx="7">
    <p:extLst>
      <p:ext uri="{19B8F6BF-5375-455C-9EA6-DF929625EA0E}">
        <p15:presenceInfo xmlns:p15="http://schemas.microsoft.com/office/powerpoint/2012/main" userId="S::alli@audienz.com::18cc824c-d389-48c9-be8b-290eae3fe209" providerId="AD"/>
      </p:ext>
    </p:extLst>
  </p:cmAuthor>
  <p:cmAuthor id="2" name="Steph Ramsey" initials="SR" lastIdx="84" clrIdx="1">
    <p:extLst>
      <p:ext uri="{19B8F6BF-5375-455C-9EA6-DF929625EA0E}">
        <p15:presenceInfo xmlns:p15="http://schemas.microsoft.com/office/powerpoint/2012/main" userId="S::steph@audienz.com::8624acff-5f26-4007-8709-9c53fd3eb5e8" providerId="AD"/>
      </p:ext>
    </p:extLst>
  </p:cmAuthor>
  <p:cmAuthor id="9" name="Jessie Alan" initials="JA" lastIdx="1" clrIdx="8">
    <p:extLst>
      <p:ext uri="{19B8F6BF-5375-455C-9EA6-DF929625EA0E}">
        <p15:presenceInfo xmlns:p15="http://schemas.microsoft.com/office/powerpoint/2012/main" userId="Jessie Alan" providerId="None"/>
      </p:ext>
    </p:extLst>
  </p:cmAuthor>
  <p:cmAuthor id="3" name="Aerika Mittal" initials="AM" lastIdx="17" clrIdx="2">
    <p:extLst>
      <p:ext uri="{19B8F6BF-5375-455C-9EA6-DF929625EA0E}">
        <p15:presenceInfo xmlns:p15="http://schemas.microsoft.com/office/powerpoint/2012/main" userId="S::aemittal@microsoft.com::584fa52d-298f-4cd9-ba4a-05f52a2368cb" providerId="AD"/>
      </p:ext>
    </p:extLst>
  </p:cmAuthor>
  <p:cmAuthor id="10" name="Jessie Alan" initials="JA [2]" lastIdx="13" clrIdx="9">
    <p:extLst>
      <p:ext uri="{19B8F6BF-5375-455C-9EA6-DF929625EA0E}">
        <p15:presenceInfo xmlns:p15="http://schemas.microsoft.com/office/powerpoint/2012/main" userId="S::Jessie@audienz.com::6eb86ad7-68be-46f6-a9b4-a482bbf152cf" providerId="AD"/>
      </p:ext>
    </p:extLst>
  </p:cmAuthor>
  <p:cmAuthor id="4" name="Jamie Helgeson (Tokusaku Inc)" initials="JI" lastIdx="6" clrIdx="3">
    <p:extLst>
      <p:ext uri="{19B8F6BF-5375-455C-9EA6-DF929625EA0E}">
        <p15:presenceInfo xmlns:p15="http://schemas.microsoft.com/office/powerpoint/2012/main" userId="S::v-hjamie@microsoft.com::31a8085c-8951-4f07-a0d0-0b8d3f3e8888" providerId="AD"/>
      </p:ext>
    </p:extLst>
  </p:cmAuthor>
  <p:cmAuthor id="11" name="Katie Rask" initials="KR" lastIdx="14" clrIdx="10">
    <p:extLst>
      <p:ext uri="{19B8F6BF-5375-455C-9EA6-DF929625EA0E}">
        <p15:presenceInfo xmlns:p15="http://schemas.microsoft.com/office/powerpoint/2012/main" userId="S::Katie@audienz.com::c7acb367-d70d-4abc-b31a-02f8b987e805" providerId="AD"/>
      </p:ext>
    </p:extLst>
  </p:cmAuthor>
  <p:cmAuthor id="5" name="Maren Fewel" initials="MF" lastIdx="30" clrIdx="4">
    <p:extLst>
      <p:ext uri="{19B8F6BF-5375-455C-9EA6-DF929625EA0E}">
        <p15:presenceInfo xmlns:p15="http://schemas.microsoft.com/office/powerpoint/2012/main" userId="S::Maren@audienz.com::0ba250fd-40c1-4e5d-bc4a-82894808bd80" providerId="AD"/>
      </p:ext>
    </p:extLst>
  </p:cmAuthor>
  <p:cmAuthor id="12" name="Jeffrey Walker" initials="JW" lastIdx="1" clrIdx="11">
    <p:extLst>
      <p:ext uri="{19B8F6BF-5375-455C-9EA6-DF929625EA0E}">
        <p15:presenceInfo xmlns:p15="http://schemas.microsoft.com/office/powerpoint/2012/main" userId="S::jeffrey@audienz.com::425a30c6-13f5-43ee-a1b6-2cf93460abf5" providerId="AD"/>
      </p:ext>
    </p:extLst>
  </p:cmAuthor>
  <p:cmAuthor id="6" name="Nathan Olson" initials="NO" lastIdx="30" clrIdx="5">
    <p:extLst>
      <p:ext uri="{19B8F6BF-5375-455C-9EA6-DF929625EA0E}">
        <p15:presenceInfo xmlns:p15="http://schemas.microsoft.com/office/powerpoint/2012/main" userId="S::Nathan@audienz.com::8d36235d-0fe1-41a4-a221-e3403ea824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0078D4"/>
    <a:srgbClr val="1E72C7"/>
    <a:srgbClr val="50E6FF"/>
    <a:srgbClr val="004376"/>
    <a:srgbClr val="006EC0"/>
    <a:srgbClr val="00589A"/>
    <a:srgbClr val="FFFFFF"/>
    <a:srgbClr val="2E82DD"/>
    <a:srgbClr val="B1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9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1FBD-EE47-4CC9-83E1-42D8A009C6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37CE-E939-4CA6-800B-5D648288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8999" cy="63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1" y="1066800"/>
            <a:ext cx="7238998" cy="86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168" userDrawn="1">
          <p15:clr>
            <a:srgbClr val="F26B43"/>
          </p15:clr>
        </p15:guide>
        <p15:guide id="3" pos="4728" userDrawn="1">
          <p15:clr>
            <a:srgbClr val="F26B43"/>
          </p15:clr>
        </p15:guide>
        <p15:guide id="4" orient="horz" pos="6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ustomers.microsoft.com/en-us/story/1354241398257818859-zammo-ai-partner-professional-services-cognitive-service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jpeg"/><Relationship Id="rId26" Type="http://schemas.openxmlformats.org/officeDocument/2006/relationships/image" Target="../media/image22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hyperlink" Target="mailto:Azure_AI_Accelerator@zammo.ai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OpenAIAccel@microsoft.com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28" Type="http://schemas.openxmlformats.org/officeDocument/2006/relationships/image" Target="../media/image24.sv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5.png"/><Relationship Id="rId14" Type="http://schemas.openxmlformats.org/officeDocument/2006/relationships/image" Target="../media/image10.jpe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8AD60D-5666-403E-8394-D1506C4F1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61971B74-83B6-412B-8BBC-AECBC40819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0040" y="603504"/>
            <a:ext cx="6018410" cy="8309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772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0078D4"/>
                </a:solidFill>
                <a:cs typeface="Segoe UI" panose="020B0502040204020203" pitchFamily="34" charset="0"/>
              </a:rPr>
              <a:t>Conversational Azure OpenAI (</a:t>
            </a:r>
            <a:r>
              <a:rPr lang="en-US" sz="3000" dirty="0" err="1">
                <a:solidFill>
                  <a:srgbClr val="0078D4"/>
                </a:solidFill>
                <a:cs typeface="Segoe UI" panose="020B0502040204020203" pitchFamily="34" charset="0"/>
              </a:rPr>
              <a:t>ChatGPT</a:t>
            </a:r>
            <a:r>
              <a:rPr lang="en-US" sz="3000" dirty="0">
                <a:solidFill>
                  <a:srgbClr val="0078D4"/>
                </a:solidFill>
                <a:cs typeface="Segoe UI" panose="020B0502040204020203" pitchFamily="34" charset="0"/>
              </a:rPr>
              <a:t>)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Accelerator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+mj-lt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29" name="Picture 128" descr="Footer graphic&#10;">
            <a:extLst>
              <a:ext uri="{FF2B5EF4-FFF2-40B4-BE49-F238E27FC236}">
                <a16:creationId xmlns:a16="http://schemas.microsoft.com/office/drawing/2014/main" id="{8D16BC8B-562F-F94E-9C02-BFC6F8E5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A3F00805-E097-EA42-B27B-356648A75445}"/>
              </a:ext>
            </a:extLst>
          </p:cNvPr>
          <p:cNvSpPr txBox="1"/>
          <p:nvPr/>
        </p:nvSpPr>
        <p:spPr>
          <a:xfrm>
            <a:off x="2826835" y="94439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©Microsoft Corporation.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E5421E-C897-4B01-BA03-1A4870CD6EE1}"/>
              </a:ext>
            </a:extLst>
          </p:cNvPr>
          <p:cNvSpPr/>
          <p:nvPr/>
        </p:nvSpPr>
        <p:spPr>
          <a:xfrm>
            <a:off x="0" y="1695300"/>
            <a:ext cx="77724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+mj-lt"/>
              </a:rPr>
              <a:t>Contact centers are understaffed and overwhelmed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DDDCB-5610-42B0-8482-B0B54922D07C}"/>
              </a:ext>
            </a:extLst>
          </p:cNvPr>
          <p:cNvSpPr txBox="1"/>
          <p:nvPr/>
        </p:nvSpPr>
        <p:spPr>
          <a:xfrm>
            <a:off x="259255" y="2255237"/>
            <a:ext cx="7240092" cy="176971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250" b="0" i="0" dirty="0">
                <a:effectLst/>
              </a:rPr>
              <a:t>Contact centers are facing growing pressure to adapt digital experiences for delivery of enhanced multi-modal content. The centers must also minimize additional costs and improve operational efficiency. Existing system are overwhelmed, provided limited solutions fo</a:t>
            </a:r>
            <a:r>
              <a:rPr lang="en-US" sz="1250" dirty="0"/>
              <a:t>r ADA and multilingual needs, and require worders to spend valuable time manually routing calls and answering simple frequently asked questions.</a:t>
            </a:r>
            <a:endParaRPr lang="en-US" sz="1250" b="0" i="0" dirty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250" dirty="0"/>
              <a:t>The Zammo</a:t>
            </a:r>
            <a:r>
              <a:rPr lang="en-US" sz="1250" b="0" i="0" dirty="0">
                <a:effectLst/>
              </a:rPr>
              <a:t> </a:t>
            </a:r>
            <a:r>
              <a:rPr lang="en-US" sz="1250" dirty="0">
                <a:latin typeface="+mj-lt"/>
              </a:rPr>
              <a:t>Conversational Azure OpenAI </a:t>
            </a:r>
            <a:r>
              <a:rPr lang="en-US" sz="1250" b="0" i="0" dirty="0">
                <a:effectLst/>
                <a:latin typeface="+mj-lt"/>
              </a:rPr>
              <a:t>Accelerator </a:t>
            </a:r>
            <a:r>
              <a:rPr lang="en-US" sz="1250" b="0" i="0" dirty="0">
                <a:effectLst/>
              </a:rPr>
              <a:t>is built on </a:t>
            </a:r>
            <a:r>
              <a:rPr lang="en-US" sz="1250" dirty="0"/>
              <a:t>Microsoft Azure and combines AI Cognitive Services and machine learning into a user-friendly platform. This enables you to create content once and deploy it simultaneously to multiple channels with a single click.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EBF89-D205-40F2-B757-4338649CA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48929" y="1"/>
            <a:ext cx="2623471" cy="1709530"/>
            <a:chOff x="5148929" y="1"/>
            <a:chExt cx="2623471" cy="1709530"/>
          </a:xfrm>
        </p:grpSpPr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2A5343F-7F4F-4367-B63B-68732CD56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809" t="8815" r="85" b="271"/>
            <a:stretch/>
          </p:blipFill>
          <p:spPr>
            <a:xfrm>
              <a:off x="5148929" y="1"/>
              <a:ext cx="2623471" cy="1709530"/>
            </a:xfrm>
            <a:prstGeom prst="rect">
              <a:avLst/>
            </a:prstGeom>
          </p:spPr>
        </p:pic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97E5AF7-963E-48B4-9020-1713A07D5259}"/>
                </a:ext>
              </a:extLst>
            </p:cNvPr>
            <p:cNvSpPr/>
            <p:nvPr/>
          </p:nvSpPr>
          <p:spPr>
            <a:xfrm>
              <a:off x="7101461" y="895185"/>
              <a:ext cx="511396" cy="440860"/>
            </a:xfrm>
            <a:prstGeom prst="hexagon">
              <a:avLst>
                <a:gd name="adj" fmla="val 28467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BE441FE-65F0-487E-86BD-96EAA30F0067}"/>
              </a:ext>
            </a:extLst>
          </p:cNvPr>
          <p:cNvSpPr txBox="1"/>
          <p:nvPr/>
        </p:nvSpPr>
        <p:spPr>
          <a:xfrm>
            <a:off x="274145" y="4397877"/>
            <a:ext cx="7225201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>
              <a:spcBef>
                <a:spcPts val="300"/>
              </a:spcBef>
            </a:pPr>
            <a:r>
              <a:rPr lang="en-US" sz="1400" dirty="0">
                <a:solidFill>
                  <a:srgbClr val="0078D4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Leveraging the most advanced AI has been time consuming and required expensive IT resources, until now.</a:t>
            </a:r>
            <a:endParaRPr lang="en-US" sz="1400" dirty="0">
              <a:solidFill>
                <a:srgbClr val="0078D4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77044AF-C3B2-45DA-AB78-2964AB42A648}"/>
              </a:ext>
            </a:extLst>
          </p:cNvPr>
          <p:cNvSpPr txBox="1">
            <a:spLocks/>
          </p:cNvSpPr>
          <p:nvPr/>
        </p:nvSpPr>
        <p:spPr>
          <a:xfrm>
            <a:off x="908807" y="5057844"/>
            <a:ext cx="6590540" cy="57964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Cut Costs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Let the business lead! Marketing, Contact Center or HR leads. IT only get involved to connect to backend systems.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F39BD6-1635-4DB1-853E-CC862978A4C7}"/>
              </a:ext>
            </a:extLst>
          </p:cNvPr>
          <p:cNvSpPr txBox="1">
            <a:spLocks/>
          </p:cNvSpPr>
          <p:nvPr/>
        </p:nvSpPr>
        <p:spPr>
          <a:xfrm>
            <a:off x="924684" y="6897895"/>
            <a:ext cx="6587368" cy="39498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dirty="0"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Grow Revenue</a:t>
            </a:r>
            <a:endParaRPr lang="en-US" sz="1200" dirty="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ea typeface="Calibri" panose="020F0502020204030204" pitchFamily="34" charset="0"/>
                <a:cs typeface="Segoe UI" panose="020B0502040204020203" pitchFamily="34" charset="0"/>
              </a:rPr>
              <a:t>Communicate and transact on new and existing channels to reach additional audiences.</a:t>
            </a:r>
            <a:endParaRPr lang="en-US" sz="12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4BD83D-16D0-42FC-9751-80191E16C0C9}"/>
              </a:ext>
            </a:extLst>
          </p:cNvPr>
          <p:cNvSpPr txBox="1">
            <a:spLocks/>
          </p:cNvSpPr>
          <p:nvPr/>
        </p:nvSpPr>
        <p:spPr>
          <a:xfrm>
            <a:off x="911224" y="5982465"/>
            <a:ext cx="6601922" cy="57964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Bring Efficiency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Automate large volume of repetitive inquiries in your existing communications channels, including live agent transfer.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5F1890-204A-4084-8767-A01D85504A15}"/>
              </a:ext>
            </a:extLst>
          </p:cNvPr>
          <p:cNvSpPr txBox="1">
            <a:spLocks/>
          </p:cNvSpPr>
          <p:nvPr/>
        </p:nvSpPr>
        <p:spPr>
          <a:xfrm>
            <a:off x="911224" y="7636068"/>
            <a:ext cx="6600828" cy="55399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367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</a:rPr>
              <a:t>Improve Internal &amp; External Customer Experience</a:t>
            </a:r>
          </a:p>
          <a:p>
            <a:pPr marL="0" marR="0" lvl="0" indent="0" algn="l" defTabSz="914367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24/7 omni-channel experience in multiple languages; unique voices for avatars and unified user engagement analytics.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3A4C7F-B9E0-4455-B711-AF2CBD07F9A1}"/>
              </a:ext>
            </a:extLst>
          </p:cNvPr>
          <p:cNvSpPr txBox="1">
            <a:spLocks/>
          </p:cNvSpPr>
          <p:nvPr/>
        </p:nvSpPr>
        <p:spPr>
          <a:xfrm>
            <a:off x="885823" y="8549082"/>
            <a:ext cx="6613523" cy="39498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Most Powerful Today &amp; </a:t>
            </a:r>
            <a:r>
              <a:rPr lang="en-US" sz="1200" dirty="0"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Future-Proofed for Tomorrow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a typeface="Calibri" panose="020F0502020204030204" pitchFamily="34" charset="0"/>
                <a:cs typeface="Segoe UI" panose="020B0502040204020203" pitchFamily="34" charset="0"/>
              </a:rPr>
              <a:t>Microsoft’s most advanced natural language processing (NLP) today, and Azure OpenAI/GPT-3.</a:t>
            </a:r>
            <a:endParaRPr lang="en-US" sz="12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428F61-008A-4EC8-A00C-47F958551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8806" y="5774223"/>
            <a:ext cx="64483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Hexagon 167" descr="Icon">
            <a:extLst>
              <a:ext uri="{FF2B5EF4-FFF2-40B4-BE49-F238E27FC236}">
                <a16:creationId xmlns:a16="http://schemas.microsoft.com/office/drawing/2014/main" id="{44F614F6-CC98-4F57-AFE8-C04AC4F325DB}"/>
              </a:ext>
            </a:extLst>
          </p:cNvPr>
          <p:cNvSpPr/>
          <p:nvPr/>
        </p:nvSpPr>
        <p:spPr bwMode="auto">
          <a:xfrm>
            <a:off x="260348" y="5127642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95509290-7EA4-4A0F-963E-71F0A2691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60348" y="6852363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Hexagon 160" descr="Icon">
            <a:extLst>
              <a:ext uri="{FF2B5EF4-FFF2-40B4-BE49-F238E27FC236}">
                <a16:creationId xmlns:a16="http://schemas.microsoft.com/office/drawing/2014/main" id="{C5A15763-5191-44C5-9F2F-34893C24DB43}"/>
              </a:ext>
            </a:extLst>
          </p:cNvPr>
          <p:cNvSpPr/>
          <p:nvPr/>
        </p:nvSpPr>
        <p:spPr bwMode="auto">
          <a:xfrm>
            <a:off x="249135" y="6052263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6" name="Hexagon 165" descr="Icon&#10;">
            <a:extLst>
              <a:ext uri="{FF2B5EF4-FFF2-40B4-BE49-F238E27FC236}">
                <a16:creationId xmlns:a16="http://schemas.microsoft.com/office/drawing/2014/main" id="{5BF46783-8123-4294-805E-12104F4C39EA}"/>
              </a:ext>
            </a:extLst>
          </p:cNvPr>
          <p:cNvSpPr/>
          <p:nvPr/>
        </p:nvSpPr>
        <p:spPr bwMode="auto">
          <a:xfrm>
            <a:off x="223735" y="8526547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0" name="Hexagon 169" descr="Icon">
            <a:extLst>
              <a:ext uri="{FF2B5EF4-FFF2-40B4-BE49-F238E27FC236}">
                <a16:creationId xmlns:a16="http://schemas.microsoft.com/office/drawing/2014/main" id="{39D4459F-CF04-4712-9456-43A6164C404A}"/>
              </a:ext>
            </a:extLst>
          </p:cNvPr>
          <p:cNvSpPr/>
          <p:nvPr/>
        </p:nvSpPr>
        <p:spPr bwMode="auto">
          <a:xfrm>
            <a:off x="249135" y="7693042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0" name="Picture 99" descr="Microsoft Azure Logo&#10;">
            <a:extLst>
              <a:ext uri="{FF2B5EF4-FFF2-40B4-BE49-F238E27FC236}">
                <a16:creationId xmlns:a16="http://schemas.microsoft.com/office/drawing/2014/main" id="{C7273136-889D-4871-A906-BA4A7A11E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1" y="206299"/>
            <a:ext cx="1281987" cy="182880"/>
          </a:xfrm>
          <a:prstGeom prst="rect">
            <a:avLst/>
          </a:prstGeom>
        </p:spPr>
      </p:pic>
      <p:grpSp>
        <p:nvGrpSpPr>
          <p:cNvPr id="104" name="Graphic 186" descr="profit margin, financial">
            <a:extLst>
              <a:ext uri="{FF2B5EF4-FFF2-40B4-BE49-F238E27FC236}">
                <a16:creationId xmlns:a16="http://schemas.microsoft.com/office/drawing/2014/main" id="{F125B443-AF92-44CD-8FE2-B179642906B8}"/>
              </a:ext>
            </a:extLst>
          </p:cNvPr>
          <p:cNvGrpSpPr/>
          <p:nvPr/>
        </p:nvGrpSpPr>
        <p:grpSpPr>
          <a:xfrm>
            <a:off x="395979" y="5219287"/>
            <a:ext cx="258386" cy="256760"/>
            <a:chOff x="1591400" y="3015985"/>
            <a:chExt cx="405543" cy="402996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C05D233-E876-4158-8B0A-12F3E7510185}"/>
                </a:ext>
              </a:extLst>
            </p:cNvPr>
            <p:cNvSpPr/>
            <p:nvPr/>
          </p:nvSpPr>
          <p:spPr>
            <a:xfrm>
              <a:off x="1619155" y="3015985"/>
              <a:ext cx="173925" cy="118778"/>
            </a:xfrm>
            <a:custGeom>
              <a:avLst/>
              <a:gdLst>
                <a:gd name="connsiteX0" fmla="*/ 175227 w 173924"/>
                <a:gd name="connsiteY0" fmla="*/ 39264 h 118777"/>
                <a:gd name="connsiteX1" fmla="*/ 175581 w 173924"/>
                <a:gd name="connsiteY1" fmla="*/ 39264 h 118777"/>
                <a:gd name="connsiteX2" fmla="*/ 175581 w 173924"/>
                <a:gd name="connsiteY2" fmla="*/ 1410 h 118777"/>
                <a:gd name="connsiteX3" fmla="*/ 1410 w 173924"/>
                <a:gd name="connsiteY3" fmla="*/ 102142 h 118777"/>
                <a:gd name="connsiteX4" fmla="*/ 33593 w 173924"/>
                <a:gd name="connsiteY4" fmla="*/ 120714 h 118777"/>
                <a:gd name="connsiteX5" fmla="*/ 175227 w 173924"/>
                <a:gd name="connsiteY5" fmla="*/ 39264 h 11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24" h="118777">
                  <a:moveTo>
                    <a:pt x="175227" y="39264"/>
                  </a:moveTo>
                  <a:cubicBezTo>
                    <a:pt x="175369" y="39264"/>
                    <a:pt x="175510" y="39264"/>
                    <a:pt x="175581" y="39264"/>
                  </a:cubicBezTo>
                  <a:lnTo>
                    <a:pt x="175581" y="1410"/>
                  </a:lnTo>
                  <a:cubicBezTo>
                    <a:pt x="101645" y="1410"/>
                    <a:pt x="38414" y="37988"/>
                    <a:pt x="1410" y="102142"/>
                  </a:cubicBezTo>
                  <a:lnTo>
                    <a:pt x="33593" y="120714"/>
                  </a:lnTo>
                  <a:cubicBezTo>
                    <a:pt x="61948" y="72014"/>
                    <a:pt x="114760" y="39264"/>
                    <a:pt x="175227" y="39264"/>
                  </a:cubicBezTo>
                  <a:close/>
                </a:path>
              </a:pathLst>
            </a:custGeom>
            <a:solidFill>
              <a:srgbClr val="50E6FF"/>
            </a:soli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774D977-E054-461F-B538-8C64FAF8FE24}"/>
                </a:ext>
              </a:extLst>
            </p:cNvPr>
            <p:cNvSpPr/>
            <p:nvPr/>
          </p:nvSpPr>
          <p:spPr>
            <a:xfrm>
              <a:off x="1591400" y="3116717"/>
              <a:ext cx="59389" cy="203619"/>
            </a:xfrm>
            <a:custGeom>
              <a:avLst/>
              <a:gdLst>
                <a:gd name="connsiteX0" fmla="*/ 61346 w 59388"/>
                <a:gd name="connsiteY0" fmla="*/ 20054 h 203618"/>
                <a:gd name="connsiteX1" fmla="*/ 29163 w 59388"/>
                <a:gd name="connsiteY1" fmla="*/ 1410 h 203618"/>
                <a:gd name="connsiteX2" fmla="*/ 29163 w 59388"/>
                <a:gd name="connsiteY2" fmla="*/ 202873 h 203618"/>
                <a:gd name="connsiteX3" fmla="*/ 61275 w 59388"/>
                <a:gd name="connsiteY3" fmla="*/ 184300 h 203618"/>
                <a:gd name="connsiteX4" fmla="*/ 39229 w 59388"/>
                <a:gd name="connsiteY4" fmla="*/ 102212 h 203618"/>
                <a:gd name="connsiteX5" fmla="*/ 61346 w 59388"/>
                <a:gd name="connsiteY5" fmla="*/ 20054 h 20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88" h="203618">
                  <a:moveTo>
                    <a:pt x="61346" y="20054"/>
                  </a:moveTo>
                  <a:lnTo>
                    <a:pt x="29163" y="1410"/>
                  </a:lnTo>
                  <a:cubicBezTo>
                    <a:pt x="-7840" y="65563"/>
                    <a:pt x="-7840" y="138720"/>
                    <a:pt x="29163" y="202873"/>
                  </a:cubicBezTo>
                  <a:lnTo>
                    <a:pt x="61275" y="184300"/>
                  </a:lnTo>
                  <a:cubicBezTo>
                    <a:pt x="47239" y="160198"/>
                    <a:pt x="39229" y="132127"/>
                    <a:pt x="39229" y="102212"/>
                  </a:cubicBezTo>
                  <a:cubicBezTo>
                    <a:pt x="39229" y="72298"/>
                    <a:pt x="47310" y="44156"/>
                    <a:pt x="61346" y="20054"/>
                  </a:cubicBezTo>
                  <a:close/>
                </a:path>
              </a:pathLst>
            </a:custGeom>
            <a:solidFill>
              <a:srgbClr val="0078D4"/>
            </a:soli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2C7D710-690B-4825-AEBE-996033175EE1}"/>
                </a:ext>
              </a:extLst>
            </p:cNvPr>
            <p:cNvSpPr/>
            <p:nvPr/>
          </p:nvSpPr>
          <p:spPr>
            <a:xfrm>
              <a:off x="1619222" y="3299673"/>
              <a:ext cx="173925" cy="118778"/>
            </a:xfrm>
            <a:custGeom>
              <a:avLst/>
              <a:gdLst>
                <a:gd name="connsiteX0" fmla="*/ 175156 w 173924"/>
                <a:gd name="connsiteY0" fmla="*/ 83002 h 118777"/>
                <a:gd name="connsiteX1" fmla="*/ 33522 w 173924"/>
                <a:gd name="connsiteY1" fmla="*/ 1410 h 118777"/>
                <a:gd name="connsiteX2" fmla="*/ 1410 w 173924"/>
                <a:gd name="connsiteY2" fmla="*/ 19983 h 118777"/>
                <a:gd name="connsiteX3" fmla="*/ 175581 w 173924"/>
                <a:gd name="connsiteY3" fmla="*/ 120714 h 118777"/>
                <a:gd name="connsiteX4" fmla="*/ 175581 w 173924"/>
                <a:gd name="connsiteY4" fmla="*/ 83002 h 118777"/>
                <a:gd name="connsiteX5" fmla="*/ 175156 w 173924"/>
                <a:gd name="connsiteY5" fmla="*/ 83002 h 11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24" h="118777">
                  <a:moveTo>
                    <a:pt x="175156" y="83002"/>
                  </a:moveTo>
                  <a:cubicBezTo>
                    <a:pt x="114689" y="83002"/>
                    <a:pt x="61878" y="50181"/>
                    <a:pt x="33522" y="1410"/>
                  </a:cubicBezTo>
                  <a:lnTo>
                    <a:pt x="1410" y="19983"/>
                  </a:lnTo>
                  <a:cubicBezTo>
                    <a:pt x="38414" y="84136"/>
                    <a:pt x="101574" y="120714"/>
                    <a:pt x="175581" y="120714"/>
                  </a:cubicBezTo>
                  <a:lnTo>
                    <a:pt x="175581" y="83002"/>
                  </a:lnTo>
                  <a:cubicBezTo>
                    <a:pt x="175369" y="83002"/>
                    <a:pt x="175227" y="83002"/>
                    <a:pt x="175156" y="83002"/>
                  </a:cubicBezTo>
                  <a:close/>
                </a:path>
              </a:pathLst>
            </a:custGeom>
            <a:solidFill>
              <a:srgbClr val="0078D4"/>
            </a:soli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3A19AE5-E17B-4B4D-99A5-0DDE2C8C5718}"/>
                </a:ext>
              </a:extLst>
            </p:cNvPr>
            <p:cNvSpPr/>
            <p:nvPr/>
          </p:nvSpPr>
          <p:spPr>
            <a:xfrm>
              <a:off x="1793324" y="3015985"/>
              <a:ext cx="203619" cy="402996"/>
            </a:xfrm>
            <a:custGeom>
              <a:avLst/>
              <a:gdLst>
                <a:gd name="connsiteX0" fmla="*/ 202518 w 203618"/>
                <a:gd name="connsiteY0" fmla="*/ 202873 h 402995"/>
                <a:gd name="connsiteX1" fmla="*/ 1410 w 203618"/>
                <a:gd name="connsiteY1" fmla="*/ 1410 h 402995"/>
                <a:gd name="connsiteX2" fmla="*/ 1410 w 203618"/>
                <a:gd name="connsiteY2" fmla="*/ 39264 h 402995"/>
                <a:gd name="connsiteX3" fmla="*/ 164735 w 203618"/>
                <a:gd name="connsiteY3" fmla="*/ 202944 h 402995"/>
                <a:gd name="connsiteX4" fmla="*/ 1410 w 203618"/>
                <a:gd name="connsiteY4" fmla="*/ 366694 h 402995"/>
                <a:gd name="connsiteX5" fmla="*/ 1410 w 203618"/>
                <a:gd name="connsiteY5" fmla="*/ 404406 h 402995"/>
                <a:gd name="connsiteX6" fmla="*/ 202518 w 203618"/>
                <a:gd name="connsiteY6" fmla="*/ 202873 h 40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618" h="402995">
                  <a:moveTo>
                    <a:pt x="202518" y="202873"/>
                  </a:moveTo>
                  <a:cubicBezTo>
                    <a:pt x="202518" y="91579"/>
                    <a:pt x="112491" y="1410"/>
                    <a:pt x="1410" y="1410"/>
                  </a:cubicBezTo>
                  <a:lnTo>
                    <a:pt x="1410" y="39264"/>
                  </a:lnTo>
                  <a:cubicBezTo>
                    <a:pt x="91650" y="39477"/>
                    <a:pt x="164735" y="112704"/>
                    <a:pt x="164735" y="202944"/>
                  </a:cubicBezTo>
                  <a:cubicBezTo>
                    <a:pt x="164735" y="293184"/>
                    <a:pt x="91650" y="366481"/>
                    <a:pt x="1410" y="366694"/>
                  </a:cubicBezTo>
                  <a:lnTo>
                    <a:pt x="1410" y="404406"/>
                  </a:lnTo>
                  <a:cubicBezTo>
                    <a:pt x="112491" y="404406"/>
                    <a:pt x="202518" y="314166"/>
                    <a:pt x="202518" y="202873"/>
                  </a:cubicBezTo>
                  <a:close/>
                </a:path>
              </a:pathLst>
            </a:custGeom>
            <a:solidFill>
              <a:srgbClr val="0078D4"/>
            </a:soli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41000DB-EBF3-4AC5-9998-94541FAEDD79}"/>
                </a:ext>
              </a:extLst>
            </p:cNvPr>
            <p:cNvSpPr/>
            <p:nvPr/>
          </p:nvSpPr>
          <p:spPr>
            <a:xfrm>
              <a:off x="1742494" y="3121539"/>
              <a:ext cx="101809" cy="190893"/>
            </a:xfrm>
            <a:custGeom>
              <a:avLst/>
              <a:gdLst>
                <a:gd name="connsiteX0" fmla="*/ 74283 w 101809"/>
                <a:gd name="connsiteY0" fmla="*/ 130993 h 190892"/>
                <a:gd name="connsiteX1" fmla="*/ 59254 w 101809"/>
                <a:gd name="connsiteY1" fmla="*/ 114192 h 190892"/>
                <a:gd name="connsiteX2" fmla="*/ 59254 w 101809"/>
                <a:gd name="connsiteY2" fmla="*/ 146021 h 190892"/>
                <a:gd name="connsiteX3" fmla="*/ 74283 w 101809"/>
                <a:gd name="connsiteY3" fmla="*/ 130993 h 190892"/>
                <a:gd name="connsiteX4" fmla="*/ 43943 w 101809"/>
                <a:gd name="connsiteY4" fmla="*/ 78749 h 190892"/>
                <a:gd name="connsiteX5" fmla="*/ 43943 w 101809"/>
                <a:gd name="connsiteY5" fmla="*/ 45432 h 190892"/>
                <a:gd name="connsiteX6" fmla="*/ 29340 w 101809"/>
                <a:gd name="connsiteY6" fmla="*/ 60672 h 190892"/>
                <a:gd name="connsiteX7" fmla="*/ 43943 w 101809"/>
                <a:gd name="connsiteY7" fmla="*/ 78749 h 190892"/>
                <a:gd name="connsiteX8" fmla="*/ 102212 w 101809"/>
                <a:gd name="connsiteY8" fmla="*/ 129504 h 190892"/>
                <a:gd name="connsiteX9" fmla="*/ 91225 w 101809"/>
                <a:gd name="connsiteY9" fmla="*/ 157505 h 190892"/>
                <a:gd name="connsiteX10" fmla="*/ 59254 w 101809"/>
                <a:gd name="connsiteY10" fmla="*/ 170548 h 190892"/>
                <a:gd name="connsiteX11" fmla="*/ 59254 w 101809"/>
                <a:gd name="connsiteY11" fmla="*/ 193303 h 190892"/>
                <a:gd name="connsiteX12" fmla="*/ 43943 w 101809"/>
                <a:gd name="connsiteY12" fmla="*/ 193303 h 190892"/>
                <a:gd name="connsiteX13" fmla="*/ 43943 w 101809"/>
                <a:gd name="connsiteY13" fmla="*/ 171186 h 190892"/>
                <a:gd name="connsiteX14" fmla="*/ 4246 w 101809"/>
                <a:gd name="connsiteY14" fmla="*/ 161546 h 190892"/>
                <a:gd name="connsiteX15" fmla="*/ 4246 w 101809"/>
                <a:gd name="connsiteY15" fmla="*/ 132482 h 190892"/>
                <a:gd name="connsiteX16" fmla="*/ 22322 w 101809"/>
                <a:gd name="connsiteY16" fmla="*/ 141484 h 190892"/>
                <a:gd name="connsiteX17" fmla="*/ 43872 w 101809"/>
                <a:gd name="connsiteY17" fmla="*/ 146446 h 190892"/>
                <a:gd name="connsiteX18" fmla="*/ 43872 w 101809"/>
                <a:gd name="connsiteY18" fmla="*/ 108238 h 190892"/>
                <a:gd name="connsiteX19" fmla="*/ 11051 w 101809"/>
                <a:gd name="connsiteY19" fmla="*/ 89382 h 190892"/>
                <a:gd name="connsiteX20" fmla="*/ 1410 w 101809"/>
                <a:gd name="connsiteY20" fmla="*/ 62445 h 190892"/>
                <a:gd name="connsiteX21" fmla="*/ 13248 w 101809"/>
                <a:gd name="connsiteY21" fmla="*/ 34302 h 190892"/>
                <a:gd name="connsiteX22" fmla="*/ 43872 w 101809"/>
                <a:gd name="connsiteY22" fmla="*/ 20904 h 190892"/>
                <a:gd name="connsiteX23" fmla="*/ 43872 w 101809"/>
                <a:gd name="connsiteY23" fmla="*/ 1410 h 190892"/>
                <a:gd name="connsiteX24" fmla="*/ 59183 w 101809"/>
                <a:gd name="connsiteY24" fmla="*/ 1410 h 190892"/>
                <a:gd name="connsiteX25" fmla="*/ 59183 w 101809"/>
                <a:gd name="connsiteY25" fmla="*/ 20479 h 190892"/>
                <a:gd name="connsiteX26" fmla="*/ 92217 w 101809"/>
                <a:gd name="connsiteY26" fmla="*/ 27639 h 190892"/>
                <a:gd name="connsiteX27" fmla="*/ 92217 w 101809"/>
                <a:gd name="connsiteY27" fmla="*/ 55994 h 190892"/>
                <a:gd name="connsiteX28" fmla="*/ 59183 w 101809"/>
                <a:gd name="connsiteY28" fmla="*/ 45077 h 190892"/>
                <a:gd name="connsiteX29" fmla="*/ 59183 w 101809"/>
                <a:gd name="connsiteY29" fmla="*/ 84845 h 190892"/>
                <a:gd name="connsiteX30" fmla="*/ 92217 w 101809"/>
                <a:gd name="connsiteY30" fmla="*/ 103701 h 190892"/>
                <a:gd name="connsiteX31" fmla="*/ 102212 w 101809"/>
                <a:gd name="connsiteY31" fmla="*/ 129504 h 1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1809" h="190892">
                  <a:moveTo>
                    <a:pt x="74283" y="130993"/>
                  </a:moveTo>
                  <a:cubicBezTo>
                    <a:pt x="74283" y="124188"/>
                    <a:pt x="69249" y="118588"/>
                    <a:pt x="59254" y="114192"/>
                  </a:cubicBezTo>
                  <a:lnTo>
                    <a:pt x="59254" y="146021"/>
                  </a:lnTo>
                  <a:cubicBezTo>
                    <a:pt x="69321" y="144391"/>
                    <a:pt x="74283" y="139428"/>
                    <a:pt x="74283" y="130993"/>
                  </a:cubicBezTo>
                  <a:close/>
                  <a:moveTo>
                    <a:pt x="43943" y="78749"/>
                  </a:moveTo>
                  <a:lnTo>
                    <a:pt x="43943" y="45432"/>
                  </a:lnTo>
                  <a:cubicBezTo>
                    <a:pt x="34231" y="47204"/>
                    <a:pt x="29340" y="52237"/>
                    <a:pt x="29340" y="60672"/>
                  </a:cubicBezTo>
                  <a:cubicBezTo>
                    <a:pt x="29411" y="68045"/>
                    <a:pt x="34231" y="74070"/>
                    <a:pt x="43943" y="78749"/>
                  </a:cubicBezTo>
                  <a:close/>
                  <a:moveTo>
                    <a:pt x="102212" y="129504"/>
                  </a:moveTo>
                  <a:cubicBezTo>
                    <a:pt x="102212" y="141130"/>
                    <a:pt x="98526" y="150487"/>
                    <a:pt x="91225" y="157505"/>
                  </a:cubicBezTo>
                  <a:cubicBezTo>
                    <a:pt x="83923" y="164594"/>
                    <a:pt x="73290" y="168918"/>
                    <a:pt x="59254" y="170548"/>
                  </a:cubicBezTo>
                  <a:lnTo>
                    <a:pt x="59254" y="193303"/>
                  </a:lnTo>
                  <a:lnTo>
                    <a:pt x="43943" y="193303"/>
                  </a:lnTo>
                  <a:lnTo>
                    <a:pt x="43943" y="171186"/>
                  </a:lnTo>
                  <a:cubicBezTo>
                    <a:pt x="29553" y="171044"/>
                    <a:pt x="16297" y="167854"/>
                    <a:pt x="4246" y="161546"/>
                  </a:cubicBezTo>
                  <a:lnTo>
                    <a:pt x="4246" y="132482"/>
                  </a:lnTo>
                  <a:cubicBezTo>
                    <a:pt x="8003" y="135530"/>
                    <a:pt x="14028" y="138578"/>
                    <a:pt x="22322" y="141484"/>
                  </a:cubicBezTo>
                  <a:cubicBezTo>
                    <a:pt x="30616" y="144391"/>
                    <a:pt x="37775" y="146021"/>
                    <a:pt x="43872" y="146446"/>
                  </a:cubicBezTo>
                  <a:lnTo>
                    <a:pt x="43872" y="108238"/>
                  </a:lnTo>
                  <a:cubicBezTo>
                    <a:pt x="28418" y="102496"/>
                    <a:pt x="17431" y="96187"/>
                    <a:pt x="11051" y="89382"/>
                  </a:cubicBezTo>
                  <a:cubicBezTo>
                    <a:pt x="4600" y="82577"/>
                    <a:pt x="1410" y="73574"/>
                    <a:pt x="1410" y="62445"/>
                  </a:cubicBezTo>
                  <a:cubicBezTo>
                    <a:pt x="1410" y="51315"/>
                    <a:pt x="5380" y="41958"/>
                    <a:pt x="13248" y="34302"/>
                  </a:cubicBezTo>
                  <a:cubicBezTo>
                    <a:pt x="21188" y="26646"/>
                    <a:pt x="31396" y="22180"/>
                    <a:pt x="43872" y="20904"/>
                  </a:cubicBezTo>
                  <a:lnTo>
                    <a:pt x="43872" y="1410"/>
                  </a:lnTo>
                  <a:lnTo>
                    <a:pt x="59183" y="1410"/>
                  </a:lnTo>
                  <a:lnTo>
                    <a:pt x="59183" y="20479"/>
                  </a:lnTo>
                  <a:cubicBezTo>
                    <a:pt x="73928" y="21188"/>
                    <a:pt x="84987" y="23527"/>
                    <a:pt x="92217" y="27639"/>
                  </a:cubicBezTo>
                  <a:lnTo>
                    <a:pt x="92217" y="55994"/>
                  </a:lnTo>
                  <a:cubicBezTo>
                    <a:pt x="82505" y="50110"/>
                    <a:pt x="71447" y="46495"/>
                    <a:pt x="59183" y="45077"/>
                  </a:cubicBezTo>
                  <a:lnTo>
                    <a:pt x="59183" y="84845"/>
                  </a:lnTo>
                  <a:cubicBezTo>
                    <a:pt x="74637" y="90445"/>
                    <a:pt x="85695" y="96754"/>
                    <a:pt x="92217" y="103701"/>
                  </a:cubicBezTo>
                  <a:cubicBezTo>
                    <a:pt x="98952" y="110719"/>
                    <a:pt x="102212" y="119296"/>
                    <a:pt x="102212" y="129504"/>
                  </a:cubicBezTo>
                  <a:close/>
                </a:path>
              </a:pathLst>
            </a:custGeom>
            <a:solidFill>
              <a:srgbClr val="0078D4"/>
            </a:soli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8" name="Group 177" descr="phone">
            <a:extLst>
              <a:ext uri="{FF2B5EF4-FFF2-40B4-BE49-F238E27FC236}">
                <a16:creationId xmlns:a16="http://schemas.microsoft.com/office/drawing/2014/main" id="{11DAEA89-ADEB-4AC5-B3B3-71079610B6A9}"/>
              </a:ext>
            </a:extLst>
          </p:cNvPr>
          <p:cNvGrpSpPr/>
          <p:nvPr/>
        </p:nvGrpSpPr>
        <p:grpSpPr>
          <a:xfrm>
            <a:off x="448773" y="6942784"/>
            <a:ext cx="152798" cy="259208"/>
            <a:chOff x="7648576" y="1841501"/>
            <a:chExt cx="177800" cy="301625"/>
          </a:xfrm>
        </p:grpSpPr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F6B14CC3-8503-45B6-A700-89BF6BD6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6" y="2051051"/>
              <a:ext cx="177800" cy="92075"/>
            </a:xfrm>
            <a:custGeom>
              <a:avLst/>
              <a:gdLst>
                <a:gd name="T0" fmla="*/ 53 w 106"/>
                <a:gd name="T1" fmla="*/ 0 h 54"/>
                <a:gd name="T2" fmla="*/ 0 w 106"/>
                <a:gd name="T3" fmla="*/ 16 h 54"/>
                <a:gd name="T4" fmla="*/ 0 w 106"/>
                <a:gd name="T5" fmla="*/ 44 h 54"/>
                <a:gd name="T6" fmla="*/ 9 w 106"/>
                <a:gd name="T7" fmla="*/ 54 h 54"/>
                <a:gd name="T8" fmla="*/ 96 w 106"/>
                <a:gd name="T9" fmla="*/ 54 h 54"/>
                <a:gd name="T10" fmla="*/ 106 w 106"/>
                <a:gd name="T11" fmla="*/ 44 h 54"/>
                <a:gd name="T12" fmla="*/ 106 w 106"/>
                <a:gd name="T13" fmla="*/ 16 h 54"/>
                <a:gd name="T14" fmla="*/ 53 w 10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54">
                  <a:moveTo>
                    <a:pt x="53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4"/>
                    <a:pt x="9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6" y="49"/>
                    <a:pt x="106" y="44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7966637-71F5-4A5D-A07D-EC593E8D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1" y="2100264"/>
              <a:ext cx="33338" cy="19050"/>
            </a:xfrm>
            <a:prstGeom prst="rect">
              <a:avLst/>
            </a:prstGeom>
            <a:solidFill>
              <a:srgbClr val="4FE4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C2A1FA09-85A8-408E-B25D-91013F8D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6" y="1841501"/>
              <a:ext cx="177800" cy="236538"/>
            </a:xfrm>
            <a:custGeom>
              <a:avLst/>
              <a:gdLst>
                <a:gd name="T0" fmla="*/ 96 w 106"/>
                <a:gd name="T1" fmla="*/ 0 h 141"/>
                <a:gd name="T2" fmla="*/ 9 w 106"/>
                <a:gd name="T3" fmla="*/ 0 h 141"/>
                <a:gd name="T4" fmla="*/ 0 w 106"/>
                <a:gd name="T5" fmla="*/ 9 h 141"/>
                <a:gd name="T6" fmla="*/ 0 w 106"/>
                <a:gd name="T7" fmla="*/ 140 h 141"/>
                <a:gd name="T8" fmla="*/ 106 w 106"/>
                <a:gd name="T9" fmla="*/ 141 h 141"/>
                <a:gd name="T10" fmla="*/ 106 w 106"/>
                <a:gd name="T11" fmla="*/ 9 h 141"/>
                <a:gd name="T12" fmla="*/ 96 w 10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41">
                  <a:moveTo>
                    <a:pt x="9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6" y="141"/>
                    <a:pt x="106" y="141"/>
                    <a:pt x="106" y="141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4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4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2" name="Freeform 175">
              <a:extLst>
                <a:ext uri="{FF2B5EF4-FFF2-40B4-BE49-F238E27FC236}">
                  <a16:creationId xmlns:a16="http://schemas.microsoft.com/office/drawing/2014/main" id="{C44C476F-0249-428B-9CA1-4521C8AD4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6" y="1841501"/>
              <a:ext cx="177800" cy="234950"/>
            </a:xfrm>
            <a:custGeom>
              <a:avLst/>
              <a:gdLst>
                <a:gd name="T0" fmla="*/ 106 w 106"/>
                <a:gd name="T1" fmla="*/ 9 h 140"/>
                <a:gd name="T2" fmla="*/ 96 w 106"/>
                <a:gd name="T3" fmla="*/ 0 h 140"/>
                <a:gd name="T4" fmla="*/ 9 w 106"/>
                <a:gd name="T5" fmla="*/ 0 h 140"/>
                <a:gd name="T6" fmla="*/ 0 w 106"/>
                <a:gd name="T7" fmla="*/ 9 h 140"/>
                <a:gd name="T8" fmla="*/ 0 w 106"/>
                <a:gd name="T9" fmla="*/ 140 h 140"/>
                <a:gd name="T10" fmla="*/ 106 w 106"/>
                <a:gd name="T11" fmla="*/ 34 h 140"/>
                <a:gd name="T12" fmla="*/ 106 w 106"/>
                <a:gd name="T13" fmla="*/ 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40">
                  <a:moveTo>
                    <a:pt x="106" y="9"/>
                  </a:moveTo>
                  <a:cubicBezTo>
                    <a:pt x="106" y="4"/>
                    <a:pt x="102" y="0"/>
                    <a:pt x="9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6" y="34"/>
                    <a:pt x="106" y="34"/>
                    <a:pt x="106" y="34"/>
                  </a:cubicBezTo>
                  <a:lnTo>
                    <a:pt x="106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83" name="Graphic 40" descr="community">
            <a:extLst>
              <a:ext uri="{FF2B5EF4-FFF2-40B4-BE49-F238E27FC236}">
                <a16:creationId xmlns:a16="http://schemas.microsoft.com/office/drawing/2014/main" id="{03A39BB4-3C3C-45EC-BE1A-19D50D52120D}"/>
              </a:ext>
            </a:extLst>
          </p:cNvPr>
          <p:cNvGrpSpPr/>
          <p:nvPr/>
        </p:nvGrpSpPr>
        <p:grpSpPr>
          <a:xfrm>
            <a:off x="383596" y="6152740"/>
            <a:ext cx="260727" cy="239097"/>
            <a:chOff x="3520657" y="3926981"/>
            <a:chExt cx="488041" cy="447553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7B4CF2E-D305-4D04-ACD8-32302C413903}"/>
                </a:ext>
              </a:extLst>
            </p:cNvPr>
            <p:cNvSpPr/>
            <p:nvPr/>
          </p:nvSpPr>
          <p:spPr>
            <a:xfrm>
              <a:off x="3826642" y="4154036"/>
              <a:ext cx="182056" cy="91028"/>
            </a:xfrm>
            <a:custGeom>
              <a:avLst/>
              <a:gdLst>
                <a:gd name="connsiteX0" fmla="*/ 1994 w 182056"/>
                <a:gd name="connsiteY0" fmla="*/ 91743 h 91027"/>
                <a:gd name="connsiteX1" fmla="*/ 91744 w 182056"/>
                <a:gd name="connsiteY1" fmla="*/ 1994 h 91027"/>
                <a:gd name="connsiteX2" fmla="*/ 181493 w 182056"/>
                <a:gd name="connsiteY2" fmla="*/ 91743 h 91027"/>
                <a:gd name="connsiteX3" fmla="*/ 1994 w 182056"/>
                <a:gd name="connsiteY3" fmla="*/ 91743 h 9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6" h="91027">
                  <a:moveTo>
                    <a:pt x="1994" y="91743"/>
                  </a:moveTo>
                  <a:cubicBezTo>
                    <a:pt x="1994" y="42138"/>
                    <a:pt x="42139" y="1994"/>
                    <a:pt x="91744" y="1994"/>
                  </a:cubicBezTo>
                  <a:cubicBezTo>
                    <a:pt x="141349" y="1994"/>
                    <a:pt x="181493" y="42138"/>
                    <a:pt x="181493" y="91743"/>
                  </a:cubicBezTo>
                  <a:lnTo>
                    <a:pt x="1994" y="91743"/>
                  </a:lnTo>
                  <a:close/>
                </a:path>
              </a:pathLst>
            </a:custGeom>
            <a:solidFill>
              <a:srgbClr val="50E6FF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1869A65-B59A-4FB0-AC6C-44CF556DB5F8}"/>
                </a:ext>
              </a:extLst>
            </p:cNvPr>
            <p:cNvSpPr/>
            <p:nvPr/>
          </p:nvSpPr>
          <p:spPr>
            <a:xfrm>
              <a:off x="3866270" y="4029229"/>
              <a:ext cx="101142" cy="101142"/>
            </a:xfrm>
            <a:custGeom>
              <a:avLst/>
              <a:gdLst>
                <a:gd name="connsiteX0" fmla="*/ 102398 w 101142"/>
                <a:gd name="connsiteY0" fmla="*/ 52195 h 101141"/>
                <a:gd name="connsiteX1" fmla="*/ 52196 w 101142"/>
                <a:gd name="connsiteY1" fmla="*/ 102397 h 101141"/>
                <a:gd name="connsiteX2" fmla="*/ 1994 w 101142"/>
                <a:gd name="connsiteY2" fmla="*/ 52195 h 101141"/>
                <a:gd name="connsiteX3" fmla="*/ 52196 w 101142"/>
                <a:gd name="connsiteY3" fmla="*/ 1994 h 101141"/>
                <a:gd name="connsiteX4" fmla="*/ 102398 w 101142"/>
                <a:gd name="connsiteY4" fmla="*/ 52195 h 10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42" h="101141">
                  <a:moveTo>
                    <a:pt x="102398" y="52195"/>
                  </a:moveTo>
                  <a:cubicBezTo>
                    <a:pt x="102398" y="79981"/>
                    <a:pt x="79896" y="102397"/>
                    <a:pt x="52196" y="102397"/>
                  </a:cubicBezTo>
                  <a:cubicBezTo>
                    <a:pt x="24495" y="102397"/>
                    <a:pt x="1994" y="79896"/>
                    <a:pt x="1994" y="52195"/>
                  </a:cubicBezTo>
                  <a:cubicBezTo>
                    <a:pt x="1994" y="24495"/>
                    <a:pt x="24495" y="1994"/>
                    <a:pt x="52196" y="1994"/>
                  </a:cubicBezTo>
                  <a:cubicBezTo>
                    <a:pt x="79896" y="1994"/>
                    <a:pt x="102398" y="24495"/>
                    <a:pt x="102398" y="52195"/>
                  </a:cubicBezTo>
                  <a:close/>
                </a:path>
              </a:pathLst>
            </a:custGeom>
            <a:solidFill>
              <a:srgbClr val="50E6FF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94E9FB4-0BE8-42E0-AC5C-65C266B2B3BE}"/>
                </a:ext>
              </a:extLst>
            </p:cNvPr>
            <p:cNvSpPr/>
            <p:nvPr/>
          </p:nvSpPr>
          <p:spPr>
            <a:xfrm>
              <a:off x="3673220" y="4051749"/>
              <a:ext cx="182056" cy="91028"/>
            </a:xfrm>
            <a:custGeom>
              <a:avLst/>
              <a:gdLst>
                <a:gd name="connsiteX0" fmla="*/ 1994 w 182056"/>
                <a:gd name="connsiteY0" fmla="*/ 91743 h 91027"/>
                <a:gd name="connsiteX1" fmla="*/ 91744 w 182056"/>
                <a:gd name="connsiteY1" fmla="*/ 1994 h 91027"/>
                <a:gd name="connsiteX2" fmla="*/ 181493 w 182056"/>
                <a:gd name="connsiteY2" fmla="*/ 91743 h 91027"/>
                <a:gd name="connsiteX3" fmla="*/ 1994 w 182056"/>
                <a:gd name="connsiteY3" fmla="*/ 91743 h 9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6" h="91027">
                  <a:moveTo>
                    <a:pt x="1994" y="91743"/>
                  </a:moveTo>
                  <a:cubicBezTo>
                    <a:pt x="1994" y="42138"/>
                    <a:pt x="42139" y="1994"/>
                    <a:pt x="91744" y="1994"/>
                  </a:cubicBezTo>
                  <a:cubicBezTo>
                    <a:pt x="141349" y="1994"/>
                    <a:pt x="181493" y="42138"/>
                    <a:pt x="181493" y="91743"/>
                  </a:cubicBezTo>
                  <a:lnTo>
                    <a:pt x="1994" y="91743"/>
                  </a:lnTo>
                  <a:close/>
                </a:path>
              </a:pathLst>
            </a:custGeom>
            <a:solidFill>
              <a:srgbClr val="0078D7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BAFE489-85AB-4064-A1A3-8530845746CC}"/>
                </a:ext>
              </a:extLst>
            </p:cNvPr>
            <p:cNvSpPr/>
            <p:nvPr/>
          </p:nvSpPr>
          <p:spPr>
            <a:xfrm>
              <a:off x="3712857" y="3926981"/>
              <a:ext cx="101142" cy="101142"/>
            </a:xfrm>
            <a:custGeom>
              <a:avLst/>
              <a:gdLst>
                <a:gd name="connsiteX0" fmla="*/ 102398 w 101142"/>
                <a:gd name="connsiteY0" fmla="*/ 52196 h 101141"/>
                <a:gd name="connsiteX1" fmla="*/ 52196 w 101142"/>
                <a:gd name="connsiteY1" fmla="*/ 102397 h 101141"/>
                <a:gd name="connsiteX2" fmla="*/ 1994 w 101142"/>
                <a:gd name="connsiteY2" fmla="*/ 52196 h 101141"/>
                <a:gd name="connsiteX3" fmla="*/ 52111 w 101142"/>
                <a:gd name="connsiteY3" fmla="*/ 1994 h 101141"/>
                <a:gd name="connsiteX4" fmla="*/ 102398 w 101142"/>
                <a:gd name="connsiteY4" fmla="*/ 52196 h 10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42" h="101141">
                  <a:moveTo>
                    <a:pt x="102398" y="52196"/>
                  </a:moveTo>
                  <a:cubicBezTo>
                    <a:pt x="102398" y="79982"/>
                    <a:pt x="79896" y="102397"/>
                    <a:pt x="52196" y="102397"/>
                  </a:cubicBezTo>
                  <a:cubicBezTo>
                    <a:pt x="24496" y="102397"/>
                    <a:pt x="1994" y="79896"/>
                    <a:pt x="1994" y="52196"/>
                  </a:cubicBezTo>
                  <a:cubicBezTo>
                    <a:pt x="1994" y="24495"/>
                    <a:pt x="24410" y="1994"/>
                    <a:pt x="52111" y="1994"/>
                  </a:cubicBezTo>
                  <a:cubicBezTo>
                    <a:pt x="79812" y="1994"/>
                    <a:pt x="102398" y="24495"/>
                    <a:pt x="102398" y="52196"/>
                  </a:cubicBezTo>
                  <a:close/>
                </a:path>
              </a:pathLst>
            </a:custGeom>
            <a:solidFill>
              <a:srgbClr val="0078D7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6078103-900A-4C8F-ACC9-E1BDC19D983B}"/>
                </a:ext>
              </a:extLst>
            </p:cNvPr>
            <p:cNvSpPr/>
            <p:nvPr/>
          </p:nvSpPr>
          <p:spPr>
            <a:xfrm>
              <a:off x="3673220" y="4283506"/>
              <a:ext cx="182056" cy="91028"/>
            </a:xfrm>
            <a:custGeom>
              <a:avLst/>
              <a:gdLst>
                <a:gd name="connsiteX0" fmla="*/ 1994 w 182056"/>
                <a:gd name="connsiteY0" fmla="*/ 91743 h 91027"/>
                <a:gd name="connsiteX1" fmla="*/ 91744 w 182056"/>
                <a:gd name="connsiteY1" fmla="*/ 1994 h 91027"/>
                <a:gd name="connsiteX2" fmla="*/ 181493 w 182056"/>
                <a:gd name="connsiteY2" fmla="*/ 91743 h 91027"/>
                <a:gd name="connsiteX3" fmla="*/ 1994 w 182056"/>
                <a:gd name="connsiteY3" fmla="*/ 91743 h 9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6" h="91027">
                  <a:moveTo>
                    <a:pt x="1994" y="91743"/>
                  </a:moveTo>
                  <a:cubicBezTo>
                    <a:pt x="1994" y="42138"/>
                    <a:pt x="42139" y="1994"/>
                    <a:pt x="91744" y="1994"/>
                  </a:cubicBezTo>
                  <a:cubicBezTo>
                    <a:pt x="141349" y="1994"/>
                    <a:pt x="181493" y="42138"/>
                    <a:pt x="181493" y="91743"/>
                  </a:cubicBezTo>
                  <a:lnTo>
                    <a:pt x="1994" y="91743"/>
                  </a:lnTo>
                  <a:close/>
                </a:path>
              </a:pathLst>
            </a:custGeom>
            <a:solidFill>
              <a:srgbClr val="50E6FF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AF6E592-8154-42F4-8D11-13D18DD2E3FF}"/>
                </a:ext>
              </a:extLst>
            </p:cNvPr>
            <p:cNvSpPr/>
            <p:nvPr/>
          </p:nvSpPr>
          <p:spPr>
            <a:xfrm>
              <a:off x="3712857" y="4158777"/>
              <a:ext cx="101142" cy="101142"/>
            </a:xfrm>
            <a:custGeom>
              <a:avLst/>
              <a:gdLst>
                <a:gd name="connsiteX0" fmla="*/ 102398 w 101142"/>
                <a:gd name="connsiteY0" fmla="*/ 52196 h 101141"/>
                <a:gd name="connsiteX1" fmla="*/ 52196 w 101142"/>
                <a:gd name="connsiteY1" fmla="*/ 102398 h 101141"/>
                <a:gd name="connsiteX2" fmla="*/ 1994 w 101142"/>
                <a:gd name="connsiteY2" fmla="*/ 52196 h 101141"/>
                <a:gd name="connsiteX3" fmla="*/ 52196 w 101142"/>
                <a:gd name="connsiteY3" fmla="*/ 1994 h 101141"/>
                <a:gd name="connsiteX4" fmla="*/ 102398 w 101142"/>
                <a:gd name="connsiteY4" fmla="*/ 52196 h 10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42" h="101141">
                  <a:moveTo>
                    <a:pt x="102398" y="52196"/>
                  </a:moveTo>
                  <a:cubicBezTo>
                    <a:pt x="102398" y="79982"/>
                    <a:pt x="79896" y="102398"/>
                    <a:pt x="52196" y="102398"/>
                  </a:cubicBezTo>
                  <a:cubicBezTo>
                    <a:pt x="24496" y="102398"/>
                    <a:pt x="1994" y="79896"/>
                    <a:pt x="1994" y="52196"/>
                  </a:cubicBezTo>
                  <a:cubicBezTo>
                    <a:pt x="1994" y="24496"/>
                    <a:pt x="24496" y="1994"/>
                    <a:pt x="52196" y="1994"/>
                  </a:cubicBezTo>
                  <a:cubicBezTo>
                    <a:pt x="79896" y="1994"/>
                    <a:pt x="102398" y="24410"/>
                    <a:pt x="102398" y="52196"/>
                  </a:cubicBezTo>
                  <a:close/>
                </a:path>
              </a:pathLst>
            </a:custGeom>
            <a:solidFill>
              <a:srgbClr val="50E6FF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A5DC5B9-9993-4A5C-BA88-0170B0DB87A8}"/>
                </a:ext>
              </a:extLst>
            </p:cNvPr>
            <p:cNvSpPr/>
            <p:nvPr/>
          </p:nvSpPr>
          <p:spPr>
            <a:xfrm>
              <a:off x="3520657" y="4154036"/>
              <a:ext cx="182056" cy="91028"/>
            </a:xfrm>
            <a:custGeom>
              <a:avLst/>
              <a:gdLst>
                <a:gd name="connsiteX0" fmla="*/ 1994 w 182056"/>
                <a:gd name="connsiteY0" fmla="*/ 91743 h 91027"/>
                <a:gd name="connsiteX1" fmla="*/ 91744 w 182056"/>
                <a:gd name="connsiteY1" fmla="*/ 1994 h 91027"/>
                <a:gd name="connsiteX2" fmla="*/ 181493 w 182056"/>
                <a:gd name="connsiteY2" fmla="*/ 91743 h 91027"/>
                <a:gd name="connsiteX3" fmla="*/ 1994 w 182056"/>
                <a:gd name="connsiteY3" fmla="*/ 91743 h 9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6" h="91027">
                  <a:moveTo>
                    <a:pt x="1994" y="91743"/>
                  </a:moveTo>
                  <a:cubicBezTo>
                    <a:pt x="1994" y="42138"/>
                    <a:pt x="42139" y="1994"/>
                    <a:pt x="91744" y="1994"/>
                  </a:cubicBezTo>
                  <a:cubicBezTo>
                    <a:pt x="141349" y="1994"/>
                    <a:pt x="181493" y="42138"/>
                    <a:pt x="181493" y="91743"/>
                  </a:cubicBezTo>
                  <a:lnTo>
                    <a:pt x="1994" y="91743"/>
                  </a:lnTo>
                  <a:close/>
                </a:path>
              </a:pathLst>
            </a:custGeom>
            <a:solidFill>
              <a:srgbClr val="0078D7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E722CD7-EC8E-4EEF-BA83-247874A4E40E}"/>
                </a:ext>
              </a:extLst>
            </p:cNvPr>
            <p:cNvSpPr/>
            <p:nvPr/>
          </p:nvSpPr>
          <p:spPr>
            <a:xfrm>
              <a:off x="3560295" y="4029229"/>
              <a:ext cx="101142" cy="101142"/>
            </a:xfrm>
            <a:custGeom>
              <a:avLst/>
              <a:gdLst>
                <a:gd name="connsiteX0" fmla="*/ 102398 w 101142"/>
                <a:gd name="connsiteY0" fmla="*/ 52195 h 101141"/>
                <a:gd name="connsiteX1" fmla="*/ 52196 w 101142"/>
                <a:gd name="connsiteY1" fmla="*/ 102397 h 101141"/>
                <a:gd name="connsiteX2" fmla="*/ 1994 w 101142"/>
                <a:gd name="connsiteY2" fmla="*/ 52195 h 101141"/>
                <a:gd name="connsiteX3" fmla="*/ 52111 w 101142"/>
                <a:gd name="connsiteY3" fmla="*/ 1994 h 101141"/>
                <a:gd name="connsiteX4" fmla="*/ 102398 w 101142"/>
                <a:gd name="connsiteY4" fmla="*/ 52195 h 10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42" h="101141">
                  <a:moveTo>
                    <a:pt x="102398" y="52195"/>
                  </a:moveTo>
                  <a:cubicBezTo>
                    <a:pt x="102398" y="79981"/>
                    <a:pt x="79897" y="102397"/>
                    <a:pt x="52196" y="102397"/>
                  </a:cubicBezTo>
                  <a:cubicBezTo>
                    <a:pt x="24495" y="102397"/>
                    <a:pt x="1994" y="79896"/>
                    <a:pt x="1994" y="52195"/>
                  </a:cubicBezTo>
                  <a:cubicBezTo>
                    <a:pt x="1994" y="24495"/>
                    <a:pt x="24410" y="1994"/>
                    <a:pt x="52111" y="1994"/>
                  </a:cubicBezTo>
                  <a:cubicBezTo>
                    <a:pt x="79811" y="1994"/>
                    <a:pt x="102398" y="24495"/>
                    <a:pt x="102398" y="52195"/>
                  </a:cubicBezTo>
                  <a:close/>
                </a:path>
              </a:pathLst>
            </a:custGeom>
            <a:solidFill>
              <a:srgbClr val="0078D7"/>
            </a:solidFill>
            <a:ln w="50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52" descr="check, approve">
            <a:extLst>
              <a:ext uri="{FF2B5EF4-FFF2-40B4-BE49-F238E27FC236}">
                <a16:creationId xmlns:a16="http://schemas.microsoft.com/office/drawing/2014/main" id="{EB882B9D-31D4-4B07-8982-2AAACA75C3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8718" y="7798226"/>
            <a:ext cx="230482" cy="229683"/>
            <a:chOff x="4560" y="2506"/>
            <a:chExt cx="289" cy="288"/>
          </a:xfrm>
        </p:grpSpPr>
        <p:sp>
          <p:nvSpPr>
            <p:cNvPr id="193" name="AutoShape 151">
              <a:extLst>
                <a:ext uri="{FF2B5EF4-FFF2-40B4-BE49-F238E27FC236}">
                  <a16:creationId xmlns:a16="http://schemas.microsoft.com/office/drawing/2014/main" id="{0BC72F1E-9AB3-451F-9A67-6E16BD2C3F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0" y="250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53">
              <a:extLst>
                <a:ext uri="{FF2B5EF4-FFF2-40B4-BE49-F238E27FC236}">
                  <a16:creationId xmlns:a16="http://schemas.microsoft.com/office/drawing/2014/main" id="{B806E5FB-0043-44DB-893E-D5336717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557"/>
              <a:ext cx="185" cy="18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4">
              <a:extLst>
                <a:ext uri="{FF2B5EF4-FFF2-40B4-BE49-F238E27FC236}">
                  <a16:creationId xmlns:a16="http://schemas.microsoft.com/office/drawing/2014/main" id="{A9FC4FB5-99E5-4BA4-80E2-324F4232C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2605"/>
              <a:ext cx="110" cy="90"/>
            </a:xfrm>
            <a:custGeom>
              <a:avLst/>
              <a:gdLst>
                <a:gd name="T0" fmla="*/ 110 w 110"/>
                <a:gd name="T1" fmla="*/ 12 h 90"/>
                <a:gd name="T2" fmla="*/ 98 w 110"/>
                <a:gd name="T3" fmla="*/ 0 h 90"/>
                <a:gd name="T4" fmla="*/ 33 w 110"/>
                <a:gd name="T5" fmla="*/ 65 h 90"/>
                <a:gd name="T6" fmla="*/ 14 w 110"/>
                <a:gd name="T7" fmla="*/ 45 h 90"/>
                <a:gd name="T8" fmla="*/ 0 w 110"/>
                <a:gd name="T9" fmla="*/ 57 h 90"/>
                <a:gd name="T10" fmla="*/ 33 w 110"/>
                <a:gd name="T11" fmla="*/ 90 h 90"/>
                <a:gd name="T12" fmla="*/ 110 w 110"/>
                <a:gd name="T1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12"/>
                  </a:moveTo>
                  <a:lnTo>
                    <a:pt x="98" y="0"/>
                  </a:lnTo>
                  <a:lnTo>
                    <a:pt x="33" y="65"/>
                  </a:lnTo>
                  <a:lnTo>
                    <a:pt x="14" y="45"/>
                  </a:lnTo>
                  <a:lnTo>
                    <a:pt x="0" y="57"/>
                  </a:lnTo>
                  <a:lnTo>
                    <a:pt x="33" y="90"/>
                  </a:lnTo>
                  <a:lnTo>
                    <a:pt x="110" y="12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5">
              <a:extLst>
                <a:ext uri="{FF2B5EF4-FFF2-40B4-BE49-F238E27FC236}">
                  <a16:creationId xmlns:a16="http://schemas.microsoft.com/office/drawing/2014/main" id="{1007D80B-B247-49D7-B189-F18F1B3CC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658"/>
              <a:ext cx="59" cy="88"/>
            </a:xfrm>
            <a:custGeom>
              <a:avLst/>
              <a:gdLst>
                <a:gd name="T0" fmla="*/ 14 w 39"/>
                <a:gd name="T1" fmla="*/ 59 h 59"/>
                <a:gd name="T2" fmla="*/ 39 w 39"/>
                <a:gd name="T3" fmla="*/ 0 h 59"/>
                <a:gd name="T4" fmla="*/ 19 w 39"/>
                <a:gd name="T5" fmla="*/ 0 h 59"/>
                <a:gd name="T6" fmla="*/ 0 w 39"/>
                <a:gd name="T7" fmla="*/ 45 h 59"/>
                <a:gd name="T8" fmla="*/ 14 w 3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59"/>
                  </a:moveTo>
                  <a:cubicBezTo>
                    <a:pt x="28" y="43"/>
                    <a:pt x="37" y="23"/>
                    <a:pt x="3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7"/>
                    <a:pt x="11" y="33"/>
                    <a:pt x="0" y="45"/>
                  </a:cubicBezTo>
                  <a:lnTo>
                    <a:pt x="14" y="5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6">
              <a:extLst>
                <a:ext uri="{FF2B5EF4-FFF2-40B4-BE49-F238E27FC236}">
                  <a16:creationId xmlns:a16="http://schemas.microsoft.com/office/drawing/2014/main" id="{63B16213-1887-4A6E-9B3E-EABE16B1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554"/>
              <a:ext cx="59" cy="89"/>
            </a:xfrm>
            <a:custGeom>
              <a:avLst/>
              <a:gdLst>
                <a:gd name="T0" fmla="*/ 25 w 39"/>
                <a:gd name="T1" fmla="*/ 0 h 59"/>
                <a:gd name="T2" fmla="*/ 0 w 39"/>
                <a:gd name="T3" fmla="*/ 59 h 59"/>
                <a:gd name="T4" fmla="*/ 21 w 39"/>
                <a:gd name="T5" fmla="*/ 59 h 59"/>
                <a:gd name="T6" fmla="*/ 39 w 39"/>
                <a:gd name="T7" fmla="*/ 14 h 59"/>
                <a:gd name="T8" fmla="*/ 25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25" y="0"/>
                  </a:moveTo>
                  <a:cubicBezTo>
                    <a:pt x="10" y="16"/>
                    <a:pt x="1" y="36"/>
                    <a:pt x="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42"/>
                    <a:pt x="29" y="27"/>
                    <a:pt x="39" y="1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7">
              <a:extLst>
                <a:ext uri="{FF2B5EF4-FFF2-40B4-BE49-F238E27FC236}">
                  <a16:creationId xmlns:a16="http://schemas.microsoft.com/office/drawing/2014/main" id="{F662FFE0-91E8-445F-9087-0DEC91C21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736"/>
              <a:ext cx="89" cy="58"/>
            </a:xfrm>
            <a:custGeom>
              <a:avLst/>
              <a:gdLst>
                <a:gd name="T0" fmla="*/ 0 w 59"/>
                <a:gd name="T1" fmla="*/ 15 h 39"/>
                <a:gd name="T2" fmla="*/ 59 w 59"/>
                <a:gd name="T3" fmla="*/ 39 h 39"/>
                <a:gd name="T4" fmla="*/ 59 w 59"/>
                <a:gd name="T5" fmla="*/ 19 h 39"/>
                <a:gd name="T6" fmla="*/ 14 w 59"/>
                <a:gd name="T7" fmla="*/ 0 h 39"/>
                <a:gd name="T8" fmla="*/ 0 w 59"/>
                <a:gd name="T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15"/>
                  </a:moveTo>
                  <a:cubicBezTo>
                    <a:pt x="16" y="29"/>
                    <a:pt x="36" y="38"/>
                    <a:pt x="59" y="3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42" y="18"/>
                    <a:pt x="26" y="11"/>
                    <a:pt x="14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8">
              <a:extLst>
                <a:ext uri="{FF2B5EF4-FFF2-40B4-BE49-F238E27FC236}">
                  <a16:creationId xmlns:a16="http://schemas.microsoft.com/office/drawing/2014/main" id="{6782DBDC-5B8B-4F76-B789-E6BB6589C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658"/>
              <a:ext cx="59" cy="88"/>
            </a:xfrm>
            <a:custGeom>
              <a:avLst/>
              <a:gdLst>
                <a:gd name="T0" fmla="*/ 0 w 39"/>
                <a:gd name="T1" fmla="*/ 0 h 59"/>
                <a:gd name="T2" fmla="*/ 25 w 39"/>
                <a:gd name="T3" fmla="*/ 59 h 59"/>
                <a:gd name="T4" fmla="*/ 39 w 39"/>
                <a:gd name="T5" fmla="*/ 45 h 59"/>
                <a:gd name="T6" fmla="*/ 21 w 39"/>
                <a:gd name="T7" fmla="*/ 0 h 59"/>
                <a:gd name="T8" fmla="*/ 0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0" y="0"/>
                  </a:moveTo>
                  <a:cubicBezTo>
                    <a:pt x="1" y="23"/>
                    <a:pt x="10" y="44"/>
                    <a:pt x="25" y="5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28" y="33"/>
                    <a:pt x="22" y="17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9">
              <a:extLst>
                <a:ext uri="{FF2B5EF4-FFF2-40B4-BE49-F238E27FC236}">
                  <a16:creationId xmlns:a16="http://schemas.microsoft.com/office/drawing/2014/main" id="{8397D10D-A09E-4343-B9FC-41C3B2103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554"/>
              <a:ext cx="59" cy="89"/>
            </a:xfrm>
            <a:custGeom>
              <a:avLst/>
              <a:gdLst>
                <a:gd name="T0" fmla="*/ 14 w 39"/>
                <a:gd name="T1" fmla="*/ 0 h 59"/>
                <a:gd name="T2" fmla="*/ 0 w 39"/>
                <a:gd name="T3" fmla="*/ 14 h 59"/>
                <a:gd name="T4" fmla="*/ 19 w 39"/>
                <a:gd name="T5" fmla="*/ 59 h 59"/>
                <a:gd name="T6" fmla="*/ 39 w 39"/>
                <a:gd name="T7" fmla="*/ 59 h 59"/>
                <a:gd name="T8" fmla="*/ 14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1" y="26"/>
                    <a:pt x="18" y="42"/>
                    <a:pt x="1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37"/>
                    <a:pt x="28" y="16"/>
                    <a:pt x="14" y="0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0">
              <a:extLst>
                <a:ext uri="{FF2B5EF4-FFF2-40B4-BE49-F238E27FC236}">
                  <a16:creationId xmlns:a16="http://schemas.microsoft.com/office/drawing/2014/main" id="{DA8D6E86-7F29-4A91-BC71-82C8ECA29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736"/>
              <a:ext cx="89" cy="58"/>
            </a:xfrm>
            <a:custGeom>
              <a:avLst/>
              <a:gdLst>
                <a:gd name="T0" fmla="*/ 0 w 59"/>
                <a:gd name="T1" fmla="*/ 39 h 39"/>
                <a:gd name="T2" fmla="*/ 59 w 59"/>
                <a:gd name="T3" fmla="*/ 14 h 39"/>
                <a:gd name="T4" fmla="*/ 45 w 59"/>
                <a:gd name="T5" fmla="*/ 0 h 39"/>
                <a:gd name="T6" fmla="*/ 0 w 59"/>
                <a:gd name="T7" fmla="*/ 19 h 39"/>
                <a:gd name="T8" fmla="*/ 0 w 5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39"/>
                  </a:moveTo>
                  <a:cubicBezTo>
                    <a:pt x="23" y="38"/>
                    <a:pt x="43" y="29"/>
                    <a:pt x="59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11"/>
                    <a:pt x="17" y="18"/>
                    <a:pt x="0" y="1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1">
              <a:extLst>
                <a:ext uri="{FF2B5EF4-FFF2-40B4-BE49-F238E27FC236}">
                  <a16:creationId xmlns:a16="http://schemas.microsoft.com/office/drawing/2014/main" id="{F30AD0F0-356B-4680-BDCC-394403B3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508"/>
              <a:ext cx="89" cy="57"/>
            </a:xfrm>
            <a:custGeom>
              <a:avLst/>
              <a:gdLst>
                <a:gd name="T0" fmla="*/ 0 w 59"/>
                <a:gd name="T1" fmla="*/ 0 h 38"/>
                <a:gd name="T2" fmla="*/ 0 w 59"/>
                <a:gd name="T3" fmla="*/ 20 h 38"/>
                <a:gd name="T4" fmla="*/ 45 w 59"/>
                <a:gd name="T5" fmla="*/ 38 h 38"/>
                <a:gd name="T6" fmla="*/ 59 w 59"/>
                <a:gd name="T7" fmla="*/ 24 h 38"/>
                <a:gd name="T8" fmla="*/ 0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7" y="21"/>
                    <a:pt x="33" y="28"/>
                    <a:pt x="45" y="38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3" y="10"/>
                    <a:pt x="23" y="1"/>
                    <a:pt x="0" y="0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2">
              <a:extLst>
                <a:ext uri="{FF2B5EF4-FFF2-40B4-BE49-F238E27FC236}">
                  <a16:creationId xmlns:a16="http://schemas.microsoft.com/office/drawing/2014/main" id="{466D5A06-D115-44D1-BAD6-AC9322810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08"/>
              <a:ext cx="89" cy="57"/>
            </a:xfrm>
            <a:custGeom>
              <a:avLst/>
              <a:gdLst>
                <a:gd name="T0" fmla="*/ 59 w 59"/>
                <a:gd name="T1" fmla="*/ 0 h 38"/>
                <a:gd name="T2" fmla="*/ 0 w 59"/>
                <a:gd name="T3" fmla="*/ 24 h 38"/>
                <a:gd name="T4" fmla="*/ 14 w 59"/>
                <a:gd name="T5" fmla="*/ 38 h 38"/>
                <a:gd name="T6" fmla="*/ 59 w 59"/>
                <a:gd name="T7" fmla="*/ 20 h 38"/>
                <a:gd name="T8" fmla="*/ 59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0"/>
                  </a:moveTo>
                  <a:cubicBezTo>
                    <a:pt x="36" y="1"/>
                    <a:pt x="16" y="10"/>
                    <a:pt x="0" y="2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28"/>
                    <a:pt x="42" y="21"/>
                    <a:pt x="59" y="20"/>
                  </a:cubicBezTo>
                  <a:cubicBezTo>
                    <a:pt x="59" y="0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" name="Group 203" descr="assistance, person">
            <a:extLst>
              <a:ext uri="{FF2B5EF4-FFF2-40B4-BE49-F238E27FC236}">
                <a16:creationId xmlns:a16="http://schemas.microsoft.com/office/drawing/2014/main" id="{06A5961B-FFCC-40A3-A074-323A667C903F}"/>
              </a:ext>
            </a:extLst>
          </p:cNvPr>
          <p:cNvGrpSpPr/>
          <p:nvPr/>
        </p:nvGrpSpPr>
        <p:grpSpPr>
          <a:xfrm>
            <a:off x="385630" y="8630954"/>
            <a:ext cx="205858" cy="231237"/>
            <a:chOff x="1674793" y="3086100"/>
            <a:chExt cx="302990" cy="340344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5361883-8C8C-43E2-8B08-152169FDEF3A}"/>
                </a:ext>
              </a:extLst>
            </p:cNvPr>
            <p:cNvGrpSpPr/>
            <p:nvPr/>
          </p:nvGrpSpPr>
          <p:grpSpPr>
            <a:xfrm>
              <a:off x="1674793" y="3086100"/>
              <a:ext cx="302990" cy="340344"/>
              <a:chOff x="4666301" y="3313048"/>
              <a:chExt cx="193675" cy="217553"/>
            </a:xfrm>
          </p:grpSpPr>
          <p:sp>
            <p:nvSpPr>
              <p:cNvPr id="207" name="Freeform 41">
                <a:extLst>
                  <a:ext uri="{FF2B5EF4-FFF2-40B4-BE49-F238E27FC236}">
                    <a16:creationId xmlns:a16="http://schemas.microsoft.com/office/drawing/2014/main" id="{DFD69DA0-7C87-4C41-8A5F-D29E730FF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6301" y="3433763"/>
                <a:ext cx="193675" cy="96838"/>
              </a:xfrm>
              <a:custGeom>
                <a:avLst/>
                <a:gdLst>
                  <a:gd name="T0" fmla="*/ 0 w 182"/>
                  <a:gd name="T1" fmla="*/ 91 h 91"/>
                  <a:gd name="T2" fmla="*/ 27 w 182"/>
                  <a:gd name="T3" fmla="*/ 26 h 91"/>
                  <a:gd name="T4" fmla="*/ 91 w 182"/>
                  <a:gd name="T5" fmla="*/ 0 h 91"/>
                  <a:gd name="T6" fmla="*/ 155 w 182"/>
                  <a:gd name="T7" fmla="*/ 26 h 91"/>
                  <a:gd name="T8" fmla="*/ 182 w 182"/>
                  <a:gd name="T9" fmla="*/ 91 h 91"/>
                  <a:gd name="T10" fmla="*/ 0 w 182"/>
                  <a:gd name="T1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91">
                    <a:moveTo>
                      <a:pt x="0" y="91"/>
                    </a:moveTo>
                    <a:cubicBezTo>
                      <a:pt x="0" y="67"/>
                      <a:pt x="10" y="44"/>
                      <a:pt x="27" y="26"/>
                    </a:cubicBezTo>
                    <a:cubicBezTo>
                      <a:pt x="44" y="9"/>
                      <a:pt x="67" y="0"/>
                      <a:pt x="91" y="0"/>
                    </a:cubicBezTo>
                    <a:cubicBezTo>
                      <a:pt x="115" y="0"/>
                      <a:pt x="138" y="9"/>
                      <a:pt x="155" y="26"/>
                    </a:cubicBezTo>
                    <a:cubicBezTo>
                      <a:pt x="172" y="44"/>
                      <a:pt x="182" y="67"/>
                      <a:pt x="182" y="91"/>
                    </a:cubicBez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08" name="Oval 42">
                <a:extLst>
                  <a:ext uri="{FF2B5EF4-FFF2-40B4-BE49-F238E27FC236}">
                    <a16:creationId xmlns:a16="http://schemas.microsoft.com/office/drawing/2014/main" id="{0FA6846A-2953-4AB4-8C6A-E394D20CF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939" y="3313048"/>
                <a:ext cx="110813" cy="108797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sp>
          <p:nvSpPr>
            <p:cNvPr id="206" name="Freeform 71">
              <a:extLst>
                <a:ext uri="{FF2B5EF4-FFF2-40B4-BE49-F238E27FC236}">
                  <a16:creationId xmlns:a16="http://schemas.microsoft.com/office/drawing/2014/main" id="{D5BBF84E-EFAC-41A6-8765-A0EF1C39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806" y="3160763"/>
              <a:ext cx="123255" cy="81267"/>
            </a:xfrm>
            <a:custGeom>
              <a:avLst/>
              <a:gdLst>
                <a:gd name="T0" fmla="*/ 6 w 120"/>
                <a:gd name="T1" fmla="*/ 46 h 80"/>
                <a:gd name="T2" fmla="*/ 6 w 120"/>
                <a:gd name="T3" fmla="*/ 46 h 80"/>
                <a:gd name="T4" fmla="*/ 20 w 120"/>
                <a:gd name="T5" fmla="*/ 40 h 80"/>
                <a:gd name="T6" fmla="*/ 47 w 120"/>
                <a:gd name="T7" fmla="*/ 40 h 80"/>
                <a:gd name="T8" fmla="*/ 55 w 120"/>
                <a:gd name="T9" fmla="*/ 42 h 80"/>
                <a:gd name="T10" fmla="*/ 62 w 120"/>
                <a:gd name="T11" fmla="*/ 48 h 80"/>
                <a:gd name="T12" fmla="*/ 64 w 120"/>
                <a:gd name="T13" fmla="*/ 47 h 80"/>
                <a:gd name="T14" fmla="*/ 90 w 120"/>
                <a:gd name="T15" fmla="*/ 30 h 80"/>
                <a:gd name="T16" fmla="*/ 107 w 120"/>
                <a:gd name="T17" fmla="*/ 4 h 80"/>
                <a:gd name="T18" fmla="*/ 114 w 120"/>
                <a:gd name="T19" fmla="*/ 0 h 80"/>
                <a:gd name="T20" fmla="*/ 118 w 120"/>
                <a:gd name="T21" fmla="*/ 2 h 80"/>
                <a:gd name="T22" fmla="*/ 120 w 120"/>
                <a:gd name="T23" fmla="*/ 7 h 80"/>
                <a:gd name="T24" fmla="*/ 120 w 120"/>
                <a:gd name="T25" fmla="*/ 9 h 80"/>
                <a:gd name="T26" fmla="*/ 100 w 120"/>
                <a:gd name="T27" fmla="*/ 39 h 80"/>
                <a:gd name="T28" fmla="*/ 70 w 120"/>
                <a:gd name="T29" fmla="*/ 59 h 80"/>
                <a:gd name="T30" fmla="*/ 67 w 120"/>
                <a:gd name="T31" fmla="*/ 60 h 80"/>
                <a:gd name="T32" fmla="*/ 65 w 120"/>
                <a:gd name="T33" fmla="*/ 68 h 80"/>
                <a:gd name="T34" fmla="*/ 61 w 120"/>
                <a:gd name="T35" fmla="*/ 74 h 80"/>
                <a:gd name="T36" fmla="*/ 54 w 120"/>
                <a:gd name="T37" fmla="*/ 79 h 80"/>
                <a:gd name="T38" fmla="*/ 47 w 120"/>
                <a:gd name="T39" fmla="*/ 80 h 80"/>
                <a:gd name="T40" fmla="*/ 20 w 120"/>
                <a:gd name="T41" fmla="*/ 80 h 80"/>
                <a:gd name="T42" fmla="*/ 6 w 120"/>
                <a:gd name="T43" fmla="*/ 74 h 80"/>
                <a:gd name="T44" fmla="*/ 0 w 120"/>
                <a:gd name="T45" fmla="*/ 60 h 80"/>
                <a:gd name="T46" fmla="*/ 6 w 120"/>
                <a:gd name="T47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80">
                  <a:moveTo>
                    <a:pt x="6" y="46"/>
                  </a:moveTo>
                  <a:lnTo>
                    <a:pt x="6" y="46"/>
                  </a:lnTo>
                  <a:cubicBezTo>
                    <a:pt x="10" y="42"/>
                    <a:pt x="15" y="40"/>
                    <a:pt x="20" y="40"/>
                  </a:cubicBezTo>
                  <a:lnTo>
                    <a:pt x="47" y="40"/>
                  </a:lnTo>
                  <a:cubicBezTo>
                    <a:pt x="50" y="40"/>
                    <a:pt x="53" y="41"/>
                    <a:pt x="55" y="42"/>
                  </a:cubicBezTo>
                  <a:cubicBezTo>
                    <a:pt x="58" y="44"/>
                    <a:pt x="61" y="46"/>
                    <a:pt x="62" y="48"/>
                  </a:cubicBezTo>
                  <a:lnTo>
                    <a:pt x="64" y="47"/>
                  </a:lnTo>
                  <a:cubicBezTo>
                    <a:pt x="74" y="44"/>
                    <a:pt x="83" y="38"/>
                    <a:pt x="90" y="30"/>
                  </a:cubicBezTo>
                  <a:cubicBezTo>
                    <a:pt x="97" y="22"/>
                    <a:pt x="103" y="14"/>
                    <a:pt x="107" y="4"/>
                  </a:cubicBezTo>
                  <a:cubicBezTo>
                    <a:pt x="109" y="2"/>
                    <a:pt x="111" y="0"/>
                    <a:pt x="114" y="0"/>
                  </a:cubicBezTo>
                  <a:cubicBezTo>
                    <a:pt x="115" y="0"/>
                    <a:pt x="117" y="1"/>
                    <a:pt x="118" y="2"/>
                  </a:cubicBezTo>
                  <a:cubicBezTo>
                    <a:pt x="120" y="3"/>
                    <a:pt x="120" y="5"/>
                    <a:pt x="120" y="7"/>
                  </a:cubicBezTo>
                  <a:cubicBezTo>
                    <a:pt x="120" y="8"/>
                    <a:pt x="120" y="8"/>
                    <a:pt x="120" y="9"/>
                  </a:cubicBezTo>
                  <a:cubicBezTo>
                    <a:pt x="115" y="21"/>
                    <a:pt x="108" y="31"/>
                    <a:pt x="100" y="39"/>
                  </a:cubicBezTo>
                  <a:cubicBezTo>
                    <a:pt x="91" y="48"/>
                    <a:pt x="81" y="54"/>
                    <a:pt x="70" y="59"/>
                  </a:cubicBezTo>
                  <a:cubicBezTo>
                    <a:pt x="68" y="60"/>
                    <a:pt x="68" y="60"/>
                    <a:pt x="67" y="60"/>
                  </a:cubicBezTo>
                  <a:cubicBezTo>
                    <a:pt x="67" y="63"/>
                    <a:pt x="66" y="66"/>
                    <a:pt x="65" y="68"/>
                  </a:cubicBezTo>
                  <a:cubicBezTo>
                    <a:pt x="64" y="70"/>
                    <a:pt x="63" y="73"/>
                    <a:pt x="61" y="74"/>
                  </a:cubicBezTo>
                  <a:cubicBezTo>
                    <a:pt x="59" y="76"/>
                    <a:pt x="57" y="78"/>
                    <a:pt x="54" y="79"/>
                  </a:cubicBezTo>
                  <a:cubicBezTo>
                    <a:pt x="52" y="80"/>
                    <a:pt x="49" y="80"/>
                    <a:pt x="47" y="80"/>
                  </a:cubicBezTo>
                  <a:lnTo>
                    <a:pt x="20" y="80"/>
                  </a:lnTo>
                  <a:cubicBezTo>
                    <a:pt x="15" y="80"/>
                    <a:pt x="10" y="78"/>
                    <a:pt x="6" y="74"/>
                  </a:cubicBezTo>
                  <a:cubicBezTo>
                    <a:pt x="2" y="70"/>
                    <a:pt x="0" y="66"/>
                    <a:pt x="0" y="60"/>
                  </a:cubicBezTo>
                  <a:cubicBezTo>
                    <a:pt x="0" y="55"/>
                    <a:pt x="2" y="50"/>
                    <a:pt x="6" y="46"/>
                  </a:cubicBezTo>
                  <a:close/>
                </a:path>
              </a:pathLst>
            </a:custGeom>
            <a:solidFill>
              <a:srgbClr val="50E6FF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800" kern="0">
                <a:solidFill>
                  <a:srgbClr val="FFFFFF"/>
                </a:solidFill>
                <a:latin typeface="Segoe U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D59D6E-8F3D-47C1-3461-81D54E66F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04" y="9813908"/>
            <a:ext cx="881144" cy="16409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F8BC69-61DB-7AF8-BD40-BA71895CA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6757" y="6714023"/>
            <a:ext cx="644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C46D40-12E8-BB24-D6F7-A87442E3D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909" y="7463323"/>
            <a:ext cx="644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E313FE-5CFC-C2F1-D54F-4A3B78D11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3161" y="8339623"/>
            <a:ext cx="644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Footer graphic&#10;">
            <a:extLst>
              <a:ext uri="{FF2B5EF4-FFF2-40B4-BE49-F238E27FC236}">
                <a16:creationId xmlns:a16="http://schemas.microsoft.com/office/drawing/2014/main" id="{B30160D4-613F-461E-97D9-981FC3EF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738BC428-A873-4944-98D3-296904448DA3}"/>
              </a:ext>
            </a:extLst>
          </p:cNvPr>
          <p:cNvSpPr txBox="1"/>
          <p:nvPr/>
        </p:nvSpPr>
        <p:spPr>
          <a:xfrm>
            <a:off x="2826835" y="9727339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©Microsoft Corporation. All rights reserved.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AF57D80-C3D7-48C3-94E7-AAE14F1844E5}"/>
              </a:ext>
            </a:extLst>
          </p:cNvPr>
          <p:cNvSpPr/>
          <p:nvPr/>
        </p:nvSpPr>
        <p:spPr>
          <a:xfrm>
            <a:off x="263855" y="9148515"/>
            <a:ext cx="7239000" cy="184666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tx1"/>
                </a:solidFill>
                <a:cs typeface="Segoe UI" panose="020B0502040204020203" pitchFamily="34" charset="0"/>
              </a:rPr>
              <a:t>Contact your Microsoft specialist for a demo and to discuss prerequisites, next steps, and your questions.</a:t>
            </a:r>
          </a:p>
        </p:txBody>
      </p:sp>
      <p:sp>
        <p:nvSpPr>
          <p:cNvPr id="200" name="Title 199">
            <a:extLst>
              <a:ext uri="{FF2B5EF4-FFF2-40B4-BE49-F238E27FC236}">
                <a16:creationId xmlns:a16="http://schemas.microsoft.com/office/drawing/2014/main" id="{159DEBD1-7D7D-46B9-A74C-70EA9E92A1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3855" y="8837094"/>
            <a:ext cx="1897380" cy="246221"/>
          </a:xfrm>
          <a:prstGeom prst="rect">
            <a:avLst/>
          </a:prstGeom>
          <a:noFill/>
          <a:ln w="3175" cap="flat" cmpd="sng" algn="ctr">
            <a:noFill/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2" indent="-9144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to get started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5D95009-509F-44C2-BB23-1578367412F9}"/>
              </a:ext>
            </a:extLst>
          </p:cNvPr>
          <p:cNvSpPr/>
          <p:nvPr/>
        </p:nvSpPr>
        <p:spPr>
          <a:xfrm>
            <a:off x="276165" y="6945718"/>
            <a:ext cx="4081823" cy="2308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marL="0" marR="0" lvl="2" indent="-91440">
              <a:spcBef>
                <a:spcPts val="0"/>
              </a:spcBef>
              <a:spcAft>
                <a:spcPts val="300"/>
              </a:spcAft>
            </a:pPr>
            <a:r>
              <a:rPr lang="en-US" sz="1500" dirty="0">
                <a:solidFill>
                  <a:srgbClr val="0078D4"/>
                </a:solidFill>
                <a:latin typeface="+mj-lt"/>
              </a:rPr>
              <a:t>Enrich your contact center with Azure OpenAI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6ABB8C8-4D4E-41FB-92C6-C008C6A62352}"/>
              </a:ext>
            </a:extLst>
          </p:cNvPr>
          <p:cNvSpPr>
            <a:spLocks/>
          </p:cNvSpPr>
          <p:nvPr/>
        </p:nvSpPr>
        <p:spPr>
          <a:xfrm>
            <a:off x="269821" y="7727649"/>
            <a:ext cx="2382617" cy="941052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300" dirty="0">
                <a:solidFill>
                  <a:schemeClr val="tx1"/>
                </a:solidFill>
              </a:rPr>
              <a:t>Learn more about the Conversational Azure OpenAI Accelerator and see a demo.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A0DFBEC-4404-46B7-BCA2-2CD8DB2D119E}"/>
              </a:ext>
            </a:extLst>
          </p:cNvPr>
          <p:cNvSpPr>
            <a:spLocks/>
          </p:cNvSpPr>
          <p:nvPr/>
        </p:nvSpPr>
        <p:spPr>
          <a:xfrm>
            <a:off x="2700574" y="7727648"/>
            <a:ext cx="2382616" cy="941053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300" kern="1000" dirty="0">
                <a:solidFill>
                  <a:schemeClr val="tx1"/>
                </a:solidFill>
              </a:rPr>
              <a:t>Platform demonstration based on your business content, workflows, and channel needs.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5EB39AC-F840-4A24-A876-48A5E15D88DD}"/>
              </a:ext>
            </a:extLst>
          </p:cNvPr>
          <p:cNvSpPr>
            <a:spLocks/>
          </p:cNvSpPr>
          <p:nvPr/>
        </p:nvSpPr>
        <p:spPr>
          <a:xfrm>
            <a:off x="5131327" y="7727649"/>
            <a:ext cx="2382617" cy="941053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300" dirty="0">
                <a:solidFill>
                  <a:schemeClr val="tx1"/>
                </a:solidFill>
              </a:rPr>
              <a:t>Minimum Viable Product (MVP) or Proof of concept includes connection to your backend systems.</a:t>
            </a:r>
          </a:p>
        </p:txBody>
      </p:sp>
      <p:sp>
        <p:nvSpPr>
          <p:cNvPr id="208" name="Arrow: Pentagon 207">
            <a:extLst>
              <a:ext uri="{FF2B5EF4-FFF2-40B4-BE49-F238E27FC236}">
                <a16:creationId xmlns:a16="http://schemas.microsoft.com/office/drawing/2014/main" id="{C0D3B891-9F42-4CB1-8F23-D4A4A8729074}"/>
              </a:ext>
            </a:extLst>
          </p:cNvPr>
          <p:cNvSpPr>
            <a:spLocks/>
          </p:cNvSpPr>
          <p:nvPr/>
        </p:nvSpPr>
        <p:spPr>
          <a:xfrm>
            <a:off x="274421" y="7233931"/>
            <a:ext cx="2520075" cy="498449"/>
          </a:xfrm>
          <a:prstGeom prst="homePlate">
            <a:avLst>
              <a:gd name="adj" fmla="val 29774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Kick-off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C284D66-4440-4ADA-9F31-4770CDABD0C3}"/>
              </a:ext>
            </a:extLst>
          </p:cNvPr>
          <p:cNvGrpSpPr/>
          <p:nvPr/>
        </p:nvGrpSpPr>
        <p:grpSpPr>
          <a:xfrm>
            <a:off x="2276640" y="7306270"/>
            <a:ext cx="439008" cy="353770"/>
            <a:chOff x="2264569" y="5794082"/>
            <a:chExt cx="438055" cy="353002"/>
          </a:xfrm>
        </p:grpSpPr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1F59AAAA-0338-4816-9E99-D2AE68E5EB69}"/>
                </a:ext>
              </a:extLst>
            </p:cNvPr>
            <p:cNvSpPr/>
            <p:nvPr/>
          </p:nvSpPr>
          <p:spPr>
            <a:xfrm>
              <a:off x="226456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251" name="occupant experience" descr="occupant experience, accelerate">
              <a:extLst>
                <a:ext uri="{FF2B5EF4-FFF2-40B4-BE49-F238E27FC236}">
                  <a16:creationId xmlns:a16="http://schemas.microsoft.com/office/drawing/2014/main" id="{7B88D98D-ED4C-4DF7-8A73-FFB613851598}"/>
                </a:ext>
              </a:extLst>
            </p:cNvPr>
            <p:cNvGrpSpPr/>
            <p:nvPr/>
          </p:nvGrpSpPr>
          <p:grpSpPr>
            <a:xfrm>
              <a:off x="2377423" y="5864408"/>
              <a:ext cx="212368" cy="212367"/>
              <a:chOff x="2573395" y="3063240"/>
              <a:chExt cx="377930" cy="376480"/>
            </a:xfrm>
          </p:grpSpPr>
          <p:sp>
            <p:nvSpPr>
              <p:cNvPr id="252" name="Oval 229">
                <a:extLst>
                  <a:ext uri="{FF2B5EF4-FFF2-40B4-BE49-F238E27FC236}">
                    <a16:creationId xmlns:a16="http://schemas.microsoft.com/office/drawing/2014/main" id="{AC94F28B-46E9-45FD-9736-899E07D73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316" y="3063240"/>
                <a:ext cx="79641" cy="79640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3" name="Oval 230">
                <a:extLst>
                  <a:ext uri="{FF2B5EF4-FFF2-40B4-BE49-F238E27FC236}">
                    <a16:creationId xmlns:a16="http://schemas.microsoft.com/office/drawing/2014/main" id="{67ED7BB7-E740-438C-B41C-CE859FAA9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908" y="3196456"/>
                <a:ext cx="59369" cy="59368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4" name="Oval 231">
                <a:extLst>
                  <a:ext uri="{FF2B5EF4-FFF2-40B4-BE49-F238E27FC236}">
                    <a16:creationId xmlns:a16="http://schemas.microsoft.com/office/drawing/2014/main" id="{D354AEE7-1BE4-4856-9FD6-65413B1F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131" y="3326776"/>
                <a:ext cx="30409" cy="28960"/>
              </a:xfrm>
              <a:prstGeom prst="ellipse">
                <a:avLst/>
              </a:prstGeom>
              <a:solidFill>
                <a:srgbClr val="8FC5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5" name="Oval 232">
                <a:extLst>
                  <a:ext uri="{FF2B5EF4-FFF2-40B4-BE49-F238E27FC236}">
                    <a16:creationId xmlns:a16="http://schemas.microsoft.com/office/drawing/2014/main" id="{0333B923-482E-4015-80A3-2F23D0DC8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468" y="3283336"/>
                <a:ext cx="40544" cy="39096"/>
              </a:xfrm>
              <a:prstGeom prst="ellipse">
                <a:avLst/>
              </a:prstGeom>
              <a:solidFill>
                <a:srgbClr val="479F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6" name="Oval 233">
                <a:extLst>
                  <a:ext uri="{FF2B5EF4-FFF2-40B4-BE49-F238E27FC236}">
                    <a16:creationId xmlns:a16="http://schemas.microsoft.com/office/drawing/2014/main" id="{5CF397AD-ECF5-4512-9828-61812BFF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139" y="3357184"/>
                <a:ext cx="20272" cy="18824"/>
              </a:xfrm>
              <a:prstGeom prst="ellipse">
                <a:avLst/>
              </a:prstGeom>
              <a:solidFill>
                <a:srgbClr val="BDD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7" name="Oval 234">
                <a:extLst>
                  <a:ext uri="{FF2B5EF4-FFF2-40B4-BE49-F238E27FC236}">
                    <a16:creationId xmlns:a16="http://schemas.microsoft.com/office/drawing/2014/main" id="{AEB073AD-12A4-480F-8B76-B32EEA1A0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251" y="3367320"/>
                <a:ext cx="20272" cy="20272"/>
              </a:xfrm>
              <a:prstGeom prst="ellipse">
                <a:avLst/>
              </a:prstGeom>
              <a:solidFill>
                <a:srgbClr val="D4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8" name="Freeform 235">
                <a:extLst>
                  <a:ext uri="{FF2B5EF4-FFF2-40B4-BE49-F238E27FC236}">
                    <a16:creationId xmlns:a16="http://schemas.microsoft.com/office/drawing/2014/main" id="{7F1DEC04-2C9B-4EBF-9447-BAE574C73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395" y="3063240"/>
                <a:ext cx="377930" cy="376480"/>
              </a:xfrm>
              <a:custGeom>
                <a:avLst/>
                <a:gdLst>
                  <a:gd name="T0" fmla="*/ 505 w 565"/>
                  <a:gd name="T1" fmla="*/ 0 h 564"/>
                  <a:gd name="T2" fmla="*/ 0 w 565"/>
                  <a:gd name="T3" fmla="*/ 505 h 564"/>
                  <a:gd name="T4" fmla="*/ 0 w 565"/>
                  <a:gd name="T5" fmla="*/ 564 h 564"/>
                  <a:gd name="T6" fmla="*/ 565 w 565"/>
                  <a:gd name="T7" fmla="*/ 564 h 564"/>
                  <a:gd name="T8" fmla="*/ 565 w 565"/>
                  <a:gd name="T9" fmla="*/ 0 h 564"/>
                  <a:gd name="T10" fmla="*/ 505 w 565"/>
                  <a:gd name="T11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5" h="564">
                    <a:moveTo>
                      <a:pt x="505" y="0"/>
                    </a:moveTo>
                    <a:cubicBezTo>
                      <a:pt x="505" y="279"/>
                      <a:pt x="279" y="505"/>
                      <a:pt x="0" y="505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565" y="564"/>
                      <a:pt x="565" y="564"/>
                      <a:pt x="565" y="564"/>
                    </a:cubicBezTo>
                    <a:cubicBezTo>
                      <a:pt x="565" y="0"/>
                      <a:pt x="565" y="0"/>
                      <a:pt x="565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210" name="Arrow: Chevron 209">
            <a:extLst>
              <a:ext uri="{FF2B5EF4-FFF2-40B4-BE49-F238E27FC236}">
                <a16:creationId xmlns:a16="http://schemas.microsoft.com/office/drawing/2014/main" id="{AC7C1F9A-DDA1-42AB-972E-78586A9B638F}"/>
              </a:ext>
            </a:extLst>
          </p:cNvPr>
          <p:cNvSpPr>
            <a:spLocks/>
          </p:cNvSpPr>
          <p:nvPr/>
        </p:nvSpPr>
        <p:spPr>
          <a:xfrm>
            <a:off x="2703974" y="7233931"/>
            <a:ext cx="2520075" cy="498449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Proof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of value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A5CE40-E719-41BE-90B4-D333ABAB7C89}"/>
              </a:ext>
            </a:extLst>
          </p:cNvPr>
          <p:cNvGrpSpPr/>
          <p:nvPr/>
        </p:nvGrpSpPr>
        <p:grpSpPr>
          <a:xfrm>
            <a:off x="4705076" y="7306270"/>
            <a:ext cx="439008" cy="353770"/>
            <a:chOff x="4687729" y="5794082"/>
            <a:chExt cx="438055" cy="353002"/>
          </a:xfrm>
        </p:grpSpPr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3A97C9E4-9886-44EE-AEDB-CD8E5B2DCA6C}"/>
                </a:ext>
              </a:extLst>
            </p:cNvPr>
            <p:cNvSpPr/>
            <p:nvPr/>
          </p:nvSpPr>
          <p:spPr>
            <a:xfrm>
              <a:off x="468772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240" name="scale up" descr="scale up, scale down">
              <a:extLst>
                <a:ext uri="{FF2B5EF4-FFF2-40B4-BE49-F238E27FC236}">
                  <a16:creationId xmlns:a16="http://schemas.microsoft.com/office/drawing/2014/main" id="{FCA5A9E6-4A48-4CA9-9403-25A3CAA117AE}"/>
                </a:ext>
              </a:extLst>
            </p:cNvPr>
            <p:cNvGrpSpPr/>
            <p:nvPr/>
          </p:nvGrpSpPr>
          <p:grpSpPr>
            <a:xfrm>
              <a:off x="4797977" y="5861800"/>
              <a:ext cx="217559" cy="217558"/>
              <a:chOff x="9135752" y="3049946"/>
              <a:chExt cx="404488" cy="403068"/>
            </a:xfrm>
          </p:grpSpPr>
          <p:sp>
            <p:nvSpPr>
              <p:cNvPr id="241" name="Rectangle 997">
                <a:extLst>
                  <a:ext uri="{FF2B5EF4-FFF2-40B4-BE49-F238E27FC236}">
                    <a16:creationId xmlns:a16="http://schemas.microsoft.com/office/drawing/2014/main" id="{61719C52-0172-4765-A767-A63CCACD1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326700"/>
                <a:ext cx="404488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2" name="Rectangle 998">
                <a:extLst>
                  <a:ext uri="{FF2B5EF4-FFF2-40B4-BE49-F238E27FC236}">
                    <a16:creationId xmlns:a16="http://schemas.microsoft.com/office/drawing/2014/main" id="{7244F6B6-67AE-480D-AC0C-33BD3831D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40" y="3305412"/>
                <a:ext cx="85155" cy="62447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3" name="Rectangle 999">
                <a:extLst>
                  <a:ext uri="{FF2B5EF4-FFF2-40B4-BE49-F238E27FC236}">
                    <a16:creationId xmlns:a16="http://schemas.microsoft.com/office/drawing/2014/main" id="{C428501D-1C93-4928-93B6-2B2E221A0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084" y="3400501"/>
                <a:ext cx="85155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4" name="Rectangle 1000">
                <a:extLst>
                  <a:ext uri="{FF2B5EF4-FFF2-40B4-BE49-F238E27FC236}">
                    <a16:creationId xmlns:a16="http://schemas.microsoft.com/office/drawing/2014/main" id="{65F47FE0-A52C-4077-A56E-8BE51BF1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7727" y="3367859"/>
                <a:ext cx="19870" cy="851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5" name="Rectangle 1001">
                <a:extLst>
                  <a:ext uri="{FF2B5EF4-FFF2-40B4-BE49-F238E27FC236}">
                    <a16:creationId xmlns:a16="http://schemas.microsoft.com/office/drawing/2014/main" id="{63B57C64-68A2-4F59-98AF-966AE7894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400501"/>
                <a:ext cx="85155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6" name="Rectangle 1002">
                <a:extLst>
                  <a:ext uri="{FF2B5EF4-FFF2-40B4-BE49-F238E27FC236}">
                    <a16:creationId xmlns:a16="http://schemas.microsoft.com/office/drawing/2014/main" id="{10F95E71-1224-4970-BBDC-B188B42F9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198967"/>
                <a:ext cx="85155" cy="6244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7" name="Rectangle 1003">
                <a:extLst>
                  <a:ext uri="{FF2B5EF4-FFF2-40B4-BE49-F238E27FC236}">
                    <a16:creationId xmlns:a16="http://schemas.microsoft.com/office/drawing/2014/main" id="{FB1EDC1D-6D8F-4694-A148-3EF8AD5D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2196" y="3156390"/>
                <a:ext cx="85155" cy="1050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8" name="Rectangle 1004">
                <a:extLst>
                  <a:ext uri="{FF2B5EF4-FFF2-40B4-BE49-F238E27FC236}">
                    <a16:creationId xmlns:a16="http://schemas.microsoft.com/office/drawing/2014/main" id="{F27390D1-6699-434F-AE8F-3146A8218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40" y="3113812"/>
                <a:ext cx="85155" cy="147602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9" name="Rectangle 1005">
                <a:extLst>
                  <a:ext uri="{FF2B5EF4-FFF2-40B4-BE49-F238E27FC236}">
                    <a16:creationId xmlns:a16="http://schemas.microsoft.com/office/drawing/2014/main" id="{6C0ABF84-3DFA-4804-A6A2-22BC3259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084" y="3049946"/>
                <a:ext cx="85155" cy="21146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212" name="Arrow: Chevron 211">
            <a:extLst>
              <a:ext uri="{FF2B5EF4-FFF2-40B4-BE49-F238E27FC236}">
                <a16:creationId xmlns:a16="http://schemas.microsoft.com/office/drawing/2014/main" id="{6CC26DA6-20F9-4C1C-B39D-77A703CFF629}"/>
              </a:ext>
            </a:extLst>
          </p:cNvPr>
          <p:cNvSpPr>
            <a:spLocks/>
          </p:cNvSpPr>
          <p:nvPr/>
        </p:nvSpPr>
        <p:spPr>
          <a:xfrm>
            <a:off x="5133526" y="7233931"/>
            <a:ext cx="2520075" cy="498449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Proof of concept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ADE6168-2DEB-47C5-89A2-EFAE0BC69544}"/>
              </a:ext>
            </a:extLst>
          </p:cNvPr>
          <p:cNvGrpSpPr/>
          <p:nvPr/>
        </p:nvGrpSpPr>
        <p:grpSpPr>
          <a:xfrm>
            <a:off x="7129694" y="7306270"/>
            <a:ext cx="439008" cy="353770"/>
            <a:chOff x="7107079" y="5794082"/>
            <a:chExt cx="438055" cy="353002"/>
          </a:xfrm>
        </p:grpSpPr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FD775CE5-793A-4D1F-93F1-035954A99B76}"/>
                </a:ext>
              </a:extLst>
            </p:cNvPr>
            <p:cNvSpPr/>
            <p:nvPr/>
          </p:nvSpPr>
          <p:spPr>
            <a:xfrm>
              <a:off x="710707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215" name="gain insights" descr="gain insights">
              <a:extLst>
                <a:ext uri="{FF2B5EF4-FFF2-40B4-BE49-F238E27FC236}">
                  <a16:creationId xmlns:a16="http://schemas.microsoft.com/office/drawing/2014/main" id="{4DB1B24E-6C2C-4E7C-927E-D21EF601E9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22453" y="5866930"/>
              <a:ext cx="207306" cy="207306"/>
              <a:chOff x="5212" y="806"/>
              <a:chExt cx="239" cy="239"/>
            </a:xfrm>
          </p:grpSpPr>
          <p:sp>
            <p:nvSpPr>
              <p:cNvPr id="216" name="AutoShape 78">
                <a:extLst>
                  <a:ext uri="{FF2B5EF4-FFF2-40B4-BE49-F238E27FC236}">
                    <a16:creationId xmlns:a16="http://schemas.microsoft.com/office/drawing/2014/main" id="{0CDF5457-6EE5-43EB-8BEF-6735B322ED4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12" y="806"/>
                <a:ext cx="23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7" name="Oval 80">
                <a:extLst>
                  <a:ext uri="{FF2B5EF4-FFF2-40B4-BE49-F238E27FC236}">
                    <a16:creationId xmlns:a16="http://schemas.microsoft.com/office/drawing/2014/main" id="{7A8E5760-11FA-403B-90A8-B9E103DB8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8" name="Oval 81">
                <a:extLst>
                  <a:ext uri="{FF2B5EF4-FFF2-40B4-BE49-F238E27FC236}">
                    <a16:creationId xmlns:a16="http://schemas.microsoft.com/office/drawing/2014/main" id="{F3A10D59-C207-413B-810B-CA91CE563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806"/>
                <a:ext cx="28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9" name="Oval 82">
                <a:extLst>
                  <a:ext uri="{FF2B5EF4-FFF2-40B4-BE49-F238E27FC236}">
                    <a16:creationId xmlns:a16="http://schemas.microsoft.com/office/drawing/2014/main" id="{5AAB91EC-C130-4060-B604-F6753D0D3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0" name="Oval 83">
                <a:extLst>
                  <a:ext uri="{FF2B5EF4-FFF2-40B4-BE49-F238E27FC236}">
                    <a16:creationId xmlns:a16="http://schemas.microsoft.com/office/drawing/2014/main" id="{2721950F-F7F6-4251-82C4-ABD098E24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1" name="Oval 84">
                <a:extLst>
                  <a:ext uri="{FF2B5EF4-FFF2-40B4-BE49-F238E27FC236}">
                    <a16:creationId xmlns:a16="http://schemas.microsoft.com/office/drawing/2014/main" id="{DDC5F03C-906C-4DDB-B7EF-773FDCBD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2" name="Oval 85">
                <a:extLst>
                  <a:ext uri="{FF2B5EF4-FFF2-40B4-BE49-F238E27FC236}">
                    <a16:creationId xmlns:a16="http://schemas.microsoft.com/office/drawing/2014/main" id="{CD63D904-5109-45B4-82B5-B84563C9C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3" name="Oval 86">
                <a:extLst>
                  <a:ext uri="{FF2B5EF4-FFF2-40B4-BE49-F238E27FC236}">
                    <a16:creationId xmlns:a16="http://schemas.microsoft.com/office/drawing/2014/main" id="{88FD1ECE-55E4-4B46-8021-1169EA408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4" name="Oval 87">
                <a:extLst>
                  <a:ext uri="{FF2B5EF4-FFF2-40B4-BE49-F238E27FC236}">
                    <a16:creationId xmlns:a16="http://schemas.microsoft.com/office/drawing/2014/main" id="{A095E152-F753-4131-B879-C3665DD79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5" name="Oval 88">
                <a:extLst>
                  <a:ext uri="{FF2B5EF4-FFF2-40B4-BE49-F238E27FC236}">
                    <a16:creationId xmlns:a16="http://schemas.microsoft.com/office/drawing/2014/main" id="{CEC2CC4D-BB7C-4EF7-98FE-7776B1969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6" name="Oval 89">
                <a:extLst>
                  <a:ext uri="{FF2B5EF4-FFF2-40B4-BE49-F238E27FC236}">
                    <a16:creationId xmlns:a16="http://schemas.microsoft.com/office/drawing/2014/main" id="{7614876A-9659-44CA-BDDE-D719C922D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7" name="Oval 90">
                <a:extLst>
                  <a:ext uri="{FF2B5EF4-FFF2-40B4-BE49-F238E27FC236}">
                    <a16:creationId xmlns:a16="http://schemas.microsoft.com/office/drawing/2014/main" id="{39414668-6AD7-45CC-A7F8-08C4ED2A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8" name="Oval 91">
                <a:extLst>
                  <a:ext uri="{FF2B5EF4-FFF2-40B4-BE49-F238E27FC236}">
                    <a16:creationId xmlns:a16="http://schemas.microsoft.com/office/drawing/2014/main" id="{4F127F5F-F22E-4B59-AF2B-585FA4A93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29" name="Oval 92">
                <a:extLst>
                  <a:ext uri="{FF2B5EF4-FFF2-40B4-BE49-F238E27FC236}">
                    <a16:creationId xmlns:a16="http://schemas.microsoft.com/office/drawing/2014/main" id="{EEB2E40E-8203-460D-9238-2AFC970E2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2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0" name="Oval 93">
                <a:extLst>
                  <a:ext uri="{FF2B5EF4-FFF2-40B4-BE49-F238E27FC236}">
                    <a16:creationId xmlns:a16="http://schemas.microsoft.com/office/drawing/2014/main" id="{EDF958DB-07EC-4DB9-B743-8CBE13996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92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1" name="Oval 94">
                <a:extLst>
                  <a:ext uri="{FF2B5EF4-FFF2-40B4-BE49-F238E27FC236}">
                    <a16:creationId xmlns:a16="http://schemas.microsoft.com/office/drawing/2014/main" id="{0FA6462E-E6E2-46BF-84E8-769E5984B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64"/>
                <a:ext cx="27" cy="28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2" name="Oval 95">
                <a:extLst>
                  <a:ext uri="{FF2B5EF4-FFF2-40B4-BE49-F238E27FC236}">
                    <a16:creationId xmlns:a16="http://schemas.microsoft.com/office/drawing/2014/main" id="{E7AA7B7D-E6C8-47E9-9E08-46C540D78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00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3" name="Oval 96">
                <a:extLst>
                  <a:ext uri="{FF2B5EF4-FFF2-40B4-BE49-F238E27FC236}">
                    <a16:creationId xmlns:a16="http://schemas.microsoft.com/office/drawing/2014/main" id="{AFB92C29-1F91-4590-A724-A4547B2E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4" name="Oval 97">
                <a:extLst>
                  <a:ext uri="{FF2B5EF4-FFF2-40B4-BE49-F238E27FC236}">
                    <a16:creationId xmlns:a16="http://schemas.microsoft.com/office/drawing/2014/main" id="{5D490956-3569-46F5-B583-B14F0040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5" name="Freeform 98">
                <a:extLst>
                  <a:ext uri="{FF2B5EF4-FFF2-40B4-BE49-F238E27FC236}">
                    <a16:creationId xmlns:a16="http://schemas.microsoft.com/office/drawing/2014/main" id="{D8C255B1-EF00-4535-8A2D-8350DA43C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1" y="925"/>
                <a:ext cx="119" cy="119"/>
              </a:xfrm>
              <a:custGeom>
                <a:avLst/>
                <a:gdLst>
                  <a:gd name="T0" fmla="*/ 91 w 91"/>
                  <a:gd name="T1" fmla="*/ 83 h 91"/>
                  <a:gd name="T2" fmla="*/ 62 w 91"/>
                  <a:gd name="T3" fmla="*/ 55 h 91"/>
                  <a:gd name="T4" fmla="*/ 69 w 91"/>
                  <a:gd name="T5" fmla="*/ 34 h 91"/>
                  <a:gd name="T6" fmla="*/ 35 w 91"/>
                  <a:gd name="T7" fmla="*/ 0 h 91"/>
                  <a:gd name="T8" fmla="*/ 0 w 91"/>
                  <a:gd name="T9" fmla="*/ 34 h 91"/>
                  <a:gd name="T10" fmla="*/ 35 w 91"/>
                  <a:gd name="T11" fmla="*/ 68 h 91"/>
                  <a:gd name="T12" fmla="*/ 55 w 91"/>
                  <a:gd name="T13" fmla="*/ 62 h 91"/>
                  <a:gd name="T14" fmla="*/ 84 w 91"/>
                  <a:gd name="T15" fmla="*/ 91 h 91"/>
                  <a:gd name="T16" fmla="*/ 91 w 91"/>
                  <a:gd name="T17" fmla="*/ 83 h 91"/>
                  <a:gd name="T18" fmla="*/ 35 w 91"/>
                  <a:gd name="T19" fmla="*/ 58 h 91"/>
                  <a:gd name="T20" fmla="*/ 10 w 91"/>
                  <a:gd name="T21" fmla="*/ 34 h 91"/>
                  <a:gd name="T22" fmla="*/ 35 w 91"/>
                  <a:gd name="T23" fmla="*/ 10 h 91"/>
                  <a:gd name="T24" fmla="*/ 59 w 91"/>
                  <a:gd name="T25" fmla="*/ 34 h 91"/>
                  <a:gd name="T26" fmla="*/ 35 w 91"/>
                  <a:gd name="T27" fmla="*/ 5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91" y="83"/>
                    </a:moveTo>
                    <a:cubicBezTo>
                      <a:pt x="62" y="55"/>
                      <a:pt x="62" y="55"/>
                      <a:pt x="62" y="55"/>
                    </a:cubicBezTo>
                    <a:cubicBezTo>
                      <a:pt x="66" y="49"/>
                      <a:pt x="69" y="42"/>
                      <a:pt x="69" y="34"/>
                    </a:cubicBezTo>
                    <a:cubicBezTo>
                      <a:pt x="69" y="15"/>
                      <a:pt x="54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3"/>
                      <a:pt x="16" y="68"/>
                      <a:pt x="35" y="68"/>
                    </a:cubicBezTo>
                    <a:cubicBezTo>
                      <a:pt x="42" y="68"/>
                      <a:pt x="49" y="66"/>
                      <a:pt x="55" y="62"/>
                    </a:cubicBezTo>
                    <a:cubicBezTo>
                      <a:pt x="84" y="91"/>
                      <a:pt x="84" y="91"/>
                      <a:pt x="84" y="91"/>
                    </a:cubicBezTo>
                    <a:lnTo>
                      <a:pt x="91" y="83"/>
                    </a:lnTo>
                    <a:close/>
                    <a:moveTo>
                      <a:pt x="35" y="58"/>
                    </a:moveTo>
                    <a:cubicBezTo>
                      <a:pt x="21" y="58"/>
                      <a:pt x="10" y="47"/>
                      <a:pt x="10" y="34"/>
                    </a:cubicBezTo>
                    <a:cubicBezTo>
                      <a:pt x="10" y="20"/>
                      <a:pt x="21" y="10"/>
                      <a:pt x="35" y="10"/>
                    </a:cubicBezTo>
                    <a:cubicBezTo>
                      <a:pt x="48" y="10"/>
                      <a:pt x="59" y="20"/>
                      <a:pt x="59" y="34"/>
                    </a:cubicBezTo>
                    <a:cubicBezTo>
                      <a:pt x="59" y="47"/>
                      <a:pt x="48" y="58"/>
                      <a:pt x="35" y="58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6" name="Freeform 99">
                <a:extLst>
                  <a:ext uri="{FF2B5EF4-FFF2-40B4-BE49-F238E27FC236}">
                    <a16:creationId xmlns:a16="http://schemas.microsoft.com/office/drawing/2014/main" id="{E6672C41-E7B7-4288-B5DF-F4D0B8426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3" y="845"/>
                <a:ext cx="52" cy="54"/>
              </a:xfrm>
              <a:custGeom>
                <a:avLst/>
                <a:gdLst>
                  <a:gd name="T0" fmla="*/ 13 w 52"/>
                  <a:gd name="T1" fmla="*/ 54 h 54"/>
                  <a:gd name="T2" fmla="*/ 0 w 52"/>
                  <a:gd name="T3" fmla="*/ 54 h 54"/>
                  <a:gd name="T4" fmla="*/ 0 w 52"/>
                  <a:gd name="T5" fmla="*/ 0 h 54"/>
                  <a:gd name="T6" fmla="*/ 52 w 52"/>
                  <a:gd name="T7" fmla="*/ 0 h 54"/>
                  <a:gd name="T8" fmla="*/ 52 w 52"/>
                  <a:gd name="T9" fmla="*/ 13 h 54"/>
                  <a:gd name="T10" fmla="*/ 13 w 52"/>
                  <a:gd name="T11" fmla="*/ 13 h 54"/>
                  <a:gd name="T12" fmla="*/ 13 w 52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13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3"/>
                    </a:lnTo>
                    <a:lnTo>
                      <a:pt x="13" y="13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7" name="Freeform 100">
                <a:extLst>
                  <a:ext uri="{FF2B5EF4-FFF2-40B4-BE49-F238E27FC236}">
                    <a16:creationId xmlns:a16="http://schemas.microsoft.com/office/drawing/2014/main" id="{3D9E30A6-1053-418E-ADD7-CC304E214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938"/>
                <a:ext cx="54" cy="54"/>
              </a:xfrm>
              <a:custGeom>
                <a:avLst/>
                <a:gdLst>
                  <a:gd name="T0" fmla="*/ 54 w 54"/>
                  <a:gd name="T1" fmla="*/ 40 h 54"/>
                  <a:gd name="T2" fmla="*/ 54 w 54"/>
                  <a:gd name="T3" fmla="*/ 54 h 54"/>
                  <a:gd name="T4" fmla="*/ 0 w 54"/>
                  <a:gd name="T5" fmla="*/ 54 h 54"/>
                  <a:gd name="T6" fmla="*/ 0 w 54"/>
                  <a:gd name="T7" fmla="*/ 0 h 54"/>
                  <a:gd name="T8" fmla="*/ 15 w 54"/>
                  <a:gd name="T9" fmla="*/ 0 h 54"/>
                  <a:gd name="T10" fmla="*/ 15 w 54"/>
                  <a:gd name="T11" fmla="*/ 40 h 54"/>
                  <a:gd name="T12" fmla="*/ 54 w 54"/>
                  <a:gd name="T1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40"/>
                    </a:moveTo>
                    <a:lnTo>
                      <a:pt x="54" y="5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38" name="Freeform 101">
                <a:extLst>
                  <a:ext uri="{FF2B5EF4-FFF2-40B4-BE49-F238E27FC236}">
                    <a16:creationId xmlns:a16="http://schemas.microsoft.com/office/drawing/2014/main" id="{9326E239-3345-4F5A-AF97-2D989B6C6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" y="845"/>
                <a:ext cx="52" cy="54"/>
              </a:xfrm>
              <a:custGeom>
                <a:avLst/>
                <a:gdLst>
                  <a:gd name="T0" fmla="*/ 0 w 52"/>
                  <a:gd name="T1" fmla="*/ 13 h 54"/>
                  <a:gd name="T2" fmla="*/ 0 w 52"/>
                  <a:gd name="T3" fmla="*/ 0 h 54"/>
                  <a:gd name="T4" fmla="*/ 52 w 52"/>
                  <a:gd name="T5" fmla="*/ 0 h 54"/>
                  <a:gd name="T6" fmla="*/ 52 w 52"/>
                  <a:gd name="T7" fmla="*/ 54 h 54"/>
                  <a:gd name="T8" fmla="*/ 39 w 52"/>
                  <a:gd name="T9" fmla="*/ 54 h 54"/>
                  <a:gd name="T10" fmla="*/ 39 w 52"/>
                  <a:gd name="T11" fmla="*/ 13 h 54"/>
                  <a:gd name="T12" fmla="*/ 0 w 52"/>
                  <a:gd name="T13" fmla="*/ 1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0" y="13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54"/>
                    </a:lnTo>
                    <a:lnTo>
                      <a:pt x="39" y="54"/>
                    </a:lnTo>
                    <a:lnTo>
                      <a:pt x="39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pic>
        <p:nvPicPr>
          <p:cNvPr id="78" name="Picture 77" descr="Microsoft Azure Logo&#10;">
            <a:extLst>
              <a:ext uri="{FF2B5EF4-FFF2-40B4-BE49-F238E27FC236}">
                <a16:creationId xmlns:a16="http://schemas.microsoft.com/office/drawing/2014/main" id="{3E320B3E-7855-41A3-BF72-34902DE3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55" y="9697455"/>
            <a:ext cx="1281987" cy="182880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D2D42A6C-50B6-47F3-BFE7-FF02A15D99DB}"/>
              </a:ext>
            </a:extLst>
          </p:cNvPr>
          <p:cNvSpPr/>
          <p:nvPr/>
        </p:nvSpPr>
        <p:spPr>
          <a:xfrm>
            <a:off x="-8456" y="200165"/>
            <a:ext cx="7772401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Customer success – Immediate ROI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58CBE1-6359-4BEC-BE1C-765B45F53991}"/>
              </a:ext>
            </a:extLst>
          </p:cNvPr>
          <p:cNvSpPr/>
          <p:nvPr/>
        </p:nvSpPr>
        <p:spPr>
          <a:xfrm>
            <a:off x="-1" y="1458060"/>
            <a:ext cx="7772401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ONE-CLICK Deployment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42E71D9-BB51-49CC-BA03-1033C44E0E72}"/>
              </a:ext>
            </a:extLst>
          </p:cNvPr>
          <p:cNvSpPr txBox="1"/>
          <p:nvPr/>
        </p:nvSpPr>
        <p:spPr>
          <a:xfrm>
            <a:off x="279400" y="1982282"/>
            <a:ext cx="7226300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300" dirty="0"/>
              <a:t>The Conversational Azure OpenAI Accelerator enables you to create informational content one time, deploy it, and manage it simultaneously across the channels of your choosing with just one click.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6C57E-CD9B-4510-5A33-3AAC5BBCC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193" y="9707551"/>
            <a:ext cx="881144" cy="164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CEF99-E1A0-EC16-24F3-B7763687D9C6}"/>
              </a:ext>
            </a:extLst>
          </p:cNvPr>
          <p:cNvSpPr txBox="1"/>
          <p:nvPr/>
        </p:nvSpPr>
        <p:spPr>
          <a:xfrm>
            <a:off x="260773" y="6076443"/>
            <a:ext cx="7259674" cy="692497"/>
          </a:xfrm>
          <a:prstGeom prst="rect">
            <a:avLst/>
          </a:prstGeom>
          <a:solidFill>
            <a:srgbClr val="EBEBEB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300" dirty="0">
                <a:latin typeface="+mj-lt"/>
              </a:rPr>
              <a:t>Learn More with a No-Cost, No Obligation Proof of Concept.</a:t>
            </a:r>
          </a:p>
          <a:p>
            <a:r>
              <a:rPr lang="en-US" sz="1300" dirty="0"/>
              <a:t>Request a rapid POC tailored to your use case showcasing your conversations &amp; tasks automated.</a:t>
            </a:r>
          </a:p>
          <a:p>
            <a:r>
              <a:rPr lang="en-US" sz="1300" dirty="0"/>
              <a:t>Request via email at </a:t>
            </a:r>
            <a:r>
              <a:rPr lang="en-US" sz="1300" u="sng" dirty="0">
                <a:hlinkClick r:id="rId6"/>
              </a:rPr>
              <a:t>OpenAIAccel@microsoft.com</a:t>
            </a:r>
            <a:r>
              <a:rPr lang="en-US" sz="1300" dirty="0"/>
              <a:t> CC: </a:t>
            </a:r>
            <a:r>
              <a:rPr lang="en-US" sz="1300" dirty="0">
                <a:ea typeface="+mn-lt"/>
                <a:cs typeface="+mn-lt"/>
                <a:hlinkClick r:id="rId7"/>
              </a:rPr>
              <a:t>Azure_AI_Accelerator@zammo.ai</a:t>
            </a:r>
            <a:r>
              <a:rPr lang="en-US" sz="1300" dirty="0">
                <a:ea typeface="+mn-lt"/>
                <a:cs typeface="+mn-lt"/>
              </a:rPr>
              <a:t>.</a:t>
            </a:r>
            <a:r>
              <a:rPr lang="en-US" sz="1300" dirty="0"/>
              <a:t>   </a:t>
            </a:r>
            <a:endParaRPr lang="en-US" sz="1300" dirty="0">
              <a:cs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F6494-7695-70BC-9779-A230E44D15ED}"/>
              </a:ext>
            </a:extLst>
          </p:cNvPr>
          <p:cNvSpPr txBox="1"/>
          <p:nvPr/>
        </p:nvSpPr>
        <p:spPr>
          <a:xfrm>
            <a:off x="158471" y="736572"/>
            <a:ext cx="7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Arial" panose="020B0604020202020204" pitchFamily="34" charset="0"/>
                <a:cs typeface="+mn-cs"/>
              </a:rPr>
              <a:t>One organization replaced calls normally averaging 3.5 minutes at $1/call minute (industry standard) with conversational AI, </a:t>
            </a:r>
            <a:r>
              <a:rPr kumimoji="0" lang="en-US" sz="1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Arial" panose="020B0604020202020204" pitchFamily="34" charset="0"/>
                <a:cs typeface="+mn-cs"/>
                <a:hlinkClick r:id="rId8"/>
              </a:rPr>
              <a:t>leading to estimated cost savings of $1.5 million per year</a:t>
            </a:r>
            <a:r>
              <a:rPr kumimoji="0" lang="en-US" sz="1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Arial" panose="020B0604020202020204" pitchFamily="34" charset="0"/>
                <a:cs typeface="+mn-cs"/>
              </a:rPr>
              <a:t>.</a:t>
            </a:r>
            <a:endParaRPr kumimoji="0" lang="en-US" sz="1400" b="0" i="1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5039C-45E6-4372-E885-423F8E0A2B2A}"/>
              </a:ext>
            </a:extLst>
          </p:cNvPr>
          <p:cNvSpPr txBox="1"/>
          <p:nvPr/>
        </p:nvSpPr>
        <p:spPr>
          <a:xfrm>
            <a:off x="212151" y="3684237"/>
            <a:ext cx="224445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/>
              <a:t>Easily extend your content to other popular channels</a:t>
            </a:r>
          </a:p>
        </p:txBody>
      </p:sp>
      <p:pic>
        <p:nvPicPr>
          <p:cNvPr id="1026" name="Picture 2" descr="Microsoft Teams Logo, symbol, meaning, history, PNG">
            <a:extLst>
              <a:ext uri="{FF2B5EF4-FFF2-40B4-BE49-F238E27FC236}">
                <a16:creationId xmlns:a16="http://schemas.microsoft.com/office/drawing/2014/main" id="{456FC840-0388-8AE9-7B0E-55E86B2C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0" y="4313401"/>
            <a:ext cx="964497" cy="5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bble, chat, communication, connection, mobile, short text message, sms icon">
            <a:extLst>
              <a:ext uri="{FF2B5EF4-FFF2-40B4-BE49-F238E27FC236}">
                <a16:creationId xmlns:a16="http://schemas.microsoft.com/office/drawing/2014/main" id="{BEAF7787-985B-2017-F663-78C3D65A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6" y="4309253"/>
            <a:ext cx="542530" cy="5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sapp Logo Images PNG~ Format Cdr, Ai, Eps, Svg, PDF, PNG">
            <a:extLst>
              <a:ext uri="{FF2B5EF4-FFF2-40B4-BE49-F238E27FC236}">
                <a16:creationId xmlns:a16="http://schemas.microsoft.com/office/drawing/2014/main" id="{B32B5274-DB16-2FD9-3EFF-1C9B01BE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3" y="4306188"/>
            <a:ext cx="764161" cy="5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Slack Logo 2019 PNG Transparent &amp; SVG Vector - Freebie Supply">
            <a:extLst>
              <a:ext uri="{FF2B5EF4-FFF2-40B4-BE49-F238E27FC236}">
                <a16:creationId xmlns:a16="http://schemas.microsoft.com/office/drawing/2014/main" id="{F056D6B8-0A08-49B3-3BF7-BD68BBAF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7" y="5084660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cebook Messenger Logo - Télécharger PNG et vecteur">
            <a:extLst>
              <a:ext uri="{FF2B5EF4-FFF2-40B4-BE49-F238E27FC236}">
                <a16:creationId xmlns:a16="http://schemas.microsoft.com/office/drawing/2014/main" id="{59F405D9-BAB1-422B-9C0C-99413ED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72" y="5088711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ry Small Instagram Logo - LogoDix">
            <a:extLst>
              <a:ext uri="{FF2B5EF4-FFF2-40B4-BE49-F238E27FC236}">
                <a16:creationId xmlns:a16="http://schemas.microsoft.com/office/drawing/2014/main" id="{15280294-35FF-0F57-83A0-ED1A9321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02" y="5146399"/>
            <a:ext cx="958092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0A0045-3390-7DB3-BA12-2C5322B7070D}"/>
              </a:ext>
            </a:extLst>
          </p:cNvPr>
          <p:cNvSpPr txBox="1"/>
          <p:nvPr/>
        </p:nvSpPr>
        <p:spPr>
          <a:xfrm>
            <a:off x="201527" y="4899332"/>
            <a:ext cx="891968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Microsoft Teams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C67D1-D4F5-1AC0-8F1B-11CCBE70280A}"/>
              </a:ext>
            </a:extLst>
          </p:cNvPr>
          <p:cNvSpPr txBox="1"/>
          <p:nvPr/>
        </p:nvSpPr>
        <p:spPr>
          <a:xfrm>
            <a:off x="1081658" y="4905575"/>
            <a:ext cx="762848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SMS Messaging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439E1-14AD-32D2-90A9-ECC25E52A572}"/>
              </a:ext>
            </a:extLst>
          </p:cNvPr>
          <p:cNvSpPr txBox="1"/>
          <p:nvPr/>
        </p:nvSpPr>
        <p:spPr>
          <a:xfrm>
            <a:off x="1950721" y="4901604"/>
            <a:ext cx="510768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WhatsApp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AC8680-C53B-62E9-3EB0-54A462E30586}"/>
              </a:ext>
            </a:extLst>
          </p:cNvPr>
          <p:cNvSpPr txBox="1"/>
          <p:nvPr/>
        </p:nvSpPr>
        <p:spPr>
          <a:xfrm>
            <a:off x="463106" y="5706828"/>
            <a:ext cx="287522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Slack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13FAD-D56F-238A-2DB7-687111C18A83}"/>
              </a:ext>
            </a:extLst>
          </p:cNvPr>
          <p:cNvSpPr txBox="1"/>
          <p:nvPr/>
        </p:nvSpPr>
        <p:spPr>
          <a:xfrm>
            <a:off x="1042986" y="5699422"/>
            <a:ext cx="721219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FB Messenger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7B88D-3DA3-3CDA-83A0-EBFFB91DAB86}"/>
              </a:ext>
            </a:extLst>
          </p:cNvPr>
          <p:cNvSpPr txBox="1"/>
          <p:nvPr/>
        </p:nvSpPr>
        <p:spPr>
          <a:xfrm>
            <a:off x="1939347" y="5709099"/>
            <a:ext cx="510768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Instagram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4844D0-3E61-884F-0482-687868A56B6E}"/>
              </a:ext>
            </a:extLst>
          </p:cNvPr>
          <p:cNvSpPr txBox="1"/>
          <p:nvPr/>
        </p:nvSpPr>
        <p:spPr>
          <a:xfrm>
            <a:off x="2760894" y="3681875"/>
            <a:ext cx="1796145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/>
              <a:t>Simultaneously deploy conversational content to voice assistants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98AAA6-61AB-D498-817F-19D1D3B9B263}"/>
              </a:ext>
            </a:extLst>
          </p:cNvPr>
          <p:cNvSpPr txBox="1"/>
          <p:nvPr/>
        </p:nvSpPr>
        <p:spPr>
          <a:xfrm>
            <a:off x="3286156" y="4984575"/>
            <a:ext cx="699033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Amazon Alexa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B33567-1A97-C2D7-5CAB-178E03024454}"/>
              </a:ext>
            </a:extLst>
          </p:cNvPr>
          <p:cNvSpPr txBox="1"/>
          <p:nvPr/>
        </p:nvSpPr>
        <p:spPr>
          <a:xfrm>
            <a:off x="3253930" y="5769712"/>
            <a:ext cx="810075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dirty="0"/>
              <a:t>Google Assistant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7C49F3-23E8-57DA-29F5-DBC63C3B6F37}"/>
              </a:ext>
            </a:extLst>
          </p:cNvPr>
          <p:cNvSpPr txBox="1"/>
          <p:nvPr/>
        </p:nvSpPr>
        <p:spPr>
          <a:xfrm>
            <a:off x="4804093" y="3687410"/>
            <a:ext cx="2601253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/>
              <a:t>Enterprise integration modules for common systems</a:t>
            </a:r>
          </a:p>
        </p:txBody>
      </p:sp>
      <p:pic>
        <p:nvPicPr>
          <p:cNvPr id="1042" name="Picture 18" descr="Alexa Logo | significado del logotipo, png, vector">
            <a:extLst>
              <a:ext uri="{FF2B5EF4-FFF2-40B4-BE49-F238E27FC236}">
                <a16:creationId xmlns:a16="http://schemas.microsoft.com/office/drawing/2014/main" id="{9C605A1A-2D45-1426-7ADC-2994179E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23" y="4398580"/>
            <a:ext cx="804672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 Assistant Logo PNG Image - PurePNG | Free transparent CC0 PNG Image Library">
            <a:extLst>
              <a:ext uri="{FF2B5EF4-FFF2-40B4-BE49-F238E27FC236}">
                <a16:creationId xmlns:a16="http://schemas.microsoft.com/office/drawing/2014/main" id="{097270C9-12A2-83A0-DF3D-27BFC6ED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1" y="52201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alesforce - Enterprise UX 2016">
            <a:extLst>
              <a:ext uri="{FF2B5EF4-FFF2-40B4-BE49-F238E27FC236}">
                <a16:creationId xmlns:a16="http://schemas.microsoft.com/office/drawing/2014/main" id="{76B1F90A-E99E-61D4-3554-C6AC36F4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88" y="4331330"/>
            <a:ext cx="718499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, Microsoft Dynamics, Microsoft Dynamics CRM PNG - Logo, Microsoft Dynamics, Microsoft ...">
            <a:extLst>
              <a:ext uri="{FF2B5EF4-FFF2-40B4-BE49-F238E27FC236}">
                <a16:creationId xmlns:a16="http://schemas.microsoft.com/office/drawing/2014/main" id="{87BBE229-CCC1-C634-07CB-D5454189F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62" y="4325993"/>
            <a:ext cx="5143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rand New: New Logo for Zendesk done In-house">
            <a:extLst>
              <a:ext uri="{FF2B5EF4-FFF2-40B4-BE49-F238E27FC236}">
                <a16:creationId xmlns:a16="http://schemas.microsoft.com/office/drawing/2014/main" id="{F6F42875-3090-44EC-8127-62985F9F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07" y="4358030"/>
            <a:ext cx="544274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erviceNow Integration — Liquidware Community">
            <a:extLst>
              <a:ext uri="{FF2B5EF4-FFF2-40B4-BE49-F238E27FC236}">
                <a16:creationId xmlns:a16="http://schemas.microsoft.com/office/drawing/2014/main" id="{AD14BFB6-047E-2FE7-26A9-DC3DC38B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88" y="5523051"/>
            <a:ext cx="1432864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Oracle Logo, symbol, meaning, history, PNG">
            <a:extLst>
              <a:ext uri="{FF2B5EF4-FFF2-40B4-BE49-F238E27FC236}">
                <a16:creationId xmlns:a16="http://schemas.microsoft.com/office/drawing/2014/main" id="{2278AA57-32C5-341D-6A9E-14B0C03C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27" y="4984956"/>
            <a:ext cx="89408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enesys Logo Download - AI - All Vector Logo">
            <a:extLst>
              <a:ext uri="{FF2B5EF4-FFF2-40B4-BE49-F238E27FC236}">
                <a16:creationId xmlns:a16="http://schemas.microsoft.com/office/drawing/2014/main" id="{92474B83-670A-58F0-D634-E49974AE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75" y="4907027"/>
            <a:ext cx="1093569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Workday Logo and symbol, meaning, history, PNG, brand">
            <a:extLst>
              <a:ext uri="{FF2B5EF4-FFF2-40B4-BE49-F238E27FC236}">
                <a16:creationId xmlns:a16="http://schemas.microsoft.com/office/drawing/2014/main" id="{356E03ED-338A-134F-353B-BFE487C6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37" y="4995651"/>
            <a:ext cx="73152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AP and HighRadius to Conduct a Complimentary Online Workshop on Credit Management in SAP S/4HANA®">
            <a:extLst>
              <a:ext uri="{FF2B5EF4-FFF2-40B4-BE49-F238E27FC236}">
                <a16:creationId xmlns:a16="http://schemas.microsoft.com/office/drawing/2014/main" id="{4F7CDCFC-13C6-B772-F84A-1BA1147B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86" y="5550922"/>
            <a:ext cx="736871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Monitor with solid fill">
            <a:extLst>
              <a:ext uri="{FF2B5EF4-FFF2-40B4-BE49-F238E27FC236}">
                <a16:creationId xmlns:a16="http://schemas.microsoft.com/office/drawing/2014/main" id="{AFF9D3F6-42ED-C78B-1A9A-AED559BD63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14009" y="2620823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E09E8E-6A17-082A-AF86-2877A31D26E1}"/>
              </a:ext>
            </a:extLst>
          </p:cNvPr>
          <p:cNvSpPr txBox="1"/>
          <p:nvPr/>
        </p:nvSpPr>
        <p:spPr>
          <a:xfrm>
            <a:off x="1312587" y="2868009"/>
            <a:ext cx="74989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+mj-lt"/>
              </a:rPr>
              <a:t>Website </a:t>
            </a:r>
          </a:p>
          <a:p>
            <a:pPr algn="ctr"/>
            <a:r>
              <a:rPr lang="en-US" sz="1300" dirty="0">
                <a:latin typeface="+mj-lt"/>
              </a:rPr>
              <a:t>Chatbot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7BBEF4-5096-6751-874B-79AAD9C7950A}"/>
              </a:ext>
            </a:extLst>
          </p:cNvPr>
          <p:cNvSpPr txBox="1"/>
          <p:nvPr/>
        </p:nvSpPr>
        <p:spPr>
          <a:xfrm>
            <a:off x="3617617" y="2856433"/>
            <a:ext cx="86867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+mj-lt"/>
              </a:rPr>
              <a:t>IVR/</a:t>
            </a:r>
          </a:p>
          <a:p>
            <a:pPr algn="ctr"/>
            <a:r>
              <a:rPr lang="en-US" sz="1300" dirty="0">
                <a:latin typeface="+mj-lt"/>
              </a:rPr>
              <a:t>Telephony</a:t>
            </a:r>
          </a:p>
        </p:txBody>
      </p:sp>
      <p:pic>
        <p:nvPicPr>
          <p:cNvPr id="70" name="Graphic 69" descr="Headphones with solid fill">
            <a:extLst>
              <a:ext uri="{FF2B5EF4-FFF2-40B4-BE49-F238E27FC236}">
                <a16:creationId xmlns:a16="http://schemas.microsoft.com/office/drawing/2014/main" id="{9C5EED9A-9D08-8749-49C6-B179AC3134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652438" y="2580321"/>
            <a:ext cx="914400" cy="914400"/>
          </a:xfrm>
          <a:prstGeom prst="rect">
            <a:avLst/>
          </a:prstGeom>
        </p:spPr>
      </p:pic>
      <p:pic>
        <p:nvPicPr>
          <p:cNvPr id="72" name="Graphic 71" descr="Network with solid fill">
            <a:extLst>
              <a:ext uri="{FF2B5EF4-FFF2-40B4-BE49-F238E27FC236}">
                <a16:creationId xmlns:a16="http://schemas.microsoft.com/office/drawing/2014/main" id="{676F616A-3644-5F04-5ADB-4ECDE1D85B0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25476" y="2620236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FB5AEF5-8EFA-8802-80E6-78FCB7605689}"/>
              </a:ext>
            </a:extLst>
          </p:cNvPr>
          <p:cNvSpPr txBox="1"/>
          <p:nvPr/>
        </p:nvSpPr>
        <p:spPr>
          <a:xfrm>
            <a:off x="6142199" y="2801490"/>
            <a:ext cx="868677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+mj-lt"/>
              </a:rPr>
              <a:t>BOT Framework Skill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7B888B-242C-9851-BA70-B2A81D03A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59307" y="3522017"/>
            <a:ext cx="7066854" cy="127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32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52D90"/>
        </a:solidFill>
        <a:ln>
          <a:noFill/>
        </a:ln>
      </a:spPr>
      <a:bodyPr lIns="274320" rtlCol="0" anchor="ctr"/>
      <a:lstStyle>
        <a:defPPr algn="l">
          <a:defRPr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MediaServiceKeyPoints xmlns="dfb33659-0f62-4e61-88b2-9410ea3de3c8" xsi:nil="true"/>
    <SharedWithUsers xmlns="4a77f71c-362a-4462-96f5-e7e5b7ed4e3d">
      <UserInfo>
        <DisplayName>Maren Fewel</DisplayName>
        <AccountId>169</AccountId>
        <AccountType/>
      </UserInfo>
      <UserInfo>
        <DisplayName>Pamela Youngberg</DisplayName>
        <AccountId>288</AccountId>
        <AccountType/>
      </UserInfo>
      <UserInfo>
        <DisplayName>Brandee Parge</DisplayName>
        <AccountId>83</AccountId>
        <AccountType/>
      </UserInfo>
    </SharedWithUsers>
    <MediaLengthInSeconds xmlns="dfb33659-0f62-4e61-88b2-9410ea3de3c8" xsi:nil="true"/>
    <lcf76f155ced4ddcb4097134ff3c332f xmlns="dfb33659-0f62-4e61-88b2-9410ea3de3c8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878D3FD58A34D840B597C6F6115EE" ma:contentTypeVersion="18" ma:contentTypeDescription="Create a new document." ma:contentTypeScope="" ma:versionID="fd4ab388b3d8c4882851a2937d89676b">
  <xsd:schema xmlns:xsd="http://www.w3.org/2001/XMLSchema" xmlns:xs="http://www.w3.org/2001/XMLSchema" xmlns:p="http://schemas.microsoft.com/office/2006/metadata/properties" xmlns:ns1="http://schemas.microsoft.com/sharepoint/v3" xmlns:ns2="dfb33659-0f62-4e61-88b2-9410ea3de3c8" xmlns:ns3="4a77f71c-362a-4462-96f5-e7e5b7ed4e3d" xmlns:ns4="230e9df3-be65-4c73-a93b-d1236ebd677e" targetNamespace="http://schemas.microsoft.com/office/2006/metadata/properties" ma:root="true" ma:fieldsID="6df91ebba4fe88d68e2e1b4777eb382f" ns1:_="" ns2:_="" ns3:_="" ns4:_="">
    <xsd:import namespace="http://schemas.microsoft.com/sharepoint/v3"/>
    <xsd:import namespace="dfb33659-0f62-4e61-88b2-9410ea3de3c8"/>
    <xsd:import namespace="4a77f71c-362a-4462-96f5-e7e5b7ed4e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33659-0f62-4e61-88b2-9410ea3de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7f71c-362a-4462-96f5-e7e5b7ed4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b39a16-553e-450b-867a-e72eb0dc7a17}" ma:internalName="TaxCatchAll" ma:showField="CatchAllData" ma:web="4a77f71c-362a-4462-96f5-e7e5b7ed4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770530-763C-47E4-AB75-F2E276024D1A}">
  <ds:schemaRefs>
    <ds:schemaRef ds:uri="230e9df3-be65-4c73-a93b-d1236ebd677e"/>
    <ds:schemaRef ds:uri="http://schemas.microsoft.com/sharepoint/v3"/>
    <ds:schemaRef ds:uri="http://www.w3.org/XML/1998/namespace"/>
    <ds:schemaRef ds:uri="http://schemas.microsoft.com/office/2006/documentManagement/types"/>
    <ds:schemaRef ds:uri="4a77f71c-362a-4462-96f5-e7e5b7ed4e3d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dfb33659-0f62-4e61-88b2-9410ea3de3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579BF6C-87BF-40AB-967E-3774C9B28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fb33659-0f62-4e61-88b2-9410ea3de3c8"/>
    <ds:schemaRef ds:uri="4a77f71c-362a-4462-96f5-e7e5b7ed4e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2CC762-5E92-47B9-9ECE-504A3D9CC00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503</Words>
  <Application>Microsoft Office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Conversational Azure OpenAI (ChatGPT) Accelerator</vt:lpstr>
      <vt:lpstr>How to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Kharpuri [Chillibreeze]</dc:creator>
  <cp:lastModifiedBy>Amy Arrants</cp:lastModifiedBy>
  <cp:revision>19</cp:revision>
  <dcterms:created xsi:type="dcterms:W3CDTF">2021-01-18T04:15:53Z</dcterms:created>
  <dcterms:modified xsi:type="dcterms:W3CDTF">2023-01-30T23:34:22Z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562966-c66d-4b83-aa77-49bdfed04c11_Enabled">
    <vt:lpwstr>true</vt:lpwstr>
  </property>
  <property fmtid="{D5CDD505-2E9C-101B-9397-08002B2CF9AE}" pid="3" name="MSIP_Label_cb562966-c66d-4b83-aa77-49bdfed04c11_SetDate">
    <vt:lpwstr>2021-02-18T14:32:08Z</vt:lpwstr>
  </property>
  <property fmtid="{D5CDD505-2E9C-101B-9397-08002B2CF9AE}" pid="4" name="MSIP_Label_cb562966-c66d-4b83-aa77-49bdfed04c11_Method">
    <vt:lpwstr>Standard</vt:lpwstr>
  </property>
  <property fmtid="{D5CDD505-2E9C-101B-9397-08002B2CF9AE}" pid="5" name="MSIP_Label_cb562966-c66d-4b83-aa77-49bdfed04c11_Name">
    <vt:lpwstr>Non-Confidential</vt:lpwstr>
  </property>
  <property fmtid="{D5CDD505-2E9C-101B-9397-08002B2CF9AE}" pid="6" name="MSIP_Label_cb562966-c66d-4b83-aa77-49bdfed04c11_SiteId">
    <vt:lpwstr>a57507b2-d296-4dca-a9ae-67b1484e02a9</vt:lpwstr>
  </property>
  <property fmtid="{D5CDD505-2E9C-101B-9397-08002B2CF9AE}" pid="7" name="MSIP_Label_cb562966-c66d-4b83-aa77-49bdfed04c11_ActionId">
    <vt:lpwstr>9ed5ca64-234d-4438-a7c9-7057be3c154e</vt:lpwstr>
  </property>
  <property fmtid="{D5CDD505-2E9C-101B-9397-08002B2CF9AE}" pid="8" name="MSIP_Label_cb562966-c66d-4b83-aa77-49bdfed04c11_ContentBits">
    <vt:lpwstr>0</vt:lpwstr>
  </property>
  <property fmtid="{D5CDD505-2E9C-101B-9397-08002B2CF9AE}" pid="9" name="MediaServiceImageTags">
    <vt:lpwstr/>
  </property>
  <property fmtid="{D5CDD505-2E9C-101B-9397-08002B2CF9AE}" pid="10" name="Order">
    <vt:r8>10006800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AllIndustry">
    <vt:lpwstr>No</vt:lpwstr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ContentTypeId">
    <vt:lpwstr>0x0101002DF878D3FD58A34D840B597C6F6115EE</vt:lpwstr>
  </property>
</Properties>
</file>