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75" r:id="rId5"/>
    <p:sldId id="277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1C100A-35A6-EE17-52A2-271B0DCD6A63}" name="Steph Ramsey" initials="SR" userId="S::steph@audienz.com::8624acff-5f26-4007-8709-9c53fd3eb5e8" providerId="AD"/>
  <p188:author id="{DD7C6057-500F-5E2F-348A-A15FD3ED04D1}" name="Brandee Parge" initials="BP" userId="S::brandee@audienz.com::716b5d5d-7db4-4b48-a9f4-512f455ed279" providerId="AD"/>
  <p188:author id="{1591F88C-E953-0E32-329D-BB0E61DBCC4B}" name="Ashley Adelberg" initials="AA" userId="S::aadelberg@microsoft.com::457c0e30-a223-4c91-b50c-1cfa66be1ab6" providerId="AD"/>
  <p188:author id="{3A631590-4E06-2D05-11E1-D55F6B6A2944}" name="Nathan Olson" initials="NO" userId="S::Nathan@audienz.com::8d36235d-0fe1-41a4-a221-e3403ea824e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amela Youngberg" initials="PY" lastIdx="3" clrIdx="6">
    <p:extLst>
      <p:ext uri="{19B8F6BF-5375-455C-9EA6-DF929625EA0E}">
        <p15:presenceInfo xmlns:p15="http://schemas.microsoft.com/office/powerpoint/2012/main" userId="S::pamela@audienz.com::da162aa7-ea37-496b-84ec-1a49946657fb" providerId="AD"/>
      </p:ext>
    </p:extLst>
  </p:cmAuthor>
  <p:cmAuthor id="1" name="Brandee Parge" initials="BP" lastIdx="43" clrIdx="0">
    <p:extLst>
      <p:ext uri="{19B8F6BF-5375-455C-9EA6-DF929625EA0E}">
        <p15:presenceInfo xmlns:p15="http://schemas.microsoft.com/office/powerpoint/2012/main" userId="S::brandee@audienz.com::716b5d5d-7db4-4b48-a9f4-512f455ed279" providerId="AD"/>
      </p:ext>
    </p:extLst>
  </p:cmAuthor>
  <p:cmAuthor id="8" name="Alli Green" initials="AG" lastIdx="20" clrIdx="7">
    <p:extLst>
      <p:ext uri="{19B8F6BF-5375-455C-9EA6-DF929625EA0E}">
        <p15:presenceInfo xmlns:p15="http://schemas.microsoft.com/office/powerpoint/2012/main" userId="S::alli@audienz.com::18cc824c-d389-48c9-be8b-290eae3fe209" providerId="AD"/>
      </p:ext>
    </p:extLst>
  </p:cmAuthor>
  <p:cmAuthor id="2" name="Steph Ramsey" initials="SR" lastIdx="60" clrIdx="1">
    <p:extLst>
      <p:ext uri="{19B8F6BF-5375-455C-9EA6-DF929625EA0E}">
        <p15:presenceInfo xmlns:p15="http://schemas.microsoft.com/office/powerpoint/2012/main" userId="S::steph@audienz.com::8624acff-5f26-4007-8709-9c53fd3eb5e8" providerId="AD"/>
      </p:ext>
    </p:extLst>
  </p:cmAuthor>
  <p:cmAuthor id="9" name="Jessie Alan" initials="JA" lastIdx="7" clrIdx="8">
    <p:extLst>
      <p:ext uri="{19B8F6BF-5375-455C-9EA6-DF929625EA0E}">
        <p15:presenceInfo xmlns:p15="http://schemas.microsoft.com/office/powerpoint/2012/main" userId="Jessie Alan" providerId="None"/>
      </p:ext>
    </p:extLst>
  </p:cmAuthor>
  <p:cmAuthor id="3" name="Aerika Mittal" initials="AM" lastIdx="17" clrIdx="2">
    <p:extLst>
      <p:ext uri="{19B8F6BF-5375-455C-9EA6-DF929625EA0E}">
        <p15:presenceInfo xmlns:p15="http://schemas.microsoft.com/office/powerpoint/2012/main" userId="S::aemittal@microsoft.com::584fa52d-298f-4cd9-ba4a-05f52a2368cb" providerId="AD"/>
      </p:ext>
    </p:extLst>
  </p:cmAuthor>
  <p:cmAuthor id="4" name="Jamie Helgeson (Tokusaku Inc)" initials="JI" lastIdx="6" clrIdx="3">
    <p:extLst>
      <p:ext uri="{19B8F6BF-5375-455C-9EA6-DF929625EA0E}">
        <p15:presenceInfo xmlns:p15="http://schemas.microsoft.com/office/powerpoint/2012/main" userId="S::v-hjamie@microsoft.com::31a8085c-8951-4f07-a0d0-0b8d3f3e8888" providerId="AD"/>
      </p:ext>
    </p:extLst>
  </p:cmAuthor>
  <p:cmAuthor id="5" name="Maren Fewel" initials="MF" lastIdx="15" clrIdx="4">
    <p:extLst>
      <p:ext uri="{19B8F6BF-5375-455C-9EA6-DF929625EA0E}">
        <p15:presenceInfo xmlns:p15="http://schemas.microsoft.com/office/powerpoint/2012/main" userId="S::Maren@audienz.com::0ba250fd-40c1-4e5d-bc4a-82894808bd80" providerId="AD"/>
      </p:ext>
    </p:extLst>
  </p:cmAuthor>
  <p:cmAuthor id="6" name="Nathan Olson" initials="NO" lastIdx="19" clrIdx="5">
    <p:extLst>
      <p:ext uri="{19B8F6BF-5375-455C-9EA6-DF929625EA0E}">
        <p15:presenceInfo xmlns:p15="http://schemas.microsoft.com/office/powerpoint/2012/main" userId="S::Nathan@audienz.com::8d36235d-0fe1-41a4-a221-e3403ea824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2F2F2"/>
    <a:srgbClr val="8FCFFF"/>
    <a:srgbClr val="652D90"/>
    <a:srgbClr val="CE588D"/>
    <a:srgbClr val="421D5D"/>
    <a:srgbClr val="F0EDF2"/>
    <a:srgbClr val="FBF2F6"/>
    <a:srgbClr val="F3EFF6"/>
    <a:srgbClr val="CF5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ED688-E2F5-41A0-AE2D-12554996A176}" v="58" dt="2021-11-23T21:23:38.697"/>
    <p1510:client id="{C7011AB4-56E5-4B14-B375-4A1BD6503631}" v="68" dt="2021-11-23T23:01:03.956"/>
    <p1510:client id="{FD716731-9F7F-4F1B-A4F4-7447678D185C}" v="15" dt="2021-11-23T20:18:26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ee Parge" userId="716b5d5d-7db4-4b48-a9f4-512f455ed279" providerId="ADAL" clId="{A597DC41-2260-4BF8-BBEC-6FFA6A60F89E}"/>
    <pc:docChg chg="modSld">
      <pc:chgData name="Brandee Parge" userId="716b5d5d-7db4-4b48-a9f4-512f455ed279" providerId="ADAL" clId="{A597DC41-2260-4BF8-BBEC-6FFA6A60F89E}" dt="2021-11-24T19:38:39.739" v="27" actId="1076"/>
      <pc:docMkLst>
        <pc:docMk/>
      </pc:docMkLst>
      <pc:sldChg chg="modSp mod">
        <pc:chgData name="Brandee Parge" userId="716b5d5d-7db4-4b48-a9f4-512f455ed279" providerId="ADAL" clId="{A597DC41-2260-4BF8-BBEC-6FFA6A60F89E}" dt="2021-11-24T19:38:39.739" v="27" actId="1076"/>
        <pc:sldMkLst>
          <pc:docMk/>
          <pc:sldMk cId="406424914" sldId="275"/>
        </pc:sldMkLst>
        <pc:spChg chg="mod">
          <ac:chgData name="Brandee Parge" userId="716b5d5d-7db4-4b48-a9f4-512f455ed279" providerId="ADAL" clId="{A597DC41-2260-4BF8-BBEC-6FFA6A60F89E}" dt="2021-11-24T19:38:39.739" v="27" actId="1076"/>
          <ac:spMkLst>
            <pc:docMk/>
            <pc:sldMk cId="406424914" sldId="275"/>
            <ac:spMk id="28" creationId="{70C85797-57C3-40D7-891C-8B55FDF95483}"/>
          </ac:spMkLst>
        </pc:spChg>
        <pc:spChg chg="mod">
          <ac:chgData name="Brandee Parge" userId="716b5d5d-7db4-4b48-a9f4-512f455ed279" providerId="ADAL" clId="{A597DC41-2260-4BF8-BBEC-6FFA6A60F89E}" dt="2021-11-24T19:38:21.606" v="24" actId="948"/>
          <ac:spMkLst>
            <pc:docMk/>
            <pc:sldMk cId="406424914" sldId="275"/>
            <ac:spMk id="29" creationId="{D37A2832-1285-4C72-B6E8-7FBAE108083B}"/>
          </ac:spMkLst>
        </pc:spChg>
        <pc:spChg chg="mod">
          <ac:chgData name="Brandee Parge" userId="716b5d5d-7db4-4b48-a9f4-512f455ed279" providerId="ADAL" clId="{A597DC41-2260-4BF8-BBEC-6FFA6A60F89E}" dt="2021-11-24T19:37:45.396" v="17" actId="1076"/>
          <ac:spMkLst>
            <pc:docMk/>
            <pc:sldMk cId="406424914" sldId="275"/>
            <ac:spMk id="34" creationId="{9082E4C3-8413-4E6F-A64C-B8F3AB9107AE}"/>
          </ac:spMkLst>
        </pc:spChg>
        <pc:spChg chg="mod">
          <ac:chgData name="Brandee Parge" userId="716b5d5d-7db4-4b48-a9f4-512f455ed279" providerId="ADAL" clId="{A597DC41-2260-4BF8-BBEC-6FFA6A60F89E}" dt="2021-11-24T19:38:39.739" v="27" actId="1076"/>
          <ac:spMkLst>
            <pc:docMk/>
            <pc:sldMk cId="406424914" sldId="275"/>
            <ac:spMk id="120" creationId="{7EB3F49A-1EA6-44F8-B6AD-BEA92CB69C49}"/>
          </ac:spMkLst>
        </pc:spChg>
        <pc:graphicFrameChg chg="mod modGraphic">
          <ac:chgData name="Brandee Parge" userId="716b5d5d-7db4-4b48-a9f4-512f455ed279" providerId="ADAL" clId="{A597DC41-2260-4BF8-BBEC-6FFA6A60F89E}" dt="2021-11-24T19:37:41.868" v="16" actId="14100"/>
          <ac:graphicFrameMkLst>
            <pc:docMk/>
            <pc:sldMk cId="406424914" sldId="275"/>
            <ac:graphicFrameMk id="5" creationId="{C6DB8C3F-F81E-4A0D-A402-147BFA1AA13A}"/>
          </ac:graphicFrameMkLst>
        </pc:graphicFrameChg>
        <pc:cxnChg chg="mod">
          <ac:chgData name="Brandee Parge" userId="716b5d5d-7db4-4b48-a9f4-512f455ed279" providerId="ADAL" clId="{A597DC41-2260-4BF8-BBEC-6FFA6A60F89E}" dt="2021-11-24T19:38:34.646" v="26" actId="14100"/>
          <ac:cxnSpMkLst>
            <pc:docMk/>
            <pc:sldMk cId="406424914" sldId="275"/>
            <ac:cxnSpMk id="31" creationId="{0F1BA4BD-F752-4874-ADBB-0F4815521D4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1FBD-EE47-4CC9-83E1-42D8A009C6D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37CE-E939-4CA6-800B-5D648288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C37CE-E939-4CA6-800B-5D64828835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96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C37CE-E939-4CA6-800B-5D64828835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00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7238999" cy="63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1" y="1066800"/>
            <a:ext cx="7238998" cy="86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4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168" userDrawn="1">
          <p15:clr>
            <a:srgbClr val="F26B43"/>
          </p15:clr>
        </p15:guide>
        <p15:guide id="3" pos="4728" userDrawn="1">
          <p15:clr>
            <a:srgbClr val="F26B43"/>
          </p15:clr>
        </p15:guide>
        <p15:guide id="4" orient="horz" pos="6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artner.com/en/newsroom/press-releases/2020-11-12-gartner-cfo-survey-reveals-a-dramatic-digital-acceleration-since-covid19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7EB3F49A-1EA6-44F8-B6AD-BEA92CB69C49}"/>
              </a:ext>
            </a:extLst>
          </p:cNvPr>
          <p:cNvSpPr/>
          <p:nvPr/>
        </p:nvSpPr>
        <p:spPr>
          <a:xfrm rot="16200000">
            <a:off x="3597667" y="2278499"/>
            <a:ext cx="437321" cy="7088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9F5BFD-CBDD-4FF7-AC49-D6C2144FFC1B}"/>
              </a:ext>
            </a:extLst>
          </p:cNvPr>
          <p:cNvSpPr txBox="1">
            <a:spLocks/>
          </p:cNvSpPr>
          <p:nvPr/>
        </p:nvSpPr>
        <p:spPr>
          <a:xfrm>
            <a:off x="266700" y="623288"/>
            <a:ext cx="4324353" cy="8863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772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j-ea"/>
                <a:cs typeface="Segoe UI" panose="020B0502040204020203" pitchFamily="34" charset="0"/>
              </a:rPr>
              <a:t>Modern Finance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j-ea"/>
                <a:cs typeface="Segoe UI" panose="020B0502040204020203" pitchFamily="34" charset="0"/>
              </a:rPr>
              <a:t>Solution Accelerator</a:t>
            </a:r>
          </a:p>
        </p:txBody>
      </p: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6FEDE161-2897-4C3D-81ED-860C74364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6172350-7152-4B2B-B685-C0B4CFD24765}"/>
              </a:ext>
            </a:extLst>
          </p:cNvPr>
          <p:cNvSpPr/>
          <p:nvPr/>
        </p:nvSpPr>
        <p:spPr>
          <a:xfrm>
            <a:off x="0" y="1695300"/>
            <a:ext cx="77724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 predictive model for discovering top factors for </a:t>
            </a:r>
            <a:r>
              <a:rPr lang="en-US" sz="1400">
                <a:solidFill>
                  <a:prstClr val="white"/>
                </a:solidFill>
                <a:latin typeface="Segoe UI Semibold"/>
              </a:rPr>
              <a:t>business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growth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1B4108-39FD-44A5-9FAB-65DB70E870AE}"/>
              </a:ext>
            </a:extLst>
          </p:cNvPr>
          <p:cNvGrpSpPr/>
          <p:nvPr/>
        </p:nvGrpSpPr>
        <p:grpSpPr>
          <a:xfrm>
            <a:off x="5148929" y="1"/>
            <a:ext cx="2623471" cy="1709530"/>
            <a:chOff x="5148929" y="1"/>
            <a:chExt cx="2623471" cy="1709530"/>
          </a:xfrm>
        </p:grpSpPr>
        <p:pic>
          <p:nvPicPr>
            <p:cNvPr id="23" name="Picture 2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FC767A-96E7-4F71-B062-680D0D371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809" t="8815" r="85" b="271"/>
            <a:stretch/>
          </p:blipFill>
          <p:spPr>
            <a:xfrm>
              <a:off x="5148929" y="1"/>
              <a:ext cx="2623471" cy="1709530"/>
            </a:xfrm>
            <a:prstGeom prst="rect">
              <a:avLst/>
            </a:prstGeom>
          </p:spPr>
        </p:pic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FB9B9D93-3F34-42AF-AD0E-220858731604}"/>
                </a:ext>
              </a:extLst>
            </p:cNvPr>
            <p:cNvSpPr/>
            <p:nvPr/>
          </p:nvSpPr>
          <p:spPr>
            <a:xfrm>
              <a:off x="7101461" y="895185"/>
              <a:ext cx="511396" cy="440860"/>
            </a:xfrm>
            <a:prstGeom prst="hexagon">
              <a:avLst>
                <a:gd name="adj" fmla="val 28467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37A2832-1285-4C72-B6E8-7FBAE108083B}"/>
              </a:ext>
            </a:extLst>
          </p:cNvPr>
          <p:cNvSpPr>
            <a:spLocks/>
          </p:cNvSpPr>
          <p:nvPr/>
        </p:nvSpPr>
        <p:spPr>
          <a:xfrm>
            <a:off x="297909" y="2325258"/>
            <a:ext cx="3746685" cy="3058081"/>
          </a:xfrm>
          <a:prstGeom prst="rect">
            <a:avLst/>
          </a:prstGeom>
          <a:noFill/>
          <a:ln w="3175" cap="flat" cmpd="sng" algn="ctr">
            <a:noFill/>
            <a:prstDash val="dash"/>
            <a:miter lim="800000"/>
          </a:ln>
          <a:effectLst/>
        </p:spPr>
        <p:txBody>
          <a:bodyPr wrap="square" lIns="0" tIns="0" rIns="9144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The need for the finance function to generate actionable insights that drive business decisions is growing. Yet </a:t>
            </a:r>
            <a:r>
              <a:rPr lang="en-US" sz="1200" kern="0" dirty="0">
                <a:solidFill>
                  <a:prstClr val="black"/>
                </a:solidFill>
                <a:latin typeface="Segoe UI"/>
                <a:cs typeface="Segoe UI" panose="020B0502040204020203" pitchFamily="34" charset="0"/>
              </a:rPr>
              <a:t>complex,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siloed data systems, disparate data sets, and use of traditional analytics methods create barriers. </a:t>
            </a: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The Modern Finance Solution Accelerator leverages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machine learning and big data analytics to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transform the way you </a:t>
            </a:r>
            <a:r>
              <a:rPr lang="en-US" sz="1200" kern="0" dirty="0">
                <a:solidFill>
                  <a:prstClr val="black"/>
                </a:solidFill>
                <a:latin typeface="Segoe UI Semibold"/>
                <a:cs typeface="Segoe UI" panose="020B0502040204020203" pitchFamily="34" charset="0"/>
              </a:rPr>
              <a:t>gather financial insights for driving growth.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It expedites your time to value </a:t>
            </a:r>
            <a:r>
              <a:rPr lang="en-US" sz="1200" kern="0" dirty="0">
                <a:solidFill>
                  <a:prstClr val="black"/>
                </a:solidFill>
                <a:cs typeface="Segoe UI" panose="020B0502040204020203" pitchFamily="34" charset="0"/>
              </a:rPr>
              <a:t>and helps you</a:t>
            </a:r>
            <a:r>
              <a:rPr lang="en-US" sz="1200" kern="0" dirty="0">
                <a:solidFill>
                  <a:prstClr val="black"/>
                </a:solidFill>
                <a:latin typeface="Segoe UI Semibold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identify the best business levers and KPIs</a:t>
            </a:r>
            <a:r>
              <a:rPr lang="en-US" sz="1200" kern="0" dirty="0">
                <a:solidFill>
                  <a:prstClr val="black"/>
                </a:solidFill>
                <a:latin typeface="Segoe UI"/>
                <a:cs typeface="Segoe UI" panose="020B0502040204020203" pitchFamily="34" charset="0"/>
              </a:rPr>
              <a:t> with increasing accuracy over time.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1BA4BD-F752-4874-ADBB-0F4815521D45}"/>
              </a:ext>
            </a:extLst>
          </p:cNvPr>
          <p:cNvCxnSpPr>
            <a:cxnSpLocks/>
          </p:cNvCxnSpPr>
          <p:nvPr/>
        </p:nvCxnSpPr>
        <p:spPr>
          <a:xfrm>
            <a:off x="4194930" y="2318237"/>
            <a:ext cx="0" cy="301752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082E4C3-8413-4E6F-A64C-B8F3AB9107AE}"/>
              </a:ext>
            </a:extLst>
          </p:cNvPr>
          <p:cNvSpPr>
            <a:spLocks/>
          </p:cNvSpPr>
          <p:nvPr/>
        </p:nvSpPr>
        <p:spPr>
          <a:xfrm>
            <a:off x="4478271" y="2318237"/>
            <a:ext cx="2915817" cy="3084584"/>
          </a:xfrm>
          <a:prstGeom prst="rect">
            <a:avLst/>
          </a:prstGeom>
          <a:noFill/>
          <a:ln w="3175" cap="flat" cmpd="sng" algn="ctr">
            <a:noFill/>
            <a:prstDash val="dash"/>
            <a:miter lim="800000"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Benefits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FB2F4B0-F57D-446F-902E-3EC0AFD36526}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25D6E0AA-3694-48E9-9D61-2FF734F58A21}"/>
              </a:ext>
            </a:extLst>
          </p:cNvPr>
          <p:cNvSpPr txBox="1"/>
          <p:nvPr/>
        </p:nvSpPr>
        <p:spPr>
          <a:xfrm>
            <a:off x="2826835" y="98376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©Microsoft Corporation. All rights reserved.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F08449-61DF-4DE6-A85A-5D86631A1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24" y="9801528"/>
            <a:ext cx="1281987" cy="1828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C85797-57C3-40D7-891C-8B55FDF95483}"/>
              </a:ext>
            </a:extLst>
          </p:cNvPr>
          <p:cNvSpPr txBox="1"/>
          <p:nvPr/>
        </p:nvSpPr>
        <p:spPr>
          <a:xfrm>
            <a:off x="367844" y="5685679"/>
            <a:ext cx="7143481" cy="548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45720" rtlCol="0" anchor="ctr">
            <a:no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600" b="0" i="0">
                <a:solidFill>
                  <a:srgbClr val="0563C1"/>
                </a:solidFill>
                <a:effectLst/>
                <a:latin typeface="+mj-lt"/>
              </a:defRPr>
            </a:lvl1pPr>
          </a:lstStyle>
          <a:p>
            <a:r>
              <a:rPr lang="en-US" sz="1400"/>
              <a:t>82% of CFOs say </a:t>
            </a:r>
            <a:r>
              <a:rPr lang="en-US" sz="1400">
                <a:hlinkClick r:id="rId6"/>
              </a:rPr>
              <a:t>advanced data analytics are a top priority </a:t>
            </a:r>
            <a:r>
              <a:rPr lang="en-US" sz="1400"/>
              <a:t>for investment.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6136A-3E11-476E-A24C-AA83844EBF8A}"/>
              </a:ext>
            </a:extLst>
          </p:cNvPr>
          <p:cNvSpPr txBox="1"/>
          <p:nvPr/>
        </p:nvSpPr>
        <p:spPr>
          <a:xfrm>
            <a:off x="266700" y="6561664"/>
            <a:ext cx="7239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>
              <a:spcBef>
                <a:spcPts val="300"/>
              </a:spcBef>
            </a:pPr>
            <a:r>
              <a:rPr lang="en-US" sz="1400">
                <a:solidFill>
                  <a:srgbClr val="0078D4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Customer challenges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4DA0CD-EA62-4FDA-A787-D6F96E2B014E}"/>
              </a:ext>
            </a:extLst>
          </p:cNvPr>
          <p:cNvGrpSpPr/>
          <p:nvPr/>
        </p:nvGrpSpPr>
        <p:grpSpPr>
          <a:xfrm>
            <a:off x="825502" y="7546451"/>
            <a:ext cx="6686549" cy="307"/>
            <a:chOff x="825502" y="7467657"/>
            <a:chExt cx="6686549" cy="3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0B3004-5FA9-46FF-A160-5E72CF4018AD}"/>
                </a:ext>
              </a:extLst>
            </p:cNvPr>
            <p:cNvCxnSpPr>
              <a:cxnSpLocks/>
            </p:cNvCxnSpPr>
            <p:nvPr/>
          </p:nvCxnSpPr>
          <p:spPr>
            <a:xfrm>
              <a:off x="825502" y="7467964"/>
              <a:ext cx="28384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870E9-4A21-474D-BF3A-A8A13EB28D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2626" y="7467657"/>
              <a:ext cx="3019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39D3BF-04DC-476D-9634-C448F5A5CF7A}"/>
              </a:ext>
            </a:extLst>
          </p:cNvPr>
          <p:cNvGrpSpPr/>
          <p:nvPr/>
        </p:nvGrpSpPr>
        <p:grpSpPr>
          <a:xfrm>
            <a:off x="236958" y="6931171"/>
            <a:ext cx="3426994" cy="461217"/>
            <a:chOff x="236958" y="6856561"/>
            <a:chExt cx="3426994" cy="46121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CD792C1-1861-49DE-9054-38039281A2C0}"/>
                </a:ext>
              </a:extLst>
            </p:cNvPr>
            <p:cNvGrpSpPr/>
            <p:nvPr/>
          </p:nvGrpSpPr>
          <p:grpSpPr>
            <a:xfrm>
              <a:off x="236958" y="6908869"/>
              <a:ext cx="429206" cy="356600"/>
              <a:chOff x="266700" y="6576193"/>
              <a:chExt cx="429206" cy="356600"/>
            </a:xfrm>
          </p:grpSpPr>
          <p:sp>
            <p:nvSpPr>
              <p:cNvPr id="123" name="Hexagon 122">
                <a:extLst>
                  <a:ext uri="{FF2B5EF4-FFF2-40B4-BE49-F238E27FC236}">
                    <a16:creationId xmlns:a16="http://schemas.microsoft.com/office/drawing/2014/main" id="{124FF399-822D-4430-AA27-BEE86B2077F9}"/>
                  </a:ext>
                </a:extLst>
              </p:cNvPr>
              <p:cNvSpPr/>
              <p:nvPr/>
            </p:nvSpPr>
            <p:spPr bwMode="auto">
              <a:xfrm>
                <a:off x="266700" y="6576193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ts val="19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65" name="forward" descr="forward, content validation">
                <a:extLst>
                  <a:ext uri="{FF2B5EF4-FFF2-40B4-BE49-F238E27FC236}">
                    <a16:creationId xmlns:a16="http://schemas.microsoft.com/office/drawing/2014/main" id="{4749D615-7C62-4D80-A22D-108A86A07E5E}"/>
                  </a:ext>
                </a:extLst>
              </p:cNvPr>
              <p:cNvGrpSpPr/>
              <p:nvPr/>
            </p:nvGrpSpPr>
            <p:grpSpPr>
              <a:xfrm>
                <a:off x="379607" y="6652798"/>
                <a:ext cx="203392" cy="203391"/>
                <a:chOff x="3493804" y="1231838"/>
                <a:chExt cx="406784" cy="406782"/>
              </a:xfrm>
            </p:grpSpPr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BA151D54-B831-486D-A82D-42BB5EC89090}"/>
                    </a:ext>
                  </a:extLst>
                </p:cNvPr>
                <p:cNvSpPr/>
                <p:nvPr/>
              </p:nvSpPr>
              <p:spPr>
                <a:xfrm>
                  <a:off x="3598897" y="1233785"/>
                  <a:ext cx="297749" cy="402588"/>
                </a:xfrm>
                <a:custGeom>
                  <a:avLst/>
                  <a:gdLst>
                    <a:gd name="connsiteX0" fmla="*/ 298030 w 297749"/>
                    <a:gd name="connsiteY0" fmla="*/ 1362 h 402588"/>
                    <a:gd name="connsiteX1" fmla="*/ 1362 w 297749"/>
                    <a:gd name="connsiteY1" fmla="*/ 1362 h 402588"/>
                    <a:gd name="connsiteX2" fmla="*/ 1362 w 297749"/>
                    <a:gd name="connsiteY2" fmla="*/ 402469 h 402588"/>
                    <a:gd name="connsiteX3" fmla="*/ 298030 w 297749"/>
                    <a:gd name="connsiteY3" fmla="*/ 402469 h 402588"/>
                    <a:gd name="connsiteX4" fmla="*/ 298030 w 297749"/>
                    <a:gd name="connsiteY4" fmla="*/ 1362 h 402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749" h="402588">
                      <a:moveTo>
                        <a:pt x="298030" y="1362"/>
                      </a:moveTo>
                      <a:lnTo>
                        <a:pt x="1362" y="1362"/>
                      </a:lnTo>
                      <a:lnTo>
                        <a:pt x="1362" y="402469"/>
                      </a:lnTo>
                      <a:lnTo>
                        <a:pt x="298030" y="402469"/>
                      </a:lnTo>
                      <a:lnTo>
                        <a:pt x="298030" y="1362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 w="4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B79A5E34-2197-4D80-8FD1-94B73E2A0401}"/>
                    </a:ext>
                  </a:extLst>
                </p:cNvPr>
                <p:cNvSpPr/>
                <p:nvPr/>
              </p:nvSpPr>
              <p:spPr>
                <a:xfrm>
                  <a:off x="3492975" y="1338298"/>
                  <a:ext cx="268394" cy="192907"/>
                </a:xfrm>
                <a:custGeom>
                  <a:avLst/>
                  <a:gdLst>
                    <a:gd name="connsiteX0" fmla="*/ 267474 w 268393"/>
                    <a:gd name="connsiteY0" fmla="*/ 98251 h 192906"/>
                    <a:gd name="connsiteX1" fmla="*/ 170584 w 268393"/>
                    <a:gd name="connsiteY1" fmla="*/ 1362 h 192906"/>
                    <a:gd name="connsiteX2" fmla="*/ 170584 w 268393"/>
                    <a:gd name="connsiteY2" fmla="*/ 55064 h 192906"/>
                    <a:gd name="connsiteX3" fmla="*/ 1362 w 268393"/>
                    <a:gd name="connsiteY3" fmla="*/ 55064 h 192906"/>
                    <a:gd name="connsiteX4" fmla="*/ 1362 w 268393"/>
                    <a:gd name="connsiteY4" fmla="*/ 140380 h 192906"/>
                    <a:gd name="connsiteX5" fmla="*/ 170584 w 268393"/>
                    <a:gd name="connsiteY5" fmla="*/ 140380 h 192906"/>
                    <a:gd name="connsiteX6" fmla="*/ 170584 w 268393"/>
                    <a:gd name="connsiteY6" fmla="*/ 195212 h 192906"/>
                    <a:gd name="connsiteX7" fmla="*/ 267474 w 268393"/>
                    <a:gd name="connsiteY7" fmla="*/ 98251 h 1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8393" h="192906">
                      <a:moveTo>
                        <a:pt x="267474" y="98251"/>
                      </a:moveTo>
                      <a:lnTo>
                        <a:pt x="170584" y="1362"/>
                      </a:lnTo>
                      <a:lnTo>
                        <a:pt x="170584" y="55064"/>
                      </a:lnTo>
                      <a:lnTo>
                        <a:pt x="1362" y="55064"/>
                      </a:lnTo>
                      <a:lnTo>
                        <a:pt x="1362" y="140380"/>
                      </a:lnTo>
                      <a:lnTo>
                        <a:pt x="170584" y="140380"/>
                      </a:lnTo>
                      <a:lnTo>
                        <a:pt x="170584" y="195212"/>
                      </a:lnTo>
                      <a:lnTo>
                        <a:pt x="267474" y="9825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34CD3B-FD5D-400A-8203-5F85309BF9AE}"/>
                </a:ext>
              </a:extLst>
            </p:cNvPr>
            <p:cNvSpPr txBox="1">
              <a:spLocks/>
            </p:cNvSpPr>
            <p:nvPr/>
          </p:nvSpPr>
          <p:spPr>
            <a:xfrm>
              <a:off x="825502" y="6856561"/>
              <a:ext cx="2838450" cy="46121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ts val="1900"/>
                </a:lnSpc>
                <a:spcBef>
                  <a:spcPts val="200"/>
                </a:spcBef>
              </a:pPr>
              <a:r>
                <a:rPr lang="en-US" sz="1200">
                  <a:ea typeface="Calibri" panose="020F0502020204030204" pitchFamily="34" charset="0"/>
                  <a:cs typeface="Segoe UI" panose="020B0502040204020203" pitchFamily="34" charset="0"/>
                </a:rPr>
                <a:t>Disparate data resources restrict ability to 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analyze ROI, forecast, and plan.</a:t>
              </a:r>
              <a:r>
                <a:rPr lang="en-US" sz="1200">
                  <a:ea typeface="Calibri" panose="020F0502020204030204" pitchFamily="34" charset="0"/>
                  <a:cs typeface="Segoe UI" panose="020B0502040204020203" pitchFamily="34" charset="0"/>
                </a:rPr>
                <a:t> </a:t>
              </a:r>
              <a:endParaRPr lang="en-US" sz="1200">
                <a:effectLst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BE1912-ECFD-42BD-8333-17903C8DFCB8}"/>
              </a:ext>
            </a:extLst>
          </p:cNvPr>
          <p:cNvGrpSpPr/>
          <p:nvPr/>
        </p:nvGrpSpPr>
        <p:grpSpPr>
          <a:xfrm>
            <a:off x="3938275" y="6931171"/>
            <a:ext cx="3573776" cy="461217"/>
            <a:chOff x="3938275" y="6856561"/>
            <a:chExt cx="3573776" cy="461217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ECC98E-9F15-4BD1-93ED-7DF1933C6E62}"/>
                </a:ext>
              </a:extLst>
            </p:cNvPr>
            <p:cNvGrpSpPr/>
            <p:nvPr/>
          </p:nvGrpSpPr>
          <p:grpSpPr>
            <a:xfrm>
              <a:off x="3938275" y="6908869"/>
              <a:ext cx="429206" cy="356600"/>
              <a:chOff x="266700" y="8071153"/>
              <a:chExt cx="429206" cy="356600"/>
            </a:xfrm>
          </p:grpSpPr>
          <p:sp>
            <p:nvSpPr>
              <p:cNvPr id="196" name="Hexagon 195">
                <a:extLst>
                  <a:ext uri="{FF2B5EF4-FFF2-40B4-BE49-F238E27FC236}">
                    <a16:creationId xmlns:a16="http://schemas.microsoft.com/office/drawing/2014/main" id="{411A319E-7A63-4154-A56B-49F0B7F9F0B5}"/>
                  </a:ext>
                </a:extLst>
              </p:cNvPr>
              <p:cNvSpPr/>
              <p:nvPr/>
            </p:nvSpPr>
            <p:spPr bwMode="auto">
              <a:xfrm>
                <a:off x="266700" y="8071153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ts val="19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7" name="migrate" descr="migrate">
                <a:extLst>
                  <a:ext uri="{FF2B5EF4-FFF2-40B4-BE49-F238E27FC236}">
                    <a16:creationId xmlns:a16="http://schemas.microsoft.com/office/drawing/2014/main" id="{C838EB6B-D3E8-411F-AAA5-8A445DC1D869}"/>
                  </a:ext>
                </a:extLst>
              </p:cNvPr>
              <p:cNvGrpSpPr/>
              <p:nvPr/>
            </p:nvGrpSpPr>
            <p:grpSpPr>
              <a:xfrm>
                <a:off x="373290" y="8144628"/>
                <a:ext cx="216027" cy="209650"/>
                <a:chOff x="3516235" y="4834743"/>
                <a:chExt cx="426008" cy="421614"/>
              </a:xfrm>
            </p:grpSpPr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59CB26A9-EC8A-47AC-AE8C-D54826867D76}"/>
                    </a:ext>
                  </a:extLst>
                </p:cNvPr>
                <p:cNvSpPr/>
                <p:nvPr/>
              </p:nvSpPr>
              <p:spPr>
                <a:xfrm>
                  <a:off x="3515702" y="4833472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24B8242D-2CA3-4487-B5B9-609FB80E3476}"/>
                    </a:ext>
                  </a:extLst>
                </p:cNvPr>
                <p:cNvSpPr/>
                <p:nvPr/>
              </p:nvSpPr>
              <p:spPr>
                <a:xfrm>
                  <a:off x="3515702" y="4896313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B7109CEF-D3AA-4C16-9B12-6990AC63B63B}"/>
                    </a:ext>
                  </a:extLst>
                </p:cNvPr>
                <p:cNvSpPr/>
                <p:nvPr/>
              </p:nvSpPr>
              <p:spPr>
                <a:xfrm>
                  <a:off x="3827106" y="4896313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C22F4484-70AA-4DE2-98CD-ECE45426DD3F}"/>
                    </a:ext>
                  </a:extLst>
                </p:cNvPr>
                <p:cNvSpPr/>
                <p:nvPr/>
              </p:nvSpPr>
              <p:spPr>
                <a:xfrm>
                  <a:off x="3892936" y="4896313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25AD781A-BD30-40E6-9DD8-581D33D5FF55}"/>
                    </a:ext>
                  </a:extLst>
                </p:cNvPr>
                <p:cNvSpPr/>
                <p:nvPr/>
              </p:nvSpPr>
              <p:spPr>
                <a:xfrm>
                  <a:off x="3892936" y="4833249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43AC4CDA-52A5-455F-ACF1-C352C7373F47}"/>
                    </a:ext>
                  </a:extLst>
                </p:cNvPr>
                <p:cNvSpPr/>
                <p:nvPr/>
              </p:nvSpPr>
              <p:spPr>
                <a:xfrm>
                  <a:off x="3515702" y="4959153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3299A8A4-DB58-48C2-8D67-EE88E4091D7F}"/>
                    </a:ext>
                  </a:extLst>
                </p:cNvPr>
                <p:cNvSpPr/>
                <p:nvPr/>
              </p:nvSpPr>
              <p:spPr>
                <a:xfrm>
                  <a:off x="3827106" y="4959153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8313BDC9-3FA8-439E-8046-2410EC4F542F}"/>
                    </a:ext>
                  </a:extLst>
                </p:cNvPr>
                <p:cNvSpPr/>
                <p:nvPr/>
              </p:nvSpPr>
              <p:spPr>
                <a:xfrm>
                  <a:off x="3892936" y="4959153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307E4D1C-7B4D-41B2-B495-8B806325B59E}"/>
                    </a:ext>
                  </a:extLst>
                </p:cNvPr>
                <p:cNvSpPr/>
                <p:nvPr/>
              </p:nvSpPr>
              <p:spPr>
                <a:xfrm>
                  <a:off x="3515702" y="5021994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18E546B7-CE5A-4A39-BD77-ED0F3A149F96}"/>
                    </a:ext>
                  </a:extLst>
                </p:cNvPr>
                <p:cNvSpPr/>
                <p:nvPr/>
              </p:nvSpPr>
              <p:spPr>
                <a:xfrm>
                  <a:off x="3582272" y="5021994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ABBC532F-AB49-49B9-BD6C-952D548162EF}"/>
                    </a:ext>
                  </a:extLst>
                </p:cNvPr>
                <p:cNvSpPr/>
                <p:nvPr/>
              </p:nvSpPr>
              <p:spPr>
                <a:xfrm>
                  <a:off x="3827106" y="5021994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E2D1992-E744-4D22-AB6B-81416C0657B9}"/>
                    </a:ext>
                  </a:extLst>
                </p:cNvPr>
                <p:cNvSpPr/>
                <p:nvPr/>
              </p:nvSpPr>
              <p:spPr>
                <a:xfrm>
                  <a:off x="3892936" y="5021994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F49ACCBA-38A0-4CA7-A739-184ABBB419BC}"/>
                    </a:ext>
                  </a:extLst>
                </p:cNvPr>
                <p:cNvSpPr/>
                <p:nvPr/>
              </p:nvSpPr>
              <p:spPr>
                <a:xfrm>
                  <a:off x="3515702" y="508483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80ABC691-C911-431B-9519-4710F4325D0B}"/>
                    </a:ext>
                  </a:extLst>
                </p:cNvPr>
                <p:cNvSpPr/>
                <p:nvPr/>
              </p:nvSpPr>
              <p:spPr>
                <a:xfrm>
                  <a:off x="3582272" y="508483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6561C8DD-8344-4F55-BC65-7D056EA7EEE5}"/>
                    </a:ext>
                  </a:extLst>
                </p:cNvPr>
                <p:cNvSpPr/>
                <p:nvPr/>
              </p:nvSpPr>
              <p:spPr>
                <a:xfrm>
                  <a:off x="3827106" y="508483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8771C7C0-B617-4759-A96C-BBF166F9EE48}"/>
                    </a:ext>
                  </a:extLst>
                </p:cNvPr>
                <p:cNvSpPr/>
                <p:nvPr/>
              </p:nvSpPr>
              <p:spPr>
                <a:xfrm>
                  <a:off x="3892936" y="508483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A9A4880-2EB4-4462-86F3-2F90113617BF}"/>
                    </a:ext>
                  </a:extLst>
                </p:cNvPr>
                <p:cNvSpPr/>
                <p:nvPr/>
              </p:nvSpPr>
              <p:spPr>
                <a:xfrm>
                  <a:off x="3515702" y="514767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91517A5-F530-428C-A054-74F4F213BAE4}"/>
                    </a:ext>
                  </a:extLst>
                </p:cNvPr>
                <p:cNvSpPr/>
                <p:nvPr/>
              </p:nvSpPr>
              <p:spPr>
                <a:xfrm>
                  <a:off x="3582272" y="514767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F1D97462-9C08-45FB-BBCF-E9224B3F4CCD}"/>
                    </a:ext>
                  </a:extLst>
                </p:cNvPr>
                <p:cNvSpPr/>
                <p:nvPr/>
              </p:nvSpPr>
              <p:spPr>
                <a:xfrm>
                  <a:off x="3827106" y="514767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A2C3738C-1E1B-422C-8195-180FB97D1915}"/>
                    </a:ext>
                  </a:extLst>
                </p:cNvPr>
                <p:cNvSpPr/>
                <p:nvPr/>
              </p:nvSpPr>
              <p:spPr>
                <a:xfrm>
                  <a:off x="3892936" y="5147675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209D6300-D7D7-4E29-9C78-CBDA6E7327B9}"/>
                    </a:ext>
                  </a:extLst>
                </p:cNvPr>
                <p:cNvSpPr/>
                <p:nvPr/>
              </p:nvSpPr>
              <p:spPr>
                <a:xfrm>
                  <a:off x="3515702" y="5210499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B5222EE6-E025-44B1-A5DD-27A26E9E59C9}"/>
                    </a:ext>
                  </a:extLst>
                </p:cNvPr>
                <p:cNvSpPr/>
                <p:nvPr/>
              </p:nvSpPr>
              <p:spPr>
                <a:xfrm>
                  <a:off x="3582272" y="5210499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5FF3977D-82D7-4996-B8A5-C9A35510EEAA}"/>
                    </a:ext>
                  </a:extLst>
                </p:cNvPr>
                <p:cNvSpPr/>
                <p:nvPr/>
              </p:nvSpPr>
              <p:spPr>
                <a:xfrm>
                  <a:off x="3827106" y="5210499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D14E609A-EAD6-4DD5-AA0C-D8C696BFFF34}"/>
                    </a:ext>
                  </a:extLst>
                </p:cNvPr>
                <p:cNvSpPr/>
                <p:nvPr/>
              </p:nvSpPr>
              <p:spPr>
                <a:xfrm>
                  <a:off x="3892936" y="5210499"/>
                  <a:ext cx="43918" cy="43918"/>
                </a:xfrm>
                <a:custGeom>
                  <a:avLst/>
                  <a:gdLst>
                    <a:gd name="connsiteX0" fmla="*/ 45875 w 43918"/>
                    <a:gd name="connsiteY0" fmla="*/ 1494 h 43918"/>
                    <a:gd name="connsiteX1" fmla="*/ 1494 w 43918"/>
                    <a:gd name="connsiteY1" fmla="*/ 1494 h 43918"/>
                    <a:gd name="connsiteX2" fmla="*/ 1494 w 43918"/>
                    <a:gd name="connsiteY2" fmla="*/ 45851 h 43918"/>
                    <a:gd name="connsiteX3" fmla="*/ 45875 w 43918"/>
                    <a:gd name="connsiteY3" fmla="*/ 45851 h 43918"/>
                    <a:gd name="connsiteX4" fmla="*/ 45875 w 43918"/>
                    <a:gd name="connsiteY4" fmla="*/ 1494 h 4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18" h="43918">
                      <a:moveTo>
                        <a:pt x="45875" y="1494"/>
                      </a:moveTo>
                      <a:lnTo>
                        <a:pt x="1494" y="1494"/>
                      </a:lnTo>
                      <a:lnTo>
                        <a:pt x="1494" y="45851"/>
                      </a:lnTo>
                      <a:lnTo>
                        <a:pt x="45875" y="45851"/>
                      </a:lnTo>
                      <a:lnTo>
                        <a:pt x="45875" y="149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6CF21B75-D7B8-46FF-A089-F4012077D2F5}"/>
                    </a:ext>
                  </a:extLst>
                </p:cNvPr>
                <p:cNvSpPr/>
                <p:nvPr/>
              </p:nvSpPr>
              <p:spPr>
                <a:xfrm>
                  <a:off x="3670958" y="5055259"/>
                  <a:ext cx="109796" cy="87836"/>
                </a:xfrm>
                <a:custGeom>
                  <a:avLst/>
                  <a:gdLst>
                    <a:gd name="connsiteX0" fmla="*/ 112668 w 109795"/>
                    <a:gd name="connsiteY0" fmla="*/ 45999 h 87836"/>
                    <a:gd name="connsiteX1" fmla="*/ 68065 w 109795"/>
                    <a:gd name="connsiteY1" fmla="*/ 1494 h 87836"/>
                    <a:gd name="connsiteX2" fmla="*/ 68065 w 109795"/>
                    <a:gd name="connsiteY2" fmla="*/ 23968 h 87836"/>
                    <a:gd name="connsiteX3" fmla="*/ 1494 w 109795"/>
                    <a:gd name="connsiteY3" fmla="*/ 23968 h 87836"/>
                    <a:gd name="connsiteX4" fmla="*/ 1494 w 109795"/>
                    <a:gd name="connsiteY4" fmla="*/ 68473 h 87836"/>
                    <a:gd name="connsiteX5" fmla="*/ 68065 w 109795"/>
                    <a:gd name="connsiteY5" fmla="*/ 68473 h 87836"/>
                    <a:gd name="connsiteX6" fmla="*/ 68065 w 109795"/>
                    <a:gd name="connsiteY6" fmla="*/ 90578 h 87836"/>
                    <a:gd name="connsiteX7" fmla="*/ 112668 w 109795"/>
                    <a:gd name="connsiteY7" fmla="*/ 45999 h 87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9795" h="87836">
                      <a:moveTo>
                        <a:pt x="112668" y="45999"/>
                      </a:moveTo>
                      <a:lnTo>
                        <a:pt x="68065" y="1494"/>
                      </a:lnTo>
                      <a:lnTo>
                        <a:pt x="68065" y="23968"/>
                      </a:lnTo>
                      <a:lnTo>
                        <a:pt x="1494" y="23968"/>
                      </a:lnTo>
                      <a:lnTo>
                        <a:pt x="1494" y="68473"/>
                      </a:lnTo>
                      <a:lnTo>
                        <a:pt x="68065" y="68473"/>
                      </a:lnTo>
                      <a:lnTo>
                        <a:pt x="68065" y="90578"/>
                      </a:lnTo>
                      <a:lnTo>
                        <a:pt x="112668" y="4599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4D5BDCE8-F8AD-477A-AE6F-4042F95FECE2}"/>
                    </a:ext>
                  </a:extLst>
                </p:cNvPr>
                <p:cNvSpPr/>
                <p:nvPr/>
              </p:nvSpPr>
              <p:spPr>
                <a:xfrm>
                  <a:off x="3670958" y="4943696"/>
                  <a:ext cx="109796" cy="87836"/>
                </a:xfrm>
                <a:custGeom>
                  <a:avLst/>
                  <a:gdLst>
                    <a:gd name="connsiteX0" fmla="*/ 112668 w 109795"/>
                    <a:gd name="connsiteY0" fmla="*/ 46073 h 87836"/>
                    <a:gd name="connsiteX1" fmla="*/ 68065 w 109795"/>
                    <a:gd name="connsiteY1" fmla="*/ 1494 h 87836"/>
                    <a:gd name="connsiteX2" fmla="*/ 68065 w 109795"/>
                    <a:gd name="connsiteY2" fmla="*/ 24043 h 87836"/>
                    <a:gd name="connsiteX3" fmla="*/ 1494 w 109795"/>
                    <a:gd name="connsiteY3" fmla="*/ 24043 h 87836"/>
                    <a:gd name="connsiteX4" fmla="*/ 1494 w 109795"/>
                    <a:gd name="connsiteY4" fmla="*/ 68547 h 87836"/>
                    <a:gd name="connsiteX5" fmla="*/ 68065 w 109795"/>
                    <a:gd name="connsiteY5" fmla="*/ 68547 h 87836"/>
                    <a:gd name="connsiteX6" fmla="*/ 68065 w 109795"/>
                    <a:gd name="connsiteY6" fmla="*/ 90652 h 87836"/>
                    <a:gd name="connsiteX7" fmla="*/ 112668 w 109795"/>
                    <a:gd name="connsiteY7" fmla="*/ 46073 h 87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9795" h="87836">
                      <a:moveTo>
                        <a:pt x="112668" y="46073"/>
                      </a:moveTo>
                      <a:lnTo>
                        <a:pt x="68065" y="1494"/>
                      </a:lnTo>
                      <a:lnTo>
                        <a:pt x="68065" y="24043"/>
                      </a:lnTo>
                      <a:lnTo>
                        <a:pt x="1494" y="24043"/>
                      </a:lnTo>
                      <a:lnTo>
                        <a:pt x="1494" y="68547"/>
                      </a:lnTo>
                      <a:lnTo>
                        <a:pt x="68065" y="68547"/>
                      </a:lnTo>
                      <a:lnTo>
                        <a:pt x="68065" y="90652"/>
                      </a:lnTo>
                      <a:lnTo>
                        <a:pt x="112668" y="46073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4B1FDD3A-FF64-41A4-8110-9B29A82C75BC}"/>
                    </a:ext>
                  </a:extLst>
                </p:cNvPr>
                <p:cNvSpPr/>
                <p:nvPr/>
              </p:nvSpPr>
              <p:spPr>
                <a:xfrm>
                  <a:off x="3670958" y="5165774"/>
                  <a:ext cx="109796" cy="87836"/>
                </a:xfrm>
                <a:custGeom>
                  <a:avLst/>
                  <a:gdLst>
                    <a:gd name="connsiteX0" fmla="*/ 112668 w 109795"/>
                    <a:gd name="connsiteY0" fmla="*/ 45999 h 87836"/>
                    <a:gd name="connsiteX1" fmla="*/ 68065 w 109795"/>
                    <a:gd name="connsiteY1" fmla="*/ 1494 h 87836"/>
                    <a:gd name="connsiteX2" fmla="*/ 68065 w 109795"/>
                    <a:gd name="connsiteY2" fmla="*/ 23968 h 87836"/>
                    <a:gd name="connsiteX3" fmla="*/ 1494 w 109795"/>
                    <a:gd name="connsiteY3" fmla="*/ 23968 h 87836"/>
                    <a:gd name="connsiteX4" fmla="*/ 1494 w 109795"/>
                    <a:gd name="connsiteY4" fmla="*/ 68473 h 87836"/>
                    <a:gd name="connsiteX5" fmla="*/ 68065 w 109795"/>
                    <a:gd name="connsiteY5" fmla="*/ 68473 h 87836"/>
                    <a:gd name="connsiteX6" fmla="*/ 68065 w 109795"/>
                    <a:gd name="connsiteY6" fmla="*/ 90578 h 87836"/>
                    <a:gd name="connsiteX7" fmla="*/ 112668 w 109795"/>
                    <a:gd name="connsiteY7" fmla="*/ 45999 h 87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9795" h="87836">
                      <a:moveTo>
                        <a:pt x="112668" y="45999"/>
                      </a:moveTo>
                      <a:lnTo>
                        <a:pt x="68065" y="1494"/>
                      </a:lnTo>
                      <a:lnTo>
                        <a:pt x="68065" y="23968"/>
                      </a:lnTo>
                      <a:lnTo>
                        <a:pt x="1494" y="23968"/>
                      </a:lnTo>
                      <a:lnTo>
                        <a:pt x="1494" y="68473"/>
                      </a:lnTo>
                      <a:lnTo>
                        <a:pt x="68065" y="68473"/>
                      </a:lnTo>
                      <a:lnTo>
                        <a:pt x="68065" y="90578"/>
                      </a:lnTo>
                      <a:lnTo>
                        <a:pt x="112668" y="4599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B0A6EB-6C7D-4065-A6CA-38248A32804D}"/>
                </a:ext>
              </a:extLst>
            </p:cNvPr>
            <p:cNvSpPr txBox="1">
              <a:spLocks/>
            </p:cNvSpPr>
            <p:nvPr/>
          </p:nvSpPr>
          <p:spPr>
            <a:xfrm>
              <a:off x="4492626" y="6856561"/>
              <a:ext cx="3019425" cy="46121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fontAlgn="auto">
                <a:lnSpc>
                  <a:spcPts val="1900"/>
                </a:lnSpc>
                <a:spcBef>
                  <a:spcPts val="200"/>
                </a:spcBef>
                <a:spcAft>
                  <a:spcPts val="100"/>
                </a:spcAft>
                <a:buClr>
                  <a:prstClr val="black"/>
                </a:buClr>
                <a:buSzTx/>
                <a:tabLst/>
                <a:defRPr/>
              </a:pPr>
              <a:r>
                <a:rPr lang="en-US" sz="1200">
                  <a:cs typeface="Segoe UI" panose="020B0502040204020203" pitchFamily="34" charset="0"/>
                </a:rPr>
                <a:t>Dependence on IT creates bottlenecks, slowing business decision making.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573348-0B12-4AA5-8E01-8164DE0C5B14}"/>
              </a:ext>
            </a:extLst>
          </p:cNvPr>
          <p:cNvGrpSpPr/>
          <p:nvPr/>
        </p:nvGrpSpPr>
        <p:grpSpPr>
          <a:xfrm>
            <a:off x="3938275" y="7700821"/>
            <a:ext cx="3163178" cy="704873"/>
            <a:chOff x="3938275" y="7617843"/>
            <a:chExt cx="3163178" cy="704873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7D67978-6E41-4D39-B12E-03454C58DEDF}"/>
                </a:ext>
              </a:extLst>
            </p:cNvPr>
            <p:cNvGrpSpPr/>
            <p:nvPr/>
          </p:nvGrpSpPr>
          <p:grpSpPr>
            <a:xfrm>
              <a:off x="3938275" y="7791979"/>
              <a:ext cx="429206" cy="356600"/>
              <a:chOff x="266700" y="8569473"/>
              <a:chExt cx="429206" cy="356600"/>
            </a:xfrm>
          </p:grpSpPr>
          <p:sp>
            <p:nvSpPr>
              <p:cNvPr id="226" name="Hexagon 225">
                <a:extLst>
                  <a:ext uri="{FF2B5EF4-FFF2-40B4-BE49-F238E27FC236}">
                    <a16:creationId xmlns:a16="http://schemas.microsoft.com/office/drawing/2014/main" id="{06D54382-9140-4D8C-BF28-1BB8A7742C59}"/>
                  </a:ext>
                </a:extLst>
              </p:cNvPr>
              <p:cNvSpPr/>
              <p:nvPr/>
            </p:nvSpPr>
            <p:spPr bwMode="auto">
              <a:xfrm>
                <a:off x="266700" y="8569473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ts val="19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27" name="simplify cost mgmt." descr="simplify cost mgmt., track equipment usage">
                <a:extLst>
                  <a:ext uri="{FF2B5EF4-FFF2-40B4-BE49-F238E27FC236}">
                    <a16:creationId xmlns:a16="http://schemas.microsoft.com/office/drawing/2014/main" id="{23B4C39B-5091-4A79-8331-1EF92A901CA1}"/>
                  </a:ext>
                </a:extLst>
              </p:cNvPr>
              <p:cNvGrpSpPr/>
              <p:nvPr/>
            </p:nvGrpSpPr>
            <p:grpSpPr>
              <a:xfrm>
                <a:off x="378437" y="8644907"/>
                <a:ext cx="205733" cy="205733"/>
                <a:chOff x="8284140" y="3055620"/>
                <a:chExt cx="391720" cy="391720"/>
              </a:xfrm>
            </p:grpSpPr>
            <p:sp>
              <p:nvSpPr>
                <p:cNvPr id="228" name="Oval 191">
                  <a:extLst>
                    <a:ext uri="{FF2B5EF4-FFF2-40B4-BE49-F238E27FC236}">
                      <a16:creationId xmlns:a16="http://schemas.microsoft.com/office/drawing/2014/main" id="{6C47E818-3375-4551-9BC8-A024727D90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84140" y="3364216"/>
                  <a:ext cx="82085" cy="83124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29" name="Oval 192">
                  <a:extLst>
                    <a:ext uri="{FF2B5EF4-FFF2-40B4-BE49-F238E27FC236}">
                      <a16:creationId xmlns:a16="http://schemas.microsoft.com/office/drawing/2014/main" id="{CEB4ABBC-43C0-4E2B-BDF9-EF09414B9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7005" y="3364216"/>
                  <a:ext cx="82085" cy="83124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30" name="Oval 193">
                  <a:extLst>
                    <a:ext uri="{FF2B5EF4-FFF2-40B4-BE49-F238E27FC236}">
                      <a16:creationId xmlns:a16="http://schemas.microsoft.com/office/drawing/2014/main" id="{46FA6830-486B-404B-9207-89FBFDF4C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90909" y="3364216"/>
                  <a:ext cx="82085" cy="83124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31" name="Oval 194">
                  <a:extLst>
                    <a:ext uri="{FF2B5EF4-FFF2-40B4-BE49-F238E27FC236}">
                      <a16:creationId xmlns:a16="http://schemas.microsoft.com/office/drawing/2014/main" id="{BB0EDEEA-AAA0-492F-B2C5-44A38DDCC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3775" y="3364216"/>
                  <a:ext cx="82085" cy="8312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32" name="Rectangle 195">
                  <a:extLst>
                    <a:ext uri="{FF2B5EF4-FFF2-40B4-BE49-F238E27FC236}">
                      <a16:creationId xmlns:a16="http://schemas.microsoft.com/office/drawing/2014/main" id="{B5992356-6CC4-4A6A-82E6-AD39DDDDC5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84140" y="3158486"/>
                  <a:ext cx="82085" cy="18598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33" name="Rectangle 196">
                  <a:extLst>
                    <a:ext uri="{FF2B5EF4-FFF2-40B4-BE49-F238E27FC236}">
                      <a16:creationId xmlns:a16="http://schemas.microsoft.com/office/drawing/2014/main" id="{99A47036-1A8E-4B81-9403-21AF994AC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7005" y="3097182"/>
                  <a:ext cx="82085" cy="247293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34" name="Rectangle 197">
                  <a:extLst>
                    <a:ext uri="{FF2B5EF4-FFF2-40B4-BE49-F238E27FC236}">
                      <a16:creationId xmlns:a16="http://schemas.microsoft.com/office/drawing/2014/main" id="{A19B0061-5CE3-4B23-ADAC-8526936B7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90909" y="3055620"/>
                  <a:ext cx="82085" cy="288854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35" name="Rectangle 198">
                  <a:extLst>
                    <a:ext uri="{FF2B5EF4-FFF2-40B4-BE49-F238E27FC236}">
                      <a16:creationId xmlns:a16="http://schemas.microsoft.com/office/drawing/2014/main" id="{87693206-672F-4DEC-872B-2C18C4627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3775" y="3283171"/>
                  <a:ext cx="82085" cy="6130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36" name="Rectangle 199">
                  <a:extLst>
                    <a:ext uri="{FF2B5EF4-FFF2-40B4-BE49-F238E27FC236}">
                      <a16:creationId xmlns:a16="http://schemas.microsoft.com/office/drawing/2014/main" id="{FBAD2E2D-0773-45B8-B589-D341FABB3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84140" y="3230179"/>
                  <a:ext cx="391720" cy="21820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900"/>
                    </a:lnSpc>
                  </a:pPr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A81BA-3A61-4E6D-B9FF-594B71001101}"/>
                </a:ext>
              </a:extLst>
            </p:cNvPr>
            <p:cNvSpPr txBox="1">
              <a:spLocks/>
            </p:cNvSpPr>
            <p:nvPr/>
          </p:nvSpPr>
          <p:spPr>
            <a:xfrm>
              <a:off x="4492626" y="7617843"/>
              <a:ext cx="2608827" cy="70487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ts val="1900"/>
                </a:lnSpc>
                <a:spcBef>
                  <a:spcPts val="200"/>
                </a:spcBef>
                <a:spcAft>
                  <a:spcPts val="100"/>
                </a:spcAft>
                <a:buClr>
                  <a:prstClr val="black"/>
                </a:buClr>
                <a:defRPr/>
              </a:pPr>
              <a:r>
                <a:rPr lang="en-US" sz="1200">
                  <a:cs typeface="Segoe UI" panose="020B0502040204020203" pitchFamily="34" charset="0"/>
                </a:rPr>
                <a:t>Siloed departments and restricted data flow prevent alignment and delaying action.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9DD390-E8DB-48F9-A900-A43BD60B880B}"/>
              </a:ext>
            </a:extLst>
          </p:cNvPr>
          <p:cNvGrpSpPr/>
          <p:nvPr/>
        </p:nvGrpSpPr>
        <p:grpSpPr>
          <a:xfrm>
            <a:off x="236958" y="7700821"/>
            <a:ext cx="3412639" cy="704873"/>
            <a:chOff x="236958" y="7622690"/>
            <a:chExt cx="3412639" cy="70487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F6FC153-FA6F-42C4-8455-11D78C0B19B0}"/>
                </a:ext>
              </a:extLst>
            </p:cNvPr>
            <p:cNvGrpSpPr/>
            <p:nvPr/>
          </p:nvGrpSpPr>
          <p:grpSpPr>
            <a:xfrm>
              <a:off x="236958" y="7796826"/>
              <a:ext cx="429206" cy="356600"/>
              <a:chOff x="266700" y="7074513"/>
              <a:chExt cx="429206" cy="356600"/>
            </a:xfrm>
          </p:grpSpPr>
          <p:sp>
            <p:nvSpPr>
              <p:cNvPr id="169" name="Hexagon 168">
                <a:extLst>
                  <a:ext uri="{FF2B5EF4-FFF2-40B4-BE49-F238E27FC236}">
                    <a16:creationId xmlns:a16="http://schemas.microsoft.com/office/drawing/2014/main" id="{CFF0848F-CBB4-4150-9993-9A0718D721CC}"/>
                  </a:ext>
                </a:extLst>
              </p:cNvPr>
              <p:cNvSpPr/>
              <p:nvPr/>
            </p:nvSpPr>
            <p:spPr bwMode="auto">
              <a:xfrm>
                <a:off x="266700" y="7074513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ts val="19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0" name="works with CI/CD 2" descr="works with CI/CD, transfer">
                <a:extLst>
                  <a:ext uri="{FF2B5EF4-FFF2-40B4-BE49-F238E27FC236}">
                    <a16:creationId xmlns:a16="http://schemas.microsoft.com/office/drawing/2014/main" id="{8BFE3F1C-6FEA-4477-BDB2-14C11FD4C7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1369" y="7169469"/>
                <a:ext cx="219869" cy="166688"/>
                <a:chOff x="2229" y="1386"/>
                <a:chExt cx="277" cy="210"/>
              </a:xfrm>
            </p:grpSpPr>
            <p:sp>
              <p:nvSpPr>
                <p:cNvPr id="171" name="AutoShape 140">
                  <a:extLst>
                    <a:ext uri="{FF2B5EF4-FFF2-40B4-BE49-F238E27FC236}">
                      <a16:creationId xmlns:a16="http://schemas.microsoft.com/office/drawing/2014/main" id="{40F5726C-2A4C-4980-8AA0-628436691C6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229" y="1386"/>
                  <a:ext cx="277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Rectangle 142">
                  <a:extLst>
                    <a:ext uri="{FF2B5EF4-FFF2-40B4-BE49-F238E27FC236}">
                      <a16:creationId xmlns:a16="http://schemas.microsoft.com/office/drawing/2014/main" id="{C186877A-788A-43CE-9675-9F115B8DC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1541"/>
                  <a:ext cx="241" cy="2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173" name="Rectangle 143">
                  <a:extLst>
                    <a:ext uri="{FF2B5EF4-FFF2-40B4-BE49-F238E27FC236}">
                      <a16:creationId xmlns:a16="http://schemas.microsoft.com/office/drawing/2014/main" id="{B5363C18-9315-40CE-BD43-D045A9A19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1482"/>
                  <a:ext cx="43" cy="4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174" name="Rectangle 144">
                  <a:extLst>
                    <a:ext uri="{FF2B5EF4-FFF2-40B4-BE49-F238E27FC236}">
                      <a16:creationId xmlns:a16="http://schemas.microsoft.com/office/drawing/2014/main" id="{7F165A88-6C5E-4CFE-B3DA-B2A524500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8" y="1423"/>
                  <a:ext cx="43" cy="102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175" name="Rectangle 145">
                  <a:extLst>
                    <a:ext uri="{FF2B5EF4-FFF2-40B4-BE49-F238E27FC236}">
                      <a16:creationId xmlns:a16="http://schemas.microsoft.com/office/drawing/2014/main" id="{9D8BCFD5-531E-4AA0-89E4-4D1A2BDDD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1460"/>
                  <a:ext cx="44" cy="66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176" name="Rectangle 146">
                  <a:extLst>
                    <a:ext uri="{FF2B5EF4-FFF2-40B4-BE49-F238E27FC236}">
                      <a16:creationId xmlns:a16="http://schemas.microsoft.com/office/drawing/2014/main" id="{0BB3CB0D-C61D-49AF-9FB9-410CE3A42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3" y="1387"/>
                  <a:ext cx="44" cy="13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  <p:sp>
              <p:nvSpPr>
                <p:cNvPr id="177" name="Freeform 147">
                  <a:extLst>
                    <a:ext uri="{FF2B5EF4-FFF2-40B4-BE49-F238E27FC236}">
                      <a16:creationId xmlns:a16="http://schemas.microsoft.com/office/drawing/2014/main" id="{0F2EFB14-8EC9-4E43-8C8F-EC9E85453B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3" y="1514"/>
                  <a:ext cx="42" cy="83"/>
                </a:xfrm>
                <a:custGeom>
                  <a:avLst/>
                  <a:gdLst>
                    <a:gd name="T0" fmla="*/ 0 w 42"/>
                    <a:gd name="T1" fmla="*/ 0 h 83"/>
                    <a:gd name="T2" fmla="*/ 42 w 42"/>
                    <a:gd name="T3" fmla="*/ 41 h 83"/>
                    <a:gd name="T4" fmla="*/ 0 w 42"/>
                    <a:gd name="T5" fmla="*/ 83 h 83"/>
                    <a:gd name="T6" fmla="*/ 0 w 42"/>
                    <a:gd name="T7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83">
                      <a:moveTo>
                        <a:pt x="0" y="0"/>
                      </a:moveTo>
                      <a:lnTo>
                        <a:pt x="42" y="41"/>
                      </a:lnTo>
                      <a:lnTo>
                        <a:pt x="0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900"/>
                    </a:lnSpc>
                  </a:pPr>
                  <a:endParaRPr lang="en-US"/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10E6EC-B72A-4DCB-BD3C-0B6FDA669EE2}"/>
                </a:ext>
              </a:extLst>
            </p:cNvPr>
            <p:cNvSpPr txBox="1">
              <a:spLocks/>
            </p:cNvSpPr>
            <p:nvPr/>
          </p:nvSpPr>
          <p:spPr>
            <a:xfrm>
              <a:off x="825502" y="7622690"/>
              <a:ext cx="2824095" cy="70487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ts val="1900"/>
                </a:lnSpc>
                <a:spcBef>
                  <a:spcPts val="200"/>
                </a:spcBef>
                <a:spcAft>
                  <a:spcPts val="100"/>
                </a:spcAft>
                <a:buClr>
                  <a:prstClr val="black"/>
                </a:buClr>
                <a:defRPr/>
              </a:pPr>
              <a:r>
                <a:rPr lang="en-US" sz="1200" dirty="0">
                  <a:cs typeface="Segoe UI" panose="020B0502040204020203" pitchFamily="34" charset="0"/>
                </a:rPr>
                <a:t>Multiple layers of data and modeling make it hard to predict which KPIs lead  to growth.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897AE-3FE0-416D-9CF3-B1537646A965}"/>
              </a:ext>
            </a:extLst>
          </p:cNvPr>
          <p:cNvGrpSpPr/>
          <p:nvPr/>
        </p:nvGrpSpPr>
        <p:grpSpPr>
          <a:xfrm>
            <a:off x="811147" y="8559757"/>
            <a:ext cx="6686549" cy="307"/>
            <a:chOff x="811147" y="8472595"/>
            <a:chExt cx="6686549" cy="30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002D018-3BCE-470C-99CF-CCFB6B37D677}"/>
                </a:ext>
              </a:extLst>
            </p:cNvPr>
            <p:cNvCxnSpPr>
              <a:cxnSpLocks/>
            </p:cNvCxnSpPr>
            <p:nvPr/>
          </p:nvCxnSpPr>
          <p:spPr>
            <a:xfrm>
              <a:off x="811147" y="8472902"/>
              <a:ext cx="28384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E0F964C-613D-4669-93EA-E7EFFCB9F2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8271" y="8472595"/>
              <a:ext cx="3019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9DE67E-361C-46FC-83BC-E62D87F7B37A}"/>
              </a:ext>
            </a:extLst>
          </p:cNvPr>
          <p:cNvGrpSpPr/>
          <p:nvPr/>
        </p:nvGrpSpPr>
        <p:grpSpPr>
          <a:xfrm>
            <a:off x="3938275" y="8714126"/>
            <a:ext cx="3392802" cy="461217"/>
            <a:chOff x="3938275" y="8622779"/>
            <a:chExt cx="3392802" cy="46121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4E94F7D-7DAD-43B8-9F76-B7110934FC78}"/>
                </a:ext>
              </a:extLst>
            </p:cNvPr>
            <p:cNvSpPr txBox="1">
              <a:spLocks/>
            </p:cNvSpPr>
            <p:nvPr/>
          </p:nvSpPr>
          <p:spPr>
            <a:xfrm>
              <a:off x="4492626" y="8622779"/>
              <a:ext cx="2838451" cy="46121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indent="0" defTabSz="914367" fontAlgn="auto">
                <a:lnSpc>
                  <a:spcPts val="19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>
                  <a:solidFill>
                    <a:prstClr val="black"/>
                  </a:solidFill>
                  <a:latin typeface="Segoe UI"/>
                  <a:cs typeface="Segoe UI" panose="020B0502040204020203" pitchFamily="34" charset="0"/>
                </a:rPr>
                <a:t>Manual processes are inefficient and subject to human error.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D47D0E2-4C47-4F0E-9DF8-358945065469}"/>
                </a:ext>
              </a:extLst>
            </p:cNvPr>
            <p:cNvGrpSpPr/>
            <p:nvPr/>
          </p:nvGrpSpPr>
          <p:grpSpPr>
            <a:xfrm>
              <a:off x="3938275" y="8675087"/>
              <a:ext cx="429206" cy="356600"/>
              <a:chOff x="3900714" y="8143339"/>
              <a:chExt cx="429206" cy="356600"/>
            </a:xfrm>
          </p:grpSpPr>
          <p:sp>
            <p:nvSpPr>
              <p:cNvPr id="130" name="Hexagon 129">
                <a:extLst>
                  <a:ext uri="{FF2B5EF4-FFF2-40B4-BE49-F238E27FC236}">
                    <a16:creationId xmlns:a16="http://schemas.microsoft.com/office/drawing/2014/main" id="{CD55508C-3D85-47B7-8CA5-60AE369C3160}"/>
                  </a:ext>
                </a:extLst>
              </p:cNvPr>
              <p:cNvSpPr/>
              <p:nvPr/>
            </p:nvSpPr>
            <p:spPr bwMode="auto">
              <a:xfrm>
                <a:off x="3900714" y="8143339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ts val="19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1" name="business" descr="business, SaaP apps">
                <a:extLst>
                  <a:ext uri="{FF2B5EF4-FFF2-40B4-BE49-F238E27FC236}">
                    <a16:creationId xmlns:a16="http://schemas.microsoft.com/office/drawing/2014/main" id="{A9866274-065D-49FD-BFC8-6791C2DD8C1F}"/>
                  </a:ext>
                </a:extLst>
              </p:cNvPr>
              <p:cNvGrpSpPr/>
              <p:nvPr/>
            </p:nvGrpSpPr>
            <p:grpSpPr>
              <a:xfrm>
                <a:off x="4025120" y="8235527"/>
                <a:ext cx="180394" cy="172224"/>
                <a:chOff x="6391144" y="4907281"/>
                <a:chExt cx="358790" cy="358788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CFA5C02-CAE9-462C-94E7-AA97D13079BC}"/>
                    </a:ext>
                  </a:extLst>
                </p:cNvPr>
                <p:cNvSpPr/>
                <p:nvPr/>
              </p:nvSpPr>
              <p:spPr>
                <a:xfrm>
                  <a:off x="6393048" y="4906425"/>
                  <a:ext cx="177546" cy="355089"/>
                </a:xfrm>
                <a:custGeom>
                  <a:avLst/>
                  <a:gdLst>
                    <a:gd name="connsiteX0" fmla="*/ 1058 w 177545"/>
                    <a:gd name="connsiteY0" fmla="*/ 356147 h 355089"/>
                    <a:gd name="connsiteX1" fmla="*/ 178604 w 177545"/>
                    <a:gd name="connsiteY1" fmla="*/ 356147 h 355089"/>
                    <a:gd name="connsiteX2" fmla="*/ 178604 w 177545"/>
                    <a:gd name="connsiteY2" fmla="*/ 1058 h 355089"/>
                    <a:gd name="connsiteX3" fmla="*/ 1058 w 177545"/>
                    <a:gd name="connsiteY3" fmla="*/ 1058 h 355089"/>
                    <a:gd name="connsiteX4" fmla="*/ 1058 w 177545"/>
                    <a:gd name="connsiteY4" fmla="*/ 356147 h 35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45" h="355089">
                      <a:moveTo>
                        <a:pt x="1058" y="356147"/>
                      </a:moveTo>
                      <a:lnTo>
                        <a:pt x="178604" y="356147"/>
                      </a:lnTo>
                      <a:lnTo>
                        <a:pt x="178604" y="1058"/>
                      </a:lnTo>
                      <a:lnTo>
                        <a:pt x="1058" y="1058"/>
                      </a:lnTo>
                      <a:lnTo>
                        <a:pt x="1058" y="356147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454AF45-D7E8-494B-923D-9F71E0168188}"/>
                    </a:ext>
                  </a:extLst>
                </p:cNvPr>
                <p:cNvSpPr/>
                <p:nvPr/>
              </p:nvSpPr>
              <p:spPr>
                <a:xfrm>
                  <a:off x="6430239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5602863-A2B7-4183-A5BC-AE1D690FDD6B}"/>
                    </a:ext>
                  </a:extLst>
                </p:cNvPr>
                <p:cNvSpPr/>
                <p:nvPr/>
              </p:nvSpPr>
              <p:spPr>
                <a:xfrm>
                  <a:off x="6486430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C66F64FF-EE97-4401-869B-526C34D5C4E8}"/>
                    </a:ext>
                  </a:extLst>
                </p:cNvPr>
                <p:cNvSpPr/>
                <p:nvPr/>
              </p:nvSpPr>
              <p:spPr>
                <a:xfrm>
                  <a:off x="6430239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33F6A72D-5D6E-4672-A863-C6BFD2FC2DFE}"/>
                    </a:ext>
                  </a:extLst>
                </p:cNvPr>
                <p:cNvSpPr/>
                <p:nvPr/>
              </p:nvSpPr>
              <p:spPr>
                <a:xfrm>
                  <a:off x="6486430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5AC6DF3E-1B63-4DF5-A93B-8133A51F5A39}"/>
                    </a:ext>
                  </a:extLst>
                </p:cNvPr>
                <p:cNvSpPr/>
                <p:nvPr/>
              </p:nvSpPr>
              <p:spPr>
                <a:xfrm>
                  <a:off x="6430239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90157D3-36C8-44E0-B3C4-558B6F26B81F}"/>
                    </a:ext>
                  </a:extLst>
                </p:cNvPr>
                <p:cNvSpPr/>
                <p:nvPr/>
              </p:nvSpPr>
              <p:spPr>
                <a:xfrm>
                  <a:off x="6486430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C4CC5075-949B-49CF-BB0C-8685DBCE1FEE}"/>
                    </a:ext>
                  </a:extLst>
                </p:cNvPr>
                <p:cNvSpPr/>
                <p:nvPr/>
              </p:nvSpPr>
              <p:spPr>
                <a:xfrm>
                  <a:off x="6430239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CD023248-21D0-4B38-BF45-54316A64B0C2}"/>
                    </a:ext>
                  </a:extLst>
                </p:cNvPr>
                <p:cNvSpPr/>
                <p:nvPr/>
              </p:nvSpPr>
              <p:spPr>
                <a:xfrm>
                  <a:off x="6486430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B933195-9D40-4D92-BE8F-69C95A9FA4FC}"/>
                    </a:ext>
                  </a:extLst>
                </p:cNvPr>
                <p:cNvSpPr/>
                <p:nvPr/>
              </p:nvSpPr>
              <p:spPr>
                <a:xfrm>
                  <a:off x="6454036" y="5203951"/>
                  <a:ext cx="44386" cy="59182"/>
                </a:xfrm>
                <a:custGeom>
                  <a:avLst/>
                  <a:gdLst>
                    <a:gd name="connsiteX0" fmla="*/ 1058 w 44386"/>
                    <a:gd name="connsiteY0" fmla="*/ 58620 h 59181"/>
                    <a:gd name="connsiteX1" fmla="*/ 45476 w 44386"/>
                    <a:gd name="connsiteY1" fmla="*/ 58620 h 59181"/>
                    <a:gd name="connsiteX2" fmla="*/ 45476 w 44386"/>
                    <a:gd name="connsiteY2" fmla="*/ 1058 h 59181"/>
                    <a:gd name="connsiteX3" fmla="*/ 1058 w 44386"/>
                    <a:gd name="connsiteY3" fmla="*/ 1058 h 59181"/>
                    <a:gd name="connsiteX4" fmla="*/ 1058 w 44386"/>
                    <a:gd name="connsiteY4" fmla="*/ 58620 h 59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86" h="59181">
                      <a:moveTo>
                        <a:pt x="1058" y="58620"/>
                      </a:moveTo>
                      <a:lnTo>
                        <a:pt x="45476" y="58620"/>
                      </a:lnTo>
                      <a:lnTo>
                        <a:pt x="45476" y="1058"/>
                      </a:lnTo>
                      <a:lnTo>
                        <a:pt x="1058" y="1058"/>
                      </a:lnTo>
                      <a:lnTo>
                        <a:pt x="1058" y="5862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683C80EC-6021-4D4F-B505-DD54B7103EFD}"/>
                    </a:ext>
                  </a:extLst>
                </p:cNvPr>
                <p:cNvSpPr/>
                <p:nvPr/>
              </p:nvSpPr>
              <p:spPr>
                <a:xfrm>
                  <a:off x="6570593" y="4906425"/>
                  <a:ext cx="177546" cy="355089"/>
                </a:xfrm>
                <a:custGeom>
                  <a:avLst/>
                  <a:gdLst>
                    <a:gd name="connsiteX0" fmla="*/ 1058 w 177545"/>
                    <a:gd name="connsiteY0" fmla="*/ 356147 h 355089"/>
                    <a:gd name="connsiteX1" fmla="*/ 178604 w 177545"/>
                    <a:gd name="connsiteY1" fmla="*/ 356147 h 355089"/>
                    <a:gd name="connsiteX2" fmla="*/ 178604 w 177545"/>
                    <a:gd name="connsiteY2" fmla="*/ 1058 h 355089"/>
                    <a:gd name="connsiteX3" fmla="*/ 1058 w 177545"/>
                    <a:gd name="connsiteY3" fmla="*/ 1058 h 355089"/>
                    <a:gd name="connsiteX4" fmla="*/ 1058 w 177545"/>
                    <a:gd name="connsiteY4" fmla="*/ 356147 h 35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45" h="355089">
                      <a:moveTo>
                        <a:pt x="1058" y="356147"/>
                      </a:moveTo>
                      <a:lnTo>
                        <a:pt x="178604" y="356147"/>
                      </a:lnTo>
                      <a:lnTo>
                        <a:pt x="178604" y="1058"/>
                      </a:lnTo>
                      <a:lnTo>
                        <a:pt x="1058" y="1058"/>
                      </a:lnTo>
                      <a:lnTo>
                        <a:pt x="1058" y="35614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9C164154-3636-45BC-A6D0-850AF5697C79}"/>
                    </a:ext>
                  </a:extLst>
                </p:cNvPr>
                <p:cNvSpPr/>
                <p:nvPr/>
              </p:nvSpPr>
              <p:spPr>
                <a:xfrm>
                  <a:off x="6617190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2A4BA19D-5B81-4AB2-9FAE-78C2A269F8AA}"/>
                    </a:ext>
                  </a:extLst>
                </p:cNvPr>
                <p:cNvSpPr/>
                <p:nvPr/>
              </p:nvSpPr>
              <p:spPr>
                <a:xfrm>
                  <a:off x="6673446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ADD3EF5-961E-41F2-AD86-AD75DFC7E75D}"/>
                    </a:ext>
                  </a:extLst>
                </p:cNvPr>
                <p:cNvSpPr/>
                <p:nvPr/>
              </p:nvSpPr>
              <p:spPr>
                <a:xfrm>
                  <a:off x="6617190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747FF13B-24CE-417D-8BA5-6B320FFEBA47}"/>
                    </a:ext>
                  </a:extLst>
                </p:cNvPr>
                <p:cNvSpPr/>
                <p:nvPr/>
              </p:nvSpPr>
              <p:spPr>
                <a:xfrm>
                  <a:off x="6673446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FCC9CA16-128E-4F32-B05A-1EE050EE7F7B}"/>
                    </a:ext>
                  </a:extLst>
                </p:cNvPr>
                <p:cNvSpPr/>
                <p:nvPr/>
              </p:nvSpPr>
              <p:spPr>
                <a:xfrm>
                  <a:off x="6617190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66C818D-4277-4526-8747-6B330F7CD9B6}"/>
                    </a:ext>
                  </a:extLst>
                </p:cNvPr>
                <p:cNvSpPr/>
                <p:nvPr/>
              </p:nvSpPr>
              <p:spPr>
                <a:xfrm>
                  <a:off x="6673446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C06D6C99-9193-49FE-9FAB-718A8BDADAF5}"/>
                    </a:ext>
                  </a:extLst>
                </p:cNvPr>
                <p:cNvSpPr/>
                <p:nvPr/>
              </p:nvSpPr>
              <p:spPr>
                <a:xfrm>
                  <a:off x="6617190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495BC235-5354-43AC-B4B7-62368F85201F}"/>
                    </a:ext>
                  </a:extLst>
                </p:cNvPr>
                <p:cNvSpPr/>
                <p:nvPr/>
              </p:nvSpPr>
              <p:spPr>
                <a:xfrm>
                  <a:off x="6673446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6165AEDD-1D7B-471F-9F13-4C5DF8D627F0}"/>
                    </a:ext>
                  </a:extLst>
                </p:cNvPr>
                <p:cNvSpPr/>
                <p:nvPr/>
              </p:nvSpPr>
              <p:spPr>
                <a:xfrm>
                  <a:off x="6641985" y="5203951"/>
                  <a:ext cx="44386" cy="59182"/>
                </a:xfrm>
                <a:custGeom>
                  <a:avLst/>
                  <a:gdLst>
                    <a:gd name="connsiteX0" fmla="*/ 1058 w 44386"/>
                    <a:gd name="connsiteY0" fmla="*/ 58620 h 59181"/>
                    <a:gd name="connsiteX1" fmla="*/ 45476 w 44386"/>
                    <a:gd name="connsiteY1" fmla="*/ 58620 h 59181"/>
                    <a:gd name="connsiteX2" fmla="*/ 45476 w 44386"/>
                    <a:gd name="connsiteY2" fmla="*/ 1058 h 59181"/>
                    <a:gd name="connsiteX3" fmla="*/ 1058 w 44386"/>
                    <a:gd name="connsiteY3" fmla="*/ 1058 h 59181"/>
                    <a:gd name="connsiteX4" fmla="*/ 1058 w 44386"/>
                    <a:gd name="connsiteY4" fmla="*/ 58620 h 59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86" h="59181">
                      <a:moveTo>
                        <a:pt x="1058" y="58620"/>
                      </a:moveTo>
                      <a:lnTo>
                        <a:pt x="45476" y="58620"/>
                      </a:lnTo>
                      <a:lnTo>
                        <a:pt x="45476" y="1058"/>
                      </a:lnTo>
                      <a:lnTo>
                        <a:pt x="1058" y="1058"/>
                      </a:lnTo>
                      <a:lnTo>
                        <a:pt x="1058" y="5862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lnSpc>
                      <a:spcPts val="1900"/>
                    </a:lnSpc>
                  </a:pPr>
                  <a:endParaRPr lang="en-US" sz="1200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A05082-8BDA-4387-BAE8-3A7713692E06}"/>
              </a:ext>
            </a:extLst>
          </p:cNvPr>
          <p:cNvGrpSpPr/>
          <p:nvPr/>
        </p:nvGrpSpPr>
        <p:grpSpPr>
          <a:xfrm>
            <a:off x="236958" y="8714126"/>
            <a:ext cx="3458203" cy="461217"/>
            <a:chOff x="236958" y="8632475"/>
            <a:chExt cx="3458203" cy="4612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2D61B22-C016-4A0A-B933-0A3325AEC418}"/>
                </a:ext>
              </a:extLst>
            </p:cNvPr>
            <p:cNvGrpSpPr/>
            <p:nvPr/>
          </p:nvGrpSpPr>
          <p:grpSpPr>
            <a:xfrm>
              <a:off x="236958" y="8684783"/>
              <a:ext cx="429206" cy="356600"/>
              <a:chOff x="266700" y="7572833"/>
              <a:chExt cx="429206" cy="356600"/>
            </a:xfrm>
          </p:grpSpPr>
          <p:sp>
            <p:nvSpPr>
              <p:cNvPr id="179" name="Hexagon 178">
                <a:extLst>
                  <a:ext uri="{FF2B5EF4-FFF2-40B4-BE49-F238E27FC236}">
                    <a16:creationId xmlns:a16="http://schemas.microsoft.com/office/drawing/2014/main" id="{79763E4C-0C4B-4696-BAE4-3CFC1BB9271A}"/>
                  </a:ext>
                </a:extLst>
              </p:cNvPr>
              <p:cNvSpPr/>
              <p:nvPr/>
            </p:nvSpPr>
            <p:spPr bwMode="auto">
              <a:xfrm>
                <a:off x="266700" y="7572833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ts val="19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0" name="monitor 2" descr="monitor, tablet, approval, multi-device">
                <a:extLst>
                  <a:ext uri="{FF2B5EF4-FFF2-40B4-BE49-F238E27FC236}">
                    <a16:creationId xmlns:a16="http://schemas.microsoft.com/office/drawing/2014/main" id="{DA936B12-CCBF-4E40-95CF-09EDBDCCE77B}"/>
                  </a:ext>
                </a:extLst>
              </p:cNvPr>
              <p:cNvGrpSpPr/>
              <p:nvPr/>
            </p:nvGrpSpPr>
            <p:grpSpPr>
              <a:xfrm>
                <a:off x="350027" y="7656730"/>
                <a:ext cx="262552" cy="188810"/>
                <a:chOff x="6336189" y="3003045"/>
                <a:chExt cx="766275" cy="551056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CF6BCE1E-D142-4F74-8FEF-0F247B13FF26}"/>
                    </a:ext>
                  </a:extLst>
                </p:cNvPr>
                <p:cNvGrpSpPr/>
                <p:nvPr/>
              </p:nvGrpSpPr>
              <p:grpSpPr>
                <a:xfrm>
                  <a:off x="6336189" y="3034803"/>
                  <a:ext cx="676958" cy="519298"/>
                  <a:chOff x="-521811" y="6917193"/>
                  <a:chExt cx="676958" cy="519298"/>
                </a:xfrm>
              </p:grpSpPr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2212D070-FFFA-471E-B7B5-96D2A9D186D6}"/>
                      </a:ext>
                    </a:extLst>
                  </p:cNvPr>
                  <p:cNvGrpSpPr/>
                  <p:nvPr/>
                </p:nvGrpSpPr>
                <p:grpSpPr>
                  <a:xfrm>
                    <a:off x="-521811" y="6917193"/>
                    <a:ext cx="579992" cy="423561"/>
                    <a:chOff x="5884864" y="1174751"/>
                    <a:chExt cx="382588" cy="279400"/>
                  </a:xfrm>
                </p:grpSpPr>
                <p:sp>
                  <p:nvSpPr>
                    <p:cNvPr id="192" name="Freeform 51">
                      <a:extLst>
                        <a:ext uri="{FF2B5EF4-FFF2-40B4-BE49-F238E27FC236}">
                          <a16:creationId xmlns:a16="http://schemas.microsoft.com/office/drawing/2014/main" id="{FE7C82D5-2054-41FE-9BEF-80D65127F5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884864" y="1260476"/>
                      <a:ext cx="382588" cy="193675"/>
                    </a:xfrm>
                    <a:custGeom>
                      <a:avLst/>
                      <a:gdLst>
                        <a:gd name="T0" fmla="*/ 203 w 241"/>
                        <a:gd name="T1" fmla="*/ 61 h 122"/>
                        <a:gd name="T2" fmla="*/ 120 w 241"/>
                        <a:gd name="T3" fmla="*/ 0 h 122"/>
                        <a:gd name="T4" fmla="*/ 39 w 241"/>
                        <a:gd name="T5" fmla="*/ 61 h 122"/>
                        <a:gd name="T6" fmla="*/ 38 w 241"/>
                        <a:gd name="T7" fmla="*/ 61 h 122"/>
                        <a:gd name="T8" fmla="*/ 0 w 241"/>
                        <a:gd name="T9" fmla="*/ 122 h 122"/>
                        <a:gd name="T10" fmla="*/ 241 w 241"/>
                        <a:gd name="T11" fmla="*/ 122 h 122"/>
                        <a:gd name="T12" fmla="*/ 203 w 241"/>
                        <a:gd name="T13" fmla="*/ 61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1" h="122">
                          <a:moveTo>
                            <a:pt x="203" y="61"/>
                          </a:moveTo>
                          <a:lnTo>
                            <a:pt x="120" y="0"/>
                          </a:lnTo>
                          <a:lnTo>
                            <a:pt x="39" y="61"/>
                          </a:lnTo>
                          <a:lnTo>
                            <a:pt x="38" y="61"/>
                          </a:lnTo>
                          <a:lnTo>
                            <a:pt x="0" y="122"/>
                          </a:lnTo>
                          <a:lnTo>
                            <a:pt x="241" y="122"/>
                          </a:lnTo>
                          <a:lnTo>
                            <a:pt x="203" y="6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93" name="Freeform 52">
                      <a:extLst>
                        <a:ext uri="{FF2B5EF4-FFF2-40B4-BE49-F238E27FC236}">
                          <a16:creationId xmlns:a16="http://schemas.microsoft.com/office/drawing/2014/main" id="{7E98686C-69C1-46ED-B626-46479015F0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46776" y="1174751"/>
                      <a:ext cx="261938" cy="182563"/>
                    </a:xfrm>
                    <a:custGeom>
                      <a:avLst/>
                      <a:gdLst>
                        <a:gd name="T0" fmla="*/ 149 w 156"/>
                        <a:gd name="T1" fmla="*/ 0 h 109"/>
                        <a:gd name="T2" fmla="*/ 6 w 156"/>
                        <a:gd name="T3" fmla="*/ 0 h 109"/>
                        <a:gd name="T4" fmla="*/ 0 w 156"/>
                        <a:gd name="T5" fmla="*/ 6 h 109"/>
                        <a:gd name="T6" fmla="*/ 0 w 156"/>
                        <a:gd name="T7" fmla="*/ 109 h 109"/>
                        <a:gd name="T8" fmla="*/ 0 w 156"/>
                        <a:gd name="T9" fmla="*/ 108 h 109"/>
                        <a:gd name="T10" fmla="*/ 0 w 156"/>
                        <a:gd name="T11" fmla="*/ 109 h 109"/>
                        <a:gd name="T12" fmla="*/ 156 w 156"/>
                        <a:gd name="T13" fmla="*/ 109 h 109"/>
                        <a:gd name="T14" fmla="*/ 156 w 156"/>
                        <a:gd name="T15" fmla="*/ 6 h 109"/>
                        <a:gd name="T16" fmla="*/ 149 w 156"/>
                        <a:gd name="T17" fmla="*/ 0 h 1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56" h="109">
                          <a:moveTo>
                            <a:pt x="149" y="0"/>
                          </a:move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3" y="0"/>
                            <a:pt x="0" y="3"/>
                            <a:pt x="0" y="6"/>
                          </a:cubicBezTo>
                          <a:cubicBezTo>
                            <a:pt x="0" y="109"/>
                            <a:pt x="0" y="109"/>
                            <a:pt x="0" y="109"/>
                          </a:cubicBezTo>
                          <a:cubicBezTo>
                            <a:pt x="0" y="108"/>
                            <a:pt x="0" y="108"/>
                            <a:pt x="0" y="108"/>
                          </a:cubicBezTo>
                          <a:cubicBezTo>
                            <a:pt x="0" y="109"/>
                            <a:pt x="0" y="109"/>
                            <a:pt x="0" y="109"/>
                          </a:cubicBezTo>
                          <a:cubicBezTo>
                            <a:pt x="156" y="109"/>
                            <a:pt x="156" y="109"/>
                            <a:pt x="156" y="109"/>
                          </a:cubicBezTo>
                          <a:cubicBezTo>
                            <a:pt x="156" y="6"/>
                            <a:pt x="156" y="6"/>
                            <a:pt x="156" y="6"/>
                          </a:cubicBezTo>
                          <a:cubicBezTo>
                            <a:pt x="156" y="3"/>
                            <a:pt x="153" y="0"/>
                            <a:pt x="149" y="0"/>
                          </a:cubicBezTo>
                          <a:close/>
                        </a:path>
                      </a:pathLst>
                    </a:custGeom>
                    <a:solidFill>
                      <a:srgbClr val="4FE4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94" name="Freeform 174">
                      <a:extLst>
                        <a:ext uri="{FF2B5EF4-FFF2-40B4-BE49-F238E27FC236}">
                          <a16:creationId xmlns:a16="http://schemas.microsoft.com/office/drawing/2014/main" id="{BC428EE5-95BA-4337-B2D9-695A1028F1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46776" y="1174751"/>
                      <a:ext cx="222250" cy="182563"/>
                    </a:xfrm>
                    <a:custGeom>
                      <a:avLst/>
                      <a:gdLst>
                        <a:gd name="T0" fmla="*/ 0 w 132"/>
                        <a:gd name="T1" fmla="*/ 109 h 109"/>
                        <a:gd name="T2" fmla="*/ 23 w 132"/>
                        <a:gd name="T3" fmla="*/ 109 h 109"/>
                        <a:gd name="T4" fmla="*/ 132 w 132"/>
                        <a:gd name="T5" fmla="*/ 0 h 109"/>
                        <a:gd name="T6" fmla="*/ 6 w 132"/>
                        <a:gd name="T7" fmla="*/ 0 h 109"/>
                        <a:gd name="T8" fmla="*/ 0 w 132"/>
                        <a:gd name="T9" fmla="*/ 6 h 109"/>
                        <a:gd name="T10" fmla="*/ 0 w 132"/>
                        <a:gd name="T11" fmla="*/ 109 h 1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32" h="109">
                          <a:moveTo>
                            <a:pt x="0" y="109"/>
                          </a:moveTo>
                          <a:cubicBezTo>
                            <a:pt x="23" y="109"/>
                            <a:pt x="23" y="109"/>
                            <a:pt x="23" y="109"/>
                          </a:cubicBezTo>
                          <a:cubicBezTo>
                            <a:pt x="132" y="0"/>
                            <a:pt x="132" y="0"/>
                            <a:pt x="132" y="0"/>
                          </a:cubicBez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2" y="0"/>
                            <a:pt x="0" y="3"/>
                            <a:pt x="0" y="6"/>
                          </a:cubicBezTo>
                          <a:lnTo>
                            <a:pt x="0" y="109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364F3ECE-0CC6-4EC3-80EF-308F4F456BB6}"/>
                      </a:ext>
                    </a:extLst>
                  </p:cNvPr>
                  <p:cNvGrpSpPr/>
                  <p:nvPr/>
                </p:nvGrpSpPr>
                <p:grpSpPr>
                  <a:xfrm>
                    <a:off x="-225680" y="7155178"/>
                    <a:ext cx="380827" cy="281313"/>
                    <a:chOff x="5056189" y="1363664"/>
                    <a:chExt cx="315913" cy="233363"/>
                  </a:xfrm>
                </p:grpSpPr>
                <p:sp>
                  <p:nvSpPr>
                    <p:cNvPr id="187" name="Freeform 44">
                      <a:extLst>
                        <a:ext uri="{FF2B5EF4-FFF2-40B4-BE49-F238E27FC236}">
                          <a16:creationId xmlns:a16="http://schemas.microsoft.com/office/drawing/2014/main" id="{3FBD32E6-DDBF-45AF-AAD9-5FA1DFB6AB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56189" y="1379539"/>
                      <a:ext cx="315913" cy="217488"/>
                    </a:xfrm>
                    <a:custGeom>
                      <a:avLst/>
                      <a:gdLst>
                        <a:gd name="T0" fmla="*/ 188 w 188"/>
                        <a:gd name="T1" fmla="*/ 119 h 129"/>
                        <a:gd name="T2" fmla="*/ 179 w 188"/>
                        <a:gd name="T3" fmla="*/ 129 h 129"/>
                        <a:gd name="T4" fmla="*/ 9 w 188"/>
                        <a:gd name="T5" fmla="*/ 129 h 129"/>
                        <a:gd name="T6" fmla="*/ 0 w 188"/>
                        <a:gd name="T7" fmla="*/ 119 h 129"/>
                        <a:gd name="T8" fmla="*/ 0 w 188"/>
                        <a:gd name="T9" fmla="*/ 82 h 129"/>
                        <a:gd name="T10" fmla="*/ 9 w 188"/>
                        <a:gd name="T11" fmla="*/ 72 h 129"/>
                        <a:gd name="T12" fmla="*/ 179 w 188"/>
                        <a:gd name="T13" fmla="*/ 72 h 129"/>
                        <a:gd name="T14" fmla="*/ 188 w 188"/>
                        <a:gd name="T15" fmla="*/ 82 h 129"/>
                        <a:gd name="T16" fmla="*/ 188 w 188"/>
                        <a:gd name="T17" fmla="*/ 11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88" h="129">
                          <a:moveTo>
                            <a:pt x="188" y="119"/>
                          </a:moveTo>
                          <a:cubicBezTo>
                            <a:pt x="188" y="125"/>
                            <a:pt x="184" y="129"/>
                            <a:pt x="179" y="129"/>
                          </a:cubicBezTo>
                          <a:cubicBezTo>
                            <a:pt x="9" y="129"/>
                            <a:pt x="9" y="129"/>
                            <a:pt x="9" y="129"/>
                          </a:cubicBezTo>
                          <a:cubicBezTo>
                            <a:pt x="4" y="129"/>
                            <a:pt x="0" y="125"/>
                            <a:pt x="0" y="119"/>
                          </a:cubicBezTo>
                          <a:cubicBezTo>
                            <a:pt x="0" y="0"/>
                            <a:pt x="0" y="82"/>
                            <a:pt x="0" y="82"/>
                          </a:cubicBezTo>
                          <a:cubicBezTo>
                            <a:pt x="0" y="76"/>
                            <a:pt x="4" y="72"/>
                            <a:pt x="9" y="72"/>
                          </a:cubicBezTo>
                          <a:cubicBezTo>
                            <a:pt x="179" y="72"/>
                            <a:pt x="179" y="72"/>
                            <a:pt x="179" y="72"/>
                          </a:cubicBezTo>
                          <a:cubicBezTo>
                            <a:pt x="184" y="72"/>
                            <a:pt x="188" y="76"/>
                            <a:pt x="188" y="82"/>
                          </a:cubicBezTo>
                          <a:lnTo>
                            <a:pt x="188" y="119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88" name="Freeform 45">
                      <a:extLst>
                        <a:ext uri="{FF2B5EF4-FFF2-40B4-BE49-F238E27FC236}">
                          <a16:creationId xmlns:a16="http://schemas.microsoft.com/office/drawing/2014/main" id="{D179D53B-CAB0-4205-9E1B-2D2EC68BBA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60951" y="1365251"/>
                      <a:ext cx="215900" cy="157163"/>
                    </a:xfrm>
                    <a:custGeom>
                      <a:avLst/>
                      <a:gdLst>
                        <a:gd name="T0" fmla="*/ 129 w 129"/>
                        <a:gd name="T1" fmla="*/ 0 h 94"/>
                        <a:gd name="T2" fmla="*/ 19 w 129"/>
                        <a:gd name="T3" fmla="*/ 0 h 94"/>
                        <a:gd name="T4" fmla="*/ 0 w 129"/>
                        <a:gd name="T5" fmla="*/ 19 h 94"/>
                        <a:gd name="T6" fmla="*/ 0 w 129"/>
                        <a:gd name="T7" fmla="*/ 94 h 94"/>
                        <a:gd name="T8" fmla="*/ 129 w 129"/>
                        <a:gd name="T9" fmla="*/ 94 h 94"/>
                        <a:gd name="T10" fmla="*/ 129 w 129"/>
                        <a:gd name="T11" fmla="*/ 0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9" h="94">
                          <a:moveTo>
                            <a:pt x="129" y="0"/>
                          </a:move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9" y="0"/>
                            <a:pt x="0" y="9"/>
                            <a:pt x="0" y="19"/>
                          </a:cubicBezTo>
                          <a:cubicBezTo>
                            <a:pt x="0" y="94"/>
                            <a:pt x="0" y="94"/>
                            <a:pt x="0" y="94"/>
                          </a:cubicBezTo>
                          <a:cubicBezTo>
                            <a:pt x="129" y="94"/>
                            <a:pt x="129" y="94"/>
                            <a:pt x="129" y="94"/>
                          </a:cubicBezTo>
                          <a:lnTo>
                            <a:pt x="12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89" name="Freeform 46">
                      <a:extLst>
                        <a:ext uri="{FF2B5EF4-FFF2-40B4-BE49-F238E27FC236}">
                          <a16:creationId xmlns:a16="http://schemas.microsoft.com/office/drawing/2014/main" id="{9D0AC571-2B8B-428B-803B-FAF99C8649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56189" y="1363664"/>
                      <a:ext cx="315913" cy="158750"/>
                    </a:xfrm>
                    <a:custGeom>
                      <a:avLst/>
                      <a:gdLst>
                        <a:gd name="T0" fmla="*/ 179 w 188"/>
                        <a:gd name="T1" fmla="*/ 0 h 95"/>
                        <a:gd name="T2" fmla="*/ 10 w 188"/>
                        <a:gd name="T3" fmla="*/ 0 h 95"/>
                        <a:gd name="T4" fmla="*/ 0 w 188"/>
                        <a:gd name="T5" fmla="*/ 10 h 95"/>
                        <a:gd name="T6" fmla="*/ 0 w 188"/>
                        <a:gd name="T7" fmla="*/ 95 h 95"/>
                        <a:gd name="T8" fmla="*/ 188 w 188"/>
                        <a:gd name="T9" fmla="*/ 95 h 95"/>
                        <a:gd name="T10" fmla="*/ 188 w 188"/>
                        <a:gd name="T11" fmla="*/ 10 h 95"/>
                        <a:gd name="T12" fmla="*/ 179 w 188"/>
                        <a:gd name="T1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88" h="95">
                          <a:moveTo>
                            <a:pt x="179" y="0"/>
                          </a:moveTo>
                          <a:cubicBezTo>
                            <a:pt x="10" y="0"/>
                            <a:pt x="10" y="0"/>
                            <a:pt x="10" y="0"/>
                          </a:cubicBezTo>
                          <a:cubicBezTo>
                            <a:pt x="4" y="0"/>
                            <a:pt x="0" y="5"/>
                            <a:pt x="0" y="10"/>
                          </a:cubicBezTo>
                          <a:cubicBezTo>
                            <a:pt x="0" y="95"/>
                            <a:pt x="0" y="95"/>
                            <a:pt x="0" y="95"/>
                          </a:cubicBezTo>
                          <a:cubicBezTo>
                            <a:pt x="188" y="95"/>
                            <a:pt x="188" y="95"/>
                            <a:pt x="188" y="95"/>
                          </a:cubicBezTo>
                          <a:cubicBezTo>
                            <a:pt x="188" y="10"/>
                            <a:pt x="188" y="10"/>
                            <a:pt x="188" y="10"/>
                          </a:cubicBezTo>
                          <a:cubicBezTo>
                            <a:pt x="188" y="5"/>
                            <a:pt x="184" y="0"/>
                            <a:pt x="179" y="0"/>
                          </a:cubicBezTo>
                          <a:close/>
                        </a:path>
                      </a:pathLst>
                    </a:custGeom>
                    <a:solidFill>
                      <a:srgbClr val="4FE4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FE53E504-43BE-46D1-9073-275C319AA8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4301" y="1544639"/>
                      <a:ext cx="42863" cy="20638"/>
                    </a:xfrm>
                    <a:prstGeom prst="rect">
                      <a:avLst/>
                    </a:prstGeom>
                    <a:solidFill>
                      <a:srgbClr val="4FE4FF"/>
                    </a:solidFill>
                    <a:ln>
                      <a:noFill/>
                    </a:ln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91" name="Freeform 172">
                      <a:extLst>
                        <a:ext uri="{FF2B5EF4-FFF2-40B4-BE49-F238E27FC236}">
                          <a16:creationId xmlns:a16="http://schemas.microsoft.com/office/drawing/2014/main" id="{97E1AC81-56DF-4A3C-91C2-EF93DAF36E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56189" y="1363664"/>
                      <a:ext cx="196850" cy="158750"/>
                    </a:xfrm>
                    <a:custGeom>
                      <a:avLst/>
                      <a:gdLst>
                        <a:gd name="T0" fmla="*/ 22 w 117"/>
                        <a:gd name="T1" fmla="*/ 95 h 95"/>
                        <a:gd name="T2" fmla="*/ 117 w 117"/>
                        <a:gd name="T3" fmla="*/ 0 h 95"/>
                        <a:gd name="T4" fmla="*/ 9 w 117"/>
                        <a:gd name="T5" fmla="*/ 0 h 95"/>
                        <a:gd name="T6" fmla="*/ 0 w 117"/>
                        <a:gd name="T7" fmla="*/ 10 h 95"/>
                        <a:gd name="T8" fmla="*/ 0 w 117"/>
                        <a:gd name="T9" fmla="*/ 95 h 95"/>
                        <a:gd name="T10" fmla="*/ 22 w 117"/>
                        <a:gd name="T11" fmla="*/ 95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7" h="95">
                          <a:moveTo>
                            <a:pt x="22" y="95"/>
                          </a:moveTo>
                          <a:cubicBezTo>
                            <a:pt x="117" y="0"/>
                            <a:pt x="117" y="0"/>
                            <a:pt x="117" y="0"/>
                          </a:cubicBezTo>
                          <a:cubicBezTo>
                            <a:pt x="9" y="0"/>
                            <a:pt x="9" y="0"/>
                            <a:pt x="9" y="0"/>
                          </a:cubicBezTo>
                          <a:cubicBezTo>
                            <a:pt x="4" y="0"/>
                            <a:pt x="0" y="5"/>
                            <a:pt x="0" y="10"/>
                          </a:cubicBezTo>
                          <a:cubicBezTo>
                            <a:pt x="0" y="95"/>
                            <a:pt x="0" y="95"/>
                            <a:pt x="0" y="95"/>
                          </a:cubicBezTo>
                          <a:lnTo>
                            <a:pt x="22" y="9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89642" tIns="44821" rIns="89642" bIns="4482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896386" fontAlgn="base">
                        <a:lnSpc>
                          <a:spcPts val="1900"/>
                        </a:lnSpc>
                      </a:pPr>
                      <a:endParaRPr lang="en-US" sz="1667" dirty="0">
                        <a:solidFill>
                          <a:srgbClr val="505050"/>
                        </a:solidFill>
                        <a:latin typeface="Segoe UI"/>
                      </a:endParaRPr>
                    </a:p>
                  </p:txBody>
                </p:sp>
              </p:grp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2FB4FBAE-DBFA-4F4F-BED7-3B95FDFB7D8B}"/>
                    </a:ext>
                  </a:extLst>
                </p:cNvPr>
                <p:cNvGrpSpPr/>
                <p:nvPr/>
              </p:nvGrpSpPr>
              <p:grpSpPr>
                <a:xfrm>
                  <a:off x="6875158" y="3003045"/>
                  <a:ext cx="227306" cy="227306"/>
                  <a:chOff x="7632926" y="5102513"/>
                  <a:chExt cx="369887" cy="369887"/>
                </a:xfrm>
              </p:grpSpPr>
              <p:sp>
                <p:nvSpPr>
                  <p:cNvPr id="183" name="Oval 5">
                    <a:extLst>
                      <a:ext uri="{FF2B5EF4-FFF2-40B4-BE49-F238E27FC236}">
                        <a16:creationId xmlns:a16="http://schemas.microsoft.com/office/drawing/2014/main" id="{1E101DEC-98C2-46B3-AE69-F0522F155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32926" y="5102513"/>
                    <a:ext cx="369887" cy="369887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96386" fontAlgn="base">
                      <a:lnSpc>
                        <a:spcPts val="1900"/>
                      </a:lnSpc>
                    </a:pPr>
                    <a:endParaRPr lang="en-US" sz="1667" dirty="0">
                      <a:solidFill>
                        <a:srgbClr val="50505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84" name="Freeform 7">
                    <a:extLst>
                      <a:ext uri="{FF2B5EF4-FFF2-40B4-BE49-F238E27FC236}">
                        <a16:creationId xmlns:a16="http://schemas.microsoft.com/office/drawing/2014/main" id="{B846B126-7DE5-4F6D-809B-E969F0CA46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7532" y="5197765"/>
                    <a:ext cx="220662" cy="173038"/>
                  </a:xfrm>
                  <a:custGeom>
                    <a:avLst/>
                    <a:gdLst>
                      <a:gd name="T0" fmla="*/ 124 w 139"/>
                      <a:gd name="T1" fmla="*/ 0 h 109"/>
                      <a:gd name="T2" fmla="*/ 46 w 139"/>
                      <a:gd name="T3" fmla="*/ 76 h 109"/>
                      <a:gd name="T4" fmla="*/ 15 w 139"/>
                      <a:gd name="T5" fmla="*/ 45 h 109"/>
                      <a:gd name="T6" fmla="*/ 0 w 139"/>
                      <a:gd name="T7" fmla="*/ 60 h 109"/>
                      <a:gd name="T8" fmla="*/ 46 w 139"/>
                      <a:gd name="T9" fmla="*/ 109 h 109"/>
                      <a:gd name="T10" fmla="*/ 139 w 139"/>
                      <a:gd name="T11" fmla="*/ 16 h 109"/>
                      <a:gd name="T12" fmla="*/ 124 w 139"/>
                      <a:gd name="T13" fmla="*/ 0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9" h="109">
                        <a:moveTo>
                          <a:pt x="124" y="0"/>
                        </a:moveTo>
                        <a:lnTo>
                          <a:pt x="46" y="76"/>
                        </a:lnTo>
                        <a:lnTo>
                          <a:pt x="15" y="45"/>
                        </a:lnTo>
                        <a:lnTo>
                          <a:pt x="0" y="60"/>
                        </a:lnTo>
                        <a:lnTo>
                          <a:pt x="46" y="109"/>
                        </a:lnTo>
                        <a:lnTo>
                          <a:pt x="139" y="16"/>
                        </a:ln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rgbClr val="0075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42" tIns="44821" rIns="89642" bIns="4482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896386" fontAlgn="base">
                      <a:lnSpc>
                        <a:spcPts val="1900"/>
                      </a:lnSpc>
                    </a:pPr>
                    <a:endParaRPr lang="en-US" sz="1667" dirty="0">
                      <a:solidFill>
                        <a:srgbClr val="505050"/>
                      </a:solidFill>
                      <a:latin typeface="Segoe UI"/>
                    </a:endParaRPr>
                  </a:p>
                </p:txBody>
              </p:sp>
            </p:grpSp>
          </p:grp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4DC476F-5850-4F7C-92E3-C0357863762D}"/>
                </a:ext>
              </a:extLst>
            </p:cNvPr>
            <p:cNvSpPr txBox="1">
              <a:spLocks/>
            </p:cNvSpPr>
            <p:nvPr/>
          </p:nvSpPr>
          <p:spPr>
            <a:xfrm>
              <a:off x="856711" y="8632475"/>
              <a:ext cx="2838450" cy="46121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defTabSz="914367">
                <a:lnSpc>
                  <a:spcPts val="1900"/>
                </a:lnSpc>
                <a:spcBef>
                  <a:spcPts val="1800"/>
                </a:spcBef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Segoe UI"/>
                  <a:cs typeface="Segoe UI" panose="020B0502040204020203" pitchFamily="34" charset="0"/>
                </a:rPr>
                <a:t>Limited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lt"/>
                  <a:cs typeface="Segoe UI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Segoe UI"/>
                  <a:ea typeface="+mn-lt"/>
                  <a:cs typeface="Segoe UI"/>
                </a:rPr>
                <a:t>visibility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lt"/>
                  <a:cs typeface="Segoe UI"/>
                </a:rPr>
                <a:t> and </a:t>
              </a:r>
              <a:r>
                <a:rPr lang="en-US" sz="1200" dirty="0">
                  <a:solidFill>
                    <a:srgbClr val="000000"/>
                  </a:solidFill>
                  <a:ea typeface="+mn-lt"/>
                  <a:cs typeface="Segoe UI"/>
                </a:rPr>
                <a:t>lack of trust</a:t>
              </a:r>
              <a:br>
                <a:rPr lang="en-US" sz="1200" dirty="0">
                  <a:solidFill>
                    <a:srgbClr val="000000"/>
                  </a:solidFill>
                  <a:ea typeface="+mn-lt"/>
                  <a:cs typeface="Segoe UI"/>
                </a:rPr>
              </a:br>
              <a:r>
                <a:rPr lang="en-US" sz="1200" kern="0" dirty="0">
                  <a:solidFill>
                    <a:prstClr val="black"/>
                  </a:solidFill>
                  <a:cs typeface="Segoe UI" panose="020B0502040204020203" pitchFamily="34" charset="0"/>
                </a:rPr>
                <a:t>in data generated.</a:t>
              </a:r>
              <a:endParaRPr lang="en-US" sz="1200" kern="0" dirty="0">
                <a:solidFill>
                  <a:prstClr val="black"/>
                </a:solidFill>
                <a:latin typeface="Segoe UI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DB8C3F-F81E-4A0D-A402-147BFA1A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93383"/>
              </p:ext>
            </p:extLst>
          </p:nvPr>
        </p:nvGraphicFramePr>
        <p:xfrm>
          <a:off x="4478271" y="2665823"/>
          <a:ext cx="2780659" cy="282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659">
                  <a:extLst>
                    <a:ext uri="{9D8B030D-6E8A-4147-A177-3AD203B41FA5}">
                      <a16:colId xmlns:a16="http://schemas.microsoft.com/office/drawing/2014/main" val="169556267"/>
                    </a:ext>
                  </a:extLst>
                </a:gridCol>
              </a:tblGrid>
              <a:tr h="566774">
                <a:tc>
                  <a:txBody>
                    <a:bodyPr/>
                    <a:lstStyle/>
                    <a:p>
                      <a:pPr marL="285750" marR="0" lvl="0" indent="-28575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Automate data and analytics processes for increased efficiency.</a:t>
                      </a:r>
                    </a:p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89351"/>
                  </a:ext>
                </a:extLst>
              </a:tr>
              <a:tr h="59639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Generate transparent and trustworthy data and analytics.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52297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pPr marL="285750" marR="0" lvl="0" indent="-28575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Gain insights with increasing accuracy through machine learning.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179178"/>
                  </a:ext>
                </a:extLst>
              </a:tr>
              <a:tr h="717918">
                <a:tc>
                  <a:txBody>
                    <a:bodyPr/>
                    <a:lstStyle/>
                    <a:p>
                      <a:pPr marL="285750" marR="0" lvl="0" indent="-28575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Easily deploy using a pre-built,        pre-configured solution.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0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>
            <a:extLst>
              <a:ext uri="{FF2B5EF4-FFF2-40B4-BE49-F238E27FC236}">
                <a16:creationId xmlns:a16="http://schemas.microsoft.com/office/drawing/2014/main" id="{D46EEFF7-7DE8-4995-A92B-2C44205A99CF}"/>
              </a:ext>
            </a:extLst>
          </p:cNvPr>
          <p:cNvSpPr/>
          <p:nvPr/>
        </p:nvSpPr>
        <p:spPr>
          <a:xfrm rot="16200000">
            <a:off x="4993081" y="3592230"/>
            <a:ext cx="1316843" cy="3532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529913E-EB52-4D5E-8587-D252354A1EAC}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75" descr="A picture containing shape&#10;&#10;Description automatically generated">
            <a:extLst>
              <a:ext uri="{FF2B5EF4-FFF2-40B4-BE49-F238E27FC236}">
                <a16:creationId xmlns:a16="http://schemas.microsoft.com/office/drawing/2014/main" id="{B30160D4-613F-461E-97D9-981FC3EF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738BC428-A873-4944-98D3-296904448DA3}"/>
              </a:ext>
            </a:extLst>
          </p:cNvPr>
          <p:cNvSpPr txBox="1"/>
          <p:nvPr/>
        </p:nvSpPr>
        <p:spPr>
          <a:xfrm>
            <a:off x="2826835" y="98376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©Microsoft Corporation. All rights reserved.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BC2C8EB-CB7C-4B55-9ABB-44645B32A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801528"/>
            <a:ext cx="1281987" cy="18288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619AA9B-BCBB-428B-9A40-29F7502EF85E}"/>
              </a:ext>
            </a:extLst>
          </p:cNvPr>
          <p:cNvSpPr txBox="1">
            <a:spLocks/>
          </p:cNvSpPr>
          <p:nvPr/>
        </p:nvSpPr>
        <p:spPr>
          <a:xfrm>
            <a:off x="289632" y="534663"/>
            <a:ext cx="715985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Use machine learning and business intelligence to predict which factors will result in growth.</a:t>
            </a:r>
          </a:p>
        </p:txBody>
      </p:sp>
      <p:sp>
        <p:nvSpPr>
          <p:cNvPr id="193" name="Arrow: Pentagon 192">
            <a:extLst>
              <a:ext uri="{FF2B5EF4-FFF2-40B4-BE49-F238E27FC236}">
                <a16:creationId xmlns:a16="http://schemas.microsoft.com/office/drawing/2014/main" id="{3AC59343-E675-427A-A971-CDE5D90CF6BD}"/>
              </a:ext>
            </a:extLst>
          </p:cNvPr>
          <p:cNvSpPr>
            <a:spLocks/>
          </p:cNvSpPr>
          <p:nvPr/>
        </p:nvSpPr>
        <p:spPr bwMode="auto">
          <a:xfrm>
            <a:off x="289632" y="862640"/>
            <a:ext cx="1519163" cy="2860531"/>
          </a:xfrm>
          <a:prstGeom prst="homePlate">
            <a:avLst>
              <a:gd name="adj" fmla="val 26508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4DB9DA4-E66C-4622-8A54-E66C01167AE2}"/>
              </a:ext>
            </a:extLst>
          </p:cNvPr>
          <p:cNvCxnSpPr>
            <a:cxnSpLocks/>
          </p:cNvCxnSpPr>
          <p:nvPr/>
        </p:nvCxnSpPr>
        <p:spPr>
          <a:xfrm>
            <a:off x="312529" y="3860115"/>
            <a:ext cx="6961702" cy="0"/>
          </a:xfrm>
          <a:prstGeom prst="straightConnector1">
            <a:avLst/>
          </a:prstGeom>
          <a:noFill/>
          <a:ln w="19050" cap="flat" cmpd="sng" algn="ctr">
            <a:solidFill>
              <a:srgbClr val="0078D3"/>
            </a:solidFill>
            <a:prstDash val="solid"/>
            <a:tailEnd type="triangle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271280-D370-4EF6-8DFE-D36E78B02E28}"/>
              </a:ext>
            </a:extLst>
          </p:cNvPr>
          <p:cNvCxnSpPr>
            <a:cxnSpLocks/>
          </p:cNvCxnSpPr>
          <p:nvPr/>
        </p:nvCxnSpPr>
        <p:spPr>
          <a:xfrm>
            <a:off x="289632" y="2292905"/>
            <a:ext cx="1522988" cy="0"/>
          </a:xfrm>
          <a:prstGeom prst="line">
            <a:avLst/>
          </a:prstGeom>
          <a:noFill/>
          <a:ln w="285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829146D-EA60-486B-B6C6-A7BF88C8DA81}"/>
              </a:ext>
            </a:extLst>
          </p:cNvPr>
          <p:cNvSpPr txBox="1"/>
          <p:nvPr/>
        </p:nvSpPr>
        <p:spPr>
          <a:xfrm>
            <a:off x="2140585" y="3738391"/>
            <a:ext cx="969491" cy="24344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Data ingestion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4275CAD-9325-41ED-A098-0FD35CE65E56}"/>
              </a:ext>
            </a:extLst>
          </p:cNvPr>
          <p:cNvCxnSpPr>
            <a:cxnSpLocks/>
          </p:cNvCxnSpPr>
          <p:nvPr/>
        </p:nvCxnSpPr>
        <p:spPr>
          <a:xfrm>
            <a:off x="1850271" y="2292117"/>
            <a:ext cx="2351195" cy="1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EA2B48D-FAB0-4A0C-B8F0-8AAADF83C859}"/>
              </a:ext>
            </a:extLst>
          </p:cNvPr>
          <p:cNvSpPr/>
          <p:nvPr/>
        </p:nvSpPr>
        <p:spPr>
          <a:xfrm>
            <a:off x="1503070" y="1086786"/>
            <a:ext cx="2425613" cy="273880"/>
          </a:xfrm>
          <a:custGeom>
            <a:avLst/>
            <a:gdLst>
              <a:gd name="connsiteX0" fmla="*/ 0 w 3696410"/>
              <a:gd name="connsiteY0" fmla="*/ 0 h 411479"/>
              <a:gd name="connsiteX1" fmla="*/ 3582323 w 3696410"/>
              <a:gd name="connsiteY1" fmla="*/ 0 h 411479"/>
              <a:gd name="connsiteX2" fmla="*/ 3696410 w 3696410"/>
              <a:gd name="connsiteY2" fmla="*/ 411479 h 411479"/>
              <a:gd name="connsiteX3" fmla="*/ 114087 w 3696410"/>
              <a:gd name="connsiteY3" fmla="*/ 411479 h 411479"/>
              <a:gd name="connsiteX4" fmla="*/ 0 w 3696410"/>
              <a:gd name="connsiteY4" fmla="*/ 0 h 41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10" h="411479">
                <a:moveTo>
                  <a:pt x="0" y="0"/>
                </a:moveTo>
                <a:lnTo>
                  <a:pt x="3582323" y="0"/>
                </a:lnTo>
                <a:lnTo>
                  <a:pt x="3696410" y="411479"/>
                </a:lnTo>
                <a:lnTo>
                  <a:pt x="114087" y="41147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lIns="137160" tIns="45720" rIns="192024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Economic growth factors</a:t>
            </a: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49C58FB9-28AD-4987-8D4D-765DCB133174}"/>
              </a:ext>
            </a:extLst>
          </p:cNvPr>
          <p:cNvSpPr/>
          <p:nvPr/>
        </p:nvSpPr>
        <p:spPr>
          <a:xfrm>
            <a:off x="1585705" y="1390086"/>
            <a:ext cx="2425613" cy="273881"/>
          </a:xfrm>
          <a:custGeom>
            <a:avLst/>
            <a:gdLst>
              <a:gd name="connsiteX0" fmla="*/ 0 w 3696410"/>
              <a:gd name="connsiteY0" fmla="*/ 0 h 411480"/>
              <a:gd name="connsiteX1" fmla="*/ 3582323 w 3696410"/>
              <a:gd name="connsiteY1" fmla="*/ 0 h 411480"/>
              <a:gd name="connsiteX2" fmla="*/ 3696410 w 3696410"/>
              <a:gd name="connsiteY2" fmla="*/ 411480 h 411480"/>
              <a:gd name="connsiteX3" fmla="*/ 114087 w 3696410"/>
              <a:gd name="connsiteY3" fmla="*/ 411480 h 411480"/>
              <a:gd name="connsiteX4" fmla="*/ 0 w 3696410"/>
              <a:gd name="connsiteY4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10" h="411480">
                <a:moveTo>
                  <a:pt x="0" y="0"/>
                </a:moveTo>
                <a:lnTo>
                  <a:pt x="3582323" y="0"/>
                </a:lnTo>
                <a:lnTo>
                  <a:pt x="3696410" y="411480"/>
                </a:lnTo>
                <a:lnTo>
                  <a:pt x="114087" y="4114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lIns="137160" tIns="45720" rIns="3200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Geographic trends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4ADF53C7-2818-4657-9BA6-44B123F93324}"/>
              </a:ext>
            </a:extLst>
          </p:cNvPr>
          <p:cNvSpPr/>
          <p:nvPr/>
        </p:nvSpPr>
        <p:spPr>
          <a:xfrm>
            <a:off x="1675317" y="1693388"/>
            <a:ext cx="2425613" cy="273881"/>
          </a:xfrm>
          <a:custGeom>
            <a:avLst/>
            <a:gdLst>
              <a:gd name="connsiteX0" fmla="*/ 0 w 3696410"/>
              <a:gd name="connsiteY0" fmla="*/ 0 h 411480"/>
              <a:gd name="connsiteX1" fmla="*/ 3582323 w 3696410"/>
              <a:gd name="connsiteY1" fmla="*/ 0 h 411480"/>
              <a:gd name="connsiteX2" fmla="*/ 3696410 w 3696410"/>
              <a:gd name="connsiteY2" fmla="*/ 411480 h 411480"/>
              <a:gd name="connsiteX3" fmla="*/ 114087 w 3696410"/>
              <a:gd name="connsiteY3" fmla="*/ 411480 h 411480"/>
              <a:gd name="connsiteX4" fmla="*/ 0 w 3696410"/>
              <a:gd name="connsiteY4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10" h="411480">
                <a:moveTo>
                  <a:pt x="0" y="0"/>
                </a:moveTo>
                <a:lnTo>
                  <a:pt x="3582323" y="0"/>
                </a:lnTo>
                <a:lnTo>
                  <a:pt x="3696410" y="411480"/>
                </a:lnTo>
                <a:lnTo>
                  <a:pt x="114087" y="4114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lIns="137160" tIns="45720" rIns="448056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Future product roadmap</a:t>
            </a: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D27DC2F5-E362-4AD8-A680-BE14B4B8C1C5}"/>
              </a:ext>
            </a:extLst>
          </p:cNvPr>
          <p:cNvSpPr/>
          <p:nvPr/>
        </p:nvSpPr>
        <p:spPr>
          <a:xfrm>
            <a:off x="1764930" y="1996689"/>
            <a:ext cx="2425613" cy="273881"/>
          </a:xfrm>
          <a:custGeom>
            <a:avLst/>
            <a:gdLst>
              <a:gd name="connsiteX0" fmla="*/ 0 w 3696410"/>
              <a:gd name="connsiteY0" fmla="*/ 0 h 411480"/>
              <a:gd name="connsiteX1" fmla="*/ 3582323 w 3696410"/>
              <a:gd name="connsiteY1" fmla="*/ 0 h 411480"/>
              <a:gd name="connsiteX2" fmla="*/ 3696410 w 3696410"/>
              <a:gd name="connsiteY2" fmla="*/ 411480 h 411480"/>
              <a:gd name="connsiteX3" fmla="*/ 114087 w 3696410"/>
              <a:gd name="connsiteY3" fmla="*/ 411480 h 411480"/>
              <a:gd name="connsiteX4" fmla="*/ 0 w 3696410"/>
              <a:gd name="connsiteY4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10" h="411480">
                <a:moveTo>
                  <a:pt x="0" y="0"/>
                </a:moveTo>
                <a:lnTo>
                  <a:pt x="3582323" y="0"/>
                </a:lnTo>
                <a:lnTo>
                  <a:pt x="3696410" y="411480"/>
                </a:lnTo>
                <a:lnTo>
                  <a:pt x="114087" y="4114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lIns="137160" tIns="45720" rIns="59436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Historical revenue performance</a:t>
            </a: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DCC89A1A-11C2-4BEE-A33B-D2C34F676CC9}"/>
              </a:ext>
            </a:extLst>
          </p:cNvPr>
          <p:cNvSpPr/>
          <p:nvPr/>
        </p:nvSpPr>
        <p:spPr>
          <a:xfrm>
            <a:off x="1675318" y="2299991"/>
            <a:ext cx="2515226" cy="601712"/>
          </a:xfrm>
          <a:custGeom>
            <a:avLst/>
            <a:gdLst>
              <a:gd name="connsiteX0" fmla="*/ 250648 w 3832971"/>
              <a:gd name="connsiteY0" fmla="*/ 0 h 904017"/>
              <a:gd name="connsiteX1" fmla="*/ 3832971 w 3832971"/>
              <a:gd name="connsiteY1" fmla="*/ 0 h 904017"/>
              <a:gd name="connsiteX2" fmla="*/ 3582323 w 3832971"/>
              <a:gd name="connsiteY2" fmla="*/ 904017 h 904017"/>
              <a:gd name="connsiteX3" fmla="*/ 0 w 3832971"/>
              <a:gd name="connsiteY3" fmla="*/ 904017 h 904017"/>
              <a:gd name="connsiteX4" fmla="*/ 250648 w 3832971"/>
              <a:gd name="connsiteY4" fmla="*/ 0 h 90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2971" h="904017">
                <a:moveTo>
                  <a:pt x="250648" y="0"/>
                </a:moveTo>
                <a:lnTo>
                  <a:pt x="3832971" y="0"/>
                </a:lnTo>
                <a:lnTo>
                  <a:pt x="3582323" y="904017"/>
                </a:lnTo>
                <a:lnTo>
                  <a:pt x="0" y="904017"/>
                </a:lnTo>
                <a:lnTo>
                  <a:pt x="2506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lIns="137160" tIns="45720" rIns="585216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Product mix (category, SKU, premium)</a:t>
            </a: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D2AA707B-0EDF-4351-A165-5C92A67028F6}"/>
              </a:ext>
            </a:extLst>
          </p:cNvPr>
          <p:cNvSpPr/>
          <p:nvPr/>
        </p:nvSpPr>
        <p:spPr>
          <a:xfrm>
            <a:off x="1496093" y="2931124"/>
            <a:ext cx="2515225" cy="601712"/>
          </a:xfrm>
          <a:custGeom>
            <a:avLst/>
            <a:gdLst>
              <a:gd name="connsiteX0" fmla="*/ 250647 w 3832970"/>
              <a:gd name="connsiteY0" fmla="*/ 0 h 904016"/>
              <a:gd name="connsiteX1" fmla="*/ 3832970 w 3832970"/>
              <a:gd name="connsiteY1" fmla="*/ 0 h 904016"/>
              <a:gd name="connsiteX2" fmla="*/ 3582323 w 3832970"/>
              <a:gd name="connsiteY2" fmla="*/ 904016 h 904016"/>
              <a:gd name="connsiteX3" fmla="*/ 0 w 3832970"/>
              <a:gd name="connsiteY3" fmla="*/ 904016 h 904016"/>
              <a:gd name="connsiteX4" fmla="*/ 250647 w 3832970"/>
              <a:gd name="connsiteY4" fmla="*/ 0 h 90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2970" h="904016">
                <a:moveTo>
                  <a:pt x="250647" y="0"/>
                </a:moveTo>
                <a:lnTo>
                  <a:pt x="3832970" y="0"/>
                </a:lnTo>
                <a:lnTo>
                  <a:pt x="3582323" y="904016"/>
                </a:lnTo>
                <a:lnTo>
                  <a:pt x="0" y="904016"/>
                </a:lnTo>
                <a:lnTo>
                  <a:pt x="25064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lIns="137160" tIns="45720" rIns="3200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 mix (B2C/B2B, size, industry)</a:t>
            </a:r>
          </a:p>
        </p:txBody>
      </p:sp>
      <p:sp>
        <p:nvSpPr>
          <p:cNvPr id="204" name="Arrow: Chevron 203">
            <a:extLst>
              <a:ext uri="{FF2B5EF4-FFF2-40B4-BE49-F238E27FC236}">
                <a16:creationId xmlns:a16="http://schemas.microsoft.com/office/drawing/2014/main" id="{BE460600-4AB4-42EA-89D7-71439D55073C}"/>
              </a:ext>
            </a:extLst>
          </p:cNvPr>
          <p:cNvSpPr/>
          <p:nvPr/>
        </p:nvSpPr>
        <p:spPr>
          <a:xfrm>
            <a:off x="3927065" y="1209386"/>
            <a:ext cx="2554219" cy="2165465"/>
          </a:xfrm>
          <a:prstGeom prst="chevron">
            <a:avLst>
              <a:gd name="adj" fmla="val 13863"/>
            </a:avLst>
          </a:prstGeom>
          <a:solidFill>
            <a:srgbClr val="FFFFFF">
              <a:lumMod val="75000"/>
            </a:srgbClr>
          </a:solidFill>
          <a:ln w="10795" cap="flat" cmpd="sng" algn="ctr">
            <a:noFill/>
            <a:prstDash val="solid"/>
          </a:ln>
          <a:effectLst/>
        </p:spPr>
        <p:txBody>
          <a:bodyPr lIns="1828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5" name="Arrow: Chevron 204">
            <a:extLst>
              <a:ext uri="{FF2B5EF4-FFF2-40B4-BE49-F238E27FC236}">
                <a16:creationId xmlns:a16="http://schemas.microsoft.com/office/drawing/2014/main" id="{BB4AB884-2482-4D0E-900F-9CB83F5C37F5}"/>
              </a:ext>
            </a:extLst>
          </p:cNvPr>
          <p:cNvSpPr/>
          <p:nvPr/>
        </p:nvSpPr>
        <p:spPr>
          <a:xfrm>
            <a:off x="6367017" y="1744312"/>
            <a:ext cx="1160162" cy="1095613"/>
          </a:xfrm>
          <a:prstGeom prst="chevron">
            <a:avLst>
              <a:gd name="adj" fmla="val 13863"/>
            </a:avLst>
          </a:prstGeom>
          <a:solidFill>
            <a:srgbClr val="243A5E"/>
          </a:solidFill>
          <a:ln w="10795" cap="flat" cmpd="sng" algn="ctr">
            <a:noFill/>
            <a:prstDash val="solid"/>
          </a:ln>
          <a:effectLst/>
        </p:spPr>
        <p:txBody>
          <a:bodyPr lIns="1828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CB94258-F8CE-4E6F-99B0-1ECBF1993401}"/>
              </a:ext>
            </a:extLst>
          </p:cNvPr>
          <p:cNvSpPr/>
          <p:nvPr/>
        </p:nvSpPr>
        <p:spPr bwMode="auto">
          <a:xfrm>
            <a:off x="5468739" y="1612189"/>
            <a:ext cx="604709" cy="182587"/>
          </a:xfrm>
          <a:prstGeom prst="rect">
            <a:avLst/>
          </a:prstGeom>
          <a:solidFill>
            <a:srgbClr val="0878D4"/>
          </a:solidFill>
          <a:ln>
            <a:noFill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15A7019-26C1-4C80-BDCB-92E2FA382FB7}"/>
              </a:ext>
            </a:extLst>
          </p:cNvPr>
          <p:cNvSpPr/>
          <p:nvPr/>
        </p:nvSpPr>
        <p:spPr bwMode="auto">
          <a:xfrm>
            <a:off x="5468739" y="1887722"/>
            <a:ext cx="561516" cy="182587"/>
          </a:xfrm>
          <a:prstGeom prst="rect">
            <a:avLst/>
          </a:prstGeom>
          <a:solidFill>
            <a:srgbClr val="0878D4"/>
          </a:solidFill>
          <a:ln>
            <a:noFill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186D23-D091-4B07-B796-12B1D300A910}"/>
              </a:ext>
            </a:extLst>
          </p:cNvPr>
          <p:cNvSpPr/>
          <p:nvPr/>
        </p:nvSpPr>
        <p:spPr bwMode="auto">
          <a:xfrm>
            <a:off x="5468738" y="2178282"/>
            <a:ext cx="518322" cy="182587"/>
          </a:xfrm>
          <a:prstGeom prst="rect">
            <a:avLst/>
          </a:prstGeom>
          <a:solidFill>
            <a:srgbClr val="0878D4"/>
          </a:solidFill>
          <a:ln>
            <a:noFill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DE38F1A-F4AF-4B17-8BEE-B58318834BEA}"/>
              </a:ext>
            </a:extLst>
          </p:cNvPr>
          <p:cNvSpPr/>
          <p:nvPr/>
        </p:nvSpPr>
        <p:spPr bwMode="auto">
          <a:xfrm>
            <a:off x="5468739" y="2468843"/>
            <a:ext cx="475129" cy="182587"/>
          </a:xfrm>
          <a:prstGeom prst="rect">
            <a:avLst/>
          </a:prstGeom>
          <a:solidFill>
            <a:srgbClr val="0878D4"/>
          </a:solidFill>
          <a:ln>
            <a:noFill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150F868-34C2-4B46-9218-769F0BE194FC}"/>
              </a:ext>
            </a:extLst>
          </p:cNvPr>
          <p:cNvSpPr/>
          <p:nvPr/>
        </p:nvSpPr>
        <p:spPr bwMode="auto">
          <a:xfrm>
            <a:off x="5468738" y="2751890"/>
            <a:ext cx="431935" cy="182587"/>
          </a:xfrm>
          <a:prstGeom prst="rect">
            <a:avLst/>
          </a:prstGeom>
          <a:solidFill>
            <a:srgbClr val="0878D4"/>
          </a:solidFill>
          <a:ln>
            <a:noFill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95371AD-E410-47AE-924D-D29274F0A1AD}"/>
              </a:ext>
            </a:extLst>
          </p:cNvPr>
          <p:cNvSpPr>
            <a:spLocks/>
          </p:cNvSpPr>
          <p:nvPr/>
        </p:nvSpPr>
        <p:spPr bwMode="auto">
          <a:xfrm>
            <a:off x="4679051" y="1642669"/>
            <a:ext cx="737381" cy="12162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Revenue growth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9064CD7-4C76-4CE6-AB56-49F7C649F005}"/>
              </a:ext>
            </a:extLst>
          </p:cNvPr>
          <p:cNvSpPr>
            <a:spLocks/>
          </p:cNvSpPr>
          <p:nvPr/>
        </p:nvSpPr>
        <p:spPr bwMode="auto">
          <a:xfrm>
            <a:off x="4416919" y="1887722"/>
            <a:ext cx="999513" cy="18258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Cost management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7EEA9B6-ACD3-484B-9D85-8922AC83A08C}"/>
              </a:ext>
            </a:extLst>
          </p:cNvPr>
          <p:cNvSpPr>
            <a:spLocks/>
          </p:cNvSpPr>
          <p:nvPr/>
        </p:nvSpPr>
        <p:spPr bwMode="auto">
          <a:xfrm>
            <a:off x="4416919" y="2178282"/>
            <a:ext cx="999513" cy="18258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Opportunity assessment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25FE9A-E870-449E-9F78-E26F99E08822}"/>
              </a:ext>
            </a:extLst>
          </p:cNvPr>
          <p:cNvSpPr>
            <a:spLocks/>
          </p:cNvSpPr>
          <p:nvPr/>
        </p:nvSpPr>
        <p:spPr bwMode="auto">
          <a:xfrm>
            <a:off x="4416919" y="2468843"/>
            <a:ext cx="999513" cy="18258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Competitive positioning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5B8CE94-784F-4A36-B21B-F553128D8C54}"/>
              </a:ext>
            </a:extLst>
          </p:cNvPr>
          <p:cNvSpPr>
            <a:spLocks/>
          </p:cNvSpPr>
          <p:nvPr/>
        </p:nvSpPr>
        <p:spPr bwMode="auto">
          <a:xfrm>
            <a:off x="4307009" y="2751890"/>
            <a:ext cx="1140069" cy="182587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Long term decision making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2135C68-19F0-4D5C-94B1-301E2283A6B7}"/>
              </a:ext>
            </a:extLst>
          </p:cNvPr>
          <p:cNvSpPr txBox="1"/>
          <p:nvPr/>
        </p:nvSpPr>
        <p:spPr>
          <a:xfrm>
            <a:off x="425700" y="3738391"/>
            <a:ext cx="838798" cy="24344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Data sources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0579EC8-9C3D-4C54-98A2-37CB44E205EE}"/>
              </a:ext>
            </a:extLst>
          </p:cNvPr>
          <p:cNvSpPr txBox="1"/>
          <p:nvPr/>
        </p:nvSpPr>
        <p:spPr>
          <a:xfrm>
            <a:off x="4538740" y="3738391"/>
            <a:ext cx="1204605" cy="24344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Predictive model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939B451-509B-46AC-A837-34BEB5E4EAD8}"/>
              </a:ext>
            </a:extLst>
          </p:cNvPr>
          <p:cNvSpPr txBox="1"/>
          <p:nvPr/>
        </p:nvSpPr>
        <p:spPr>
          <a:xfrm>
            <a:off x="6244898" y="3738391"/>
            <a:ext cx="1276349" cy="24344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Actions to drive growth</a:t>
            </a:r>
          </a:p>
        </p:txBody>
      </p:sp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08D07346-3437-4681-A0D3-8F9F75F1177D}"/>
              </a:ext>
            </a:extLst>
          </p:cNvPr>
          <p:cNvSpPr txBox="1">
            <a:spLocks/>
          </p:cNvSpPr>
          <p:nvPr/>
        </p:nvSpPr>
        <p:spPr>
          <a:xfrm>
            <a:off x="577605" y="1017479"/>
            <a:ext cx="585096" cy="41048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231730" marR="0" indent="-231730" algn="l" defTabSz="932563" rtl="0" eaLnBrk="1" fontAlgn="auto" latinLnBrk="0" hangingPunct="1">
              <a:lnSpc>
                <a:spcPct val="100000"/>
              </a:lnSpc>
              <a:spcBef>
                <a:spcPts val="1223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  <a:defRPr sz="2745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426956" marR="0" indent="-171417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961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39640" marR="0" indent="-188876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68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28516" marR="0" indent="-176180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741" marR="0" indent="-169830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7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1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1223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Market and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business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intelligence</a:t>
            </a:r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2ED27BF1-355B-4593-97F2-562344E427B6}"/>
              </a:ext>
            </a:extLst>
          </p:cNvPr>
          <p:cNvSpPr txBox="1">
            <a:spLocks/>
          </p:cNvSpPr>
          <p:nvPr/>
        </p:nvSpPr>
        <p:spPr>
          <a:xfrm>
            <a:off x="403963" y="3098265"/>
            <a:ext cx="932385" cy="38007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31730" marR="0" indent="-231730" algn="l" defTabSz="932563" rtl="0" eaLnBrk="1" fontAlgn="auto" latinLnBrk="0" hangingPunct="1">
              <a:lnSpc>
                <a:spcPct val="100000"/>
              </a:lnSpc>
              <a:spcBef>
                <a:spcPts val="1223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  <a:defRPr sz="2745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426956" marR="0" indent="-171417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961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39640" marR="0" indent="-188876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68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28516" marR="0" indent="-176180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741" marR="0" indent="-169830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7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1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1223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Billing</a:t>
            </a:r>
          </a:p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Invoice, Product,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Customers, Orders</a:t>
            </a:r>
          </a:p>
        </p:txBody>
      </p:sp>
      <p:sp>
        <p:nvSpPr>
          <p:cNvPr id="230" name="Hexagon 229">
            <a:extLst>
              <a:ext uri="{FF2B5EF4-FFF2-40B4-BE49-F238E27FC236}">
                <a16:creationId xmlns:a16="http://schemas.microsoft.com/office/drawing/2014/main" id="{7770E4E3-4F98-4FEF-A844-5D59966C8FB8}"/>
              </a:ext>
            </a:extLst>
          </p:cNvPr>
          <p:cNvSpPr>
            <a:spLocks noChangeAspect="1"/>
          </p:cNvSpPr>
          <p:nvPr/>
        </p:nvSpPr>
        <p:spPr>
          <a:xfrm rot="5400000">
            <a:off x="597907" y="2486392"/>
            <a:ext cx="564803" cy="480029"/>
          </a:xfrm>
          <a:prstGeom prst="hexagon">
            <a:avLst/>
          </a:pr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1" name="cost control" descr="cost control">
            <a:extLst>
              <a:ext uri="{FF2B5EF4-FFF2-40B4-BE49-F238E27FC236}">
                <a16:creationId xmlns:a16="http://schemas.microsoft.com/office/drawing/2014/main" id="{D4E24621-7EFC-4529-92F7-1E6503C09703}"/>
              </a:ext>
            </a:extLst>
          </p:cNvPr>
          <p:cNvGrpSpPr/>
          <p:nvPr/>
        </p:nvGrpSpPr>
        <p:grpSpPr>
          <a:xfrm>
            <a:off x="726596" y="2583627"/>
            <a:ext cx="291869" cy="296046"/>
            <a:chOff x="5336111" y="3021278"/>
            <a:chExt cx="411480" cy="411480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6773C5B-AD39-48DB-B0FA-C249189B4586}"/>
                </a:ext>
              </a:extLst>
            </p:cNvPr>
            <p:cNvSpPr/>
            <p:nvPr/>
          </p:nvSpPr>
          <p:spPr>
            <a:xfrm>
              <a:off x="5336111" y="3021278"/>
              <a:ext cx="411480" cy="411480"/>
            </a:xfrm>
            <a:custGeom>
              <a:avLst/>
              <a:gdLst>
                <a:gd name="connsiteX0" fmla="*/ 206385 w 411480"/>
                <a:gd name="connsiteY0" fmla="*/ 411980 h 411480"/>
                <a:gd name="connsiteX1" fmla="*/ 411331 w 411480"/>
                <a:gd name="connsiteY1" fmla="*/ 207035 h 411480"/>
                <a:gd name="connsiteX2" fmla="*/ 206385 w 411480"/>
                <a:gd name="connsiteY2" fmla="*/ 1440 h 411480"/>
                <a:gd name="connsiteX3" fmla="*/ 1440 w 411480"/>
                <a:gd name="connsiteY3" fmla="*/ 206385 h 411480"/>
                <a:gd name="connsiteX4" fmla="*/ 206385 w 411480"/>
                <a:gd name="connsiteY4" fmla="*/ 4119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" h="411480">
                  <a:moveTo>
                    <a:pt x="206385" y="411980"/>
                  </a:moveTo>
                  <a:cubicBezTo>
                    <a:pt x="319939" y="411980"/>
                    <a:pt x="411331" y="319939"/>
                    <a:pt x="411331" y="207035"/>
                  </a:cubicBezTo>
                  <a:cubicBezTo>
                    <a:pt x="411980" y="93481"/>
                    <a:pt x="319939" y="1440"/>
                    <a:pt x="206385" y="1440"/>
                  </a:cubicBezTo>
                  <a:cubicBezTo>
                    <a:pt x="93481" y="1440"/>
                    <a:pt x="1440" y="93481"/>
                    <a:pt x="1440" y="206385"/>
                  </a:cubicBezTo>
                  <a:cubicBezTo>
                    <a:pt x="1440" y="319939"/>
                    <a:pt x="93481" y="411980"/>
                    <a:pt x="206385" y="411980"/>
                  </a:cubicBezTo>
                  <a:close/>
                </a:path>
              </a:pathLst>
            </a:custGeom>
            <a:solidFill>
              <a:srgbClr val="50E6FF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8FF1A38-CD6E-4DF3-B7C0-18571B2AE989}"/>
                </a:ext>
              </a:extLst>
            </p:cNvPr>
            <p:cNvSpPr/>
            <p:nvPr/>
          </p:nvSpPr>
          <p:spPr>
            <a:xfrm>
              <a:off x="5477689" y="3097945"/>
              <a:ext cx="132874" cy="248603"/>
            </a:xfrm>
            <a:custGeom>
              <a:avLst/>
              <a:gdLst>
                <a:gd name="connsiteX0" fmla="*/ 118877 w 132873"/>
                <a:gd name="connsiteY0" fmla="*/ 133402 h 248602"/>
                <a:gd name="connsiteX1" fmla="*/ 76502 w 132873"/>
                <a:gd name="connsiteY1" fmla="*/ 108858 h 248602"/>
                <a:gd name="connsiteX2" fmla="*/ 76502 w 132873"/>
                <a:gd name="connsiteY2" fmla="*/ 57892 h 248602"/>
                <a:gd name="connsiteX3" fmla="*/ 118877 w 132873"/>
                <a:gd name="connsiteY3" fmla="*/ 72041 h 248602"/>
                <a:gd name="connsiteX4" fmla="*/ 118877 w 132873"/>
                <a:gd name="connsiteY4" fmla="*/ 35225 h 248602"/>
                <a:gd name="connsiteX5" fmla="*/ 76502 w 132873"/>
                <a:gd name="connsiteY5" fmla="*/ 25984 h 248602"/>
                <a:gd name="connsiteX6" fmla="*/ 76502 w 132873"/>
                <a:gd name="connsiteY6" fmla="*/ 1440 h 248602"/>
                <a:gd name="connsiteX7" fmla="*/ 56217 w 132873"/>
                <a:gd name="connsiteY7" fmla="*/ 1440 h 248602"/>
                <a:gd name="connsiteX8" fmla="*/ 56217 w 132873"/>
                <a:gd name="connsiteY8" fmla="*/ 26634 h 248602"/>
                <a:gd name="connsiteX9" fmla="*/ 16946 w 132873"/>
                <a:gd name="connsiteY9" fmla="*/ 43815 h 248602"/>
                <a:gd name="connsiteX10" fmla="*/ 5251 w 132873"/>
                <a:gd name="connsiteY10" fmla="*/ 60419 h 248602"/>
                <a:gd name="connsiteX11" fmla="*/ 1570 w 132873"/>
                <a:gd name="connsiteY11" fmla="*/ 80054 h 248602"/>
                <a:gd name="connsiteX12" fmla="*/ 14492 w 132873"/>
                <a:gd name="connsiteY12" fmla="*/ 114416 h 248602"/>
                <a:gd name="connsiteX13" fmla="*/ 56867 w 132873"/>
                <a:gd name="connsiteY13" fmla="*/ 138960 h 248602"/>
                <a:gd name="connsiteX14" fmla="*/ 56867 w 132873"/>
                <a:gd name="connsiteY14" fmla="*/ 188049 h 248602"/>
                <a:gd name="connsiteX15" fmla="*/ 28641 w 132873"/>
                <a:gd name="connsiteY15" fmla="*/ 181264 h 248602"/>
                <a:gd name="connsiteX16" fmla="*/ 4674 w 132873"/>
                <a:gd name="connsiteY16" fmla="*/ 169569 h 248602"/>
                <a:gd name="connsiteX17" fmla="*/ 4674 w 132873"/>
                <a:gd name="connsiteY17" fmla="*/ 207035 h 248602"/>
                <a:gd name="connsiteX18" fmla="*/ 55639 w 132873"/>
                <a:gd name="connsiteY18" fmla="*/ 219957 h 248602"/>
                <a:gd name="connsiteX19" fmla="*/ 55639 w 132873"/>
                <a:gd name="connsiteY19" fmla="*/ 248183 h 248602"/>
                <a:gd name="connsiteX20" fmla="*/ 75925 w 132873"/>
                <a:gd name="connsiteY20" fmla="*/ 248183 h 248602"/>
                <a:gd name="connsiteX21" fmla="*/ 75925 w 132873"/>
                <a:gd name="connsiteY21" fmla="*/ 219307 h 248602"/>
                <a:gd name="connsiteX22" fmla="*/ 117650 w 132873"/>
                <a:gd name="connsiteY22" fmla="*/ 202704 h 248602"/>
                <a:gd name="connsiteX23" fmla="*/ 131799 w 132873"/>
                <a:gd name="connsiteY23" fmla="*/ 166464 h 248602"/>
                <a:gd name="connsiteX24" fmla="*/ 118877 w 132873"/>
                <a:gd name="connsiteY24" fmla="*/ 133402 h 248602"/>
                <a:gd name="connsiteX25" fmla="*/ 56217 w 132873"/>
                <a:gd name="connsiteY25" fmla="*/ 100917 h 248602"/>
                <a:gd name="connsiteX26" fmla="*/ 37809 w 132873"/>
                <a:gd name="connsiteY26" fmla="*/ 76950 h 248602"/>
                <a:gd name="connsiteX27" fmla="*/ 56217 w 132873"/>
                <a:gd name="connsiteY27" fmla="*/ 57315 h 248602"/>
                <a:gd name="connsiteX28" fmla="*/ 56217 w 132873"/>
                <a:gd name="connsiteY28" fmla="*/ 100917 h 248602"/>
                <a:gd name="connsiteX29" fmla="*/ 75852 w 132873"/>
                <a:gd name="connsiteY29" fmla="*/ 187472 h 248602"/>
                <a:gd name="connsiteX30" fmla="*/ 75852 w 132873"/>
                <a:gd name="connsiteY30" fmla="*/ 146324 h 248602"/>
                <a:gd name="connsiteX31" fmla="*/ 95488 w 132873"/>
                <a:gd name="connsiteY31" fmla="*/ 167836 h 248602"/>
                <a:gd name="connsiteX32" fmla="*/ 75852 w 132873"/>
                <a:gd name="connsiteY32" fmla="*/ 187472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2873" h="248602">
                  <a:moveTo>
                    <a:pt x="118877" y="133402"/>
                  </a:moveTo>
                  <a:cubicBezTo>
                    <a:pt x="110287" y="124162"/>
                    <a:pt x="96138" y="116221"/>
                    <a:pt x="76502" y="108858"/>
                  </a:cubicBezTo>
                  <a:lnTo>
                    <a:pt x="76502" y="57892"/>
                  </a:lnTo>
                  <a:cubicBezTo>
                    <a:pt x="92456" y="59769"/>
                    <a:pt x="106605" y="64678"/>
                    <a:pt x="118877" y="72041"/>
                  </a:cubicBezTo>
                  <a:lnTo>
                    <a:pt x="118877" y="35225"/>
                  </a:lnTo>
                  <a:cubicBezTo>
                    <a:pt x="109637" y="29666"/>
                    <a:pt x="94910" y="26634"/>
                    <a:pt x="76502" y="25984"/>
                  </a:cubicBezTo>
                  <a:lnTo>
                    <a:pt x="76502" y="1440"/>
                  </a:lnTo>
                  <a:lnTo>
                    <a:pt x="56217" y="1440"/>
                  </a:lnTo>
                  <a:lnTo>
                    <a:pt x="56217" y="26634"/>
                  </a:lnTo>
                  <a:cubicBezTo>
                    <a:pt x="40263" y="27861"/>
                    <a:pt x="26764" y="33420"/>
                    <a:pt x="16946" y="43815"/>
                  </a:cubicBezTo>
                  <a:cubicBezTo>
                    <a:pt x="12037" y="48724"/>
                    <a:pt x="8356" y="54283"/>
                    <a:pt x="5251" y="60419"/>
                  </a:cubicBezTo>
                  <a:cubicBezTo>
                    <a:pt x="2797" y="66554"/>
                    <a:pt x="920" y="73340"/>
                    <a:pt x="1570" y="80054"/>
                  </a:cubicBezTo>
                  <a:cubicBezTo>
                    <a:pt x="1570" y="94203"/>
                    <a:pt x="5901" y="105826"/>
                    <a:pt x="14492" y="114416"/>
                  </a:cubicBezTo>
                  <a:cubicBezTo>
                    <a:pt x="22504" y="123007"/>
                    <a:pt x="36581" y="131597"/>
                    <a:pt x="56867" y="138960"/>
                  </a:cubicBezTo>
                  <a:lnTo>
                    <a:pt x="56867" y="188049"/>
                  </a:lnTo>
                  <a:cubicBezTo>
                    <a:pt x="48854" y="187399"/>
                    <a:pt x="39036" y="184945"/>
                    <a:pt x="28641" y="181264"/>
                  </a:cubicBezTo>
                  <a:cubicBezTo>
                    <a:pt x="17596" y="176932"/>
                    <a:pt x="10233" y="173900"/>
                    <a:pt x="4674" y="169569"/>
                  </a:cubicBezTo>
                  <a:lnTo>
                    <a:pt x="4674" y="207035"/>
                  </a:lnTo>
                  <a:cubicBezTo>
                    <a:pt x="20628" y="215626"/>
                    <a:pt x="37809" y="219957"/>
                    <a:pt x="55639" y="219957"/>
                  </a:cubicBezTo>
                  <a:lnTo>
                    <a:pt x="55639" y="248183"/>
                  </a:lnTo>
                  <a:lnTo>
                    <a:pt x="75925" y="248183"/>
                  </a:lnTo>
                  <a:lnTo>
                    <a:pt x="75925" y="219307"/>
                  </a:lnTo>
                  <a:cubicBezTo>
                    <a:pt x="94333" y="217430"/>
                    <a:pt x="107832" y="211294"/>
                    <a:pt x="117650" y="202704"/>
                  </a:cubicBezTo>
                  <a:cubicBezTo>
                    <a:pt x="126890" y="193463"/>
                    <a:pt x="131799" y="181841"/>
                    <a:pt x="131799" y="166464"/>
                  </a:cubicBezTo>
                  <a:cubicBezTo>
                    <a:pt x="131149" y="152460"/>
                    <a:pt x="127468" y="141992"/>
                    <a:pt x="118877" y="133402"/>
                  </a:cubicBezTo>
                  <a:close/>
                  <a:moveTo>
                    <a:pt x="56217" y="100917"/>
                  </a:moveTo>
                  <a:cubicBezTo>
                    <a:pt x="43945" y="94781"/>
                    <a:pt x="37809" y="86768"/>
                    <a:pt x="37809" y="76950"/>
                  </a:cubicBezTo>
                  <a:cubicBezTo>
                    <a:pt x="37809" y="66482"/>
                    <a:pt x="43945" y="59769"/>
                    <a:pt x="56217" y="57315"/>
                  </a:cubicBezTo>
                  <a:lnTo>
                    <a:pt x="56217" y="100917"/>
                  </a:lnTo>
                  <a:close/>
                  <a:moveTo>
                    <a:pt x="75852" y="187472"/>
                  </a:moveTo>
                  <a:lnTo>
                    <a:pt x="75852" y="146324"/>
                  </a:lnTo>
                  <a:cubicBezTo>
                    <a:pt x="88774" y="151883"/>
                    <a:pt x="95488" y="158596"/>
                    <a:pt x="95488" y="167836"/>
                  </a:cubicBezTo>
                  <a:cubicBezTo>
                    <a:pt x="94910" y="178881"/>
                    <a:pt x="88774" y="185017"/>
                    <a:pt x="75852" y="187472"/>
                  </a:cubicBezTo>
                  <a:close/>
                </a:path>
              </a:pathLst>
            </a:custGeom>
            <a:solidFill>
              <a:srgbClr val="0078D4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2" name="Hexagon 231">
            <a:extLst>
              <a:ext uri="{FF2B5EF4-FFF2-40B4-BE49-F238E27FC236}">
                <a16:creationId xmlns:a16="http://schemas.microsoft.com/office/drawing/2014/main" id="{D13B7441-73AE-4A5D-9A5A-7C56A2B19110}"/>
              </a:ext>
            </a:extLst>
          </p:cNvPr>
          <p:cNvSpPr>
            <a:spLocks noChangeAspect="1"/>
          </p:cNvSpPr>
          <p:nvPr/>
        </p:nvSpPr>
        <p:spPr>
          <a:xfrm rot="5400000">
            <a:off x="597907" y="1607390"/>
            <a:ext cx="564803" cy="480029"/>
          </a:xfrm>
          <a:prstGeom prst="hexagon">
            <a:avLst/>
          </a:pr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3" name="occupant experience" descr="occupant experience, accelerate">
            <a:extLst>
              <a:ext uri="{FF2B5EF4-FFF2-40B4-BE49-F238E27FC236}">
                <a16:creationId xmlns:a16="http://schemas.microsoft.com/office/drawing/2014/main" id="{C8589362-05C6-4430-A2AE-18EFEEDF73C8}"/>
              </a:ext>
            </a:extLst>
          </p:cNvPr>
          <p:cNvGrpSpPr/>
          <p:nvPr/>
        </p:nvGrpSpPr>
        <p:grpSpPr>
          <a:xfrm>
            <a:off x="748530" y="1712328"/>
            <a:ext cx="248001" cy="250585"/>
            <a:chOff x="2573395" y="3063240"/>
            <a:chExt cx="377930" cy="376480"/>
          </a:xfrm>
        </p:grpSpPr>
        <p:sp>
          <p:nvSpPr>
            <p:cNvPr id="234" name="Oval 229">
              <a:extLst>
                <a:ext uri="{FF2B5EF4-FFF2-40B4-BE49-F238E27FC236}">
                  <a16:creationId xmlns:a16="http://schemas.microsoft.com/office/drawing/2014/main" id="{11D08E0B-2F48-4449-A4C2-9B2FEE6C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316" y="3063240"/>
              <a:ext cx="79641" cy="79640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Oval 230">
              <a:extLst>
                <a:ext uri="{FF2B5EF4-FFF2-40B4-BE49-F238E27FC236}">
                  <a16:creationId xmlns:a16="http://schemas.microsoft.com/office/drawing/2014/main" id="{94E2EF6C-D656-4DC7-B03B-5F47DBB2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08" y="3196456"/>
              <a:ext cx="59369" cy="59368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Oval 231">
              <a:extLst>
                <a:ext uri="{FF2B5EF4-FFF2-40B4-BE49-F238E27FC236}">
                  <a16:creationId xmlns:a16="http://schemas.microsoft.com/office/drawing/2014/main" id="{3897A5AE-1981-49D2-A607-9AC0122E3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131" y="3326776"/>
              <a:ext cx="30409" cy="28960"/>
            </a:xfrm>
            <a:prstGeom prst="ellipse">
              <a:avLst/>
            </a:prstGeom>
            <a:solidFill>
              <a:srgbClr val="8FC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Oval 232">
              <a:extLst>
                <a:ext uri="{FF2B5EF4-FFF2-40B4-BE49-F238E27FC236}">
                  <a16:creationId xmlns:a16="http://schemas.microsoft.com/office/drawing/2014/main" id="{D34B5846-61D6-448F-A542-752F144B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68" y="3283336"/>
              <a:ext cx="40544" cy="39096"/>
            </a:xfrm>
            <a:prstGeom prst="ellipse">
              <a:avLst/>
            </a:prstGeom>
            <a:solidFill>
              <a:srgbClr val="479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Oval 233">
              <a:extLst>
                <a:ext uri="{FF2B5EF4-FFF2-40B4-BE49-F238E27FC236}">
                  <a16:creationId xmlns:a16="http://schemas.microsoft.com/office/drawing/2014/main" id="{3686483D-DFF5-4617-8709-A760B8D86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139" y="3357184"/>
              <a:ext cx="20272" cy="18824"/>
            </a:xfrm>
            <a:prstGeom prst="ellipse">
              <a:avLst/>
            </a:prstGeom>
            <a:solidFill>
              <a:srgbClr val="BD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Oval 234">
              <a:extLst>
                <a:ext uri="{FF2B5EF4-FFF2-40B4-BE49-F238E27FC236}">
                  <a16:creationId xmlns:a16="http://schemas.microsoft.com/office/drawing/2014/main" id="{EE757EED-ACC0-436F-A78A-93CA68FE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251" y="3367320"/>
              <a:ext cx="20272" cy="20272"/>
            </a:xfrm>
            <a:prstGeom prst="ellipse">
              <a:avLst/>
            </a:prstGeom>
            <a:solidFill>
              <a:srgbClr val="D4E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235">
              <a:extLst>
                <a:ext uri="{FF2B5EF4-FFF2-40B4-BE49-F238E27FC236}">
                  <a16:creationId xmlns:a16="http://schemas.microsoft.com/office/drawing/2014/main" id="{6775FE0D-0811-49F6-8FD7-DE36BF2F6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95" y="3063240"/>
              <a:ext cx="377930" cy="376480"/>
            </a:xfrm>
            <a:custGeom>
              <a:avLst/>
              <a:gdLst>
                <a:gd name="T0" fmla="*/ 505 w 565"/>
                <a:gd name="T1" fmla="*/ 0 h 564"/>
                <a:gd name="T2" fmla="*/ 0 w 565"/>
                <a:gd name="T3" fmla="*/ 505 h 564"/>
                <a:gd name="T4" fmla="*/ 0 w 565"/>
                <a:gd name="T5" fmla="*/ 564 h 564"/>
                <a:gd name="T6" fmla="*/ 565 w 565"/>
                <a:gd name="T7" fmla="*/ 564 h 564"/>
                <a:gd name="T8" fmla="*/ 565 w 565"/>
                <a:gd name="T9" fmla="*/ 0 h 564"/>
                <a:gd name="T10" fmla="*/ 505 w 565"/>
                <a:gd name="T11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5" h="564">
                  <a:moveTo>
                    <a:pt x="505" y="0"/>
                  </a:moveTo>
                  <a:cubicBezTo>
                    <a:pt x="505" y="279"/>
                    <a:pt x="279" y="505"/>
                    <a:pt x="0" y="505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5" y="0"/>
                    <a:pt x="565" y="0"/>
                    <a:pt x="565" y="0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20" name="Hexagon 219">
            <a:extLst>
              <a:ext uri="{FF2B5EF4-FFF2-40B4-BE49-F238E27FC236}">
                <a16:creationId xmlns:a16="http://schemas.microsoft.com/office/drawing/2014/main" id="{903A4D5D-4960-4DE5-84BD-ECBAB8E6232C}"/>
              </a:ext>
            </a:extLst>
          </p:cNvPr>
          <p:cNvSpPr/>
          <p:nvPr/>
        </p:nvSpPr>
        <p:spPr>
          <a:xfrm rot="5400000">
            <a:off x="6647264" y="2022101"/>
            <a:ext cx="635404" cy="540033"/>
          </a:xfrm>
          <a:prstGeom prst="hexagon">
            <a:avLst/>
          </a:pr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1473EED-F590-43C8-9C9A-D5D8392FC2D3}"/>
              </a:ext>
            </a:extLst>
          </p:cNvPr>
          <p:cNvGrpSpPr/>
          <p:nvPr/>
        </p:nvGrpSpPr>
        <p:grpSpPr>
          <a:xfrm>
            <a:off x="6846172" y="2164457"/>
            <a:ext cx="237750" cy="255281"/>
            <a:chOff x="10765694" y="3671296"/>
            <a:chExt cx="351636" cy="372246"/>
          </a:xfrm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AB9734B-FDF8-48C6-BAB3-C29FF541C93E}"/>
                </a:ext>
              </a:extLst>
            </p:cNvPr>
            <p:cNvSpPr/>
            <p:nvPr/>
          </p:nvSpPr>
          <p:spPr>
            <a:xfrm flipH="1">
              <a:off x="10765694" y="3963416"/>
              <a:ext cx="38652" cy="77303"/>
            </a:xfrm>
            <a:custGeom>
              <a:avLst/>
              <a:gdLst>
                <a:gd name="connsiteX0" fmla="*/ 1166 w 38651"/>
                <a:gd name="connsiteY0" fmla="*/ 79769 h 77302"/>
                <a:gd name="connsiteX1" fmla="*/ 39946 w 38651"/>
                <a:gd name="connsiteY1" fmla="*/ 79769 h 77302"/>
                <a:gd name="connsiteX2" fmla="*/ 39946 w 38651"/>
                <a:gd name="connsiteY2" fmla="*/ 1166 h 77302"/>
                <a:gd name="connsiteX3" fmla="*/ 1166 w 38651"/>
                <a:gd name="connsiteY3" fmla="*/ 1166 h 77302"/>
                <a:gd name="connsiteX4" fmla="*/ 1166 w 38651"/>
                <a:gd name="connsiteY4" fmla="*/ 79769 h 7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77302">
                  <a:moveTo>
                    <a:pt x="1166" y="79769"/>
                  </a:moveTo>
                  <a:lnTo>
                    <a:pt x="39946" y="79769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79769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F082B7A-A329-4D6F-A2AD-DEEDEAF4865C}"/>
                </a:ext>
              </a:extLst>
            </p:cNvPr>
            <p:cNvSpPr/>
            <p:nvPr/>
          </p:nvSpPr>
          <p:spPr>
            <a:xfrm flipH="1">
              <a:off x="10844236" y="3924961"/>
              <a:ext cx="38652" cy="115954"/>
            </a:xfrm>
            <a:custGeom>
              <a:avLst/>
              <a:gdLst>
                <a:gd name="connsiteX0" fmla="*/ 1166 w 38651"/>
                <a:gd name="connsiteY0" fmla="*/ 118223 h 115954"/>
                <a:gd name="connsiteX1" fmla="*/ 39946 w 38651"/>
                <a:gd name="connsiteY1" fmla="*/ 118223 h 115954"/>
                <a:gd name="connsiteX2" fmla="*/ 39946 w 38651"/>
                <a:gd name="connsiteY2" fmla="*/ 1166 h 115954"/>
                <a:gd name="connsiteX3" fmla="*/ 1166 w 38651"/>
                <a:gd name="connsiteY3" fmla="*/ 1166 h 115954"/>
                <a:gd name="connsiteX4" fmla="*/ 1166 w 38651"/>
                <a:gd name="connsiteY4" fmla="*/ 118223 h 1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115954">
                  <a:moveTo>
                    <a:pt x="1166" y="118223"/>
                  </a:moveTo>
                  <a:lnTo>
                    <a:pt x="39946" y="118223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118223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BF02F70-626E-4CEE-882E-634C3B0BA920}"/>
                </a:ext>
              </a:extLst>
            </p:cNvPr>
            <p:cNvSpPr/>
            <p:nvPr/>
          </p:nvSpPr>
          <p:spPr>
            <a:xfrm flipH="1">
              <a:off x="11000072" y="3748659"/>
              <a:ext cx="38652" cy="293750"/>
            </a:xfrm>
            <a:custGeom>
              <a:avLst/>
              <a:gdLst>
                <a:gd name="connsiteX0" fmla="*/ 1166 w 38651"/>
                <a:gd name="connsiteY0" fmla="*/ 294527 h 293750"/>
                <a:gd name="connsiteX1" fmla="*/ 39946 w 38651"/>
                <a:gd name="connsiteY1" fmla="*/ 294527 h 293750"/>
                <a:gd name="connsiteX2" fmla="*/ 39946 w 38651"/>
                <a:gd name="connsiteY2" fmla="*/ 1166 h 293750"/>
                <a:gd name="connsiteX3" fmla="*/ 1166 w 38651"/>
                <a:gd name="connsiteY3" fmla="*/ 1166 h 293750"/>
                <a:gd name="connsiteX4" fmla="*/ 1166 w 38651"/>
                <a:gd name="connsiteY4" fmla="*/ 294527 h 2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293750">
                  <a:moveTo>
                    <a:pt x="1166" y="294527"/>
                  </a:moveTo>
                  <a:lnTo>
                    <a:pt x="39946" y="294527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294527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B2AAE2F-8A1E-4AA3-ACD5-587DEFC1964D}"/>
                </a:ext>
              </a:extLst>
            </p:cNvPr>
            <p:cNvSpPr/>
            <p:nvPr/>
          </p:nvSpPr>
          <p:spPr>
            <a:xfrm flipH="1">
              <a:off x="10921471" y="3846420"/>
              <a:ext cx="38652" cy="197122"/>
            </a:xfrm>
            <a:custGeom>
              <a:avLst/>
              <a:gdLst>
                <a:gd name="connsiteX0" fmla="*/ 1166 w 38651"/>
                <a:gd name="connsiteY0" fmla="*/ 196762 h 197121"/>
                <a:gd name="connsiteX1" fmla="*/ 39946 w 38651"/>
                <a:gd name="connsiteY1" fmla="*/ 196762 h 197121"/>
                <a:gd name="connsiteX2" fmla="*/ 39946 w 38651"/>
                <a:gd name="connsiteY2" fmla="*/ 1166 h 197121"/>
                <a:gd name="connsiteX3" fmla="*/ 1166 w 38651"/>
                <a:gd name="connsiteY3" fmla="*/ 1166 h 197121"/>
                <a:gd name="connsiteX4" fmla="*/ 1166 w 38651"/>
                <a:gd name="connsiteY4" fmla="*/ 196762 h 19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197121">
                  <a:moveTo>
                    <a:pt x="1166" y="196762"/>
                  </a:moveTo>
                  <a:lnTo>
                    <a:pt x="39946" y="196762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196762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3AA39BE-5BAE-4082-B384-4718AE192FEC}"/>
                </a:ext>
              </a:extLst>
            </p:cNvPr>
            <p:cNvSpPr/>
            <p:nvPr/>
          </p:nvSpPr>
          <p:spPr>
            <a:xfrm flipH="1">
              <a:off x="11078678" y="3671296"/>
              <a:ext cx="38652" cy="371053"/>
            </a:xfrm>
            <a:custGeom>
              <a:avLst/>
              <a:gdLst>
                <a:gd name="connsiteX0" fmla="*/ 1166 w 38651"/>
                <a:gd name="connsiteY0" fmla="*/ 371893 h 371052"/>
                <a:gd name="connsiteX1" fmla="*/ 40142 w 38651"/>
                <a:gd name="connsiteY1" fmla="*/ 371893 h 371052"/>
                <a:gd name="connsiteX2" fmla="*/ 40142 w 38651"/>
                <a:gd name="connsiteY2" fmla="*/ 1166 h 371052"/>
                <a:gd name="connsiteX3" fmla="*/ 1166 w 38651"/>
                <a:gd name="connsiteY3" fmla="*/ 1166 h 371052"/>
                <a:gd name="connsiteX4" fmla="*/ 1166 w 38651"/>
                <a:gd name="connsiteY4" fmla="*/ 371893 h 3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371052">
                  <a:moveTo>
                    <a:pt x="1166" y="371893"/>
                  </a:moveTo>
                  <a:lnTo>
                    <a:pt x="40142" y="371893"/>
                  </a:lnTo>
                  <a:lnTo>
                    <a:pt x="40142" y="1166"/>
                  </a:lnTo>
                  <a:lnTo>
                    <a:pt x="1166" y="1166"/>
                  </a:lnTo>
                  <a:lnTo>
                    <a:pt x="1166" y="371893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CD9CBA3-08CF-429F-BB69-B89E8900B393}"/>
                </a:ext>
              </a:extLst>
            </p:cNvPr>
            <p:cNvSpPr/>
            <p:nvPr/>
          </p:nvSpPr>
          <p:spPr>
            <a:xfrm>
              <a:off x="10772545" y="3671296"/>
              <a:ext cx="88899" cy="177796"/>
            </a:xfrm>
            <a:custGeom>
              <a:avLst/>
              <a:gdLst>
                <a:gd name="connsiteX0" fmla="*/ 66148 w 88898"/>
                <a:gd name="connsiteY0" fmla="*/ 119136 h 177796"/>
                <a:gd name="connsiteX1" fmla="*/ 52721 w 88898"/>
                <a:gd name="connsiteY1" fmla="*/ 104145 h 177796"/>
                <a:gd name="connsiteX2" fmla="*/ 52721 w 88898"/>
                <a:gd name="connsiteY2" fmla="*/ 132562 h 177796"/>
                <a:gd name="connsiteX3" fmla="*/ 66148 w 88898"/>
                <a:gd name="connsiteY3" fmla="*/ 119136 h 177796"/>
                <a:gd name="connsiteX4" fmla="*/ 39034 w 88898"/>
                <a:gd name="connsiteY4" fmla="*/ 72404 h 177796"/>
                <a:gd name="connsiteX5" fmla="*/ 39034 w 88898"/>
                <a:gd name="connsiteY5" fmla="*/ 42683 h 177796"/>
                <a:gd name="connsiteX6" fmla="*/ 25998 w 88898"/>
                <a:gd name="connsiteY6" fmla="*/ 56305 h 177796"/>
                <a:gd name="connsiteX7" fmla="*/ 39034 w 88898"/>
                <a:gd name="connsiteY7" fmla="*/ 72404 h 177796"/>
                <a:gd name="connsiteX8" fmla="*/ 91110 w 88898"/>
                <a:gd name="connsiteY8" fmla="*/ 117832 h 177796"/>
                <a:gd name="connsiteX9" fmla="*/ 81334 w 88898"/>
                <a:gd name="connsiteY9" fmla="*/ 142861 h 177796"/>
                <a:gd name="connsiteX10" fmla="*/ 52786 w 88898"/>
                <a:gd name="connsiteY10" fmla="*/ 154462 h 177796"/>
                <a:gd name="connsiteX11" fmla="*/ 52786 w 88898"/>
                <a:gd name="connsiteY11" fmla="*/ 176752 h 177796"/>
                <a:gd name="connsiteX12" fmla="*/ 39099 w 88898"/>
                <a:gd name="connsiteY12" fmla="*/ 176752 h 177796"/>
                <a:gd name="connsiteX13" fmla="*/ 39099 w 88898"/>
                <a:gd name="connsiteY13" fmla="*/ 155048 h 177796"/>
                <a:gd name="connsiteX14" fmla="*/ 3642 w 88898"/>
                <a:gd name="connsiteY14" fmla="*/ 146445 h 177796"/>
                <a:gd name="connsiteX15" fmla="*/ 3642 w 88898"/>
                <a:gd name="connsiteY15" fmla="*/ 120439 h 177796"/>
                <a:gd name="connsiteX16" fmla="*/ 19806 w 88898"/>
                <a:gd name="connsiteY16" fmla="*/ 128456 h 177796"/>
                <a:gd name="connsiteX17" fmla="*/ 39099 w 88898"/>
                <a:gd name="connsiteY17" fmla="*/ 132889 h 177796"/>
                <a:gd name="connsiteX18" fmla="*/ 39099 w 88898"/>
                <a:gd name="connsiteY18" fmla="*/ 98735 h 177796"/>
                <a:gd name="connsiteX19" fmla="*/ 9769 w 88898"/>
                <a:gd name="connsiteY19" fmla="*/ 81920 h 177796"/>
                <a:gd name="connsiteX20" fmla="*/ 1166 w 88898"/>
                <a:gd name="connsiteY20" fmla="*/ 57869 h 177796"/>
                <a:gd name="connsiteX21" fmla="*/ 11790 w 88898"/>
                <a:gd name="connsiteY21" fmla="*/ 32711 h 177796"/>
                <a:gd name="connsiteX22" fmla="*/ 39164 w 88898"/>
                <a:gd name="connsiteY22" fmla="*/ 20784 h 177796"/>
                <a:gd name="connsiteX23" fmla="*/ 39164 w 88898"/>
                <a:gd name="connsiteY23" fmla="*/ 1166 h 177796"/>
                <a:gd name="connsiteX24" fmla="*/ 52852 w 88898"/>
                <a:gd name="connsiteY24" fmla="*/ 1166 h 177796"/>
                <a:gd name="connsiteX25" fmla="*/ 52852 w 88898"/>
                <a:gd name="connsiteY25" fmla="*/ 20393 h 177796"/>
                <a:gd name="connsiteX26" fmla="*/ 82377 w 88898"/>
                <a:gd name="connsiteY26" fmla="*/ 26780 h 177796"/>
                <a:gd name="connsiteX27" fmla="*/ 82377 w 88898"/>
                <a:gd name="connsiteY27" fmla="*/ 52069 h 177796"/>
                <a:gd name="connsiteX28" fmla="*/ 52852 w 88898"/>
                <a:gd name="connsiteY28" fmla="*/ 42292 h 177796"/>
                <a:gd name="connsiteX29" fmla="*/ 52852 w 88898"/>
                <a:gd name="connsiteY29" fmla="*/ 77814 h 177796"/>
                <a:gd name="connsiteX30" fmla="*/ 82377 w 88898"/>
                <a:gd name="connsiteY30" fmla="*/ 94694 h 177796"/>
                <a:gd name="connsiteX31" fmla="*/ 91110 w 88898"/>
                <a:gd name="connsiteY31" fmla="*/ 117832 h 17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8898" h="177796">
                  <a:moveTo>
                    <a:pt x="66148" y="119136"/>
                  </a:moveTo>
                  <a:cubicBezTo>
                    <a:pt x="66148" y="113075"/>
                    <a:pt x="61650" y="108056"/>
                    <a:pt x="52721" y="104145"/>
                  </a:cubicBezTo>
                  <a:lnTo>
                    <a:pt x="52721" y="132562"/>
                  </a:lnTo>
                  <a:cubicBezTo>
                    <a:pt x="61716" y="131129"/>
                    <a:pt x="66148" y="126631"/>
                    <a:pt x="66148" y="119136"/>
                  </a:cubicBezTo>
                  <a:close/>
                  <a:moveTo>
                    <a:pt x="39034" y="72404"/>
                  </a:moveTo>
                  <a:lnTo>
                    <a:pt x="39034" y="42683"/>
                  </a:lnTo>
                  <a:cubicBezTo>
                    <a:pt x="30365" y="44247"/>
                    <a:pt x="25998" y="48745"/>
                    <a:pt x="25998" y="56305"/>
                  </a:cubicBezTo>
                  <a:cubicBezTo>
                    <a:pt x="25998" y="62888"/>
                    <a:pt x="30365" y="68233"/>
                    <a:pt x="39034" y="72404"/>
                  </a:cubicBezTo>
                  <a:close/>
                  <a:moveTo>
                    <a:pt x="91110" y="117832"/>
                  </a:moveTo>
                  <a:cubicBezTo>
                    <a:pt x="91110" y="128195"/>
                    <a:pt x="87852" y="136538"/>
                    <a:pt x="81334" y="142861"/>
                  </a:cubicBezTo>
                  <a:cubicBezTo>
                    <a:pt x="74816" y="149182"/>
                    <a:pt x="65300" y="153028"/>
                    <a:pt x="52786" y="154462"/>
                  </a:cubicBezTo>
                  <a:lnTo>
                    <a:pt x="52786" y="176752"/>
                  </a:lnTo>
                  <a:lnTo>
                    <a:pt x="39099" y="176752"/>
                  </a:lnTo>
                  <a:lnTo>
                    <a:pt x="39099" y="155048"/>
                  </a:lnTo>
                  <a:cubicBezTo>
                    <a:pt x="26194" y="154918"/>
                    <a:pt x="14397" y="152050"/>
                    <a:pt x="3642" y="146445"/>
                  </a:cubicBezTo>
                  <a:lnTo>
                    <a:pt x="3642" y="120439"/>
                  </a:lnTo>
                  <a:cubicBezTo>
                    <a:pt x="7032" y="123177"/>
                    <a:pt x="12441" y="125849"/>
                    <a:pt x="19806" y="128456"/>
                  </a:cubicBezTo>
                  <a:cubicBezTo>
                    <a:pt x="27237" y="131063"/>
                    <a:pt x="33624" y="132562"/>
                    <a:pt x="39099" y="132889"/>
                  </a:cubicBezTo>
                  <a:lnTo>
                    <a:pt x="39099" y="98735"/>
                  </a:lnTo>
                  <a:cubicBezTo>
                    <a:pt x="25281" y="93587"/>
                    <a:pt x="15505" y="87981"/>
                    <a:pt x="9769" y="81920"/>
                  </a:cubicBezTo>
                  <a:cubicBezTo>
                    <a:pt x="4033" y="75793"/>
                    <a:pt x="1166" y="67776"/>
                    <a:pt x="1166" y="57869"/>
                  </a:cubicBezTo>
                  <a:cubicBezTo>
                    <a:pt x="1166" y="47963"/>
                    <a:pt x="4685" y="39555"/>
                    <a:pt x="11790" y="32711"/>
                  </a:cubicBezTo>
                  <a:cubicBezTo>
                    <a:pt x="18829" y="25868"/>
                    <a:pt x="27954" y="21892"/>
                    <a:pt x="39164" y="20784"/>
                  </a:cubicBezTo>
                  <a:lnTo>
                    <a:pt x="39164" y="1166"/>
                  </a:lnTo>
                  <a:lnTo>
                    <a:pt x="52852" y="1166"/>
                  </a:lnTo>
                  <a:lnTo>
                    <a:pt x="52852" y="20393"/>
                  </a:lnTo>
                  <a:cubicBezTo>
                    <a:pt x="66017" y="21045"/>
                    <a:pt x="75859" y="23130"/>
                    <a:pt x="82377" y="26780"/>
                  </a:cubicBezTo>
                  <a:lnTo>
                    <a:pt x="82377" y="52069"/>
                  </a:lnTo>
                  <a:cubicBezTo>
                    <a:pt x="73708" y="46790"/>
                    <a:pt x="63866" y="43596"/>
                    <a:pt x="52852" y="42292"/>
                  </a:cubicBezTo>
                  <a:lnTo>
                    <a:pt x="52852" y="77814"/>
                  </a:lnTo>
                  <a:cubicBezTo>
                    <a:pt x="66669" y="82832"/>
                    <a:pt x="76511" y="88438"/>
                    <a:pt x="82377" y="94694"/>
                  </a:cubicBezTo>
                  <a:cubicBezTo>
                    <a:pt x="88178" y="101017"/>
                    <a:pt x="91110" y="108707"/>
                    <a:pt x="91110" y="117832"/>
                  </a:cubicBez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6DB733B-445A-4D6A-B2E4-6BBB9D0222DF}"/>
              </a:ext>
            </a:extLst>
          </p:cNvPr>
          <p:cNvSpPr>
            <a:spLocks/>
          </p:cNvSpPr>
          <p:nvPr/>
        </p:nvSpPr>
        <p:spPr>
          <a:xfrm>
            <a:off x="289632" y="4749669"/>
            <a:ext cx="3596161" cy="149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10A996-5A13-4D7E-8082-E1886B15D375}"/>
              </a:ext>
            </a:extLst>
          </p:cNvPr>
          <p:cNvSpPr txBox="1">
            <a:spLocks/>
          </p:cNvSpPr>
          <p:nvPr/>
        </p:nvSpPr>
        <p:spPr>
          <a:xfrm>
            <a:off x="273944" y="4640188"/>
            <a:ext cx="3409951" cy="1542895"/>
          </a:xfrm>
          <a:prstGeom prst="rect">
            <a:avLst/>
          </a:prstGeom>
          <a:noFill/>
        </p:spPr>
        <p:txBody>
          <a:bodyPr wrap="square" lIns="0" tIns="45720" rIns="0" bIns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Segoe UI"/>
              </a:rPr>
              <a:t>Lumen needed one analytics solution across multiple companies to </a:t>
            </a:r>
            <a:r>
              <a:rPr lang="en-US" sz="1200">
                <a:solidFill>
                  <a:prstClr val="black"/>
                </a:solidFill>
                <a:ea typeface="+mn-lt"/>
                <a:cs typeface="Segoe UI"/>
              </a:rPr>
              <a:t>streamline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Segoe UI"/>
              </a:rPr>
              <a:t> data workflow. They now use Azure Synapse Analytics to pull all disparate data into a single view across the organization. Processes that used to be manual and cumbersome are now nimble and automated, creating synergies across the business.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091183-2E92-4A45-97D8-4BA207B7173F}"/>
              </a:ext>
            </a:extLst>
          </p:cNvPr>
          <p:cNvSpPr>
            <a:spLocks/>
          </p:cNvSpPr>
          <p:nvPr/>
        </p:nvSpPr>
        <p:spPr>
          <a:xfrm>
            <a:off x="273887" y="4120492"/>
            <a:ext cx="7237692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Customer success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48B554-3A82-4468-A88E-EBA6733A5BD0}"/>
              </a:ext>
            </a:extLst>
          </p:cNvPr>
          <p:cNvSpPr>
            <a:spLocks/>
          </p:cNvSpPr>
          <p:nvPr/>
        </p:nvSpPr>
        <p:spPr bwMode="auto">
          <a:xfrm>
            <a:off x="4011319" y="4791877"/>
            <a:ext cx="3471447" cy="1316843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3716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ts val="16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“The data is there to tell the story. With Azure Synapse Analytics, we can utilize functionality  and really begin to drive improvements.”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Tammy Nyman</a:t>
            </a:r>
            <a:endParaRPr lang="en-US" sz="1200" kern="0">
              <a:solidFill>
                <a:srgbClr val="0078D4"/>
              </a:solidFill>
              <a:latin typeface="+mj-lt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srgbClr val="0078D4"/>
                </a:solidFill>
                <a:latin typeface="Segoe UI"/>
              </a:rPr>
              <a:t>VP Shared Services</a:t>
            </a:r>
          </a:p>
        </p:txBody>
      </p:sp>
      <p:pic>
        <p:nvPicPr>
          <p:cNvPr id="154" name="Picture 2" descr="Lumen logo">
            <a:extLst>
              <a:ext uri="{FF2B5EF4-FFF2-40B4-BE49-F238E27FC236}">
                <a16:creationId xmlns:a16="http://schemas.microsoft.com/office/drawing/2014/main" id="{3319A048-9D8E-4711-957F-5545540FB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8131" y="5703265"/>
            <a:ext cx="1288948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Arrow: Bent 263">
            <a:extLst>
              <a:ext uri="{FF2B5EF4-FFF2-40B4-BE49-F238E27FC236}">
                <a16:creationId xmlns:a16="http://schemas.microsoft.com/office/drawing/2014/main" id="{65F3A560-E172-46F5-ADB5-4BF86C73312B}"/>
              </a:ext>
            </a:extLst>
          </p:cNvPr>
          <p:cNvSpPr>
            <a:spLocks/>
          </p:cNvSpPr>
          <p:nvPr/>
        </p:nvSpPr>
        <p:spPr bwMode="auto">
          <a:xfrm flipH="1">
            <a:off x="-4" y="4557868"/>
            <a:ext cx="3409951" cy="1625599"/>
          </a:xfrm>
          <a:prstGeom prst="bentArrow">
            <a:avLst>
              <a:gd name="adj1" fmla="val 25000"/>
              <a:gd name="adj2" fmla="val 0"/>
              <a:gd name="adj3" fmla="val 0"/>
              <a:gd name="adj4" fmla="val 0"/>
            </a:avLst>
          </a:pr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85634E3-1833-4F14-BD46-F48DB10A98B5}"/>
              </a:ext>
            </a:extLst>
          </p:cNvPr>
          <p:cNvSpPr txBox="1">
            <a:spLocks/>
          </p:cNvSpPr>
          <p:nvPr/>
        </p:nvSpPr>
        <p:spPr>
          <a:xfrm>
            <a:off x="266700" y="6291479"/>
            <a:ext cx="7216066" cy="21544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Accelerate your journey to </a:t>
            </a:r>
            <a:r>
              <a:rPr lang="en-US" sz="1400" kern="0">
                <a:solidFill>
                  <a:srgbClr val="0078D4"/>
                </a:solidFill>
                <a:latin typeface="Segoe UI Semibold"/>
                <a:cs typeface="Segoe UI Semibold" panose="020B0702040204020203" pitchFamily="34" charset="0"/>
              </a:rPr>
              <a:t>predictive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financial outcomes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39D755-EE2C-4052-9C44-97EF0485042B}"/>
              </a:ext>
            </a:extLst>
          </p:cNvPr>
          <p:cNvSpPr/>
          <p:nvPr/>
        </p:nvSpPr>
        <p:spPr>
          <a:xfrm>
            <a:off x="262110" y="9130207"/>
            <a:ext cx="7221155" cy="184666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>
                <a:solidFill>
                  <a:schemeClr val="tx1"/>
                </a:solidFill>
                <a:cs typeface="Segoe UI" panose="020B0502040204020203" pitchFamily="34" charset="0"/>
              </a:rPr>
              <a:t>Contact your Microsoft specialist for a demo and to discuss prerequisites, next steps, and your questions.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1A2BF61-E138-451D-ADB9-C4681C607FBC}"/>
              </a:ext>
            </a:extLst>
          </p:cNvPr>
          <p:cNvSpPr/>
          <p:nvPr/>
        </p:nvSpPr>
        <p:spPr>
          <a:xfrm>
            <a:off x="262110" y="8903787"/>
            <a:ext cx="1534010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2" indent="-91440">
              <a:spcBef>
                <a:spcPts val="0"/>
              </a:spcBef>
              <a:spcAft>
                <a:spcPts val="300"/>
              </a:spcAft>
            </a:pPr>
            <a:r>
              <a:rPr lang="en-US" sz="1400">
                <a:solidFill>
                  <a:srgbClr val="0078D4"/>
                </a:solidFill>
                <a:latin typeface="+mj-lt"/>
              </a:rPr>
              <a:t>How to get started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F6C9A40-8312-4B03-90EF-F5B43C7DF096}"/>
              </a:ext>
            </a:extLst>
          </p:cNvPr>
          <p:cNvSpPr>
            <a:spLocks/>
          </p:cNvSpPr>
          <p:nvPr/>
        </p:nvSpPr>
        <p:spPr>
          <a:xfrm>
            <a:off x="262110" y="8053272"/>
            <a:ext cx="7239000" cy="3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400"/>
              </a:spcAft>
            </a:pPr>
            <a:r>
              <a:rPr lang="en-IN" sz="1200">
                <a:solidFill>
                  <a:schemeClr val="tx1"/>
                </a:solidFill>
              </a:rPr>
              <a:t>With demo data, create an optional POV in 1-3 days.</a:t>
            </a:r>
            <a:endParaRPr lang="en-IN" sz="140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1ED3AF5-6580-4B94-B77F-EA6C411E5F47}"/>
              </a:ext>
            </a:extLst>
          </p:cNvPr>
          <p:cNvSpPr>
            <a:spLocks/>
          </p:cNvSpPr>
          <p:nvPr/>
        </p:nvSpPr>
        <p:spPr>
          <a:xfrm>
            <a:off x="262110" y="8473643"/>
            <a:ext cx="7239000" cy="3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400"/>
              </a:spcAft>
            </a:pPr>
            <a:r>
              <a:rPr lang="en-US" sz="1200">
                <a:solidFill>
                  <a:schemeClr val="tx1"/>
                </a:solidFill>
              </a:rPr>
              <a:t>With customer data and a prep session, create an MVP or POV in 3-5 weeks.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1512-6362-4F1E-A49A-8EC6C0562BFC}"/>
              </a:ext>
            </a:extLst>
          </p:cNvPr>
          <p:cNvSpPr>
            <a:spLocks/>
          </p:cNvSpPr>
          <p:nvPr/>
        </p:nvSpPr>
        <p:spPr>
          <a:xfrm>
            <a:off x="262110" y="7027590"/>
            <a:ext cx="2404872" cy="955155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200">
                <a:solidFill>
                  <a:schemeClr val="tx1"/>
                </a:solidFill>
              </a:rPr>
              <a:t>Learn more about the Modern Finance Solution Accelerator and see a demo.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A78D7E-EC96-4F0F-99C0-A721A83BC347}"/>
              </a:ext>
            </a:extLst>
          </p:cNvPr>
          <p:cNvSpPr>
            <a:spLocks/>
          </p:cNvSpPr>
          <p:nvPr/>
        </p:nvSpPr>
        <p:spPr>
          <a:xfrm>
            <a:off x="2701116" y="7027590"/>
            <a:ext cx="2377439" cy="956594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200" kern="1000" spc="-20">
                <a:solidFill>
                  <a:schemeClr val="tx1"/>
                </a:solidFill>
              </a:rPr>
              <a:t>Optional solution code walk-through and prototype creation for testing.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D1F52D-34B0-418A-A539-8E898D418E58}"/>
              </a:ext>
            </a:extLst>
          </p:cNvPr>
          <p:cNvSpPr>
            <a:spLocks/>
          </p:cNvSpPr>
          <p:nvPr/>
        </p:nvSpPr>
        <p:spPr>
          <a:xfrm>
            <a:off x="5113054" y="7027590"/>
            <a:ext cx="2404872" cy="955155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200">
                <a:solidFill>
                  <a:schemeClr val="tx1"/>
                </a:solidFill>
              </a:rPr>
              <a:t>Minimum Viable Product (MVP) is built and deployed with support of technical specialists and Partners.</a:t>
            </a:r>
          </a:p>
        </p:txBody>
      </p:sp>
      <p:sp>
        <p:nvSpPr>
          <p:cNvPr id="161" name="Arrow: Pentagon 160">
            <a:extLst>
              <a:ext uri="{FF2B5EF4-FFF2-40B4-BE49-F238E27FC236}">
                <a16:creationId xmlns:a16="http://schemas.microsoft.com/office/drawing/2014/main" id="{0D0740CE-5B6F-49A4-A066-974CB17D1B8A}"/>
              </a:ext>
            </a:extLst>
          </p:cNvPr>
          <p:cNvSpPr>
            <a:spLocks/>
          </p:cNvSpPr>
          <p:nvPr/>
        </p:nvSpPr>
        <p:spPr>
          <a:xfrm>
            <a:off x="266700" y="6553995"/>
            <a:ext cx="2557797" cy="497366"/>
          </a:xfrm>
          <a:prstGeom prst="homePlate">
            <a:avLst>
              <a:gd name="adj" fmla="val 29774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Kick-off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E515557-AF6D-47FC-90C8-A1EEE5B6DB39}"/>
              </a:ext>
            </a:extLst>
          </p:cNvPr>
          <p:cNvGrpSpPr/>
          <p:nvPr/>
        </p:nvGrpSpPr>
        <p:grpSpPr>
          <a:xfrm>
            <a:off x="2264569" y="6626177"/>
            <a:ext cx="438055" cy="353002"/>
            <a:chOff x="2264569" y="5794082"/>
            <a:chExt cx="438055" cy="353002"/>
          </a:xfrm>
        </p:grpSpPr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E9D3C384-256D-4951-9B4D-3D355F4FB782}"/>
                </a:ext>
              </a:extLst>
            </p:cNvPr>
            <p:cNvSpPr/>
            <p:nvPr/>
          </p:nvSpPr>
          <p:spPr>
            <a:xfrm>
              <a:off x="226456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164" name="occupant experience" descr="occupant experience, accelerate">
              <a:extLst>
                <a:ext uri="{FF2B5EF4-FFF2-40B4-BE49-F238E27FC236}">
                  <a16:creationId xmlns:a16="http://schemas.microsoft.com/office/drawing/2014/main" id="{B8DB855A-1BDA-41F0-A297-6188ED699CAE}"/>
                </a:ext>
              </a:extLst>
            </p:cNvPr>
            <p:cNvGrpSpPr/>
            <p:nvPr/>
          </p:nvGrpSpPr>
          <p:grpSpPr>
            <a:xfrm>
              <a:off x="2377424" y="5864408"/>
              <a:ext cx="212368" cy="212367"/>
              <a:chOff x="2573395" y="3063240"/>
              <a:chExt cx="377930" cy="376480"/>
            </a:xfrm>
          </p:grpSpPr>
          <p:sp>
            <p:nvSpPr>
              <p:cNvPr id="165" name="Oval 229">
                <a:extLst>
                  <a:ext uri="{FF2B5EF4-FFF2-40B4-BE49-F238E27FC236}">
                    <a16:creationId xmlns:a16="http://schemas.microsoft.com/office/drawing/2014/main" id="{2D538047-9C30-4DA9-B457-34978390C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316" y="3063240"/>
                <a:ext cx="79641" cy="79640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66" name="Oval 230">
                <a:extLst>
                  <a:ext uri="{FF2B5EF4-FFF2-40B4-BE49-F238E27FC236}">
                    <a16:creationId xmlns:a16="http://schemas.microsoft.com/office/drawing/2014/main" id="{204E6B84-7C36-4285-827E-1FA952F3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908" y="3196456"/>
                <a:ext cx="59369" cy="59368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67" name="Oval 231">
                <a:extLst>
                  <a:ext uri="{FF2B5EF4-FFF2-40B4-BE49-F238E27FC236}">
                    <a16:creationId xmlns:a16="http://schemas.microsoft.com/office/drawing/2014/main" id="{58EA5B62-FCC5-4BB1-B56B-876EDC133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131" y="3326776"/>
                <a:ext cx="30409" cy="28960"/>
              </a:xfrm>
              <a:prstGeom prst="ellipse">
                <a:avLst/>
              </a:prstGeom>
              <a:solidFill>
                <a:srgbClr val="8FC5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68" name="Oval 232">
                <a:extLst>
                  <a:ext uri="{FF2B5EF4-FFF2-40B4-BE49-F238E27FC236}">
                    <a16:creationId xmlns:a16="http://schemas.microsoft.com/office/drawing/2014/main" id="{45DCDED6-5788-4373-B9AD-1A4C9B5A5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468" y="3283336"/>
                <a:ext cx="40544" cy="39096"/>
              </a:xfrm>
              <a:prstGeom prst="ellipse">
                <a:avLst/>
              </a:prstGeom>
              <a:solidFill>
                <a:srgbClr val="479F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69" name="Oval 233">
                <a:extLst>
                  <a:ext uri="{FF2B5EF4-FFF2-40B4-BE49-F238E27FC236}">
                    <a16:creationId xmlns:a16="http://schemas.microsoft.com/office/drawing/2014/main" id="{DB64363D-98CD-462E-BF83-9B12FF8C5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139" y="3357184"/>
                <a:ext cx="20272" cy="18824"/>
              </a:xfrm>
              <a:prstGeom prst="ellipse">
                <a:avLst/>
              </a:prstGeom>
              <a:solidFill>
                <a:srgbClr val="BDD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0" name="Oval 234">
                <a:extLst>
                  <a:ext uri="{FF2B5EF4-FFF2-40B4-BE49-F238E27FC236}">
                    <a16:creationId xmlns:a16="http://schemas.microsoft.com/office/drawing/2014/main" id="{73D19C00-6761-425D-92D7-B2F9A95FE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251" y="3367320"/>
                <a:ext cx="20272" cy="20272"/>
              </a:xfrm>
              <a:prstGeom prst="ellipse">
                <a:avLst/>
              </a:prstGeom>
              <a:solidFill>
                <a:srgbClr val="D4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1" name="Freeform 235">
                <a:extLst>
                  <a:ext uri="{FF2B5EF4-FFF2-40B4-BE49-F238E27FC236}">
                    <a16:creationId xmlns:a16="http://schemas.microsoft.com/office/drawing/2014/main" id="{0E972FCB-64F4-4B55-8D87-45303BD61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395" y="3063240"/>
                <a:ext cx="377930" cy="376480"/>
              </a:xfrm>
              <a:custGeom>
                <a:avLst/>
                <a:gdLst>
                  <a:gd name="T0" fmla="*/ 505 w 565"/>
                  <a:gd name="T1" fmla="*/ 0 h 564"/>
                  <a:gd name="T2" fmla="*/ 0 w 565"/>
                  <a:gd name="T3" fmla="*/ 505 h 564"/>
                  <a:gd name="T4" fmla="*/ 0 w 565"/>
                  <a:gd name="T5" fmla="*/ 564 h 564"/>
                  <a:gd name="T6" fmla="*/ 565 w 565"/>
                  <a:gd name="T7" fmla="*/ 564 h 564"/>
                  <a:gd name="T8" fmla="*/ 565 w 565"/>
                  <a:gd name="T9" fmla="*/ 0 h 564"/>
                  <a:gd name="T10" fmla="*/ 505 w 565"/>
                  <a:gd name="T11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5" h="564">
                    <a:moveTo>
                      <a:pt x="505" y="0"/>
                    </a:moveTo>
                    <a:cubicBezTo>
                      <a:pt x="505" y="279"/>
                      <a:pt x="279" y="505"/>
                      <a:pt x="0" y="505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565" y="564"/>
                      <a:pt x="565" y="564"/>
                      <a:pt x="565" y="564"/>
                    </a:cubicBezTo>
                    <a:cubicBezTo>
                      <a:pt x="565" y="0"/>
                      <a:pt x="565" y="0"/>
                      <a:pt x="565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172" name="Arrow: Chevron 171">
            <a:extLst>
              <a:ext uri="{FF2B5EF4-FFF2-40B4-BE49-F238E27FC236}">
                <a16:creationId xmlns:a16="http://schemas.microsoft.com/office/drawing/2014/main" id="{9BA5D30D-3987-453A-8675-3A3B2B4DD0F1}"/>
              </a:ext>
            </a:extLst>
          </p:cNvPr>
          <p:cNvSpPr>
            <a:spLocks/>
          </p:cNvSpPr>
          <p:nvPr/>
        </p:nvSpPr>
        <p:spPr>
          <a:xfrm>
            <a:off x="2690974" y="6553995"/>
            <a:ext cx="2557797" cy="497366"/>
          </a:xfrm>
          <a:prstGeom prst="chevron">
            <a:avLst>
              <a:gd name="adj" fmla="val 30000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Proof of value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0D8110-9217-4E50-8E8A-C8EA4D750C88}"/>
              </a:ext>
            </a:extLst>
          </p:cNvPr>
          <p:cNvGrpSpPr/>
          <p:nvPr/>
        </p:nvGrpSpPr>
        <p:grpSpPr>
          <a:xfrm>
            <a:off x="4687729" y="6626177"/>
            <a:ext cx="438055" cy="353002"/>
            <a:chOff x="4687729" y="5794082"/>
            <a:chExt cx="438055" cy="353002"/>
          </a:xfrm>
        </p:grpSpPr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EE24FAFC-5155-4004-88CA-FBCDA35EF4A3}"/>
                </a:ext>
              </a:extLst>
            </p:cNvPr>
            <p:cNvSpPr/>
            <p:nvPr/>
          </p:nvSpPr>
          <p:spPr>
            <a:xfrm>
              <a:off x="468772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175" name="scale up" descr="scale up, scale down">
              <a:extLst>
                <a:ext uri="{FF2B5EF4-FFF2-40B4-BE49-F238E27FC236}">
                  <a16:creationId xmlns:a16="http://schemas.microsoft.com/office/drawing/2014/main" id="{81562F20-8152-4EB5-A0CC-94FE757DE923}"/>
                </a:ext>
              </a:extLst>
            </p:cNvPr>
            <p:cNvGrpSpPr/>
            <p:nvPr/>
          </p:nvGrpSpPr>
          <p:grpSpPr>
            <a:xfrm>
              <a:off x="4797977" y="5861799"/>
              <a:ext cx="217559" cy="217558"/>
              <a:chOff x="9135752" y="3049946"/>
              <a:chExt cx="404488" cy="403068"/>
            </a:xfrm>
          </p:grpSpPr>
          <p:sp>
            <p:nvSpPr>
              <p:cNvPr id="176" name="Rectangle 997">
                <a:extLst>
                  <a:ext uri="{FF2B5EF4-FFF2-40B4-BE49-F238E27FC236}">
                    <a16:creationId xmlns:a16="http://schemas.microsoft.com/office/drawing/2014/main" id="{19B63D37-6493-47D4-9A91-841DE8D67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326700"/>
                <a:ext cx="404488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7" name="Rectangle 998">
                <a:extLst>
                  <a:ext uri="{FF2B5EF4-FFF2-40B4-BE49-F238E27FC236}">
                    <a16:creationId xmlns:a16="http://schemas.microsoft.com/office/drawing/2014/main" id="{B8482BD9-3AE2-4F77-8B6E-BCAEFB202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40" y="3305412"/>
                <a:ext cx="85155" cy="62447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8" name="Rectangle 999">
                <a:extLst>
                  <a:ext uri="{FF2B5EF4-FFF2-40B4-BE49-F238E27FC236}">
                    <a16:creationId xmlns:a16="http://schemas.microsoft.com/office/drawing/2014/main" id="{ABA99F4C-FED5-4C69-AA01-0C84BE11D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084" y="3400501"/>
                <a:ext cx="85155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79" name="Rectangle 1000">
                <a:extLst>
                  <a:ext uri="{FF2B5EF4-FFF2-40B4-BE49-F238E27FC236}">
                    <a16:creationId xmlns:a16="http://schemas.microsoft.com/office/drawing/2014/main" id="{28718D1E-4CE3-4A56-821D-0C03B7225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7727" y="3367859"/>
                <a:ext cx="19870" cy="851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0" name="Rectangle 1001">
                <a:extLst>
                  <a:ext uri="{FF2B5EF4-FFF2-40B4-BE49-F238E27FC236}">
                    <a16:creationId xmlns:a16="http://schemas.microsoft.com/office/drawing/2014/main" id="{A2576A06-8B44-4A53-ABB5-BB99E94A6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400501"/>
                <a:ext cx="85155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1" name="Rectangle 1002">
                <a:extLst>
                  <a:ext uri="{FF2B5EF4-FFF2-40B4-BE49-F238E27FC236}">
                    <a16:creationId xmlns:a16="http://schemas.microsoft.com/office/drawing/2014/main" id="{6F99A532-47FB-4AAE-B1CE-2CB832EA3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198967"/>
                <a:ext cx="85155" cy="6244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2" name="Rectangle 1003">
                <a:extLst>
                  <a:ext uri="{FF2B5EF4-FFF2-40B4-BE49-F238E27FC236}">
                    <a16:creationId xmlns:a16="http://schemas.microsoft.com/office/drawing/2014/main" id="{01D1F38F-7A0A-402B-B0DF-9843E670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2196" y="3156390"/>
                <a:ext cx="85155" cy="1050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3" name="Rectangle 1004">
                <a:extLst>
                  <a:ext uri="{FF2B5EF4-FFF2-40B4-BE49-F238E27FC236}">
                    <a16:creationId xmlns:a16="http://schemas.microsoft.com/office/drawing/2014/main" id="{7E139EBA-01EC-4E2D-88DC-39B159BAE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40" y="3113812"/>
                <a:ext cx="85155" cy="147602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4" name="Rectangle 1005">
                <a:extLst>
                  <a:ext uri="{FF2B5EF4-FFF2-40B4-BE49-F238E27FC236}">
                    <a16:creationId xmlns:a16="http://schemas.microsoft.com/office/drawing/2014/main" id="{13A248F6-7308-482F-9CC0-B1815EA3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084" y="3049946"/>
                <a:ext cx="85155" cy="21146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185" name="Arrow: Chevron 184">
            <a:extLst>
              <a:ext uri="{FF2B5EF4-FFF2-40B4-BE49-F238E27FC236}">
                <a16:creationId xmlns:a16="http://schemas.microsoft.com/office/drawing/2014/main" id="{1C917614-E22E-41A7-B726-B60CE0115FEE}"/>
              </a:ext>
            </a:extLst>
          </p:cNvPr>
          <p:cNvSpPr>
            <a:spLocks/>
          </p:cNvSpPr>
          <p:nvPr/>
        </p:nvSpPr>
        <p:spPr>
          <a:xfrm>
            <a:off x="5115248" y="6553995"/>
            <a:ext cx="2557797" cy="497366"/>
          </a:xfrm>
          <a:prstGeom prst="chevron">
            <a:avLst>
              <a:gd name="adj" fmla="val 30000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0" bIns="4572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MVP and deployment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634692C-7BB2-43A6-801F-D98CD5870C1B}"/>
              </a:ext>
            </a:extLst>
          </p:cNvPr>
          <p:cNvGrpSpPr/>
          <p:nvPr/>
        </p:nvGrpSpPr>
        <p:grpSpPr>
          <a:xfrm>
            <a:off x="7107079" y="6626177"/>
            <a:ext cx="438055" cy="353002"/>
            <a:chOff x="7107079" y="5794082"/>
            <a:chExt cx="438055" cy="353002"/>
          </a:xfrm>
        </p:grpSpPr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63715396-7BE3-401E-97A7-3FE46D20E663}"/>
                </a:ext>
              </a:extLst>
            </p:cNvPr>
            <p:cNvSpPr/>
            <p:nvPr/>
          </p:nvSpPr>
          <p:spPr>
            <a:xfrm>
              <a:off x="710707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188" name="gain insights" descr="gain insights">
              <a:extLst>
                <a:ext uri="{FF2B5EF4-FFF2-40B4-BE49-F238E27FC236}">
                  <a16:creationId xmlns:a16="http://schemas.microsoft.com/office/drawing/2014/main" id="{DC51A16B-4F51-4F9F-A9FC-D1640FF2EE1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22453" y="5866930"/>
              <a:ext cx="207306" cy="207306"/>
              <a:chOff x="5212" y="806"/>
              <a:chExt cx="239" cy="239"/>
            </a:xfrm>
          </p:grpSpPr>
          <p:sp>
            <p:nvSpPr>
              <p:cNvPr id="190" name="AutoShape 78">
                <a:extLst>
                  <a:ext uri="{FF2B5EF4-FFF2-40B4-BE49-F238E27FC236}">
                    <a16:creationId xmlns:a16="http://schemas.microsoft.com/office/drawing/2014/main" id="{DE7AF104-BB2E-49BB-9340-22C01119BF4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12" y="806"/>
                <a:ext cx="23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1" name="Oval 80">
                <a:extLst>
                  <a:ext uri="{FF2B5EF4-FFF2-40B4-BE49-F238E27FC236}">
                    <a16:creationId xmlns:a16="http://schemas.microsoft.com/office/drawing/2014/main" id="{6D2110F5-E236-4D6F-B0A9-17BFBD900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92" name="Oval 81">
                <a:extLst>
                  <a:ext uri="{FF2B5EF4-FFF2-40B4-BE49-F238E27FC236}">
                    <a16:creationId xmlns:a16="http://schemas.microsoft.com/office/drawing/2014/main" id="{0D82E3AB-ABDE-4749-8343-A9AF6BC69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806"/>
                <a:ext cx="28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43" name="Oval 82">
                <a:extLst>
                  <a:ext uri="{FF2B5EF4-FFF2-40B4-BE49-F238E27FC236}">
                    <a16:creationId xmlns:a16="http://schemas.microsoft.com/office/drawing/2014/main" id="{5F5C5E07-1F09-40A9-9A8F-2F3ADCF68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0" name="Oval 83">
                <a:extLst>
                  <a:ext uri="{FF2B5EF4-FFF2-40B4-BE49-F238E27FC236}">
                    <a16:creationId xmlns:a16="http://schemas.microsoft.com/office/drawing/2014/main" id="{92C98F9E-3986-4743-8AE4-95A454922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1" name="Oval 84">
                <a:extLst>
                  <a:ext uri="{FF2B5EF4-FFF2-40B4-BE49-F238E27FC236}">
                    <a16:creationId xmlns:a16="http://schemas.microsoft.com/office/drawing/2014/main" id="{0ECEBAD1-D8B7-4A8B-8C78-83D8E9C3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2" name="Oval 85">
                <a:extLst>
                  <a:ext uri="{FF2B5EF4-FFF2-40B4-BE49-F238E27FC236}">
                    <a16:creationId xmlns:a16="http://schemas.microsoft.com/office/drawing/2014/main" id="{E73001D3-DFE6-48C0-AC9B-FBF81C6C4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3" name="Oval 86">
                <a:extLst>
                  <a:ext uri="{FF2B5EF4-FFF2-40B4-BE49-F238E27FC236}">
                    <a16:creationId xmlns:a16="http://schemas.microsoft.com/office/drawing/2014/main" id="{218D4142-CBDB-4B6B-8006-DD247ED3A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4" name="Oval 87">
                <a:extLst>
                  <a:ext uri="{FF2B5EF4-FFF2-40B4-BE49-F238E27FC236}">
                    <a16:creationId xmlns:a16="http://schemas.microsoft.com/office/drawing/2014/main" id="{FD2E77CA-8997-4854-B2BE-49C30CDD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5" name="Oval 88">
                <a:extLst>
                  <a:ext uri="{FF2B5EF4-FFF2-40B4-BE49-F238E27FC236}">
                    <a16:creationId xmlns:a16="http://schemas.microsoft.com/office/drawing/2014/main" id="{0882E0DE-3A85-4EC3-9B39-4B3FEE148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6" name="Oval 89">
                <a:extLst>
                  <a:ext uri="{FF2B5EF4-FFF2-40B4-BE49-F238E27FC236}">
                    <a16:creationId xmlns:a16="http://schemas.microsoft.com/office/drawing/2014/main" id="{1A35E35A-DF72-4CAB-9C75-41CB0A29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7" name="Oval 90">
                <a:extLst>
                  <a:ext uri="{FF2B5EF4-FFF2-40B4-BE49-F238E27FC236}">
                    <a16:creationId xmlns:a16="http://schemas.microsoft.com/office/drawing/2014/main" id="{5B2DC296-82DB-429B-8E20-13EB3696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59" name="Oval 91">
                <a:extLst>
                  <a:ext uri="{FF2B5EF4-FFF2-40B4-BE49-F238E27FC236}">
                    <a16:creationId xmlns:a16="http://schemas.microsoft.com/office/drawing/2014/main" id="{1EC97998-4AF2-4C6B-9B2A-1EC1F785B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0" name="Oval 92">
                <a:extLst>
                  <a:ext uri="{FF2B5EF4-FFF2-40B4-BE49-F238E27FC236}">
                    <a16:creationId xmlns:a16="http://schemas.microsoft.com/office/drawing/2014/main" id="{408786E6-3944-4E9A-81A3-A21DB851F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2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1" name="Oval 93">
                <a:extLst>
                  <a:ext uri="{FF2B5EF4-FFF2-40B4-BE49-F238E27FC236}">
                    <a16:creationId xmlns:a16="http://schemas.microsoft.com/office/drawing/2014/main" id="{89F5AAFA-E358-4CC3-857A-AEEDA22BA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92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2" name="Oval 94">
                <a:extLst>
                  <a:ext uri="{FF2B5EF4-FFF2-40B4-BE49-F238E27FC236}">
                    <a16:creationId xmlns:a16="http://schemas.microsoft.com/office/drawing/2014/main" id="{C423204C-9750-4BB7-B200-E06EBFD20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64"/>
                <a:ext cx="27" cy="28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3" name="Oval 95">
                <a:extLst>
                  <a:ext uri="{FF2B5EF4-FFF2-40B4-BE49-F238E27FC236}">
                    <a16:creationId xmlns:a16="http://schemas.microsoft.com/office/drawing/2014/main" id="{5DEA0C2E-FDCB-4A37-9954-AB50EC949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00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5" name="Oval 96">
                <a:extLst>
                  <a:ext uri="{FF2B5EF4-FFF2-40B4-BE49-F238E27FC236}">
                    <a16:creationId xmlns:a16="http://schemas.microsoft.com/office/drawing/2014/main" id="{357EF1C1-C28C-411D-91EC-54D230215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6" name="Oval 97">
                <a:extLst>
                  <a:ext uri="{FF2B5EF4-FFF2-40B4-BE49-F238E27FC236}">
                    <a16:creationId xmlns:a16="http://schemas.microsoft.com/office/drawing/2014/main" id="{E1FFDABC-E277-4957-8E4A-4D6336FB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7" name="Freeform 98">
                <a:extLst>
                  <a:ext uri="{FF2B5EF4-FFF2-40B4-BE49-F238E27FC236}">
                    <a16:creationId xmlns:a16="http://schemas.microsoft.com/office/drawing/2014/main" id="{AC2186DF-863F-4E9B-A544-C43B2F1147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1" y="925"/>
                <a:ext cx="119" cy="119"/>
              </a:xfrm>
              <a:custGeom>
                <a:avLst/>
                <a:gdLst>
                  <a:gd name="T0" fmla="*/ 91 w 91"/>
                  <a:gd name="T1" fmla="*/ 83 h 91"/>
                  <a:gd name="T2" fmla="*/ 62 w 91"/>
                  <a:gd name="T3" fmla="*/ 55 h 91"/>
                  <a:gd name="T4" fmla="*/ 69 w 91"/>
                  <a:gd name="T5" fmla="*/ 34 h 91"/>
                  <a:gd name="T6" fmla="*/ 35 w 91"/>
                  <a:gd name="T7" fmla="*/ 0 h 91"/>
                  <a:gd name="T8" fmla="*/ 0 w 91"/>
                  <a:gd name="T9" fmla="*/ 34 h 91"/>
                  <a:gd name="T10" fmla="*/ 35 w 91"/>
                  <a:gd name="T11" fmla="*/ 68 h 91"/>
                  <a:gd name="T12" fmla="*/ 55 w 91"/>
                  <a:gd name="T13" fmla="*/ 62 h 91"/>
                  <a:gd name="T14" fmla="*/ 84 w 91"/>
                  <a:gd name="T15" fmla="*/ 91 h 91"/>
                  <a:gd name="T16" fmla="*/ 91 w 91"/>
                  <a:gd name="T17" fmla="*/ 83 h 91"/>
                  <a:gd name="T18" fmla="*/ 35 w 91"/>
                  <a:gd name="T19" fmla="*/ 58 h 91"/>
                  <a:gd name="T20" fmla="*/ 10 w 91"/>
                  <a:gd name="T21" fmla="*/ 34 h 91"/>
                  <a:gd name="T22" fmla="*/ 35 w 91"/>
                  <a:gd name="T23" fmla="*/ 10 h 91"/>
                  <a:gd name="T24" fmla="*/ 59 w 91"/>
                  <a:gd name="T25" fmla="*/ 34 h 91"/>
                  <a:gd name="T26" fmla="*/ 35 w 91"/>
                  <a:gd name="T27" fmla="*/ 5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91" y="83"/>
                    </a:moveTo>
                    <a:cubicBezTo>
                      <a:pt x="62" y="55"/>
                      <a:pt x="62" y="55"/>
                      <a:pt x="62" y="55"/>
                    </a:cubicBezTo>
                    <a:cubicBezTo>
                      <a:pt x="66" y="49"/>
                      <a:pt x="69" y="42"/>
                      <a:pt x="69" y="34"/>
                    </a:cubicBezTo>
                    <a:cubicBezTo>
                      <a:pt x="69" y="15"/>
                      <a:pt x="54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3"/>
                      <a:pt x="16" y="68"/>
                      <a:pt x="35" y="68"/>
                    </a:cubicBezTo>
                    <a:cubicBezTo>
                      <a:pt x="42" y="68"/>
                      <a:pt x="49" y="66"/>
                      <a:pt x="55" y="62"/>
                    </a:cubicBezTo>
                    <a:cubicBezTo>
                      <a:pt x="84" y="91"/>
                      <a:pt x="84" y="91"/>
                      <a:pt x="84" y="91"/>
                    </a:cubicBezTo>
                    <a:lnTo>
                      <a:pt x="91" y="83"/>
                    </a:lnTo>
                    <a:close/>
                    <a:moveTo>
                      <a:pt x="35" y="58"/>
                    </a:moveTo>
                    <a:cubicBezTo>
                      <a:pt x="21" y="58"/>
                      <a:pt x="10" y="47"/>
                      <a:pt x="10" y="34"/>
                    </a:cubicBezTo>
                    <a:cubicBezTo>
                      <a:pt x="10" y="20"/>
                      <a:pt x="21" y="10"/>
                      <a:pt x="35" y="10"/>
                    </a:cubicBezTo>
                    <a:cubicBezTo>
                      <a:pt x="48" y="10"/>
                      <a:pt x="59" y="20"/>
                      <a:pt x="59" y="34"/>
                    </a:cubicBezTo>
                    <a:cubicBezTo>
                      <a:pt x="59" y="47"/>
                      <a:pt x="48" y="58"/>
                      <a:pt x="35" y="58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8" name="Freeform 99">
                <a:extLst>
                  <a:ext uri="{FF2B5EF4-FFF2-40B4-BE49-F238E27FC236}">
                    <a16:creationId xmlns:a16="http://schemas.microsoft.com/office/drawing/2014/main" id="{8F388245-2C64-405A-89A7-F1D86BDD1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3" y="845"/>
                <a:ext cx="52" cy="54"/>
              </a:xfrm>
              <a:custGeom>
                <a:avLst/>
                <a:gdLst>
                  <a:gd name="T0" fmla="*/ 13 w 52"/>
                  <a:gd name="T1" fmla="*/ 54 h 54"/>
                  <a:gd name="T2" fmla="*/ 0 w 52"/>
                  <a:gd name="T3" fmla="*/ 54 h 54"/>
                  <a:gd name="T4" fmla="*/ 0 w 52"/>
                  <a:gd name="T5" fmla="*/ 0 h 54"/>
                  <a:gd name="T6" fmla="*/ 52 w 52"/>
                  <a:gd name="T7" fmla="*/ 0 h 54"/>
                  <a:gd name="T8" fmla="*/ 52 w 52"/>
                  <a:gd name="T9" fmla="*/ 13 h 54"/>
                  <a:gd name="T10" fmla="*/ 13 w 52"/>
                  <a:gd name="T11" fmla="*/ 13 h 54"/>
                  <a:gd name="T12" fmla="*/ 13 w 52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13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13"/>
                    </a:lnTo>
                    <a:lnTo>
                      <a:pt x="13" y="13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9" name="Freeform 100">
                <a:extLst>
                  <a:ext uri="{FF2B5EF4-FFF2-40B4-BE49-F238E27FC236}">
                    <a16:creationId xmlns:a16="http://schemas.microsoft.com/office/drawing/2014/main" id="{B5D0792D-ACEA-4273-ACD6-F79F6FD2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938"/>
                <a:ext cx="54" cy="54"/>
              </a:xfrm>
              <a:custGeom>
                <a:avLst/>
                <a:gdLst>
                  <a:gd name="T0" fmla="*/ 54 w 54"/>
                  <a:gd name="T1" fmla="*/ 40 h 54"/>
                  <a:gd name="T2" fmla="*/ 54 w 54"/>
                  <a:gd name="T3" fmla="*/ 54 h 54"/>
                  <a:gd name="T4" fmla="*/ 0 w 54"/>
                  <a:gd name="T5" fmla="*/ 54 h 54"/>
                  <a:gd name="T6" fmla="*/ 0 w 54"/>
                  <a:gd name="T7" fmla="*/ 0 h 54"/>
                  <a:gd name="T8" fmla="*/ 15 w 54"/>
                  <a:gd name="T9" fmla="*/ 0 h 54"/>
                  <a:gd name="T10" fmla="*/ 15 w 54"/>
                  <a:gd name="T11" fmla="*/ 40 h 54"/>
                  <a:gd name="T12" fmla="*/ 54 w 54"/>
                  <a:gd name="T1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40"/>
                    </a:moveTo>
                    <a:lnTo>
                      <a:pt x="54" y="5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0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70" name="Freeform 101">
                <a:extLst>
                  <a:ext uri="{FF2B5EF4-FFF2-40B4-BE49-F238E27FC236}">
                    <a16:creationId xmlns:a16="http://schemas.microsoft.com/office/drawing/2014/main" id="{DA26874B-653C-4F1A-9899-10B7323CF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" y="845"/>
                <a:ext cx="52" cy="54"/>
              </a:xfrm>
              <a:custGeom>
                <a:avLst/>
                <a:gdLst>
                  <a:gd name="T0" fmla="*/ 0 w 52"/>
                  <a:gd name="T1" fmla="*/ 13 h 54"/>
                  <a:gd name="T2" fmla="*/ 0 w 52"/>
                  <a:gd name="T3" fmla="*/ 0 h 54"/>
                  <a:gd name="T4" fmla="*/ 52 w 52"/>
                  <a:gd name="T5" fmla="*/ 0 h 54"/>
                  <a:gd name="T6" fmla="*/ 52 w 52"/>
                  <a:gd name="T7" fmla="*/ 54 h 54"/>
                  <a:gd name="T8" fmla="*/ 39 w 52"/>
                  <a:gd name="T9" fmla="*/ 54 h 54"/>
                  <a:gd name="T10" fmla="*/ 39 w 52"/>
                  <a:gd name="T11" fmla="*/ 13 h 54"/>
                  <a:gd name="T12" fmla="*/ 0 w 52"/>
                  <a:gd name="T13" fmla="*/ 1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0" y="13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54"/>
                    </a:lnTo>
                    <a:lnTo>
                      <a:pt x="39" y="54"/>
                    </a:lnTo>
                    <a:lnTo>
                      <a:pt x="39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21307775-EC9D-440C-B196-CFA8D633B4FD}"/>
              </a:ext>
            </a:extLst>
          </p:cNvPr>
          <p:cNvSpPr txBox="1">
            <a:spLocks/>
          </p:cNvSpPr>
          <p:nvPr/>
        </p:nvSpPr>
        <p:spPr>
          <a:xfrm>
            <a:off x="289632" y="290218"/>
            <a:ext cx="7216066" cy="21544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Modern Finance Solution Accelerator model</a:t>
            </a:r>
          </a:p>
        </p:txBody>
      </p:sp>
    </p:spTree>
    <p:extLst>
      <p:ext uri="{BB962C8B-B14F-4D97-AF65-F5344CB8AC3E}">
        <p14:creationId xmlns:p14="http://schemas.microsoft.com/office/powerpoint/2010/main" val="277251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52D90"/>
        </a:solidFill>
        <a:ln>
          <a:noFill/>
        </a:ln>
      </a:spPr>
      <a:bodyPr lIns="274320" rtlCol="0" anchor="ctr"/>
      <a:lstStyle>
        <a:defPPr algn="l">
          <a:defRPr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77f71c-362a-4462-96f5-e7e5b7ed4e3d">
      <UserInfo>
        <DisplayName>Maren Fewel</DisplayName>
        <AccountId>370</AccountId>
        <AccountType/>
      </UserInfo>
      <UserInfo>
        <DisplayName>Pamela Youngberg</DisplayName>
        <AccountId>9179</AccountId>
        <AccountType/>
      </UserInfo>
      <UserInfo>
        <DisplayName>Brandee Parge</DisplayName>
        <AccountId>593</AccountId>
        <AccountType/>
      </UserInfo>
    </SharedWithUsers>
    <TaxCatchAll xmlns="230e9df3-be65-4c73-a93b-d1236ebd677e" xsi:nil="true"/>
    <lcf76f155ced4ddcb4097134ff3c332f xmlns="dfb33659-0f62-4e61-88b2-9410ea3de3c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878D3FD58A34D840B597C6F6115EE" ma:contentTypeVersion="14" ma:contentTypeDescription="Create a new document." ma:contentTypeScope="" ma:versionID="790f7cb2f64b26d6d65c43862493d885">
  <xsd:schema xmlns:xsd="http://www.w3.org/2001/XMLSchema" xmlns:xs="http://www.w3.org/2001/XMLSchema" xmlns:p="http://schemas.microsoft.com/office/2006/metadata/properties" xmlns:ns2="dfb33659-0f62-4e61-88b2-9410ea3de3c8" xmlns:ns3="4a77f71c-362a-4462-96f5-e7e5b7ed4e3d" xmlns:ns4="230e9df3-be65-4c73-a93b-d1236ebd677e" targetNamespace="http://schemas.microsoft.com/office/2006/metadata/properties" ma:root="true" ma:fieldsID="ce2016af82e6f4938da52a8c6ab0c751" ns2:_="" ns3:_="" ns4:_="">
    <xsd:import namespace="dfb33659-0f62-4e61-88b2-9410ea3de3c8"/>
    <xsd:import namespace="4a77f71c-362a-4462-96f5-e7e5b7ed4e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33659-0f62-4e61-88b2-9410ea3de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7f71c-362a-4462-96f5-e7e5b7ed4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b39a16-553e-450b-867a-e72eb0dc7a17}" ma:internalName="TaxCatchAll" ma:showField="CatchAllData" ma:web="4a77f71c-362a-4462-96f5-e7e5b7ed4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770530-763C-47E4-AB75-F2E276024D1A}">
  <ds:schemaRefs>
    <ds:schemaRef ds:uri="0c1a6c9c-f016-4857-bf43-21b252e701d9"/>
    <ds:schemaRef ds:uri="230e9df3-be65-4c73-a93b-d1236ebd677e"/>
    <ds:schemaRef ds:uri="3cb69610-d0f2-4ffd-98ee-e6d684b3537b"/>
    <ds:schemaRef ds:uri="ac3130e0-721f-4262-92c4-62cd232e5847"/>
    <ds:schemaRef ds:uri="eb4ba9de-4f72-49bf-ab79-3d479c0e22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2CC762-5E92-47B9-9ECE-504A3D9CC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DAB913-B34B-4D6F-9F98-68A4FD2FCA0C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523</Words>
  <Application>Microsoft Office PowerPoint</Application>
  <PresentationFormat>Custom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Kharpuri [Chillibreeze]</dc:creator>
  <cp:lastModifiedBy>Brandee Parge</cp:lastModifiedBy>
  <cp:revision>1</cp:revision>
  <dcterms:created xsi:type="dcterms:W3CDTF">2021-01-18T04:15:53Z</dcterms:created>
  <dcterms:modified xsi:type="dcterms:W3CDTF">2021-11-24T19:39:26Z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562966-c66d-4b83-aa77-49bdfed04c11_Enabled">
    <vt:lpwstr>true</vt:lpwstr>
  </property>
  <property fmtid="{D5CDD505-2E9C-101B-9397-08002B2CF9AE}" pid="3" name="MSIP_Label_cb562966-c66d-4b83-aa77-49bdfed04c11_SetDate">
    <vt:lpwstr>2021-02-18T14:32:08Z</vt:lpwstr>
  </property>
  <property fmtid="{D5CDD505-2E9C-101B-9397-08002B2CF9AE}" pid="4" name="MSIP_Label_cb562966-c66d-4b83-aa77-49bdfed04c11_Method">
    <vt:lpwstr>Standard</vt:lpwstr>
  </property>
  <property fmtid="{D5CDD505-2E9C-101B-9397-08002B2CF9AE}" pid="5" name="MSIP_Label_cb562966-c66d-4b83-aa77-49bdfed04c11_Name">
    <vt:lpwstr>Non-Confidential</vt:lpwstr>
  </property>
  <property fmtid="{D5CDD505-2E9C-101B-9397-08002B2CF9AE}" pid="6" name="MSIP_Label_cb562966-c66d-4b83-aa77-49bdfed04c11_SiteId">
    <vt:lpwstr>a57507b2-d296-4dca-a9ae-67b1484e02a9</vt:lpwstr>
  </property>
  <property fmtid="{D5CDD505-2E9C-101B-9397-08002B2CF9AE}" pid="7" name="MSIP_Label_cb562966-c66d-4b83-aa77-49bdfed04c11_ActionId">
    <vt:lpwstr>9ed5ca64-234d-4438-a7c9-7057be3c154e</vt:lpwstr>
  </property>
  <property fmtid="{D5CDD505-2E9C-101B-9397-08002B2CF9AE}" pid="8" name="MSIP_Label_cb562966-c66d-4b83-aa77-49bdfed04c11_ContentBits">
    <vt:lpwstr>0</vt:lpwstr>
  </property>
  <property fmtid="{D5CDD505-2E9C-101B-9397-08002B2CF9AE}" pid="9" name="ContentTypeId">
    <vt:lpwstr>0x0101002DF878D3FD58A34D840B597C6F6115EE</vt:lpwstr>
  </property>
  <property fmtid="{D5CDD505-2E9C-101B-9397-08002B2CF9AE}" pid="10" name="MediaServiceImageTags">
    <vt:lpwstr/>
  </property>
</Properties>
</file>