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83" r:id="rId5"/>
    <p:sldId id="286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7C6057-500F-5E2F-348A-A15FD3ED04D1}" name="Brandee Parge" initials="BP" userId="S::brandee@audienz.com::716b5d5d-7db4-4b48-a9f4-512f455ed279" providerId="AD"/>
  <p188:author id="{3A631590-4E06-2D05-11E1-D55F6B6A2944}" name="Nathan Olson" initials="NO" userId="S::Nathan@audienz.com::8d36235d-0fe1-41a4-a221-e3403ea824e1" providerId="AD"/>
  <p188:author id="{9DEF15C8-5937-AD79-791F-9FB6C4F3C5D3}" name="Amy Arrants" initials="AA" userId="S::v-amyarrants@microsoft.com::c078d95a-3614-48ee-b91b-3b198957cbb1" providerId="AD"/>
  <p188:author id="{6E7855D5-7610-306D-641A-FF25AEB991B0}" name="Alli Green" initials="AG" userId="S::alli@audienz.com::18cc824c-d389-48c9-be8b-290eae3fe20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amela Youngberg" initials="PY" lastIdx="3" clrIdx="6">
    <p:extLst>
      <p:ext uri="{19B8F6BF-5375-455C-9EA6-DF929625EA0E}">
        <p15:presenceInfo xmlns:p15="http://schemas.microsoft.com/office/powerpoint/2012/main" userId="S::pamela@audienz.com::da162aa7-ea37-496b-84ec-1a49946657fb" providerId="AD"/>
      </p:ext>
    </p:extLst>
  </p:cmAuthor>
  <p:cmAuthor id="1" name="Brandee Parge" initials="BP" lastIdx="32" clrIdx="0">
    <p:extLst>
      <p:ext uri="{19B8F6BF-5375-455C-9EA6-DF929625EA0E}">
        <p15:presenceInfo xmlns:p15="http://schemas.microsoft.com/office/powerpoint/2012/main" userId="S::brandee@audienz.com::716b5d5d-7db4-4b48-a9f4-512f455ed279" providerId="AD"/>
      </p:ext>
    </p:extLst>
  </p:cmAuthor>
  <p:cmAuthor id="2" name="Steph Ramsey" initials="SR" lastIdx="54" clrIdx="1">
    <p:extLst>
      <p:ext uri="{19B8F6BF-5375-455C-9EA6-DF929625EA0E}">
        <p15:presenceInfo xmlns:p15="http://schemas.microsoft.com/office/powerpoint/2012/main" userId="S::steph@audienz.com::8624acff-5f26-4007-8709-9c53fd3eb5e8" providerId="AD"/>
      </p:ext>
    </p:extLst>
  </p:cmAuthor>
  <p:cmAuthor id="3" name="Aerika Mittal" initials="AM" lastIdx="17" clrIdx="2">
    <p:extLst>
      <p:ext uri="{19B8F6BF-5375-455C-9EA6-DF929625EA0E}">
        <p15:presenceInfo xmlns:p15="http://schemas.microsoft.com/office/powerpoint/2012/main" userId="S::aemittal@microsoft.com::584fa52d-298f-4cd9-ba4a-05f52a2368cb" providerId="AD"/>
      </p:ext>
    </p:extLst>
  </p:cmAuthor>
  <p:cmAuthor id="4" name="Jamie Helgeson (Tokusaku Inc)" initials="JI" lastIdx="6" clrIdx="3">
    <p:extLst>
      <p:ext uri="{19B8F6BF-5375-455C-9EA6-DF929625EA0E}">
        <p15:presenceInfo xmlns:p15="http://schemas.microsoft.com/office/powerpoint/2012/main" userId="S::v-hjamie@microsoft.com::31a8085c-8951-4f07-a0d0-0b8d3f3e8888" providerId="AD"/>
      </p:ext>
    </p:extLst>
  </p:cmAuthor>
  <p:cmAuthor id="5" name="Maren Fewel" initials="MF" lastIdx="15" clrIdx="4">
    <p:extLst>
      <p:ext uri="{19B8F6BF-5375-455C-9EA6-DF929625EA0E}">
        <p15:presenceInfo xmlns:p15="http://schemas.microsoft.com/office/powerpoint/2012/main" userId="S::Maren@audienz.com::0ba250fd-40c1-4e5d-bc4a-82894808bd80" providerId="AD"/>
      </p:ext>
    </p:extLst>
  </p:cmAuthor>
  <p:cmAuthor id="6" name="Nathan Olson" initials="NO" lastIdx="11" clrIdx="5">
    <p:extLst>
      <p:ext uri="{19B8F6BF-5375-455C-9EA6-DF929625EA0E}">
        <p15:presenceInfo xmlns:p15="http://schemas.microsoft.com/office/powerpoint/2012/main" userId="S::Nathan@audienz.com::8d36235d-0fe1-41a4-a221-e3403ea824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F2F2F2"/>
    <a:srgbClr val="652D90"/>
    <a:srgbClr val="CE588D"/>
    <a:srgbClr val="421D5D"/>
    <a:srgbClr val="F0EDF2"/>
    <a:srgbClr val="FBF2F6"/>
    <a:srgbClr val="F3EFF6"/>
    <a:srgbClr val="CF588E"/>
    <a:srgbClr val="CDC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6DABB-1A52-421D-A239-0F0C5B2A06A2}" v="28" dt="2022-03-11T17:22:56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1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 Green" userId="18cc824c-d389-48c9-be8b-290eae3fe209" providerId="ADAL" clId="{4AF6DABB-1A52-421D-A239-0F0C5B2A06A2}"/>
    <pc:docChg chg="undo redo custSel addSld delSld modSld">
      <pc:chgData name="Alli Green" userId="18cc824c-d389-48c9-be8b-290eae3fe209" providerId="ADAL" clId="{4AF6DABB-1A52-421D-A239-0F0C5B2A06A2}" dt="2022-03-11T17:25:08.449" v="148" actId="20577"/>
      <pc:docMkLst>
        <pc:docMk/>
      </pc:docMkLst>
      <pc:sldChg chg="delSp modSp mod delCm">
        <pc:chgData name="Alli Green" userId="18cc824c-d389-48c9-be8b-290eae3fe209" providerId="ADAL" clId="{4AF6DABB-1A52-421D-A239-0F0C5B2A06A2}" dt="2022-03-11T17:25:08.449" v="148" actId="20577"/>
        <pc:sldMkLst>
          <pc:docMk/>
          <pc:sldMk cId="1631629971" sldId="283"/>
        </pc:sldMkLst>
        <pc:spChg chg="mod">
          <ac:chgData name="Alli Green" userId="18cc824c-d389-48c9-be8b-290eae3fe209" providerId="ADAL" clId="{4AF6DABB-1A52-421D-A239-0F0C5B2A06A2}" dt="2022-03-11T17:16:55.149" v="91" actId="20577"/>
          <ac:spMkLst>
            <pc:docMk/>
            <pc:sldMk cId="1631629971" sldId="283"/>
            <ac:spMk id="31" creationId="{AE0DDDCB-5610-42B0-8482-B0B54922D07C}"/>
          </ac:spMkLst>
        </pc:spChg>
        <pc:spChg chg="del">
          <ac:chgData name="Alli Green" userId="18cc824c-d389-48c9-be8b-290eae3fe209" providerId="ADAL" clId="{4AF6DABB-1A52-421D-A239-0F0C5B2A06A2}" dt="2022-03-11T17:23:56.580" v="147" actId="478"/>
          <ac:spMkLst>
            <pc:docMk/>
            <pc:sldMk cId="1631629971" sldId="283"/>
            <ac:spMk id="73" creationId="{50869B55-90C4-4EB7-9E47-85C71E332D5E}"/>
          </ac:spMkLst>
        </pc:spChg>
        <pc:spChg chg="mod">
          <ac:chgData name="Alli Green" userId="18cc824c-d389-48c9-be8b-290eae3fe209" providerId="ADAL" clId="{4AF6DABB-1A52-421D-A239-0F0C5B2A06A2}" dt="2022-03-11T01:27:30.377" v="86" actId="20577"/>
          <ac:spMkLst>
            <pc:docMk/>
            <pc:sldMk cId="1631629971" sldId="283"/>
            <ac:spMk id="74" creationId="{DC2892AF-7541-4762-BC70-15E9F87B071C}"/>
          </ac:spMkLst>
        </pc:spChg>
        <pc:spChg chg="mod">
          <ac:chgData name="Alli Green" userId="18cc824c-d389-48c9-be8b-290eae3fe209" providerId="ADAL" clId="{4AF6DABB-1A52-421D-A239-0F0C5B2A06A2}" dt="2022-03-11T17:25:08.449" v="148" actId="20577"/>
          <ac:spMkLst>
            <pc:docMk/>
            <pc:sldMk cId="1631629971" sldId="283"/>
            <ac:spMk id="96" creationId="{FED05148-3D86-4B3E-96F3-8BE5B15BC7E4}"/>
          </ac:spMkLst>
        </pc:spChg>
      </pc:sldChg>
      <pc:sldChg chg="addSp modSp add del mod modShow">
        <pc:chgData name="Alli Green" userId="18cc824c-d389-48c9-be8b-290eae3fe209" providerId="ADAL" clId="{4AF6DABB-1A52-421D-A239-0F0C5B2A06A2}" dt="2022-03-11T17:18:31.415" v="136" actId="47"/>
        <pc:sldMkLst>
          <pc:docMk/>
          <pc:sldMk cId="399064932" sldId="285"/>
        </pc:sldMkLst>
        <pc:spChg chg="add mod">
          <ac:chgData name="Alli Green" userId="18cc824c-d389-48c9-be8b-290eae3fe209" providerId="ADAL" clId="{4AF6DABB-1A52-421D-A239-0F0C5B2A06A2}" dt="2022-03-10T21:03:16.439" v="79" actId="1076"/>
          <ac:spMkLst>
            <pc:docMk/>
            <pc:sldMk cId="399064932" sldId="285"/>
            <ac:spMk id="124" creationId="{93F1E9DB-3FDD-4158-86BB-385DCAA0D73B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25" creationId="{1ED6FEA2-EC5D-4A6F-ADB2-71845DF37AA5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26" creationId="{038ABEAD-B397-4C93-88E0-A7F4862114EA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27" creationId="{990B8E7F-2DA9-44C6-9511-30DE92C4F0CC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28" creationId="{628346D9-4FF0-4082-BB73-5B022745AB9E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29" creationId="{EA1B7B81-9916-4B53-9A10-A0542DBA26DD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30" creationId="{AFA41F9E-A7FF-465B-B37E-64B34AADDAAB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31" creationId="{09D3537D-1979-4BE7-89D8-8316A31251E0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32" creationId="{73A97F6C-5777-4C92-83A5-1DAE19AF4DE7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33" creationId="{A6220400-C6A2-4D1A-B2B8-36CE635E656B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34" creationId="{845F12A8-5DE5-4704-8708-CAE3CA0D36FF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35" creationId="{491FC8CF-F7AF-41C2-A470-528BE01191CE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36" creationId="{B52B61B6-3520-4044-848E-8B4F2E92E978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37" creationId="{6E3EF958-6E68-4787-B455-11B73FED85F8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38" creationId="{6AC67FC6-FB11-44AC-A8DF-055BE45E360D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39" creationId="{A3D606AD-50FB-449B-A19D-4CDC1FF2E96B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40" creationId="{CA3F6D14-3097-4A5D-92C7-63BEC19BD194}"/>
          </ac:spMkLst>
        </pc:spChg>
        <pc:spChg chg="mod">
          <ac:chgData name="Alli Green" userId="18cc824c-d389-48c9-be8b-290eae3fe209" providerId="ADAL" clId="{4AF6DABB-1A52-421D-A239-0F0C5B2A06A2}" dt="2022-03-10T20:07:18.992" v="1"/>
          <ac:spMkLst>
            <pc:docMk/>
            <pc:sldMk cId="399064932" sldId="285"/>
            <ac:spMk id="141" creationId="{45365363-F86D-44E3-94D8-8C25B8FD1F2B}"/>
          </ac:spMkLst>
        </pc:spChg>
        <pc:grpChg chg="add mod">
          <ac:chgData name="Alli Green" userId="18cc824c-d389-48c9-be8b-290eae3fe209" providerId="ADAL" clId="{4AF6DABB-1A52-421D-A239-0F0C5B2A06A2}" dt="2022-03-10T20:07:18.992" v="1"/>
          <ac:grpSpMkLst>
            <pc:docMk/>
            <pc:sldMk cId="399064932" sldId="285"/>
            <ac:grpSpMk id="124" creationId="{2BC169A1-009C-4DEB-9486-70F6D0BA7104}"/>
          </ac:grpSpMkLst>
        </pc:grpChg>
      </pc:sldChg>
      <pc:sldChg chg="addSp delSp modSp add mod addCm delCm">
        <pc:chgData name="Alli Green" userId="18cc824c-d389-48c9-be8b-290eae3fe209" providerId="ADAL" clId="{4AF6DABB-1A52-421D-A239-0F0C5B2A06A2}" dt="2022-03-11T17:22:39.044" v="138"/>
        <pc:sldMkLst>
          <pc:docMk/>
          <pc:sldMk cId="3617296665" sldId="286"/>
        </pc:sldMkLst>
        <pc:spChg chg="mod">
          <ac:chgData name="Alli Green" userId="18cc824c-d389-48c9-be8b-290eae3fe209" providerId="ADAL" clId="{4AF6DABB-1A52-421D-A239-0F0C5B2A06A2}" dt="2022-03-11T17:22:39.044" v="138"/>
          <ac:spMkLst>
            <pc:docMk/>
            <pc:sldMk cId="3617296665" sldId="286"/>
            <ac:spMk id="72" creationId="{60D074F7-D9A1-446A-8D95-E08FEEEE0875}"/>
          </ac:spMkLst>
        </pc:spChg>
        <pc:spChg chg="mod">
          <ac:chgData name="Alli Green" userId="18cc824c-d389-48c9-be8b-290eae3fe209" providerId="ADAL" clId="{4AF6DABB-1A52-421D-A239-0F0C5B2A06A2}" dt="2022-03-11T01:27:45.460" v="88" actId="20577"/>
          <ac:spMkLst>
            <pc:docMk/>
            <pc:sldMk cId="3617296665" sldId="286"/>
            <ac:spMk id="87" creationId="{C0DD8EB5-7070-424F-9E77-2BBAC7E95BAC}"/>
          </ac:spMkLst>
        </pc:spChg>
        <pc:spChg chg="mod">
          <ac:chgData name="Alli Green" userId="18cc824c-d389-48c9-be8b-290eae3fe209" providerId="ADAL" clId="{4AF6DABB-1A52-421D-A239-0F0C5B2A06A2}" dt="2022-03-10T20:14:34.064" v="52" actId="12788"/>
          <ac:spMkLst>
            <pc:docMk/>
            <pc:sldMk cId="3617296665" sldId="286"/>
            <ac:spMk id="111" creationId="{A8485EAA-BEDF-415B-BF25-79EEDD4554B5}"/>
          </ac:spMkLst>
        </pc:spChg>
        <pc:spChg chg="add del mod">
          <ac:chgData name="Alli Green" userId="18cc824c-d389-48c9-be8b-290eae3fe209" providerId="ADAL" clId="{4AF6DABB-1A52-421D-A239-0F0C5B2A06A2}" dt="2022-03-10T20:14:34.064" v="52" actId="12788"/>
          <ac:spMkLst>
            <pc:docMk/>
            <pc:sldMk cId="3617296665" sldId="286"/>
            <ac:spMk id="112" creationId="{01E82114-C20D-4289-83B2-5A8662C8B574}"/>
          </ac:spMkLst>
        </pc:spChg>
        <pc:spChg chg="mod">
          <ac:chgData name="Alli Green" userId="18cc824c-d389-48c9-be8b-290eae3fe209" providerId="ADAL" clId="{4AF6DABB-1A52-421D-A239-0F0C5B2A06A2}" dt="2022-03-10T20:18:06.274" v="67" actId="12788"/>
          <ac:spMkLst>
            <pc:docMk/>
            <pc:sldMk cId="3617296665" sldId="286"/>
            <ac:spMk id="114" creationId="{FF85C948-0000-4953-B5E9-9C6703038CBE}"/>
          </ac:spMkLst>
        </pc:spChg>
        <pc:spChg chg="mod">
          <ac:chgData name="Alli Green" userId="18cc824c-d389-48c9-be8b-290eae3fe209" providerId="ADAL" clId="{4AF6DABB-1A52-421D-A239-0F0C5B2A06A2}" dt="2022-03-10T20:18:06.274" v="67" actId="12788"/>
          <ac:spMkLst>
            <pc:docMk/>
            <pc:sldMk cId="3617296665" sldId="286"/>
            <ac:spMk id="115" creationId="{5A89781D-A568-4D91-88FF-5318245D11E8}"/>
          </ac:spMkLst>
        </pc:spChg>
        <pc:spChg chg="mod">
          <ac:chgData name="Alli Green" userId="18cc824c-d389-48c9-be8b-290eae3fe209" providerId="ADAL" clId="{4AF6DABB-1A52-421D-A239-0F0C5B2A06A2}" dt="2022-03-10T20:13:43.405" v="45" actId="12788"/>
          <ac:spMkLst>
            <pc:docMk/>
            <pc:sldMk cId="3617296665" sldId="286"/>
            <ac:spMk id="116" creationId="{957E9097-56BB-4E0E-9023-CAD908A7DC3A}"/>
          </ac:spMkLst>
        </pc:spChg>
        <pc:spChg chg="add del mod">
          <ac:chgData name="Alli Green" userId="18cc824c-d389-48c9-be8b-290eae3fe209" providerId="ADAL" clId="{4AF6DABB-1A52-421D-A239-0F0C5B2A06A2}" dt="2022-03-10T20:17:48.984" v="66" actId="12788"/>
          <ac:spMkLst>
            <pc:docMk/>
            <pc:sldMk cId="3617296665" sldId="286"/>
            <ac:spMk id="117" creationId="{D2E8B832-5A3D-4854-84AF-F95012D70E4E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25" creationId="{1ED6FEA2-EC5D-4A6F-ADB2-71845DF37AA5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26" creationId="{038ABEAD-B397-4C93-88E0-A7F4862114EA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27" creationId="{990B8E7F-2DA9-44C6-9511-30DE92C4F0CC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28" creationId="{628346D9-4FF0-4082-BB73-5B022745AB9E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29" creationId="{EA1B7B81-9916-4B53-9A10-A0542DBA26DD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30" creationId="{AFA41F9E-A7FF-465B-B37E-64B34AADDAAB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31" creationId="{09D3537D-1979-4BE7-89D8-8316A31251E0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32" creationId="{73A97F6C-5777-4C92-83A5-1DAE19AF4DE7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33" creationId="{A6220400-C6A2-4D1A-B2B8-36CE635E656B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34" creationId="{845F12A8-5DE5-4704-8708-CAE3CA0D36FF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35" creationId="{491FC8CF-F7AF-41C2-A470-528BE01191CE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36" creationId="{B52B61B6-3520-4044-848E-8B4F2E92E978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37" creationId="{6E3EF958-6E68-4787-B455-11B73FED85F8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38" creationId="{6AC67FC6-FB11-44AC-A8DF-055BE45E360D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39" creationId="{A3D606AD-50FB-449B-A19D-4CDC1FF2E96B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40" creationId="{CA3F6D14-3097-4A5D-92C7-63BEC19BD194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41" creationId="{45365363-F86D-44E3-94D8-8C25B8FD1F2B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43" creationId="{6C13DC9B-560A-459B-B1B1-F268534FF624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44" creationId="{4791B647-74E7-4E02-9FC1-92682072B285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45" creationId="{F31D7068-51F4-4876-A50C-6C1A308EC16B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46" creationId="{F7CBD9E2-86BD-4496-A780-11C2F0594CF2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51" creationId="{E8EF2EFE-8C19-4419-BA3B-B51C16CF7C5E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53" creationId="{C9C1C3B3-35FB-4E2C-8137-C93C2640C2C4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54" creationId="{2A3BD37B-5F9F-4C34-B0D4-31180B5CDC1A}"/>
          </ac:spMkLst>
        </pc:spChg>
        <pc:spChg chg="mod">
          <ac:chgData name="Alli Green" userId="18cc824c-d389-48c9-be8b-290eae3fe209" providerId="ADAL" clId="{4AF6DABB-1A52-421D-A239-0F0C5B2A06A2}" dt="2022-03-10T20:16:02.901" v="60" actId="12789"/>
          <ac:spMkLst>
            <pc:docMk/>
            <pc:sldMk cId="3617296665" sldId="286"/>
            <ac:spMk id="156" creationId="{6FBCC921-F3E8-47A5-BC95-26BA5E59EDCE}"/>
          </ac:spMkLst>
        </pc:spChg>
        <pc:grpChg chg="mod">
          <ac:chgData name="Alli Green" userId="18cc824c-d389-48c9-be8b-290eae3fe209" providerId="ADAL" clId="{4AF6DABB-1A52-421D-A239-0F0C5B2A06A2}" dt="2022-03-10T20:16:02.901" v="60" actId="12789"/>
          <ac:grpSpMkLst>
            <pc:docMk/>
            <pc:sldMk cId="3617296665" sldId="286"/>
            <ac:grpSpMk id="124" creationId="{2BC169A1-009C-4DEB-9486-70F6D0BA7104}"/>
          </ac:grpSpMkLst>
        </pc:grpChg>
        <pc:grpChg chg="add mod">
          <ac:chgData name="Alli Green" userId="18cc824c-d389-48c9-be8b-290eae3fe209" providerId="ADAL" clId="{4AF6DABB-1A52-421D-A239-0F0C5B2A06A2}" dt="2022-03-10T20:18:06.274" v="67" actId="12788"/>
          <ac:grpSpMkLst>
            <pc:docMk/>
            <pc:sldMk cId="3617296665" sldId="286"/>
            <ac:grpSpMk id="142" creationId="{39B1482A-60AA-4EC2-A163-1F30C20424B5}"/>
          </ac:grpSpMkLst>
        </pc:grpChg>
        <pc:grpChg chg="del">
          <ac:chgData name="Alli Green" userId="18cc824c-d389-48c9-be8b-290eae3fe209" providerId="ADAL" clId="{4AF6DABB-1A52-421D-A239-0F0C5B2A06A2}" dt="2022-03-10T20:07:34.522" v="5" actId="478"/>
          <ac:grpSpMkLst>
            <pc:docMk/>
            <pc:sldMk cId="3617296665" sldId="286"/>
            <ac:grpSpMk id="147" creationId="{58CE2FDA-15DE-44A7-B217-A0408AF815C9}"/>
          </ac:grpSpMkLst>
        </pc:grpChg>
        <pc:grpChg chg="del">
          <ac:chgData name="Alli Green" userId="18cc824c-d389-48c9-be8b-290eae3fe209" providerId="ADAL" clId="{4AF6DABB-1A52-421D-A239-0F0C5B2A06A2}" dt="2022-03-10T20:11:50.728" v="32" actId="478"/>
          <ac:grpSpMkLst>
            <pc:docMk/>
            <pc:sldMk cId="3617296665" sldId="286"/>
            <ac:grpSpMk id="162" creationId="{933C6CE4-A0BC-4C0E-B82C-F1DE1616C719}"/>
          </ac:grpSpMkLst>
        </pc:grpChg>
        <pc:picChg chg="add mod">
          <ac:chgData name="Alli Green" userId="18cc824c-d389-48c9-be8b-290eae3fe209" providerId="ADAL" clId="{4AF6DABB-1A52-421D-A239-0F0C5B2A06A2}" dt="2022-03-10T20:18:54.333" v="68" actId="1038"/>
          <ac:picMkLst>
            <pc:docMk/>
            <pc:sldMk cId="3617296665" sldId="286"/>
            <ac:picMk id="157" creationId="{4B63A0D6-A06D-408A-809B-0399811AA378}"/>
          </ac:picMkLst>
        </pc:picChg>
        <pc:picChg chg="add del">
          <ac:chgData name="Alli Green" userId="18cc824c-d389-48c9-be8b-290eae3fe209" providerId="ADAL" clId="{4AF6DABB-1A52-421D-A239-0F0C5B2A06A2}" dt="2022-03-10T20:10:31.771" v="25" actId="478"/>
          <ac:picMkLst>
            <pc:docMk/>
            <pc:sldMk cId="3617296665" sldId="286"/>
            <ac:picMk id="182" creationId="{C1CC1FE6-4823-49AE-B423-A10A217AF9F5}"/>
          </ac:picMkLst>
        </pc:picChg>
        <pc:cxnChg chg="mod">
          <ac:chgData name="Alli Green" userId="18cc824c-d389-48c9-be8b-290eae3fe209" providerId="ADAL" clId="{4AF6DABB-1A52-421D-A239-0F0C5B2A06A2}" dt="2022-03-10T20:16:54.728" v="63" actId="12789"/>
          <ac:cxnSpMkLst>
            <pc:docMk/>
            <pc:sldMk cId="3617296665" sldId="286"/>
            <ac:cxnSpMk id="110" creationId="{F7CC01DA-0833-4747-BAF3-A98F6638BEA5}"/>
          </ac:cxnSpMkLst>
        </pc:cxnChg>
      </pc:sldChg>
      <pc:sldChg chg="modSp add del mod">
        <pc:chgData name="Alli Green" userId="18cc824c-d389-48c9-be8b-290eae3fe209" providerId="ADAL" clId="{4AF6DABB-1A52-421D-A239-0F0C5B2A06A2}" dt="2022-03-11T17:23:42.894" v="146" actId="47"/>
        <pc:sldMkLst>
          <pc:docMk/>
          <pc:sldMk cId="3375783849" sldId="287"/>
        </pc:sldMkLst>
        <pc:spChg chg="mod">
          <ac:chgData name="Alli Green" userId="18cc824c-d389-48c9-be8b-290eae3fe209" providerId="ADAL" clId="{4AF6DABB-1A52-421D-A239-0F0C5B2A06A2}" dt="2022-03-11T17:23:35.617" v="145" actId="20577"/>
          <ac:spMkLst>
            <pc:docMk/>
            <pc:sldMk cId="3375783849" sldId="287"/>
            <ac:spMk id="72" creationId="{60D074F7-D9A1-446A-8D95-E08FEEEE0875}"/>
          </ac:spMkLst>
        </pc:spChg>
      </pc:sldChg>
      <pc:sldChg chg="add del">
        <pc:chgData name="Alli Green" userId="18cc824c-d389-48c9-be8b-290eae3fe209" providerId="ADAL" clId="{4AF6DABB-1A52-421D-A239-0F0C5B2A06A2}" dt="2022-03-11T17:22:56.282" v="141"/>
        <pc:sldMkLst>
          <pc:docMk/>
          <pc:sldMk cId="2529330357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1FBD-EE47-4CC9-83E1-42D8A009C6D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C37CE-E939-4CA6-800B-5D648288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3C37CE-E939-4CA6-800B-5D648288353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3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C37CE-E939-4CA6-800B-5D64828835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18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304800"/>
            <a:ext cx="7238999" cy="63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1" y="1066800"/>
            <a:ext cx="7238998" cy="86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14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2" userDrawn="1">
          <p15:clr>
            <a:srgbClr val="F26B43"/>
          </p15:clr>
        </p15:guide>
        <p15:guide id="2" pos="168" userDrawn="1">
          <p15:clr>
            <a:srgbClr val="F26B43"/>
          </p15:clr>
        </p15:guide>
        <p15:guide id="3" pos="4728" userDrawn="1">
          <p15:clr>
            <a:srgbClr val="F26B43"/>
          </p15:clr>
        </p15:guide>
        <p15:guide id="4" orient="horz" pos="6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hitehouse.gov/briefing-room/statements-releases/2022/01/25/fact-sheet-the-new-small-business-boom-under-the-biden-harris-administration/" TargetMode="Externa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Hexagon 239" descr="Icon">
            <a:extLst>
              <a:ext uri="{FF2B5EF4-FFF2-40B4-BE49-F238E27FC236}">
                <a16:creationId xmlns:a16="http://schemas.microsoft.com/office/drawing/2014/main" id="{C1A74237-7063-44D1-8597-ACD9D8C91720}"/>
              </a:ext>
            </a:extLst>
          </p:cNvPr>
          <p:cNvSpPr/>
          <p:nvPr/>
        </p:nvSpPr>
        <p:spPr bwMode="auto">
          <a:xfrm>
            <a:off x="256032" y="8717703"/>
            <a:ext cx="515118" cy="427978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2" name="Hexagon 161" descr="Icon">
            <a:extLst>
              <a:ext uri="{FF2B5EF4-FFF2-40B4-BE49-F238E27FC236}">
                <a16:creationId xmlns:a16="http://schemas.microsoft.com/office/drawing/2014/main" id="{70B49387-847D-4BEF-A4BB-77B8B473088A}"/>
              </a:ext>
            </a:extLst>
          </p:cNvPr>
          <p:cNvSpPr/>
          <p:nvPr/>
        </p:nvSpPr>
        <p:spPr bwMode="auto">
          <a:xfrm>
            <a:off x="258088" y="8717703"/>
            <a:ext cx="515118" cy="427978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Hexagon 74" descr="Icon">
            <a:extLst>
              <a:ext uri="{FF2B5EF4-FFF2-40B4-BE49-F238E27FC236}">
                <a16:creationId xmlns:a16="http://schemas.microsoft.com/office/drawing/2014/main" id="{3AA0547C-E4FD-4304-A36A-03C49A6F0B02}"/>
              </a:ext>
            </a:extLst>
          </p:cNvPr>
          <p:cNvSpPr/>
          <p:nvPr/>
        </p:nvSpPr>
        <p:spPr bwMode="auto">
          <a:xfrm>
            <a:off x="3902340" y="8717703"/>
            <a:ext cx="515118" cy="427978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8AD60D-5666-403E-8394-D1506C4F1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" y="9708545"/>
            <a:ext cx="6663193" cy="349855"/>
          </a:xfrm>
          <a:custGeom>
            <a:avLst/>
            <a:gdLst>
              <a:gd name="connsiteX0" fmla="*/ 0 w 6645798"/>
              <a:gd name="connsiteY0" fmla="*/ 0 h 318304"/>
              <a:gd name="connsiteX1" fmla="*/ 6645798 w 6645798"/>
              <a:gd name="connsiteY1" fmla="*/ 0 h 318304"/>
              <a:gd name="connsiteX2" fmla="*/ 6449752 w 6645798"/>
              <a:gd name="connsiteY2" fmla="*/ 318304 h 318304"/>
              <a:gd name="connsiteX3" fmla="*/ 0 w 6645798"/>
              <a:gd name="connsiteY3" fmla="*/ 318304 h 31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5798" h="318304">
                <a:moveTo>
                  <a:pt x="0" y="0"/>
                </a:moveTo>
                <a:lnTo>
                  <a:pt x="6645798" y="0"/>
                </a:lnTo>
                <a:lnTo>
                  <a:pt x="6449752" y="318304"/>
                </a:lnTo>
                <a:lnTo>
                  <a:pt x="0" y="3183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9" name="Picture 128" descr="Footer graphic&#10;">
            <a:extLst>
              <a:ext uri="{FF2B5EF4-FFF2-40B4-BE49-F238E27FC236}">
                <a16:creationId xmlns:a16="http://schemas.microsoft.com/office/drawing/2014/main" id="{8D16BC8B-562F-F94E-9C02-BFC6F8E5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4" b="3933"/>
          <a:stretch/>
        </p:blipFill>
        <p:spPr>
          <a:xfrm>
            <a:off x="6298557" y="8795307"/>
            <a:ext cx="1473843" cy="1263093"/>
          </a:xfrm>
          <a:prstGeom prst="rect">
            <a:avLst/>
          </a:prstGeom>
        </p:spPr>
      </p:pic>
      <p:sp>
        <p:nvSpPr>
          <p:cNvPr id="131" name="TextBox 9">
            <a:extLst>
              <a:ext uri="{FF2B5EF4-FFF2-40B4-BE49-F238E27FC236}">
                <a16:creationId xmlns:a16="http://schemas.microsoft.com/office/drawing/2014/main" id="{A3F00805-E097-EA42-B27B-356648A75445}"/>
              </a:ext>
            </a:extLst>
          </p:cNvPr>
          <p:cNvSpPr txBox="1"/>
          <p:nvPr/>
        </p:nvSpPr>
        <p:spPr>
          <a:xfrm>
            <a:off x="2826835" y="9811935"/>
            <a:ext cx="35433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©Microsoft Corporation. All rights reserved.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E5421E-C897-4B01-BA03-1A4870CD6EE1}"/>
              </a:ext>
            </a:extLst>
          </p:cNvPr>
          <p:cNvSpPr/>
          <p:nvPr/>
        </p:nvSpPr>
        <p:spPr>
          <a:xfrm>
            <a:off x="0" y="1695300"/>
            <a:ext cx="7772400" cy="43732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Accelerate and enhance your Small Business Association (SBA) loan application assessments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DDDCB-5610-42B0-8482-B0B54922D07C}"/>
              </a:ext>
            </a:extLst>
          </p:cNvPr>
          <p:cNvSpPr txBox="1">
            <a:spLocks/>
          </p:cNvSpPr>
          <p:nvPr/>
        </p:nvSpPr>
        <p:spPr>
          <a:xfrm>
            <a:off x="279412" y="2238757"/>
            <a:ext cx="3741926" cy="3404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Between the COVID-19 economic recovery and low-interest rates, more small businesses want to borrow through the Small Business Administration (SBA) network than ever before. With a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high volume of loan applications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SBA partners face challenges using the data they collect to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accurately and efficiently evaluate risk and model loans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 This causes application backlogs delaying loan distribution and leaving lenders vulnerable to changes in borrowers’ risk profiles.</a:t>
            </a:r>
          </a:p>
          <a:p>
            <a:pPr marL="0" marR="0" lvl="0" indent="0" algn="l" defTabSz="457200" rtl="0" eaLnBrk="1" fontAlgn="auto" latinLnBrk="0" hangingPunct="1">
              <a:lnSpc>
                <a:spcPts val="1700"/>
              </a:lnSpc>
              <a:spcBef>
                <a:spcPts val="8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The Risk Classification and Loan Modeling Solution Accelerator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uses predictive analytics and machine learning to estimate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optimal loan size that the SBA will approve for a given applicant. This enables lending partners to process loan applications and make data-driven lending decisions quickly.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07F2F3-0E2C-4DD5-B89A-603C4A171018}"/>
              </a:ext>
            </a:extLst>
          </p:cNvPr>
          <p:cNvSpPr txBox="1">
            <a:spLocks/>
          </p:cNvSpPr>
          <p:nvPr/>
        </p:nvSpPr>
        <p:spPr>
          <a:xfrm>
            <a:off x="4340184" y="2238757"/>
            <a:ext cx="3272670" cy="34460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Challenges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  <a:p>
            <a:pPr marL="285750" marR="0" lvl="0" indent="-231775" algn="l" defTabSz="457200" rtl="0" eaLnBrk="1" fontAlgn="auto" latinLnBrk="0" hangingPunct="1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Reliance on manual and low-tech application processing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creates backlogs and errors.</a:t>
            </a:r>
          </a:p>
          <a:p>
            <a:pPr marL="285750" marR="0" lvl="0" indent="-231775" algn="l" defTabSz="457200" rtl="0" eaLnBrk="1" fontAlgn="auto" latinLnBrk="0" hangingPunct="1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High volumes of loan applications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lead to further bottlenecks and delays.</a:t>
            </a:r>
          </a:p>
          <a:p>
            <a:pPr marL="285750" marR="0" lvl="0" indent="-231775" algn="l" defTabSz="457200" rtl="0" eaLnBrk="1" fontAlgn="auto" latinLnBrk="0" hangingPunct="1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Delayed loan distribution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can cause applicants to lose critical business opportunities. </a:t>
            </a:r>
          </a:p>
          <a:p>
            <a:pPr marL="285750" marR="0" lvl="0" indent="-231775" algn="l" defTabSz="457200" rtl="0" eaLnBrk="1" fontAlgn="auto" latinLnBrk="0" hangingPunct="1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Inability to quickly run and re-run risk classification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limits the accuracy of assessments.</a:t>
            </a:r>
          </a:p>
          <a:p>
            <a:pPr marL="285750" marR="0" lvl="0" indent="-231775" algn="l" defTabSz="457200" rtl="0" eaLnBrk="1" fontAlgn="auto" latinLnBrk="0" hangingPunct="1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Lack of efficient loan modeling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makes it difficult to determine exactly what the SBA will approve.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B45DEA-F7F0-4C36-9A94-D147A1655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86549" y="2132621"/>
            <a:ext cx="0" cy="34747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EBF89-D205-40F2-B757-4338649CA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48929" y="1"/>
            <a:ext cx="2623471" cy="1709530"/>
            <a:chOff x="5148929" y="1"/>
            <a:chExt cx="2623471" cy="1709530"/>
          </a:xfrm>
        </p:grpSpPr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2A5343F-7F4F-4367-B63B-68732CD56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809" t="8815" r="85" b="271"/>
            <a:stretch/>
          </p:blipFill>
          <p:spPr>
            <a:xfrm>
              <a:off x="5148929" y="1"/>
              <a:ext cx="2623471" cy="1709530"/>
            </a:xfrm>
            <a:prstGeom prst="rect">
              <a:avLst/>
            </a:prstGeom>
          </p:spPr>
        </p:pic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D97E5AF7-963E-48B4-9020-1713A07D5259}"/>
                </a:ext>
              </a:extLst>
            </p:cNvPr>
            <p:cNvSpPr/>
            <p:nvPr/>
          </p:nvSpPr>
          <p:spPr>
            <a:xfrm>
              <a:off x="7101461" y="895185"/>
              <a:ext cx="511396" cy="440860"/>
            </a:xfrm>
            <a:prstGeom prst="hexagon">
              <a:avLst>
                <a:gd name="adj" fmla="val 28467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</p:grpSp>
      <p:pic>
        <p:nvPicPr>
          <p:cNvPr id="100" name="Picture 99" descr="Microsoft Azure Logo&#10;">
            <a:extLst>
              <a:ext uri="{FF2B5EF4-FFF2-40B4-BE49-F238E27FC236}">
                <a16:creationId xmlns:a16="http://schemas.microsoft.com/office/drawing/2014/main" id="{C7273136-889D-4871-A906-BA4A7A11E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11" y="215397"/>
            <a:ext cx="1281987" cy="18288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FED05148-3D86-4B3E-96F3-8BE5B15BC7E4}"/>
              </a:ext>
            </a:extLst>
          </p:cNvPr>
          <p:cNvSpPr txBox="1">
            <a:spLocks/>
          </p:cNvSpPr>
          <p:nvPr/>
        </p:nvSpPr>
        <p:spPr>
          <a:xfrm>
            <a:off x="329413" y="5911702"/>
            <a:ext cx="7176288" cy="64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274320" tIns="0" rIns="274320" bIns="9144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Yu Mincho" panose="02020400000000000000" pitchFamily="18" charset="-128"/>
                <a:cs typeface="Arial" panose="020B0604020202020204" pitchFamily="34" charset="0"/>
              </a:rPr>
              <a:t>In 2021, </a:t>
            </a:r>
            <a:r>
              <a:rPr kumimoji="0" lang="en-US" sz="1300" b="0" i="0" u="sng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Yu Mincho" panose="02020400000000000000" pitchFamily="18" charset="-128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30% more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Yu Mincho" panose="02020400000000000000" pitchFamily="18" charset="-128"/>
                <a:cs typeface="Arial" panose="020B0604020202020204" pitchFamily="34" charset="0"/>
              </a:rPr>
              <a:t>Americans applied to start new businesses than before the </a:t>
            </a:r>
            <a:b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Yu Mincho" panose="02020400000000000000" pitchFamily="18" charset="-128"/>
                <a:cs typeface="Arial" panose="020B0604020202020204" pitchFamily="34" charset="0"/>
              </a:rPr>
              <a:t>pandemic—a record number of small businesses with access to SBA loan programs.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3ED8DF-2426-4180-B1D1-5171C0021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529472" y="2590738"/>
            <a:ext cx="650746" cy="71762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1A0EF363-23D4-4E64-9BAB-4D31C8B26570}"/>
              </a:ext>
            </a:extLst>
          </p:cNvPr>
          <p:cNvSpPr txBox="1">
            <a:spLocks/>
          </p:cNvSpPr>
          <p:nvPr/>
        </p:nvSpPr>
        <p:spPr>
          <a:xfrm>
            <a:off x="280147" y="700365"/>
            <a:ext cx="6018410" cy="77559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7724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j-ea"/>
                <a:cs typeface="Segoe UI" panose="020B0502040204020203" pitchFamily="34" charset="0"/>
              </a:rPr>
              <a:t>Risk Classification and Loan Modeling Solution Accelerator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bold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BE441FE-65F0-487E-86BD-96EAA30F0067}"/>
              </a:ext>
            </a:extLst>
          </p:cNvPr>
          <p:cNvSpPr txBox="1"/>
          <p:nvPr/>
        </p:nvSpPr>
        <p:spPr>
          <a:xfrm>
            <a:off x="279410" y="6793277"/>
            <a:ext cx="870121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Calibri" panose="020F0502020204030204" pitchFamily="34" charset="0"/>
                <a:cs typeface="Arial" panose="020B0604020202020204" pitchFamily="34" charset="0"/>
              </a:rPr>
              <a:t>Benefits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57CFA1-C51E-4AA5-AAC8-42E2A2B68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0231" y="7769922"/>
            <a:ext cx="292608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2E500FE-C155-49FF-B425-874F1CE76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8806" y="8544436"/>
            <a:ext cx="292608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FB6AA78-FD7D-4812-9AEB-D6A468F3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23599" y="7769922"/>
            <a:ext cx="292608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70C496E-0AFB-4800-B578-E53986245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23599" y="8544436"/>
            <a:ext cx="292608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05A811FF-4443-49EE-9944-44ADAFD58A9C}"/>
              </a:ext>
            </a:extLst>
          </p:cNvPr>
          <p:cNvSpPr txBox="1">
            <a:spLocks/>
          </p:cNvSpPr>
          <p:nvPr/>
        </p:nvSpPr>
        <p:spPr>
          <a:xfrm>
            <a:off x="880229" y="7185720"/>
            <a:ext cx="2926080" cy="39389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Automate processes to ensure compliance with SBA guidelines.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18" name="Hexagon 217">
            <a:extLst>
              <a:ext uri="{FF2B5EF4-FFF2-40B4-BE49-F238E27FC236}">
                <a16:creationId xmlns:a16="http://schemas.microsoft.com/office/drawing/2014/main" id="{F9767C47-ADEB-4A6F-9D9B-78C4BA0B5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58088" y="7168676"/>
            <a:ext cx="515118" cy="427978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FEB5BB4-83CD-44BA-9F75-80A5CA52E4E6}"/>
              </a:ext>
            </a:extLst>
          </p:cNvPr>
          <p:cNvSpPr txBox="1">
            <a:spLocks/>
          </p:cNvSpPr>
          <p:nvPr/>
        </p:nvSpPr>
        <p:spPr>
          <a:xfrm>
            <a:off x="4523599" y="7185720"/>
            <a:ext cx="2926080" cy="39389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Improve customer experience and increase customer retention.</a:t>
            </a:r>
          </a:p>
        </p:txBody>
      </p:sp>
      <p:sp>
        <p:nvSpPr>
          <p:cNvPr id="227" name="Hexagon 226" descr="Icon">
            <a:extLst>
              <a:ext uri="{FF2B5EF4-FFF2-40B4-BE49-F238E27FC236}">
                <a16:creationId xmlns:a16="http://schemas.microsoft.com/office/drawing/2014/main" id="{9DA52E57-B582-45C7-A5EE-0CE8D2337C6A}"/>
              </a:ext>
            </a:extLst>
          </p:cNvPr>
          <p:cNvSpPr/>
          <p:nvPr/>
        </p:nvSpPr>
        <p:spPr bwMode="auto">
          <a:xfrm>
            <a:off x="3902340" y="7168676"/>
            <a:ext cx="515118" cy="427978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50D2352-34CF-4202-AB3A-21E6EFF0325D}"/>
              </a:ext>
            </a:extLst>
          </p:cNvPr>
          <p:cNvSpPr txBox="1">
            <a:spLocks/>
          </p:cNvSpPr>
          <p:nvPr/>
        </p:nvSpPr>
        <p:spPr>
          <a:xfrm>
            <a:off x="880230" y="8734747"/>
            <a:ext cx="2784399" cy="39389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Right-size loans to increase the likelihood of complete and timely payments.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9E7822-34D9-46DF-9926-544A3E165C92}"/>
              </a:ext>
            </a:extLst>
          </p:cNvPr>
          <p:cNvSpPr txBox="1">
            <a:spLocks/>
          </p:cNvSpPr>
          <p:nvPr/>
        </p:nvSpPr>
        <p:spPr>
          <a:xfrm>
            <a:off x="880231" y="7960234"/>
            <a:ext cx="2926080" cy="39389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Accelerate the loan approval and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rejection process.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51" name="Hexagon 150" descr="Icon&#10;">
            <a:extLst>
              <a:ext uri="{FF2B5EF4-FFF2-40B4-BE49-F238E27FC236}">
                <a16:creationId xmlns:a16="http://schemas.microsoft.com/office/drawing/2014/main" id="{E791CE71-3060-4C2C-A765-46C12090C798}"/>
              </a:ext>
            </a:extLst>
          </p:cNvPr>
          <p:cNvSpPr/>
          <p:nvPr/>
        </p:nvSpPr>
        <p:spPr bwMode="auto">
          <a:xfrm>
            <a:off x="258088" y="7941579"/>
            <a:ext cx="515118" cy="427978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5F485DC-02E0-4394-AE97-518D53F7BE79}"/>
              </a:ext>
            </a:extLst>
          </p:cNvPr>
          <p:cNvSpPr txBox="1">
            <a:spLocks/>
          </p:cNvSpPr>
          <p:nvPr/>
        </p:nvSpPr>
        <p:spPr>
          <a:xfrm>
            <a:off x="4523599" y="7960234"/>
            <a:ext cx="2926080" cy="39389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Support small businesses and the chain of industries dependent on them.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56" name="Hexagon 255" descr="Icon&#10;">
            <a:extLst>
              <a:ext uri="{FF2B5EF4-FFF2-40B4-BE49-F238E27FC236}">
                <a16:creationId xmlns:a16="http://schemas.microsoft.com/office/drawing/2014/main" id="{650D6DE7-9DF2-4214-A226-0E4C37D9D2F6}"/>
              </a:ext>
            </a:extLst>
          </p:cNvPr>
          <p:cNvSpPr/>
          <p:nvPr/>
        </p:nvSpPr>
        <p:spPr bwMode="auto">
          <a:xfrm>
            <a:off x="3902340" y="7941579"/>
            <a:ext cx="515118" cy="427978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271" name="connect modularity 1" descr="connect modularity, IoT, service experience">
            <a:extLst>
              <a:ext uri="{FF2B5EF4-FFF2-40B4-BE49-F238E27FC236}">
                <a16:creationId xmlns:a16="http://schemas.microsoft.com/office/drawing/2014/main" id="{DCD34ECF-0DD9-42D9-858D-5E4BD80317D1}"/>
              </a:ext>
            </a:extLst>
          </p:cNvPr>
          <p:cNvGrpSpPr/>
          <p:nvPr/>
        </p:nvGrpSpPr>
        <p:grpSpPr>
          <a:xfrm>
            <a:off x="397876" y="7265308"/>
            <a:ext cx="235542" cy="234714"/>
            <a:chOff x="701889" y="2154397"/>
            <a:chExt cx="443543" cy="441987"/>
          </a:xfrm>
        </p:grpSpPr>
        <p:sp>
          <p:nvSpPr>
            <p:cNvPr id="272" name="Freeform 964">
              <a:extLst>
                <a:ext uri="{FF2B5EF4-FFF2-40B4-BE49-F238E27FC236}">
                  <a16:creationId xmlns:a16="http://schemas.microsoft.com/office/drawing/2014/main" id="{666AD4B5-C658-41F2-88CE-EBCE337E9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89" y="2154397"/>
              <a:ext cx="443543" cy="441987"/>
            </a:xfrm>
            <a:custGeom>
              <a:avLst/>
              <a:gdLst>
                <a:gd name="T0" fmla="*/ 384 w 384"/>
                <a:gd name="T1" fmla="*/ 212 h 384"/>
                <a:gd name="T2" fmla="*/ 384 w 384"/>
                <a:gd name="T3" fmla="*/ 172 h 384"/>
                <a:gd name="T4" fmla="*/ 342 w 384"/>
                <a:gd name="T5" fmla="*/ 172 h 384"/>
                <a:gd name="T6" fmla="*/ 313 w 384"/>
                <a:gd name="T7" fmla="*/ 100 h 384"/>
                <a:gd name="T8" fmla="*/ 342 w 384"/>
                <a:gd name="T9" fmla="*/ 71 h 384"/>
                <a:gd name="T10" fmla="*/ 313 w 384"/>
                <a:gd name="T11" fmla="*/ 42 h 384"/>
                <a:gd name="T12" fmla="*/ 284 w 384"/>
                <a:gd name="T13" fmla="*/ 71 h 384"/>
                <a:gd name="T14" fmla="*/ 212 w 384"/>
                <a:gd name="T15" fmla="*/ 42 h 384"/>
                <a:gd name="T16" fmla="*/ 212 w 384"/>
                <a:gd name="T17" fmla="*/ 0 h 384"/>
                <a:gd name="T18" fmla="*/ 172 w 384"/>
                <a:gd name="T19" fmla="*/ 0 h 384"/>
                <a:gd name="T20" fmla="*/ 172 w 384"/>
                <a:gd name="T21" fmla="*/ 42 h 384"/>
                <a:gd name="T22" fmla="*/ 100 w 384"/>
                <a:gd name="T23" fmla="*/ 71 h 384"/>
                <a:gd name="T24" fmla="*/ 71 w 384"/>
                <a:gd name="T25" fmla="*/ 42 h 384"/>
                <a:gd name="T26" fmla="*/ 42 w 384"/>
                <a:gd name="T27" fmla="*/ 71 h 384"/>
                <a:gd name="T28" fmla="*/ 71 w 384"/>
                <a:gd name="T29" fmla="*/ 100 h 384"/>
                <a:gd name="T30" fmla="*/ 42 w 384"/>
                <a:gd name="T31" fmla="*/ 172 h 384"/>
                <a:gd name="T32" fmla="*/ 0 w 384"/>
                <a:gd name="T33" fmla="*/ 172 h 384"/>
                <a:gd name="T34" fmla="*/ 0 w 384"/>
                <a:gd name="T35" fmla="*/ 212 h 384"/>
                <a:gd name="T36" fmla="*/ 42 w 384"/>
                <a:gd name="T37" fmla="*/ 212 h 384"/>
                <a:gd name="T38" fmla="*/ 85 w 384"/>
                <a:gd name="T39" fmla="*/ 299 h 384"/>
                <a:gd name="T40" fmla="*/ 172 w 384"/>
                <a:gd name="T41" fmla="*/ 342 h 384"/>
                <a:gd name="T42" fmla="*/ 172 w 384"/>
                <a:gd name="T43" fmla="*/ 384 h 384"/>
                <a:gd name="T44" fmla="*/ 212 w 384"/>
                <a:gd name="T45" fmla="*/ 384 h 384"/>
                <a:gd name="T46" fmla="*/ 212 w 384"/>
                <a:gd name="T47" fmla="*/ 342 h 384"/>
                <a:gd name="T48" fmla="*/ 284 w 384"/>
                <a:gd name="T49" fmla="*/ 313 h 384"/>
                <a:gd name="T50" fmla="*/ 313 w 384"/>
                <a:gd name="T51" fmla="*/ 342 h 384"/>
                <a:gd name="T52" fmla="*/ 342 w 384"/>
                <a:gd name="T53" fmla="*/ 313 h 384"/>
                <a:gd name="T54" fmla="*/ 313 w 384"/>
                <a:gd name="T55" fmla="*/ 284 h 384"/>
                <a:gd name="T56" fmla="*/ 342 w 384"/>
                <a:gd name="T57" fmla="*/ 212 h 384"/>
                <a:gd name="T58" fmla="*/ 384 w 384"/>
                <a:gd name="T59" fmla="*/ 21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4" h="384">
                  <a:moveTo>
                    <a:pt x="384" y="212"/>
                  </a:moveTo>
                  <a:cubicBezTo>
                    <a:pt x="384" y="172"/>
                    <a:pt x="384" y="172"/>
                    <a:pt x="384" y="172"/>
                  </a:cubicBezTo>
                  <a:cubicBezTo>
                    <a:pt x="342" y="172"/>
                    <a:pt x="342" y="172"/>
                    <a:pt x="342" y="172"/>
                  </a:cubicBezTo>
                  <a:cubicBezTo>
                    <a:pt x="339" y="146"/>
                    <a:pt x="329" y="121"/>
                    <a:pt x="313" y="100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13" y="42"/>
                    <a:pt x="313" y="42"/>
                    <a:pt x="313" y="42"/>
                  </a:cubicBezTo>
                  <a:cubicBezTo>
                    <a:pt x="284" y="71"/>
                    <a:pt x="284" y="71"/>
                    <a:pt x="284" y="71"/>
                  </a:cubicBezTo>
                  <a:cubicBezTo>
                    <a:pt x="263" y="55"/>
                    <a:pt x="238" y="45"/>
                    <a:pt x="212" y="4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46" y="45"/>
                    <a:pt x="121" y="55"/>
                    <a:pt x="100" y="71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55" y="121"/>
                    <a:pt x="45" y="146"/>
                    <a:pt x="42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42" y="212"/>
                    <a:pt x="42" y="212"/>
                    <a:pt x="42" y="212"/>
                  </a:cubicBezTo>
                  <a:cubicBezTo>
                    <a:pt x="46" y="245"/>
                    <a:pt x="61" y="276"/>
                    <a:pt x="85" y="299"/>
                  </a:cubicBezTo>
                  <a:cubicBezTo>
                    <a:pt x="108" y="323"/>
                    <a:pt x="139" y="338"/>
                    <a:pt x="172" y="342"/>
                  </a:cubicBezTo>
                  <a:cubicBezTo>
                    <a:pt x="172" y="384"/>
                    <a:pt x="172" y="384"/>
                    <a:pt x="172" y="384"/>
                  </a:cubicBezTo>
                  <a:cubicBezTo>
                    <a:pt x="212" y="384"/>
                    <a:pt x="212" y="384"/>
                    <a:pt x="212" y="384"/>
                  </a:cubicBezTo>
                  <a:cubicBezTo>
                    <a:pt x="212" y="342"/>
                    <a:pt x="212" y="342"/>
                    <a:pt x="212" y="342"/>
                  </a:cubicBezTo>
                  <a:cubicBezTo>
                    <a:pt x="238" y="339"/>
                    <a:pt x="263" y="329"/>
                    <a:pt x="284" y="313"/>
                  </a:cubicBezTo>
                  <a:cubicBezTo>
                    <a:pt x="313" y="342"/>
                    <a:pt x="313" y="342"/>
                    <a:pt x="313" y="342"/>
                  </a:cubicBezTo>
                  <a:cubicBezTo>
                    <a:pt x="342" y="313"/>
                    <a:pt x="342" y="313"/>
                    <a:pt x="342" y="313"/>
                  </a:cubicBezTo>
                  <a:cubicBezTo>
                    <a:pt x="313" y="284"/>
                    <a:pt x="313" y="284"/>
                    <a:pt x="313" y="284"/>
                  </a:cubicBezTo>
                  <a:cubicBezTo>
                    <a:pt x="329" y="263"/>
                    <a:pt x="339" y="238"/>
                    <a:pt x="342" y="212"/>
                  </a:cubicBezTo>
                  <a:lnTo>
                    <a:pt x="384" y="212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3" name="Freeform 965">
              <a:extLst>
                <a:ext uri="{FF2B5EF4-FFF2-40B4-BE49-F238E27FC236}">
                  <a16:creationId xmlns:a16="http://schemas.microsoft.com/office/drawing/2014/main" id="{A0F812E1-EB0A-4211-ABD5-96F642FA3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267" y="2244662"/>
              <a:ext cx="259900" cy="261457"/>
            </a:xfrm>
            <a:custGeom>
              <a:avLst/>
              <a:gdLst>
                <a:gd name="T0" fmla="*/ 0 w 225"/>
                <a:gd name="T1" fmla="*/ 114 h 227"/>
                <a:gd name="T2" fmla="*/ 25 w 225"/>
                <a:gd name="T3" fmla="*/ 43 h 227"/>
                <a:gd name="T4" fmla="*/ 89 w 225"/>
                <a:gd name="T5" fmla="*/ 5 h 227"/>
                <a:gd name="T6" fmla="*/ 163 w 225"/>
                <a:gd name="T7" fmla="*/ 16 h 227"/>
                <a:gd name="T8" fmla="*/ 214 w 225"/>
                <a:gd name="T9" fmla="*/ 71 h 227"/>
                <a:gd name="T10" fmla="*/ 217 w 225"/>
                <a:gd name="T11" fmla="*/ 146 h 227"/>
                <a:gd name="T12" fmla="*/ 173 w 225"/>
                <a:gd name="T13" fmla="*/ 206 h 227"/>
                <a:gd name="T14" fmla="*/ 100 w 225"/>
                <a:gd name="T15" fmla="*/ 225 h 227"/>
                <a:gd name="T16" fmla="*/ 32 w 225"/>
                <a:gd name="T17" fmla="*/ 193 h 227"/>
                <a:gd name="T18" fmla="*/ 8 w 225"/>
                <a:gd name="T19" fmla="*/ 157 h 227"/>
                <a:gd name="T20" fmla="*/ 0 w 225"/>
                <a:gd name="T21" fmla="*/ 11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27">
                  <a:moveTo>
                    <a:pt x="0" y="114"/>
                  </a:moveTo>
                  <a:cubicBezTo>
                    <a:pt x="0" y="88"/>
                    <a:pt x="9" y="63"/>
                    <a:pt x="25" y="43"/>
                  </a:cubicBezTo>
                  <a:cubicBezTo>
                    <a:pt x="41" y="24"/>
                    <a:pt x="64" y="10"/>
                    <a:pt x="89" y="5"/>
                  </a:cubicBezTo>
                  <a:cubicBezTo>
                    <a:pt x="115" y="0"/>
                    <a:pt x="141" y="4"/>
                    <a:pt x="163" y="16"/>
                  </a:cubicBezTo>
                  <a:cubicBezTo>
                    <a:pt x="186" y="28"/>
                    <a:pt x="204" y="48"/>
                    <a:pt x="214" y="71"/>
                  </a:cubicBezTo>
                  <a:cubicBezTo>
                    <a:pt x="224" y="95"/>
                    <a:pt x="225" y="122"/>
                    <a:pt x="217" y="146"/>
                  </a:cubicBezTo>
                  <a:cubicBezTo>
                    <a:pt x="210" y="171"/>
                    <a:pt x="194" y="192"/>
                    <a:pt x="173" y="206"/>
                  </a:cubicBezTo>
                  <a:cubicBezTo>
                    <a:pt x="151" y="221"/>
                    <a:pt x="126" y="227"/>
                    <a:pt x="100" y="225"/>
                  </a:cubicBezTo>
                  <a:cubicBezTo>
                    <a:pt x="75" y="222"/>
                    <a:pt x="51" y="211"/>
                    <a:pt x="32" y="193"/>
                  </a:cubicBezTo>
                  <a:cubicBezTo>
                    <a:pt x="22" y="182"/>
                    <a:pt x="14" y="170"/>
                    <a:pt x="8" y="157"/>
                  </a:cubicBezTo>
                  <a:cubicBezTo>
                    <a:pt x="3" y="143"/>
                    <a:pt x="0" y="129"/>
                    <a:pt x="0" y="114"/>
                  </a:cubicBez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4" name="Freeform 966">
              <a:extLst>
                <a:ext uri="{FF2B5EF4-FFF2-40B4-BE49-F238E27FC236}">
                  <a16:creationId xmlns:a16="http://schemas.microsoft.com/office/drawing/2014/main" id="{FA90C0E7-44E3-49C5-B630-BE4848BAB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134" y="2299133"/>
              <a:ext cx="250563" cy="249007"/>
            </a:xfrm>
            <a:custGeom>
              <a:avLst/>
              <a:gdLst>
                <a:gd name="T0" fmla="*/ 131 w 161"/>
                <a:gd name="T1" fmla="*/ 0 h 160"/>
                <a:gd name="T2" fmla="*/ 56 w 161"/>
                <a:gd name="T3" fmla="*/ 0 h 160"/>
                <a:gd name="T4" fmla="*/ 56 w 161"/>
                <a:gd name="T5" fmla="*/ 30 h 160"/>
                <a:gd name="T6" fmla="*/ 110 w 161"/>
                <a:gd name="T7" fmla="*/ 30 h 160"/>
                <a:gd name="T8" fmla="*/ 0 w 161"/>
                <a:gd name="T9" fmla="*/ 139 h 160"/>
                <a:gd name="T10" fmla="*/ 22 w 161"/>
                <a:gd name="T11" fmla="*/ 160 h 160"/>
                <a:gd name="T12" fmla="*/ 131 w 161"/>
                <a:gd name="T13" fmla="*/ 51 h 160"/>
                <a:gd name="T14" fmla="*/ 131 w 161"/>
                <a:gd name="T15" fmla="*/ 105 h 160"/>
                <a:gd name="T16" fmla="*/ 161 w 161"/>
                <a:gd name="T17" fmla="*/ 105 h 160"/>
                <a:gd name="T18" fmla="*/ 161 w 161"/>
                <a:gd name="T19" fmla="*/ 30 h 160"/>
                <a:gd name="T20" fmla="*/ 161 w 161"/>
                <a:gd name="T21" fmla="*/ 0 h 160"/>
                <a:gd name="T22" fmla="*/ 131 w 161"/>
                <a:gd name="T2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160">
                  <a:moveTo>
                    <a:pt x="131" y="0"/>
                  </a:moveTo>
                  <a:lnTo>
                    <a:pt x="56" y="0"/>
                  </a:lnTo>
                  <a:lnTo>
                    <a:pt x="56" y="30"/>
                  </a:lnTo>
                  <a:lnTo>
                    <a:pt x="110" y="30"/>
                  </a:lnTo>
                  <a:lnTo>
                    <a:pt x="0" y="139"/>
                  </a:lnTo>
                  <a:lnTo>
                    <a:pt x="22" y="160"/>
                  </a:lnTo>
                  <a:lnTo>
                    <a:pt x="131" y="51"/>
                  </a:lnTo>
                  <a:lnTo>
                    <a:pt x="131" y="105"/>
                  </a:lnTo>
                  <a:lnTo>
                    <a:pt x="161" y="105"/>
                  </a:lnTo>
                  <a:lnTo>
                    <a:pt x="161" y="30"/>
                  </a:lnTo>
                  <a:lnTo>
                    <a:pt x="16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75" name="document" descr="document, download">
            <a:extLst>
              <a:ext uri="{FF2B5EF4-FFF2-40B4-BE49-F238E27FC236}">
                <a16:creationId xmlns:a16="http://schemas.microsoft.com/office/drawing/2014/main" id="{10C9665C-A20F-42B4-8CD3-EDF3A745D011}"/>
              </a:ext>
            </a:extLst>
          </p:cNvPr>
          <p:cNvGrpSpPr/>
          <p:nvPr/>
        </p:nvGrpSpPr>
        <p:grpSpPr>
          <a:xfrm>
            <a:off x="424941" y="8042789"/>
            <a:ext cx="181412" cy="225558"/>
            <a:chOff x="4504162" y="2116548"/>
            <a:chExt cx="324778" cy="403810"/>
          </a:xfrm>
        </p:grpSpPr>
        <p:sp>
          <p:nvSpPr>
            <p:cNvPr id="276" name="Freeform 6">
              <a:extLst>
                <a:ext uri="{FF2B5EF4-FFF2-40B4-BE49-F238E27FC236}">
                  <a16:creationId xmlns:a16="http://schemas.microsoft.com/office/drawing/2014/main" id="{CBBD1750-A205-4720-A81E-34CD7BBBC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162" y="2116548"/>
              <a:ext cx="324778" cy="403810"/>
            </a:xfrm>
            <a:custGeom>
              <a:avLst/>
              <a:gdLst>
                <a:gd name="T0" fmla="*/ 263 w 263"/>
                <a:gd name="T1" fmla="*/ 327 h 327"/>
                <a:gd name="T2" fmla="*/ 0 w 263"/>
                <a:gd name="T3" fmla="*/ 327 h 327"/>
                <a:gd name="T4" fmla="*/ 0 w 263"/>
                <a:gd name="T5" fmla="*/ 73 h 327"/>
                <a:gd name="T6" fmla="*/ 82 w 263"/>
                <a:gd name="T7" fmla="*/ 0 h 327"/>
                <a:gd name="T8" fmla="*/ 263 w 263"/>
                <a:gd name="T9" fmla="*/ 0 h 327"/>
                <a:gd name="T10" fmla="*/ 263 w 263"/>
                <a:gd name="T1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" h="327">
                  <a:moveTo>
                    <a:pt x="263" y="327"/>
                  </a:moveTo>
                  <a:lnTo>
                    <a:pt x="0" y="327"/>
                  </a:lnTo>
                  <a:lnTo>
                    <a:pt x="0" y="73"/>
                  </a:lnTo>
                  <a:lnTo>
                    <a:pt x="82" y="0"/>
                  </a:lnTo>
                  <a:lnTo>
                    <a:pt x="263" y="0"/>
                  </a:lnTo>
                  <a:lnTo>
                    <a:pt x="263" y="32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7" name="Freeform 7">
              <a:extLst>
                <a:ext uri="{FF2B5EF4-FFF2-40B4-BE49-F238E27FC236}">
                  <a16:creationId xmlns:a16="http://schemas.microsoft.com/office/drawing/2014/main" id="{9782CCF4-2A77-43D3-8AEB-14973609C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162" y="2116548"/>
              <a:ext cx="101262" cy="90147"/>
            </a:xfrm>
            <a:custGeom>
              <a:avLst/>
              <a:gdLst>
                <a:gd name="T0" fmla="*/ 82 w 82"/>
                <a:gd name="T1" fmla="*/ 73 h 73"/>
                <a:gd name="T2" fmla="*/ 0 w 82"/>
                <a:gd name="T3" fmla="*/ 73 h 73"/>
                <a:gd name="T4" fmla="*/ 82 w 82"/>
                <a:gd name="T5" fmla="*/ 0 h 73"/>
                <a:gd name="T6" fmla="*/ 82 w 82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73">
                  <a:moveTo>
                    <a:pt x="82" y="73"/>
                  </a:moveTo>
                  <a:lnTo>
                    <a:pt x="0" y="73"/>
                  </a:lnTo>
                  <a:lnTo>
                    <a:pt x="82" y="0"/>
                  </a:lnTo>
                  <a:lnTo>
                    <a:pt x="82" y="7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8" name="Freeform 8">
              <a:extLst>
                <a:ext uri="{FF2B5EF4-FFF2-40B4-BE49-F238E27FC236}">
                  <a16:creationId xmlns:a16="http://schemas.microsoft.com/office/drawing/2014/main" id="{F3525C0A-3E86-46BF-BABB-F11470653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162" y="2116548"/>
              <a:ext cx="324778" cy="403810"/>
            </a:xfrm>
            <a:custGeom>
              <a:avLst/>
              <a:gdLst>
                <a:gd name="T0" fmla="*/ 263 w 263"/>
                <a:gd name="T1" fmla="*/ 327 h 327"/>
                <a:gd name="T2" fmla="*/ 0 w 263"/>
                <a:gd name="T3" fmla="*/ 327 h 327"/>
                <a:gd name="T4" fmla="*/ 0 w 263"/>
                <a:gd name="T5" fmla="*/ 73 h 327"/>
                <a:gd name="T6" fmla="*/ 82 w 263"/>
                <a:gd name="T7" fmla="*/ 0 h 327"/>
                <a:gd name="T8" fmla="*/ 263 w 263"/>
                <a:gd name="T9" fmla="*/ 0 h 327"/>
                <a:gd name="T10" fmla="*/ 263 w 263"/>
                <a:gd name="T11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" h="327">
                  <a:moveTo>
                    <a:pt x="263" y="327"/>
                  </a:moveTo>
                  <a:lnTo>
                    <a:pt x="0" y="327"/>
                  </a:lnTo>
                  <a:lnTo>
                    <a:pt x="0" y="73"/>
                  </a:lnTo>
                  <a:lnTo>
                    <a:pt x="82" y="0"/>
                  </a:lnTo>
                  <a:lnTo>
                    <a:pt x="263" y="0"/>
                  </a:lnTo>
                  <a:lnTo>
                    <a:pt x="263" y="327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9" name="Freeform 9">
              <a:extLst>
                <a:ext uri="{FF2B5EF4-FFF2-40B4-BE49-F238E27FC236}">
                  <a16:creationId xmlns:a16="http://schemas.microsoft.com/office/drawing/2014/main" id="{7BE1D186-075B-4E98-89D1-E313709C1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162" y="2116548"/>
              <a:ext cx="101262" cy="90147"/>
            </a:xfrm>
            <a:custGeom>
              <a:avLst/>
              <a:gdLst>
                <a:gd name="T0" fmla="*/ 82 w 82"/>
                <a:gd name="T1" fmla="*/ 73 h 73"/>
                <a:gd name="T2" fmla="*/ 0 w 82"/>
                <a:gd name="T3" fmla="*/ 73 h 73"/>
                <a:gd name="T4" fmla="*/ 82 w 82"/>
                <a:gd name="T5" fmla="*/ 0 h 73"/>
                <a:gd name="T6" fmla="*/ 82 w 82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73">
                  <a:moveTo>
                    <a:pt x="82" y="73"/>
                  </a:moveTo>
                  <a:lnTo>
                    <a:pt x="0" y="73"/>
                  </a:lnTo>
                  <a:lnTo>
                    <a:pt x="82" y="0"/>
                  </a:lnTo>
                  <a:lnTo>
                    <a:pt x="82" y="73"/>
                  </a:lnTo>
                  <a:close/>
                </a:path>
              </a:pathLst>
            </a:custGeom>
            <a:solidFill>
              <a:srgbClr val="4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0" name="Freeform 10">
              <a:extLst>
                <a:ext uri="{FF2B5EF4-FFF2-40B4-BE49-F238E27FC236}">
                  <a16:creationId xmlns:a16="http://schemas.microsoft.com/office/drawing/2014/main" id="{B4F4C48B-C45D-463B-8779-C3297EF5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014" y="2196816"/>
              <a:ext cx="149423" cy="201288"/>
            </a:xfrm>
            <a:custGeom>
              <a:avLst/>
              <a:gdLst>
                <a:gd name="T0" fmla="*/ 121 w 121"/>
                <a:gd name="T1" fmla="*/ 108 h 163"/>
                <a:gd name="T2" fmla="*/ 103 w 121"/>
                <a:gd name="T3" fmla="*/ 91 h 163"/>
                <a:gd name="T4" fmla="*/ 74 w 121"/>
                <a:gd name="T5" fmla="*/ 118 h 163"/>
                <a:gd name="T6" fmla="*/ 74 w 121"/>
                <a:gd name="T7" fmla="*/ 0 h 163"/>
                <a:gd name="T8" fmla="*/ 48 w 121"/>
                <a:gd name="T9" fmla="*/ 0 h 163"/>
                <a:gd name="T10" fmla="*/ 48 w 121"/>
                <a:gd name="T11" fmla="*/ 118 h 163"/>
                <a:gd name="T12" fmla="*/ 19 w 121"/>
                <a:gd name="T13" fmla="*/ 91 h 163"/>
                <a:gd name="T14" fmla="*/ 0 w 121"/>
                <a:gd name="T15" fmla="*/ 107 h 163"/>
                <a:gd name="T16" fmla="*/ 60 w 121"/>
                <a:gd name="T17" fmla="*/ 163 h 163"/>
                <a:gd name="T18" fmla="*/ 60 w 121"/>
                <a:gd name="T19" fmla="*/ 162 h 163"/>
                <a:gd name="T20" fmla="*/ 61 w 121"/>
                <a:gd name="T21" fmla="*/ 163 h 163"/>
                <a:gd name="T22" fmla="*/ 121 w 121"/>
                <a:gd name="T23" fmla="*/ 10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63">
                  <a:moveTo>
                    <a:pt x="121" y="108"/>
                  </a:moveTo>
                  <a:lnTo>
                    <a:pt x="103" y="91"/>
                  </a:lnTo>
                  <a:lnTo>
                    <a:pt x="74" y="118"/>
                  </a:lnTo>
                  <a:lnTo>
                    <a:pt x="74" y="0"/>
                  </a:lnTo>
                  <a:lnTo>
                    <a:pt x="48" y="0"/>
                  </a:lnTo>
                  <a:lnTo>
                    <a:pt x="48" y="118"/>
                  </a:lnTo>
                  <a:lnTo>
                    <a:pt x="19" y="91"/>
                  </a:lnTo>
                  <a:lnTo>
                    <a:pt x="0" y="107"/>
                  </a:lnTo>
                  <a:lnTo>
                    <a:pt x="60" y="163"/>
                  </a:lnTo>
                  <a:lnTo>
                    <a:pt x="60" y="162"/>
                  </a:lnTo>
                  <a:lnTo>
                    <a:pt x="61" y="163"/>
                  </a:lnTo>
                  <a:lnTo>
                    <a:pt x="121" y="1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1" name="Rectangle 11">
              <a:extLst>
                <a:ext uri="{FF2B5EF4-FFF2-40B4-BE49-F238E27FC236}">
                  <a16:creationId xmlns:a16="http://schemas.microsoft.com/office/drawing/2014/main" id="{46198890-DF96-44CB-9776-103C0F031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263" y="2427741"/>
              <a:ext cx="232161" cy="27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82" name="identify" descr=" identify&#10;">
            <a:extLst>
              <a:ext uri="{FF2B5EF4-FFF2-40B4-BE49-F238E27FC236}">
                <a16:creationId xmlns:a16="http://schemas.microsoft.com/office/drawing/2014/main" id="{34288868-3CED-4C9E-A72C-C19CD21F014C}"/>
              </a:ext>
            </a:extLst>
          </p:cNvPr>
          <p:cNvGrpSpPr/>
          <p:nvPr/>
        </p:nvGrpSpPr>
        <p:grpSpPr>
          <a:xfrm>
            <a:off x="4059936" y="8831105"/>
            <a:ext cx="201175" cy="201175"/>
            <a:chOff x="4531413" y="3078480"/>
            <a:chExt cx="355584" cy="355584"/>
          </a:xfrm>
        </p:grpSpPr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1C4B4AD-C717-45C4-B115-D7C928528463}"/>
                </a:ext>
              </a:extLst>
            </p:cNvPr>
            <p:cNvSpPr/>
            <p:nvPr/>
          </p:nvSpPr>
          <p:spPr>
            <a:xfrm>
              <a:off x="4669869" y="3171454"/>
              <a:ext cx="73316" cy="73316"/>
            </a:xfrm>
            <a:custGeom>
              <a:avLst/>
              <a:gdLst>
                <a:gd name="connsiteX0" fmla="*/ 75098 w 73316"/>
                <a:gd name="connsiteY0" fmla="*/ 37996 h 73316"/>
                <a:gd name="connsiteX1" fmla="*/ 38073 w 73316"/>
                <a:gd name="connsiteY1" fmla="*/ 74944 h 73316"/>
                <a:gd name="connsiteX2" fmla="*/ 1049 w 73316"/>
                <a:gd name="connsiteY2" fmla="*/ 37996 h 73316"/>
                <a:gd name="connsiteX3" fmla="*/ 38073 w 73316"/>
                <a:gd name="connsiteY3" fmla="*/ 1049 h 73316"/>
                <a:gd name="connsiteX4" fmla="*/ 75098 w 73316"/>
                <a:gd name="connsiteY4" fmla="*/ 37996 h 7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16" h="73316">
                  <a:moveTo>
                    <a:pt x="75098" y="37996"/>
                  </a:moveTo>
                  <a:cubicBezTo>
                    <a:pt x="75098" y="58483"/>
                    <a:pt x="58602" y="74944"/>
                    <a:pt x="38073" y="74944"/>
                  </a:cubicBezTo>
                  <a:cubicBezTo>
                    <a:pt x="17545" y="74944"/>
                    <a:pt x="1049" y="58483"/>
                    <a:pt x="1049" y="37996"/>
                  </a:cubicBezTo>
                  <a:cubicBezTo>
                    <a:pt x="1049" y="17511"/>
                    <a:pt x="17545" y="1049"/>
                    <a:pt x="38073" y="1049"/>
                  </a:cubicBezTo>
                  <a:cubicBezTo>
                    <a:pt x="58602" y="1049"/>
                    <a:pt x="75098" y="17511"/>
                    <a:pt x="75098" y="37996"/>
                  </a:cubicBezTo>
                  <a:close/>
                </a:path>
              </a:pathLst>
            </a:custGeom>
            <a:solidFill>
              <a:srgbClr val="50E6FF"/>
            </a:solidFill>
            <a:ln w="3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44BF9AB-A1F4-46F6-B92C-3B6C917A527E}"/>
                </a:ext>
              </a:extLst>
            </p:cNvPr>
            <p:cNvSpPr/>
            <p:nvPr/>
          </p:nvSpPr>
          <p:spPr>
            <a:xfrm>
              <a:off x="4623313" y="3273151"/>
              <a:ext cx="164962" cy="84314"/>
            </a:xfrm>
            <a:custGeom>
              <a:avLst/>
              <a:gdLst>
                <a:gd name="connsiteX0" fmla="*/ 1049 w 164961"/>
                <a:gd name="connsiteY0" fmla="*/ 84090 h 84313"/>
                <a:gd name="connsiteX1" fmla="*/ 84263 w 164961"/>
                <a:gd name="connsiteY1" fmla="*/ 1049 h 84313"/>
                <a:gd name="connsiteX2" fmla="*/ 167477 w 164961"/>
                <a:gd name="connsiteY2" fmla="*/ 84090 h 84313"/>
                <a:gd name="connsiteX3" fmla="*/ 1049 w 164961"/>
                <a:gd name="connsiteY3" fmla="*/ 84090 h 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61" h="84313">
                  <a:moveTo>
                    <a:pt x="1049" y="84090"/>
                  </a:moveTo>
                  <a:cubicBezTo>
                    <a:pt x="1049" y="38362"/>
                    <a:pt x="38073" y="1049"/>
                    <a:pt x="84263" y="1049"/>
                  </a:cubicBezTo>
                  <a:cubicBezTo>
                    <a:pt x="130085" y="1049"/>
                    <a:pt x="167477" y="38362"/>
                    <a:pt x="167477" y="84090"/>
                  </a:cubicBezTo>
                  <a:lnTo>
                    <a:pt x="1049" y="84090"/>
                  </a:lnTo>
                  <a:close/>
                </a:path>
              </a:pathLst>
            </a:custGeom>
            <a:solidFill>
              <a:srgbClr val="50E6FF"/>
            </a:solidFill>
            <a:ln w="3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3FF92B8C-966C-49E8-8247-E6DCE0E57C19}"/>
                </a:ext>
              </a:extLst>
            </p:cNvPr>
            <p:cNvSpPr/>
            <p:nvPr/>
          </p:nvSpPr>
          <p:spPr>
            <a:xfrm>
              <a:off x="4530933" y="3079264"/>
              <a:ext cx="91645" cy="91645"/>
            </a:xfrm>
            <a:custGeom>
              <a:avLst/>
              <a:gdLst>
                <a:gd name="connsiteX0" fmla="*/ 93427 w 91645"/>
                <a:gd name="connsiteY0" fmla="*/ 1415 h 91645"/>
                <a:gd name="connsiteX1" fmla="*/ 1049 w 91645"/>
                <a:gd name="connsiteY1" fmla="*/ 1049 h 91645"/>
                <a:gd name="connsiteX2" fmla="*/ 1049 w 91645"/>
                <a:gd name="connsiteY2" fmla="*/ 93967 h 91645"/>
                <a:gd name="connsiteX3" fmla="*/ 37707 w 91645"/>
                <a:gd name="connsiteY3" fmla="*/ 93967 h 91645"/>
                <a:gd name="connsiteX4" fmla="*/ 37707 w 91645"/>
                <a:gd name="connsiteY4" fmla="*/ 38362 h 91645"/>
                <a:gd name="connsiteX5" fmla="*/ 93427 w 91645"/>
                <a:gd name="connsiteY5" fmla="*/ 38362 h 91645"/>
                <a:gd name="connsiteX6" fmla="*/ 93427 w 91645"/>
                <a:gd name="connsiteY6" fmla="*/ 1415 h 9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45" h="91645">
                  <a:moveTo>
                    <a:pt x="93427" y="1415"/>
                  </a:moveTo>
                  <a:lnTo>
                    <a:pt x="1049" y="1049"/>
                  </a:lnTo>
                  <a:lnTo>
                    <a:pt x="1049" y="93967"/>
                  </a:lnTo>
                  <a:lnTo>
                    <a:pt x="37707" y="93967"/>
                  </a:lnTo>
                  <a:lnTo>
                    <a:pt x="37707" y="38362"/>
                  </a:lnTo>
                  <a:lnTo>
                    <a:pt x="93427" y="38362"/>
                  </a:lnTo>
                  <a:lnTo>
                    <a:pt x="93427" y="1415"/>
                  </a:lnTo>
                  <a:close/>
                </a:path>
              </a:pathLst>
            </a:custGeom>
            <a:solidFill>
              <a:srgbClr val="0078D4"/>
            </a:solidFill>
            <a:ln w="3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40DE47D0-1A21-4537-A9E5-CB555DDEA8DA}"/>
                </a:ext>
              </a:extLst>
            </p:cNvPr>
            <p:cNvSpPr/>
            <p:nvPr/>
          </p:nvSpPr>
          <p:spPr>
            <a:xfrm>
              <a:off x="4789739" y="3079636"/>
              <a:ext cx="91645" cy="91645"/>
            </a:xfrm>
            <a:custGeom>
              <a:avLst/>
              <a:gdLst>
                <a:gd name="connsiteX0" fmla="*/ 93794 w 91645"/>
                <a:gd name="connsiteY0" fmla="*/ 93235 h 91645"/>
                <a:gd name="connsiteX1" fmla="*/ 94160 w 91645"/>
                <a:gd name="connsiteY1" fmla="*/ 1049 h 91645"/>
                <a:gd name="connsiteX2" fmla="*/ 1049 w 91645"/>
                <a:gd name="connsiteY2" fmla="*/ 1049 h 91645"/>
                <a:gd name="connsiteX3" fmla="*/ 1049 w 91645"/>
                <a:gd name="connsiteY3" fmla="*/ 37631 h 91645"/>
                <a:gd name="connsiteX4" fmla="*/ 56769 w 91645"/>
                <a:gd name="connsiteY4" fmla="*/ 37631 h 91645"/>
                <a:gd name="connsiteX5" fmla="*/ 56769 w 91645"/>
                <a:gd name="connsiteY5" fmla="*/ 93235 h 91645"/>
                <a:gd name="connsiteX6" fmla="*/ 93794 w 91645"/>
                <a:gd name="connsiteY6" fmla="*/ 93235 h 9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45" h="91645">
                  <a:moveTo>
                    <a:pt x="93794" y="93235"/>
                  </a:moveTo>
                  <a:lnTo>
                    <a:pt x="94160" y="1049"/>
                  </a:lnTo>
                  <a:lnTo>
                    <a:pt x="1049" y="1049"/>
                  </a:lnTo>
                  <a:lnTo>
                    <a:pt x="1049" y="37631"/>
                  </a:lnTo>
                  <a:lnTo>
                    <a:pt x="56769" y="37631"/>
                  </a:lnTo>
                  <a:lnTo>
                    <a:pt x="56769" y="93235"/>
                  </a:lnTo>
                  <a:lnTo>
                    <a:pt x="93794" y="93235"/>
                  </a:lnTo>
                  <a:close/>
                </a:path>
              </a:pathLst>
            </a:custGeom>
            <a:solidFill>
              <a:srgbClr val="0078D4"/>
            </a:solidFill>
            <a:ln w="3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8D7E7C71-5722-431C-B4B6-B76F38918655}"/>
                </a:ext>
              </a:extLst>
            </p:cNvPr>
            <p:cNvSpPr/>
            <p:nvPr/>
          </p:nvSpPr>
          <p:spPr>
            <a:xfrm>
              <a:off x="4790107" y="3338262"/>
              <a:ext cx="91645" cy="91645"/>
            </a:xfrm>
            <a:custGeom>
              <a:avLst/>
              <a:gdLst>
                <a:gd name="connsiteX0" fmla="*/ 1049 w 91645"/>
                <a:gd name="connsiteY0" fmla="*/ 93967 h 91645"/>
                <a:gd name="connsiteX1" fmla="*/ 93794 w 91645"/>
                <a:gd name="connsiteY1" fmla="*/ 93967 h 91645"/>
                <a:gd name="connsiteX2" fmla="*/ 93794 w 91645"/>
                <a:gd name="connsiteY2" fmla="*/ 1049 h 91645"/>
                <a:gd name="connsiteX3" fmla="*/ 57136 w 91645"/>
                <a:gd name="connsiteY3" fmla="*/ 1049 h 91645"/>
                <a:gd name="connsiteX4" fmla="*/ 57136 w 91645"/>
                <a:gd name="connsiteY4" fmla="*/ 56653 h 91645"/>
                <a:gd name="connsiteX5" fmla="*/ 1049 w 91645"/>
                <a:gd name="connsiteY5" fmla="*/ 56653 h 91645"/>
                <a:gd name="connsiteX6" fmla="*/ 1049 w 91645"/>
                <a:gd name="connsiteY6" fmla="*/ 93967 h 9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45" h="91645">
                  <a:moveTo>
                    <a:pt x="1049" y="93967"/>
                  </a:moveTo>
                  <a:lnTo>
                    <a:pt x="93794" y="93967"/>
                  </a:lnTo>
                  <a:lnTo>
                    <a:pt x="93794" y="1049"/>
                  </a:lnTo>
                  <a:lnTo>
                    <a:pt x="57136" y="1049"/>
                  </a:lnTo>
                  <a:lnTo>
                    <a:pt x="57136" y="56653"/>
                  </a:lnTo>
                  <a:lnTo>
                    <a:pt x="1049" y="56653"/>
                  </a:lnTo>
                  <a:lnTo>
                    <a:pt x="1049" y="93967"/>
                  </a:lnTo>
                  <a:close/>
                </a:path>
              </a:pathLst>
            </a:custGeom>
            <a:solidFill>
              <a:srgbClr val="0078D4"/>
            </a:solidFill>
            <a:ln w="3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10B5BFF-FDBB-4897-8131-1D60B239B1BA}"/>
                </a:ext>
              </a:extLst>
            </p:cNvPr>
            <p:cNvSpPr/>
            <p:nvPr/>
          </p:nvSpPr>
          <p:spPr>
            <a:xfrm>
              <a:off x="4530933" y="3338635"/>
              <a:ext cx="91645" cy="91645"/>
            </a:xfrm>
            <a:custGeom>
              <a:avLst/>
              <a:gdLst>
                <a:gd name="connsiteX0" fmla="*/ 1415 w 91645"/>
                <a:gd name="connsiteY0" fmla="*/ 1049 h 91645"/>
                <a:gd name="connsiteX1" fmla="*/ 1049 w 91645"/>
                <a:gd name="connsiteY1" fmla="*/ 93235 h 91645"/>
                <a:gd name="connsiteX2" fmla="*/ 94161 w 91645"/>
                <a:gd name="connsiteY2" fmla="*/ 93235 h 91645"/>
                <a:gd name="connsiteX3" fmla="*/ 94161 w 91645"/>
                <a:gd name="connsiteY3" fmla="*/ 57019 h 91645"/>
                <a:gd name="connsiteX4" fmla="*/ 38440 w 91645"/>
                <a:gd name="connsiteY4" fmla="*/ 57019 h 91645"/>
                <a:gd name="connsiteX5" fmla="*/ 38440 w 91645"/>
                <a:gd name="connsiteY5" fmla="*/ 1049 h 91645"/>
                <a:gd name="connsiteX6" fmla="*/ 1415 w 91645"/>
                <a:gd name="connsiteY6" fmla="*/ 1049 h 91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45" h="91645">
                  <a:moveTo>
                    <a:pt x="1415" y="1049"/>
                  </a:moveTo>
                  <a:lnTo>
                    <a:pt x="1049" y="93235"/>
                  </a:lnTo>
                  <a:lnTo>
                    <a:pt x="94161" y="93235"/>
                  </a:lnTo>
                  <a:lnTo>
                    <a:pt x="94161" y="57019"/>
                  </a:lnTo>
                  <a:lnTo>
                    <a:pt x="38440" y="57019"/>
                  </a:lnTo>
                  <a:lnTo>
                    <a:pt x="38440" y="1049"/>
                  </a:lnTo>
                  <a:lnTo>
                    <a:pt x="1415" y="1049"/>
                  </a:lnTo>
                  <a:close/>
                </a:path>
              </a:pathLst>
            </a:custGeom>
            <a:solidFill>
              <a:srgbClr val="0078D4"/>
            </a:solidFill>
            <a:ln w="36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89" name="works with CI/CD 2" descr="works with CI/CD, transfer">
            <a:extLst>
              <a:ext uri="{FF2B5EF4-FFF2-40B4-BE49-F238E27FC236}">
                <a16:creationId xmlns:a16="http://schemas.microsoft.com/office/drawing/2014/main" id="{44363448-30F9-4496-B7FE-5DBE3B2A94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21338" y="7277038"/>
            <a:ext cx="277122" cy="211255"/>
            <a:chOff x="2214" y="1349"/>
            <a:chExt cx="345" cy="263"/>
          </a:xfrm>
        </p:grpSpPr>
        <p:sp>
          <p:nvSpPr>
            <p:cNvPr id="290" name="AutoShape 78">
              <a:extLst>
                <a:ext uri="{FF2B5EF4-FFF2-40B4-BE49-F238E27FC236}">
                  <a16:creationId xmlns:a16="http://schemas.microsoft.com/office/drawing/2014/main" id="{40985951-F6F6-427F-A356-AC32CBC39F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14" y="1349"/>
              <a:ext cx="34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1" name="Rectangle 80">
              <a:extLst>
                <a:ext uri="{FF2B5EF4-FFF2-40B4-BE49-F238E27FC236}">
                  <a16:creationId xmlns:a16="http://schemas.microsoft.com/office/drawing/2014/main" id="{2497510D-81B8-42C0-990E-2CEFB5BCF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543"/>
              <a:ext cx="301" cy="3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2" name="Rectangle 81">
              <a:extLst>
                <a:ext uri="{FF2B5EF4-FFF2-40B4-BE49-F238E27FC236}">
                  <a16:creationId xmlns:a16="http://schemas.microsoft.com/office/drawing/2014/main" id="{9BC3EFC1-68C5-4CAB-94F5-C6D99B103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469"/>
              <a:ext cx="54" cy="55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3" name="Rectangle 82">
              <a:extLst>
                <a:ext uri="{FF2B5EF4-FFF2-40B4-BE49-F238E27FC236}">
                  <a16:creationId xmlns:a16="http://schemas.microsoft.com/office/drawing/2014/main" id="{D3B27497-26A4-41C6-95FD-20F0428D1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" y="1396"/>
              <a:ext cx="54" cy="12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4" name="Rectangle 83">
              <a:extLst>
                <a:ext uri="{FF2B5EF4-FFF2-40B4-BE49-F238E27FC236}">
                  <a16:creationId xmlns:a16="http://schemas.microsoft.com/office/drawing/2014/main" id="{F8B0290F-56EA-4B0C-87B2-4E8DF567F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442"/>
              <a:ext cx="54" cy="82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Rectangle 84">
              <a:extLst>
                <a:ext uri="{FF2B5EF4-FFF2-40B4-BE49-F238E27FC236}">
                  <a16:creationId xmlns:a16="http://schemas.microsoft.com/office/drawing/2014/main" id="{0EFC0246-00B1-4868-A6CC-23751F99A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350"/>
              <a:ext cx="55" cy="174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6" name="Freeform 85">
              <a:extLst>
                <a:ext uri="{FF2B5EF4-FFF2-40B4-BE49-F238E27FC236}">
                  <a16:creationId xmlns:a16="http://schemas.microsoft.com/office/drawing/2014/main" id="{1418069D-70B1-49A9-9CCD-EDCF7AF95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509"/>
              <a:ext cx="52" cy="104"/>
            </a:xfrm>
            <a:custGeom>
              <a:avLst/>
              <a:gdLst>
                <a:gd name="T0" fmla="*/ 0 w 52"/>
                <a:gd name="T1" fmla="*/ 0 h 104"/>
                <a:gd name="T2" fmla="*/ 52 w 52"/>
                <a:gd name="T3" fmla="*/ 52 h 104"/>
                <a:gd name="T4" fmla="*/ 0 w 52"/>
                <a:gd name="T5" fmla="*/ 104 h 104"/>
                <a:gd name="T6" fmla="*/ 0 w 52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4">
                  <a:moveTo>
                    <a:pt x="0" y="0"/>
                  </a:moveTo>
                  <a:lnTo>
                    <a:pt x="52" y="52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97" name="migrate" descr=" migrate">
            <a:extLst>
              <a:ext uri="{FF2B5EF4-FFF2-40B4-BE49-F238E27FC236}">
                <a16:creationId xmlns:a16="http://schemas.microsoft.com/office/drawing/2014/main" id="{E9104424-523F-4EDF-ACAE-AF8A35AD30DC}"/>
              </a:ext>
            </a:extLst>
          </p:cNvPr>
          <p:cNvGrpSpPr/>
          <p:nvPr/>
        </p:nvGrpSpPr>
        <p:grpSpPr>
          <a:xfrm>
            <a:off x="4064506" y="8060712"/>
            <a:ext cx="190788" cy="189714"/>
            <a:chOff x="-1617663" y="3241675"/>
            <a:chExt cx="282575" cy="280988"/>
          </a:xfrm>
        </p:grpSpPr>
        <p:sp>
          <p:nvSpPr>
            <p:cNvPr id="298" name="Freeform 345">
              <a:extLst>
                <a:ext uri="{FF2B5EF4-FFF2-40B4-BE49-F238E27FC236}">
                  <a16:creationId xmlns:a16="http://schemas.microsoft.com/office/drawing/2014/main" id="{E007FBF0-EA6A-450C-8D8D-7E4726C3F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17663" y="3241675"/>
              <a:ext cx="282575" cy="280988"/>
            </a:xfrm>
            <a:custGeom>
              <a:avLst/>
              <a:gdLst>
                <a:gd name="T0" fmla="*/ 178 w 178"/>
                <a:gd name="T1" fmla="*/ 0 h 177"/>
                <a:gd name="T2" fmla="*/ 178 w 178"/>
                <a:gd name="T3" fmla="*/ 177 h 177"/>
                <a:gd name="T4" fmla="*/ 96 w 178"/>
                <a:gd name="T5" fmla="*/ 95 h 177"/>
                <a:gd name="T6" fmla="*/ 83 w 178"/>
                <a:gd name="T7" fmla="*/ 82 h 177"/>
                <a:gd name="T8" fmla="*/ 0 w 178"/>
                <a:gd name="T9" fmla="*/ 0 h 177"/>
                <a:gd name="T10" fmla="*/ 178 w 178"/>
                <a:gd name="T1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177">
                  <a:moveTo>
                    <a:pt x="178" y="0"/>
                  </a:moveTo>
                  <a:lnTo>
                    <a:pt x="178" y="177"/>
                  </a:lnTo>
                  <a:lnTo>
                    <a:pt x="96" y="95"/>
                  </a:lnTo>
                  <a:lnTo>
                    <a:pt x="83" y="82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 346">
              <a:extLst>
                <a:ext uri="{FF2B5EF4-FFF2-40B4-BE49-F238E27FC236}">
                  <a16:creationId xmlns:a16="http://schemas.microsoft.com/office/drawing/2014/main" id="{F805684F-2732-4334-8C52-E0CCB1DC3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1463" y="3371850"/>
              <a:ext cx="76200" cy="76200"/>
            </a:xfrm>
            <a:custGeom>
              <a:avLst/>
              <a:gdLst>
                <a:gd name="T0" fmla="*/ 35 w 48"/>
                <a:gd name="T1" fmla="*/ 0 h 48"/>
                <a:gd name="T2" fmla="*/ 0 w 48"/>
                <a:gd name="T3" fmla="*/ 35 h 48"/>
                <a:gd name="T4" fmla="*/ 13 w 48"/>
                <a:gd name="T5" fmla="*/ 48 h 48"/>
                <a:gd name="T6" fmla="*/ 48 w 48"/>
                <a:gd name="T7" fmla="*/ 13 h 48"/>
                <a:gd name="T8" fmla="*/ 35 w 4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35" y="0"/>
                  </a:moveTo>
                  <a:lnTo>
                    <a:pt x="0" y="35"/>
                  </a:lnTo>
                  <a:lnTo>
                    <a:pt x="13" y="48"/>
                  </a:lnTo>
                  <a:lnTo>
                    <a:pt x="48" y="1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0" name="Freeform 347">
              <a:extLst>
                <a:ext uri="{FF2B5EF4-FFF2-40B4-BE49-F238E27FC236}">
                  <a16:creationId xmlns:a16="http://schemas.microsoft.com/office/drawing/2014/main" id="{C20E7743-D5DD-4F7A-8813-DB5001C4B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98600" y="3270250"/>
              <a:ext cx="134938" cy="133350"/>
            </a:xfrm>
            <a:custGeom>
              <a:avLst/>
              <a:gdLst>
                <a:gd name="T0" fmla="*/ 0 w 85"/>
                <a:gd name="T1" fmla="*/ 0 h 84"/>
                <a:gd name="T2" fmla="*/ 0 w 85"/>
                <a:gd name="T3" fmla="*/ 19 h 84"/>
                <a:gd name="T4" fmla="*/ 53 w 85"/>
                <a:gd name="T5" fmla="*/ 19 h 84"/>
                <a:gd name="T6" fmla="*/ 8 w 85"/>
                <a:gd name="T7" fmla="*/ 64 h 84"/>
                <a:gd name="T8" fmla="*/ 21 w 85"/>
                <a:gd name="T9" fmla="*/ 77 h 84"/>
                <a:gd name="T10" fmla="*/ 66 w 85"/>
                <a:gd name="T11" fmla="*/ 32 h 84"/>
                <a:gd name="T12" fmla="*/ 66 w 85"/>
                <a:gd name="T13" fmla="*/ 84 h 84"/>
                <a:gd name="T14" fmla="*/ 85 w 85"/>
                <a:gd name="T15" fmla="*/ 84 h 84"/>
                <a:gd name="T16" fmla="*/ 85 w 85"/>
                <a:gd name="T17" fmla="*/ 0 h 84"/>
                <a:gd name="T18" fmla="*/ 0 w 85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4">
                  <a:moveTo>
                    <a:pt x="0" y="0"/>
                  </a:moveTo>
                  <a:lnTo>
                    <a:pt x="0" y="19"/>
                  </a:lnTo>
                  <a:lnTo>
                    <a:pt x="53" y="19"/>
                  </a:lnTo>
                  <a:lnTo>
                    <a:pt x="8" y="64"/>
                  </a:lnTo>
                  <a:lnTo>
                    <a:pt x="21" y="77"/>
                  </a:lnTo>
                  <a:lnTo>
                    <a:pt x="66" y="32"/>
                  </a:lnTo>
                  <a:lnTo>
                    <a:pt x="66" y="84"/>
                  </a:lnTo>
                  <a:lnTo>
                    <a:pt x="85" y="84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1" name="Freeform 348">
              <a:extLst>
                <a:ext uri="{FF2B5EF4-FFF2-40B4-BE49-F238E27FC236}">
                  <a16:creationId xmlns:a16="http://schemas.microsoft.com/office/drawing/2014/main" id="{DA77F09A-D8C5-4129-A916-59346CF22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2738" y="3443288"/>
              <a:ext cx="44450" cy="44450"/>
            </a:xfrm>
            <a:custGeom>
              <a:avLst/>
              <a:gdLst>
                <a:gd name="T0" fmla="*/ 13 w 28"/>
                <a:gd name="T1" fmla="*/ 0 h 28"/>
                <a:gd name="T2" fmla="*/ 0 w 28"/>
                <a:gd name="T3" fmla="*/ 14 h 28"/>
                <a:gd name="T4" fmla="*/ 14 w 28"/>
                <a:gd name="T5" fmla="*/ 28 h 28"/>
                <a:gd name="T6" fmla="*/ 28 w 28"/>
                <a:gd name="T7" fmla="*/ 15 h 28"/>
                <a:gd name="T8" fmla="*/ 13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0" y="14"/>
                  </a:lnTo>
                  <a:lnTo>
                    <a:pt x="14" y="28"/>
                  </a:lnTo>
                  <a:lnTo>
                    <a:pt x="28" y="1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2" name="spreadsheet" descr="spreadsheet, data, paper, list">
            <a:extLst>
              <a:ext uri="{FF2B5EF4-FFF2-40B4-BE49-F238E27FC236}">
                <a16:creationId xmlns:a16="http://schemas.microsoft.com/office/drawing/2014/main" id="{380A5009-D154-4B95-81D1-C2F3F3F8A729}"/>
              </a:ext>
            </a:extLst>
          </p:cNvPr>
          <p:cNvGrpSpPr/>
          <p:nvPr/>
        </p:nvGrpSpPr>
        <p:grpSpPr>
          <a:xfrm>
            <a:off x="411480" y="8830780"/>
            <a:ext cx="201828" cy="201826"/>
            <a:chOff x="6354216" y="3963965"/>
            <a:chExt cx="379710" cy="379710"/>
          </a:xfrm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A6EEA36-3B7D-4E82-AC12-E8C4ECF19270}"/>
                </a:ext>
              </a:extLst>
            </p:cNvPr>
            <p:cNvSpPr/>
            <p:nvPr/>
          </p:nvSpPr>
          <p:spPr>
            <a:xfrm>
              <a:off x="6392789" y="3964742"/>
              <a:ext cx="297505" cy="375795"/>
            </a:xfrm>
            <a:custGeom>
              <a:avLst/>
              <a:gdLst>
                <a:gd name="connsiteX0" fmla="*/ 1180 w 297504"/>
                <a:gd name="connsiteY0" fmla="*/ 376584 h 375795"/>
                <a:gd name="connsiteX1" fmla="*/ 298294 w 297504"/>
                <a:gd name="connsiteY1" fmla="*/ 376584 h 375795"/>
                <a:gd name="connsiteX2" fmla="*/ 298294 w 297504"/>
                <a:gd name="connsiteY2" fmla="*/ 1180 h 375795"/>
                <a:gd name="connsiteX3" fmla="*/ 1180 w 297504"/>
                <a:gd name="connsiteY3" fmla="*/ 1180 h 375795"/>
                <a:gd name="connsiteX4" fmla="*/ 1180 w 297504"/>
                <a:gd name="connsiteY4" fmla="*/ 376584 h 37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504" h="375795">
                  <a:moveTo>
                    <a:pt x="1180" y="376584"/>
                  </a:moveTo>
                  <a:lnTo>
                    <a:pt x="298294" y="376584"/>
                  </a:lnTo>
                  <a:lnTo>
                    <a:pt x="298294" y="1180"/>
                  </a:lnTo>
                  <a:lnTo>
                    <a:pt x="1180" y="1180"/>
                  </a:lnTo>
                  <a:lnTo>
                    <a:pt x="1180" y="376584"/>
                  </a:lnTo>
                  <a:close/>
                </a:path>
              </a:pathLst>
            </a:custGeom>
            <a:solidFill>
              <a:srgbClr val="0078D4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3320733-E195-4C02-B70E-A2F6F5F14FB5}"/>
                </a:ext>
              </a:extLst>
            </p:cNvPr>
            <p:cNvSpPr/>
            <p:nvPr/>
          </p:nvSpPr>
          <p:spPr>
            <a:xfrm>
              <a:off x="6452680" y="4242276"/>
              <a:ext cx="180069" cy="39145"/>
            </a:xfrm>
            <a:custGeom>
              <a:avLst/>
              <a:gdLst>
                <a:gd name="connsiteX0" fmla="*/ 1180 w 180068"/>
                <a:gd name="connsiteY0" fmla="*/ 40326 h 39145"/>
                <a:gd name="connsiteX1" fmla="*/ 179292 w 180068"/>
                <a:gd name="connsiteY1" fmla="*/ 40326 h 39145"/>
                <a:gd name="connsiteX2" fmla="*/ 179292 w 180068"/>
                <a:gd name="connsiteY2" fmla="*/ 1180 h 39145"/>
                <a:gd name="connsiteX3" fmla="*/ 1180 w 180068"/>
                <a:gd name="connsiteY3" fmla="*/ 1180 h 39145"/>
                <a:gd name="connsiteX4" fmla="*/ 1180 w 180068"/>
                <a:gd name="connsiteY4" fmla="*/ 40326 h 3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68" h="39145">
                  <a:moveTo>
                    <a:pt x="1180" y="40326"/>
                  </a:moveTo>
                  <a:lnTo>
                    <a:pt x="179292" y="40326"/>
                  </a:lnTo>
                  <a:lnTo>
                    <a:pt x="179292" y="1180"/>
                  </a:lnTo>
                  <a:lnTo>
                    <a:pt x="1180" y="1180"/>
                  </a:lnTo>
                  <a:lnTo>
                    <a:pt x="1180" y="40326"/>
                  </a:lnTo>
                  <a:close/>
                </a:path>
              </a:pathLst>
            </a:custGeom>
            <a:solidFill>
              <a:srgbClr val="50E6FF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C4CEBB1B-26F3-41F0-83BD-265BD3C58342}"/>
                </a:ext>
              </a:extLst>
            </p:cNvPr>
            <p:cNvSpPr/>
            <p:nvPr/>
          </p:nvSpPr>
          <p:spPr>
            <a:xfrm>
              <a:off x="6452680" y="4182778"/>
              <a:ext cx="180069" cy="39145"/>
            </a:xfrm>
            <a:custGeom>
              <a:avLst/>
              <a:gdLst>
                <a:gd name="connsiteX0" fmla="*/ 1180 w 180068"/>
                <a:gd name="connsiteY0" fmla="*/ 40717 h 39145"/>
                <a:gd name="connsiteX1" fmla="*/ 179292 w 180068"/>
                <a:gd name="connsiteY1" fmla="*/ 40717 h 39145"/>
                <a:gd name="connsiteX2" fmla="*/ 179292 w 180068"/>
                <a:gd name="connsiteY2" fmla="*/ 1180 h 39145"/>
                <a:gd name="connsiteX3" fmla="*/ 1180 w 180068"/>
                <a:gd name="connsiteY3" fmla="*/ 1180 h 39145"/>
                <a:gd name="connsiteX4" fmla="*/ 1180 w 180068"/>
                <a:gd name="connsiteY4" fmla="*/ 40717 h 3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68" h="39145">
                  <a:moveTo>
                    <a:pt x="1180" y="40717"/>
                  </a:moveTo>
                  <a:lnTo>
                    <a:pt x="179292" y="40717"/>
                  </a:lnTo>
                  <a:lnTo>
                    <a:pt x="179292" y="1180"/>
                  </a:lnTo>
                  <a:lnTo>
                    <a:pt x="1180" y="1180"/>
                  </a:lnTo>
                  <a:lnTo>
                    <a:pt x="1180" y="40717"/>
                  </a:lnTo>
                  <a:close/>
                </a:path>
              </a:pathLst>
            </a:custGeom>
            <a:solidFill>
              <a:srgbClr val="50E6FF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6844FBE9-37DA-4E68-8008-2694E6493816}"/>
                </a:ext>
              </a:extLst>
            </p:cNvPr>
            <p:cNvSpPr/>
            <p:nvPr/>
          </p:nvSpPr>
          <p:spPr>
            <a:xfrm>
              <a:off x="6452680" y="4122883"/>
              <a:ext cx="180069" cy="39145"/>
            </a:xfrm>
            <a:custGeom>
              <a:avLst/>
              <a:gdLst>
                <a:gd name="connsiteX0" fmla="*/ 1180 w 180068"/>
                <a:gd name="connsiteY0" fmla="*/ 40717 h 39145"/>
                <a:gd name="connsiteX1" fmla="*/ 179292 w 180068"/>
                <a:gd name="connsiteY1" fmla="*/ 40717 h 39145"/>
                <a:gd name="connsiteX2" fmla="*/ 179292 w 180068"/>
                <a:gd name="connsiteY2" fmla="*/ 1180 h 39145"/>
                <a:gd name="connsiteX3" fmla="*/ 1180 w 180068"/>
                <a:gd name="connsiteY3" fmla="*/ 1180 h 39145"/>
                <a:gd name="connsiteX4" fmla="*/ 1180 w 180068"/>
                <a:gd name="connsiteY4" fmla="*/ 40717 h 3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68" h="39145">
                  <a:moveTo>
                    <a:pt x="1180" y="40717"/>
                  </a:moveTo>
                  <a:lnTo>
                    <a:pt x="179292" y="40717"/>
                  </a:lnTo>
                  <a:lnTo>
                    <a:pt x="179292" y="1180"/>
                  </a:lnTo>
                  <a:lnTo>
                    <a:pt x="1180" y="1180"/>
                  </a:lnTo>
                  <a:lnTo>
                    <a:pt x="1180" y="40717"/>
                  </a:lnTo>
                  <a:close/>
                </a:path>
              </a:pathLst>
            </a:custGeom>
            <a:solidFill>
              <a:srgbClr val="50E6FF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ACA4BD12-C5B8-4D74-85CB-EA8940970D26}"/>
                </a:ext>
              </a:extLst>
            </p:cNvPr>
            <p:cNvSpPr/>
            <p:nvPr/>
          </p:nvSpPr>
          <p:spPr>
            <a:xfrm>
              <a:off x="6570510" y="4063003"/>
              <a:ext cx="62633" cy="39145"/>
            </a:xfrm>
            <a:custGeom>
              <a:avLst/>
              <a:gdLst>
                <a:gd name="connsiteX0" fmla="*/ 1180 w 62632"/>
                <a:gd name="connsiteY0" fmla="*/ 40717 h 39145"/>
                <a:gd name="connsiteX1" fmla="*/ 61464 w 62632"/>
                <a:gd name="connsiteY1" fmla="*/ 40717 h 39145"/>
                <a:gd name="connsiteX2" fmla="*/ 61464 w 62632"/>
                <a:gd name="connsiteY2" fmla="*/ 1180 h 39145"/>
                <a:gd name="connsiteX3" fmla="*/ 1180 w 62632"/>
                <a:gd name="connsiteY3" fmla="*/ 1180 h 39145"/>
                <a:gd name="connsiteX4" fmla="*/ 1180 w 62632"/>
                <a:gd name="connsiteY4" fmla="*/ 40717 h 3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32" h="39145">
                  <a:moveTo>
                    <a:pt x="1180" y="40717"/>
                  </a:moveTo>
                  <a:lnTo>
                    <a:pt x="61464" y="40717"/>
                  </a:lnTo>
                  <a:lnTo>
                    <a:pt x="61464" y="1180"/>
                  </a:lnTo>
                  <a:lnTo>
                    <a:pt x="1180" y="1180"/>
                  </a:lnTo>
                  <a:lnTo>
                    <a:pt x="1180" y="40717"/>
                  </a:lnTo>
                  <a:close/>
                </a:path>
              </a:pathLst>
            </a:custGeom>
            <a:solidFill>
              <a:srgbClr val="50E6FF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CF725FE-28E0-42C4-9729-410E44853F2F}"/>
                </a:ext>
              </a:extLst>
            </p:cNvPr>
            <p:cNvSpPr/>
            <p:nvPr/>
          </p:nvSpPr>
          <p:spPr>
            <a:xfrm>
              <a:off x="6570510" y="4004285"/>
              <a:ext cx="62633" cy="39145"/>
            </a:xfrm>
            <a:custGeom>
              <a:avLst/>
              <a:gdLst>
                <a:gd name="connsiteX0" fmla="*/ 1180 w 62632"/>
                <a:gd name="connsiteY0" fmla="*/ 40326 h 39145"/>
                <a:gd name="connsiteX1" fmla="*/ 61464 w 62632"/>
                <a:gd name="connsiteY1" fmla="*/ 40326 h 39145"/>
                <a:gd name="connsiteX2" fmla="*/ 61464 w 62632"/>
                <a:gd name="connsiteY2" fmla="*/ 1180 h 39145"/>
                <a:gd name="connsiteX3" fmla="*/ 1180 w 62632"/>
                <a:gd name="connsiteY3" fmla="*/ 1180 h 39145"/>
                <a:gd name="connsiteX4" fmla="*/ 1180 w 62632"/>
                <a:gd name="connsiteY4" fmla="*/ 40326 h 3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32" h="39145">
                  <a:moveTo>
                    <a:pt x="1180" y="40326"/>
                  </a:moveTo>
                  <a:lnTo>
                    <a:pt x="61464" y="40326"/>
                  </a:lnTo>
                  <a:lnTo>
                    <a:pt x="61464" y="1180"/>
                  </a:lnTo>
                  <a:lnTo>
                    <a:pt x="1180" y="1180"/>
                  </a:lnTo>
                  <a:lnTo>
                    <a:pt x="1180" y="40326"/>
                  </a:lnTo>
                  <a:close/>
                </a:path>
              </a:pathLst>
            </a:custGeom>
            <a:solidFill>
              <a:srgbClr val="50E6FF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6E182E5D-A607-49A5-8D16-5CDEE01A4480}"/>
                </a:ext>
              </a:extLst>
            </p:cNvPr>
            <p:cNvSpPr/>
            <p:nvPr/>
          </p:nvSpPr>
          <p:spPr>
            <a:xfrm>
              <a:off x="6473821" y="4019148"/>
              <a:ext cx="78291" cy="78291"/>
            </a:xfrm>
            <a:custGeom>
              <a:avLst/>
              <a:gdLst>
                <a:gd name="connsiteX0" fmla="*/ 1180 w 78290"/>
                <a:gd name="connsiteY0" fmla="*/ 68119 h 78290"/>
                <a:gd name="connsiteX1" fmla="*/ 13315 w 78290"/>
                <a:gd name="connsiteY1" fmla="*/ 80254 h 78290"/>
                <a:gd name="connsiteX2" fmla="*/ 80254 w 78290"/>
                <a:gd name="connsiteY2" fmla="*/ 13315 h 78290"/>
                <a:gd name="connsiteX3" fmla="*/ 68119 w 78290"/>
                <a:gd name="connsiteY3" fmla="*/ 1180 h 78290"/>
                <a:gd name="connsiteX4" fmla="*/ 1180 w 78290"/>
                <a:gd name="connsiteY4" fmla="*/ 68119 h 7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90" h="78290">
                  <a:moveTo>
                    <a:pt x="1180" y="68119"/>
                  </a:moveTo>
                  <a:lnTo>
                    <a:pt x="13315" y="80254"/>
                  </a:lnTo>
                  <a:lnTo>
                    <a:pt x="80254" y="13315"/>
                  </a:lnTo>
                  <a:lnTo>
                    <a:pt x="68119" y="1180"/>
                  </a:lnTo>
                  <a:lnTo>
                    <a:pt x="1180" y="68119"/>
                  </a:lnTo>
                  <a:close/>
                </a:path>
              </a:pathLst>
            </a:custGeom>
            <a:solidFill>
              <a:srgbClr val="FFFFFF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7B251D02-6702-4276-81B9-D147A9A5D5F8}"/>
                </a:ext>
              </a:extLst>
            </p:cNvPr>
            <p:cNvSpPr/>
            <p:nvPr/>
          </p:nvSpPr>
          <p:spPr>
            <a:xfrm>
              <a:off x="6447199" y="4047727"/>
              <a:ext cx="50889" cy="50889"/>
            </a:xfrm>
            <a:custGeom>
              <a:avLst/>
              <a:gdLst>
                <a:gd name="connsiteX0" fmla="*/ 39543 w 50888"/>
                <a:gd name="connsiteY0" fmla="*/ 51286 h 50888"/>
                <a:gd name="connsiteX1" fmla="*/ 51678 w 50888"/>
                <a:gd name="connsiteY1" fmla="*/ 39151 h 50888"/>
                <a:gd name="connsiteX2" fmla="*/ 13315 w 50888"/>
                <a:gd name="connsiteY2" fmla="*/ 1180 h 50888"/>
                <a:gd name="connsiteX3" fmla="*/ 1180 w 50888"/>
                <a:gd name="connsiteY3" fmla="*/ 13315 h 50888"/>
                <a:gd name="connsiteX4" fmla="*/ 39543 w 50888"/>
                <a:gd name="connsiteY4" fmla="*/ 51286 h 5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88" h="50888">
                  <a:moveTo>
                    <a:pt x="39543" y="51286"/>
                  </a:moveTo>
                  <a:lnTo>
                    <a:pt x="51678" y="39151"/>
                  </a:lnTo>
                  <a:lnTo>
                    <a:pt x="13315" y="1180"/>
                  </a:lnTo>
                  <a:lnTo>
                    <a:pt x="1180" y="13315"/>
                  </a:lnTo>
                  <a:lnTo>
                    <a:pt x="39543" y="51286"/>
                  </a:lnTo>
                  <a:close/>
                </a:path>
              </a:pathLst>
            </a:custGeom>
            <a:solidFill>
              <a:srgbClr val="FFFFFF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C2892AF-7541-4762-BC70-15E9F87B071C}"/>
              </a:ext>
            </a:extLst>
          </p:cNvPr>
          <p:cNvSpPr txBox="1">
            <a:spLocks/>
          </p:cNvSpPr>
          <p:nvPr/>
        </p:nvSpPr>
        <p:spPr>
          <a:xfrm>
            <a:off x="4523599" y="8734747"/>
            <a:ext cx="2926080" cy="39389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Easily launch using a pre-built,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pre-configured solution.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2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Footer graphic&#10;">
            <a:extLst>
              <a:ext uri="{FF2B5EF4-FFF2-40B4-BE49-F238E27FC236}">
                <a16:creationId xmlns:a16="http://schemas.microsoft.com/office/drawing/2014/main" id="{B30160D4-613F-461E-97D9-981FC3EF9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4" b="3933"/>
          <a:stretch/>
        </p:blipFill>
        <p:spPr>
          <a:xfrm>
            <a:off x="6298557" y="8795307"/>
            <a:ext cx="1473843" cy="1263093"/>
          </a:xfrm>
          <a:prstGeom prst="rect">
            <a:avLst/>
          </a:prstGeom>
        </p:spPr>
      </p:pic>
      <p:sp>
        <p:nvSpPr>
          <p:cNvPr id="79" name="TextBox 9">
            <a:extLst>
              <a:ext uri="{FF2B5EF4-FFF2-40B4-BE49-F238E27FC236}">
                <a16:creationId xmlns:a16="http://schemas.microsoft.com/office/drawing/2014/main" id="{738BC428-A873-4944-98D3-296904448DA3}"/>
              </a:ext>
            </a:extLst>
          </p:cNvPr>
          <p:cNvSpPr txBox="1"/>
          <p:nvPr/>
        </p:nvSpPr>
        <p:spPr>
          <a:xfrm>
            <a:off x="2826835" y="9764410"/>
            <a:ext cx="35433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©Microsoft Corporation. All rights reserved.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AF57D80-C3D7-48C3-94E7-AAE14F1844E5}"/>
              </a:ext>
            </a:extLst>
          </p:cNvPr>
          <p:cNvSpPr/>
          <p:nvPr/>
        </p:nvSpPr>
        <p:spPr>
          <a:xfrm>
            <a:off x="261794" y="8676407"/>
            <a:ext cx="7239000" cy="43858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300"/>
              </a:spcAft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How to get started</a:t>
            </a:r>
            <a:endParaRPr lang="en-US" sz="120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1200">
                <a:solidFill>
                  <a:schemeClr val="tx1"/>
                </a:solidFill>
                <a:cs typeface="Segoe UI" panose="020B0502040204020203" pitchFamily="34" charset="0"/>
              </a:rPr>
              <a:t>Contact your Microsoft specialist for a demo and to discuss prerequisites, next steps, and your questions.</a:t>
            </a:r>
          </a:p>
        </p:txBody>
      </p:sp>
      <p:pic>
        <p:nvPicPr>
          <p:cNvPr id="78" name="Picture 77" descr="Microsoft Azure Logo&#10;">
            <a:extLst>
              <a:ext uri="{FF2B5EF4-FFF2-40B4-BE49-F238E27FC236}">
                <a16:creationId xmlns:a16="http://schemas.microsoft.com/office/drawing/2014/main" id="{3E320B3E-7855-41A3-BF72-34902DE3A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55" y="9697455"/>
            <a:ext cx="1281987" cy="1828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D7351EB-87AF-48CE-B877-4E50DEF5B4D5}"/>
              </a:ext>
            </a:extLst>
          </p:cNvPr>
          <p:cNvGrpSpPr/>
          <p:nvPr/>
        </p:nvGrpSpPr>
        <p:grpSpPr>
          <a:xfrm>
            <a:off x="261794" y="5705300"/>
            <a:ext cx="7383782" cy="2725599"/>
            <a:chOff x="261794" y="5671230"/>
            <a:chExt cx="7383782" cy="2725599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45D95009-509F-44C2-BB23-1578367412F9}"/>
                </a:ext>
              </a:extLst>
            </p:cNvPr>
            <p:cNvSpPr/>
            <p:nvPr/>
          </p:nvSpPr>
          <p:spPr>
            <a:xfrm>
              <a:off x="261794" y="5671230"/>
              <a:ext cx="3557320" cy="215444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spAutoFit/>
            </a:bodyPr>
            <a:lstStyle/>
            <a:p>
              <a:pPr marL="0" marR="0" lvl="2" indent="-91440">
                <a:spcBef>
                  <a:spcPts val="0"/>
                </a:spcBef>
                <a:spcAft>
                  <a:spcPts val="300"/>
                </a:spcAft>
              </a:pPr>
              <a:r>
                <a:rPr lang="en-US" sz="1400">
                  <a:solidFill>
                    <a:srgbClr val="0078D4"/>
                  </a:solidFill>
                  <a:latin typeface="+mj-lt"/>
                </a:rPr>
                <a:t>Speed time to SBA-approved loan decisions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C075AA3-B633-4ABB-B655-837818FAFCC1}"/>
                </a:ext>
              </a:extLst>
            </p:cNvPr>
            <p:cNvSpPr>
              <a:spLocks/>
            </p:cNvSpPr>
            <p:nvPr/>
          </p:nvSpPr>
          <p:spPr>
            <a:xfrm>
              <a:off x="261796" y="7632521"/>
              <a:ext cx="7254762" cy="350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>
                <a:spcBef>
                  <a:spcPts val="200"/>
                </a:spcBef>
                <a:spcAft>
                  <a:spcPts val="4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With demo data create a POV in 1-3 days.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D3BA807-6994-4B7A-9184-074BD328E8BD}"/>
                </a:ext>
              </a:extLst>
            </p:cNvPr>
            <p:cNvSpPr>
              <a:spLocks/>
            </p:cNvSpPr>
            <p:nvPr/>
          </p:nvSpPr>
          <p:spPr>
            <a:xfrm>
              <a:off x="261796" y="8046225"/>
              <a:ext cx="7254762" cy="350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>
                <a:spcBef>
                  <a:spcPts val="200"/>
                </a:spcBef>
                <a:spcAft>
                  <a:spcPts val="4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With your customer data and a prep session, create your POC in 2-5 weeks.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6ABB8C8-4D4E-41FB-92C6-C008C6A62352}"/>
                </a:ext>
              </a:extLst>
            </p:cNvPr>
            <p:cNvSpPr>
              <a:spLocks/>
            </p:cNvSpPr>
            <p:nvPr/>
          </p:nvSpPr>
          <p:spPr>
            <a:xfrm>
              <a:off x="261796" y="6464409"/>
              <a:ext cx="2382617" cy="1105012"/>
            </a:xfrm>
            <a:prstGeom prst="rect">
              <a:avLst/>
            </a:prstGeom>
            <a:solidFill>
              <a:srgbClr val="F2F2F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45720" rtlCol="0" anchor="t">
              <a:noAutofit/>
            </a:bodyPr>
            <a:lstStyle/>
            <a:p>
              <a:pPr>
                <a:lnSpc>
                  <a:spcPts val="1600"/>
                </a:lnSpc>
                <a:spcBef>
                  <a:spcPts val="200"/>
                </a:spcBef>
                <a:spcAft>
                  <a:spcPts val="4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Learn more about the </a:t>
              </a:r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Risk Classification and Loan Modeling Solution Accelerator </a:t>
              </a:r>
              <a:r>
                <a:rPr lang="en-US" sz="1200" dirty="0">
                  <a:solidFill>
                    <a:schemeClr val="tx1"/>
                  </a:solidFill>
                </a:rPr>
                <a:t>and see a demo.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5A0DFBEC-4404-46B7-BCA2-2CD8DB2D119E}"/>
                </a:ext>
              </a:extLst>
            </p:cNvPr>
            <p:cNvSpPr>
              <a:spLocks/>
            </p:cNvSpPr>
            <p:nvPr/>
          </p:nvSpPr>
          <p:spPr>
            <a:xfrm>
              <a:off x="2692549" y="6464408"/>
              <a:ext cx="2382616" cy="1106677"/>
            </a:xfrm>
            <a:prstGeom prst="rect">
              <a:avLst/>
            </a:prstGeom>
            <a:solidFill>
              <a:srgbClr val="F2F2F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45720" rtlCol="0" anchor="t">
              <a:noAutofit/>
            </a:bodyPr>
            <a:lstStyle/>
            <a:p>
              <a:pPr>
                <a:lnSpc>
                  <a:spcPts val="1600"/>
                </a:lnSpc>
                <a:spcBef>
                  <a:spcPts val="200"/>
                </a:spcBef>
                <a:spcAft>
                  <a:spcPts val="400"/>
                </a:spcAft>
              </a:pPr>
              <a:r>
                <a:rPr lang="en-US" sz="1200">
                  <a:solidFill>
                    <a:schemeClr val="tx1"/>
                  </a:solidFill>
                </a:rPr>
                <a:t>Solution code walk-through and prototype creation for customer testing.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5EB39AC-F840-4A24-A876-48A5E15D88DD}"/>
                </a:ext>
              </a:extLst>
            </p:cNvPr>
            <p:cNvSpPr>
              <a:spLocks/>
            </p:cNvSpPr>
            <p:nvPr/>
          </p:nvSpPr>
          <p:spPr>
            <a:xfrm>
              <a:off x="5123302" y="6464409"/>
              <a:ext cx="2382617" cy="1105012"/>
            </a:xfrm>
            <a:prstGeom prst="rect">
              <a:avLst/>
            </a:prstGeom>
            <a:solidFill>
              <a:srgbClr val="F2F2F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45720" rtlCol="0" anchor="t">
              <a:noAutofit/>
            </a:bodyPr>
            <a:lstStyle/>
            <a:p>
              <a:pPr>
                <a:lnSpc>
                  <a:spcPts val="1600"/>
                </a:lnSpc>
                <a:spcBef>
                  <a:spcPts val="200"/>
                </a:spcBef>
                <a:spcAft>
                  <a:spcPts val="4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Proof of concept (POC) is built and deployed with support of specialists and partners.</a:t>
              </a:r>
            </a:p>
          </p:txBody>
        </p:sp>
        <p:sp>
          <p:nvSpPr>
            <p:cNvPr id="208" name="Arrow: Pentagon 207">
              <a:extLst>
                <a:ext uri="{FF2B5EF4-FFF2-40B4-BE49-F238E27FC236}">
                  <a16:creationId xmlns:a16="http://schemas.microsoft.com/office/drawing/2014/main" id="{C0D3B891-9F42-4CB1-8F23-D4A4A8729074}"/>
                </a:ext>
              </a:extLst>
            </p:cNvPr>
            <p:cNvSpPr>
              <a:spLocks/>
            </p:cNvSpPr>
            <p:nvPr/>
          </p:nvSpPr>
          <p:spPr>
            <a:xfrm>
              <a:off x="261795" y="6018316"/>
              <a:ext cx="2520075" cy="438912"/>
            </a:xfrm>
            <a:prstGeom prst="homePlate">
              <a:avLst>
                <a:gd name="adj" fmla="val 29774"/>
              </a:avLst>
            </a:prstGeom>
            <a:solidFill>
              <a:srgbClr val="0078D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0" bIns="45720" rtlCol="0" anchor="ctr"/>
            <a:lstStyle/>
            <a:p>
              <a:r>
                <a:rPr lang="en-US" sz="1400">
                  <a:solidFill>
                    <a:schemeClr val="bg1"/>
                  </a:solidFill>
                  <a:latin typeface="+mj-lt"/>
                </a:rPr>
                <a:t>Kick-off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EC284D66-4440-4ADA-9F31-4770CDABD0C3}"/>
                </a:ext>
              </a:extLst>
            </p:cNvPr>
            <p:cNvGrpSpPr/>
            <p:nvPr/>
          </p:nvGrpSpPr>
          <p:grpSpPr>
            <a:xfrm>
              <a:off x="2268615" y="6062080"/>
              <a:ext cx="439008" cy="353770"/>
              <a:chOff x="2264569" y="5794082"/>
              <a:chExt cx="438055" cy="353002"/>
            </a:xfrm>
          </p:grpSpPr>
          <p:sp>
            <p:nvSpPr>
              <p:cNvPr id="250" name="Hexagon 249">
                <a:extLst>
                  <a:ext uri="{FF2B5EF4-FFF2-40B4-BE49-F238E27FC236}">
                    <a16:creationId xmlns:a16="http://schemas.microsoft.com/office/drawing/2014/main" id="{1F59AAAA-0338-4816-9E99-D2AE68E5EB69}"/>
                  </a:ext>
                </a:extLst>
              </p:cNvPr>
              <p:cNvSpPr/>
              <p:nvPr/>
            </p:nvSpPr>
            <p:spPr>
              <a:xfrm>
                <a:off x="2264569" y="5794082"/>
                <a:ext cx="438055" cy="353002"/>
              </a:xfrm>
              <a:prstGeom prst="hexagon">
                <a:avLst>
                  <a:gd name="adj" fmla="val 27698"/>
                  <a:gd name="vf" fmla="val 1154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 algn="l"/>
                <a:endParaRPr lang="en-US" sz="1200">
                  <a:latin typeface="+mj-lt"/>
                </a:endParaRPr>
              </a:p>
            </p:txBody>
          </p:sp>
          <p:grpSp>
            <p:nvGrpSpPr>
              <p:cNvPr id="251" name="occupant experience" descr="occupant experience, accelerate">
                <a:extLst>
                  <a:ext uri="{FF2B5EF4-FFF2-40B4-BE49-F238E27FC236}">
                    <a16:creationId xmlns:a16="http://schemas.microsoft.com/office/drawing/2014/main" id="{7B88D98D-ED4C-4DF7-8A73-FFB613851598}"/>
                  </a:ext>
                </a:extLst>
              </p:cNvPr>
              <p:cNvGrpSpPr/>
              <p:nvPr/>
            </p:nvGrpSpPr>
            <p:grpSpPr>
              <a:xfrm>
                <a:off x="2377423" y="5864408"/>
                <a:ext cx="212368" cy="212367"/>
                <a:chOff x="2573395" y="3063240"/>
                <a:chExt cx="377930" cy="376480"/>
              </a:xfrm>
            </p:grpSpPr>
            <p:sp>
              <p:nvSpPr>
                <p:cNvPr id="252" name="Oval 229">
                  <a:extLst>
                    <a:ext uri="{FF2B5EF4-FFF2-40B4-BE49-F238E27FC236}">
                      <a16:creationId xmlns:a16="http://schemas.microsoft.com/office/drawing/2014/main" id="{AC94F28B-46E9-45FD-9736-899E07D73F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2316" y="3063240"/>
                  <a:ext cx="79641" cy="79640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53" name="Oval 230">
                  <a:extLst>
                    <a:ext uri="{FF2B5EF4-FFF2-40B4-BE49-F238E27FC236}">
                      <a16:creationId xmlns:a16="http://schemas.microsoft.com/office/drawing/2014/main" id="{67ED7BB7-E740-438C-B41C-CE859FAA9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1908" y="3196456"/>
                  <a:ext cx="59369" cy="59368"/>
                </a:xfrm>
                <a:prstGeom prst="ellipse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54" name="Oval 231">
                  <a:extLst>
                    <a:ext uri="{FF2B5EF4-FFF2-40B4-BE49-F238E27FC236}">
                      <a16:creationId xmlns:a16="http://schemas.microsoft.com/office/drawing/2014/main" id="{D354AEE7-1BE4-4856-9FD6-65413B1F21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131" y="3326776"/>
                  <a:ext cx="30409" cy="28960"/>
                </a:xfrm>
                <a:prstGeom prst="ellipse">
                  <a:avLst/>
                </a:prstGeom>
                <a:solidFill>
                  <a:srgbClr val="8FC5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55" name="Oval 232">
                  <a:extLst>
                    <a:ext uri="{FF2B5EF4-FFF2-40B4-BE49-F238E27FC236}">
                      <a16:creationId xmlns:a16="http://schemas.microsoft.com/office/drawing/2014/main" id="{0333B923-482E-4015-80A3-2F23D0DC81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8468" y="3283336"/>
                  <a:ext cx="40544" cy="39096"/>
                </a:xfrm>
                <a:prstGeom prst="ellipse">
                  <a:avLst/>
                </a:prstGeom>
                <a:solidFill>
                  <a:srgbClr val="479F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56" name="Oval 233">
                  <a:extLst>
                    <a:ext uri="{FF2B5EF4-FFF2-40B4-BE49-F238E27FC236}">
                      <a16:creationId xmlns:a16="http://schemas.microsoft.com/office/drawing/2014/main" id="{5CF397AD-ECF5-4512-9828-61812BFF2E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0139" y="3357184"/>
                  <a:ext cx="20272" cy="18824"/>
                </a:xfrm>
                <a:prstGeom prst="ellipse">
                  <a:avLst/>
                </a:prstGeom>
                <a:solidFill>
                  <a:srgbClr val="BDD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57" name="Oval 234">
                  <a:extLst>
                    <a:ext uri="{FF2B5EF4-FFF2-40B4-BE49-F238E27FC236}">
                      <a16:creationId xmlns:a16="http://schemas.microsoft.com/office/drawing/2014/main" id="{AEB073AD-12A4-480F-8B76-B32EEA1A04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5251" y="3367320"/>
                  <a:ext cx="20272" cy="20272"/>
                </a:xfrm>
                <a:prstGeom prst="ellipse">
                  <a:avLst/>
                </a:prstGeom>
                <a:solidFill>
                  <a:srgbClr val="D4E8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58" name="Freeform 235">
                  <a:extLst>
                    <a:ext uri="{FF2B5EF4-FFF2-40B4-BE49-F238E27FC236}">
                      <a16:creationId xmlns:a16="http://schemas.microsoft.com/office/drawing/2014/main" id="{7F1DEC04-2C9B-4EBF-9447-BAE574C731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3395" y="3063240"/>
                  <a:ext cx="377930" cy="376480"/>
                </a:xfrm>
                <a:custGeom>
                  <a:avLst/>
                  <a:gdLst>
                    <a:gd name="T0" fmla="*/ 505 w 565"/>
                    <a:gd name="T1" fmla="*/ 0 h 564"/>
                    <a:gd name="T2" fmla="*/ 0 w 565"/>
                    <a:gd name="T3" fmla="*/ 505 h 564"/>
                    <a:gd name="T4" fmla="*/ 0 w 565"/>
                    <a:gd name="T5" fmla="*/ 564 h 564"/>
                    <a:gd name="T6" fmla="*/ 565 w 565"/>
                    <a:gd name="T7" fmla="*/ 564 h 564"/>
                    <a:gd name="T8" fmla="*/ 565 w 565"/>
                    <a:gd name="T9" fmla="*/ 0 h 564"/>
                    <a:gd name="T10" fmla="*/ 505 w 565"/>
                    <a:gd name="T11" fmla="*/ 0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5" h="564">
                      <a:moveTo>
                        <a:pt x="505" y="0"/>
                      </a:moveTo>
                      <a:cubicBezTo>
                        <a:pt x="505" y="279"/>
                        <a:pt x="279" y="505"/>
                        <a:pt x="0" y="505"/>
                      </a:cubicBezTo>
                      <a:cubicBezTo>
                        <a:pt x="0" y="564"/>
                        <a:pt x="0" y="564"/>
                        <a:pt x="0" y="564"/>
                      </a:cubicBezTo>
                      <a:cubicBezTo>
                        <a:pt x="565" y="564"/>
                        <a:pt x="565" y="564"/>
                        <a:pt x="565" y="564"/>
                      </a:cubicBezTo>
                      <a:cubicBezTo>
                        <a:pt x="565" y="0"/>
                        <a:pt x="565" y="0"/>
                        <a:pt x="565" y="0"/>
                      </a:cubicBezTo>
                      <a:lnTo>
                        <a:pt x="505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210" name="Arrow: Chevron 209">
              <a:extLst>
                <a:ext uri="{FF2B5EF4-FFF2-40B4-BE49-F238E27FC236}">
                  <a16:creationId xmlns:a16="http://schemas.microsoft.com/office/drawing/2014/main" id="{AC7C1F9A-DDA1-42AB-972E-78586A9B638F}"/>
                </a:ext>
              </a:extLst>
            </p:cNvPr>
            <p:cNvSpPr>
              <a:spLocks/>
            </p:cNvSpPr>
            <p:nvPr/>
          </p:nvSpPr>
          <p:spPr>
            <a:xfrm>
              <a:off x="2695949" y="6018316"/>
              <a:ext cx="2520075" cy="438912"/>
            </a:xfrm>
            <a:prstGeom prst="chevron">
              <a:avLst>
                <a:gd name="adj" fmla="val 30000"/>
              </a:avLst>
            </a:prstGeom>
            <a:solidFill>
              <a:srgbClr val="0078D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0" bIns="45720" rtlCol="0" anchor="ctr"/>
            <a:lstStyle/>
            <a:p>
              <a:r>
                <a:rPr lang="en-US" sz="1400">
                  <a:solidFill>
                    <a:schemeClr val="bg1"/>
                  </a:solidFill>
                  <a:latin typeface="+mj-lt"/>
                </a:rPr>
                <a:t>Proof of value</a:t>
              </a: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6A5CE40-E719-41BE-90B4-D333ABAB7C89}"/>
                </a:ext>
              </a:extLst>
            </p:cNvPr>
            <p:cNvGrpSpPr/>
            <p:nvPr/>
          </p:nvGrpSpPr>
          <p:grpSpPr>
            <a:xfrm>
              <a:off x="4697051" y="6062080"/>
              <a:ext cx="439008" cy="353770"/>
              <a:chOff x="4687729" y="5794082"/>
              <a:chExt cx="438055" cy="353002"/>
            </a:xfrm>
          </p:grpSpPr>
          <p:sp>
            <p:nvSpPr>
              <p:cNvPr id="239" name="Hexagon 238">
                <a:extLst>
                  <a:ext uri="{FF2B5EF4-FFF2-40B4-BE49-F238E27FC236}">
                    <a16:creationId xmlns:a16="http://schemas.microsoft.com/office/drawing/2014/main" id="{3A97C9E4-9886-44EE-AEDB-CD8E5B2DCA6C}"/>
                  </a:ext>
                </a:extLst>
              </p:cNvPr>
              <p:cNvSpPr/>
              <p:nvPr/>
            </p:nvSpPr>
            <p:spPr>
              <a:xfrm>
                <a:off x="4687729" y="5794082"/>
                <a:ext cx="438055" cy="353002"/>
              </a:xfrm>
              <a:prstGeom prst="hexagon">
                <a:avLst>
                  <a:gd name="adj" fmla="val 27698"/>
                  <a:gd name="vf" fmla="val 1154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 algn="l"/>
                <a:endParaRPr lang="en-US" sz="1200">
                  <a:latin typeface="+mj-lt"/>
                </a:endParaRPr>
              </a:p>
            </p:txBody>
          </p:sp>
          <p:grpSp>
            <p:nvGrpSpPr>
              <p:cNvPr id="240" name="scale up" descr="scale up, scale down">
                <a:extLst>
                  <a:ext uri="{FF2B5EF4-FFF2-40B4-BE49-F238E27FC236}">
                    <a16:creationId xmlns:a16="http://schemas.microsoft.com/office/drawing/2014/main" id="{FCA5A9E6-4A48-4CA9-9403-25A3CAA117AE}"/>
                  </a:ext>
                </a:extLst>
              </p:cNvPr>
              <p:cNvGrpSpPr/>
              <p:nvPr/>
            </p:nvGrpSpPr>
            <p:grpSpPr>
              <a:xfrm>
                <a:off x="4797977" y="5861800"/>
                <a:ext cx="217559" cy="217558"/>
                <a:chOff x="9135752" y="3049946"/>
                <a:chExt cx="404488" cy="403068"/>
              </a:xfrm>
            </p:grpSpPr>
            <p:sp>
              <p:nvSpPr>
                <p:cNvPr id="241" name="Rectangle 997">
                  <a:extLst>
                    <a:ext uri="{FF2B5EF4-FFF2-40B4-BE49-F238E27FC236}">
                      <a16:creationId xmlns:a16="http://schemas.microsoft.com/office/drawing/2014/main" id="{61719C52-0172-4765-A767-A63CCACD1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5752" y="3326700"/>
                  <a:ext cx="404488" cy="19870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42" name="Rectangle 998">
                  <a:extLst>
                    <a:ext uri="{FF2B5EF4-FFF2-40B4-BE49-F238E27FC236}">
                      <a16:creationId xmlns:a16="http://schemas.microsoft.com/office/drawing/2014/main" id="{7244F6B6-67AE-480D-AC0C-33BD3831D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8640" y="3305412"/>
                  <a:ext cx="85155" cy="62447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43" name="Rectangle 999">
                  <a:extLst>
                    <a:ext uri="{FF2B5EF4-FFF2-40B4-BE49-F238E27FC236}">
                      <a16:creationId xmlns:a16="http://schemas.microsoft.com/office/drawing/2014/main" id="{C428501D-1C93-4928-93B6-2B2E221A0E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55084" y="3400501"/>
                  <a:ext cx="85155" cy="19870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44" name="Rectangle 1000">
                  <a:extLst>
                    <a:ext uri="{FF2B5EF4-FFF2-40B4-BE49-F238E27FC236}">
                      <a16:creationId xmlns:a16="http://schemas.microsoft.com/office/drawing/2014/main" id="{65F47FE0-A52C-4077-A56E-8BE51BF12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87727" y="3367859"/>
                  <a:ext cx="19870" cy="85155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45" name="Rectangle 1001">
                  <a:extLst>
                    <a:ext uri="{FF2B5EF4-FFF2-40B4-BE49-F238E27FC236}">
                      <a16:creationId xmlns:a16="http://schemas.microsoft.com/office/drawing/2014/main" id="{63B57C64-68A2-4F59-98AF-966AE7894C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5752" y="3400501"/>
                  <a:ext cx="85155" cy="19870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46" name="Rectangle 1002">
                  <a:extLst>
                    <a:ext uri="{FF2B5EF4-FFF2-40B4-BE49-F238E27FC236}">
                      <a16:creationId xmlns:a16="http://schemas.microsoft.com/office/drawing/2014/main" id="{10F95E71-1224-4970-BBDC-B188B42F99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5752" y="3198967"/>
                  <a:ext cx="85155" cy="62447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47" name="Rectangle 1003">
                  <a:extLst>
                    <a:ext uri="{FF2B5EF4-FFF2-40B4-BE49-F238E27FC236}">
                      <a16:creationId xmlns:a16="http://schemas.microsoft.com/office/drawing/2014/main" id="{FB1EDC1D-6D8F-4694-A148-3EF8AD5D82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2196" y="3156390"/>
                  <a:ext cx="85155" cy="105025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48" name="Rectangle 1004">
                  <a:extLst>
                    <a:ext uri="{FF2B5EF4-FFF2-40B4-BE49-F238E27FC236}">
                      <a16:creationId xmlns:a16="http://schemas.microsoft.com/office/drawing/2014/main" id="{F27390D1-6699-434F-AE8F-3146A8218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8640" y="3113812"/>
                  <a:ext cx="85155" cy="14760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49" name="Rectangle 1005">
                  <a:extLst>
                    <a:ext uri="{FF2B5EF4-FFF2-40B4-BE49-F238E27FC236}">
                      <a16:creationId xmlns:a16="http://schemas.microsoft.com/office/drawing/2014/main" id="{6C0ABF84-3DFA-4804-A6A2-22BC325999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55084" y="3049946"/>
                  <a:ext cx="85155" cy="211469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2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212" name="Arrow: Chevron 211">
              <a:extLst>
                <a:ext uri="{FF2B5EF4-FFF2-40B4-BE49-F238E27FC236}">
                  <a16:creationId xmlns:a16="http://schemas.microsoft.com/office/drawing/2014/main" id="{6CC26DA6-20F9-4C1C-B39D-77A703CFF629}"/>
                </a:ext>
              </a:extLst>
            </p:cNvPr>
            <p:cNvSpPr>
              <a:spLocks/>
            </p:cNvSpPr>
            <p:nvPr/>
          </p:nvSpPr>
          <p:spPr>
            <a:xfrm>
              <a:off x="5125501" y="6018316"/>
              <a:ext cx="2520075" cy="438912"/>
            </a:xfrm>
            <a:prstGeom prst="chevron">
              <a:avLst>
                <a:gd name="adj" fmla="val 30000"/>
              </a:avLst>
            </a:prstGeom>
            <a:solidFill>
              <a:srgbClr val="0078D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0" bIns="45720" rtlCol="0" anchor="ctr"/>
            <a:lstStyle/>
            <a:p>
              <a:r>
                <a:rPr lang="en-US" sz="1400">
                  <a:solidFill>
                    <a:schemeClr val="bg1"/>
                  </a:solidFill>
                  <a:latin typeface="+mj-lt"/>
                </a:rPr>
                <a:t>Proof of concept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ADE6168-2DEB-47C5-89A2-EFAE0BC69544}"/>
                </a:ext>
              </a:extLst>
            </p:cNvPr>
            <p:cNvGrpSpPr/>
            <p:nvPr/>
          </p:nvGrpSpPr>
          <p:grpSpPr>
            <a:xfrm>
              <a:off x="7121669" y="6062080"/>
              <a:ext cx="439008" cy="353770"/>
              <a:chOff x="7107079" y="5794082"/>
              <a:chExt cx="438055" cy="353002"/>
            </a:xfrm>
          </p:grpSpPr>
          <p:sp>
            <p:nvSpPr>
              <p:cNvPr id="214" name="Hexagon 213">
                <a:extLst>
                  <a:ext uri="{FF2B5EF4-FFF2-40B4-BE49-F238E27FC236}">
                    <a16:creationId xmlns:a16="http://schemas.microsoft.com/office/drawing/2014/main" id="{FD775CE5-793A-4D1F-93F1-035954A99B76}"/>
                  </a:ext>
                </a:extLst>
              </p:cNvPr>
              <p:cNvSpPr/>
              <p:nvPr/>
            </p:nvSpPr>
            <p:spPr>
              <a:xfrm>
                <a:off x="7107079" y="5794082"/>
                <a:ext cx="438055" cy="353002"/>
              </a:xfrm>
              <a:prstGeom prst="hexagon">
                <a:avLst>
                  <a:gd name="adj" fmla="val 27698"/>
                  <a:gd name="vf" fmla="val 1154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 algn="l"/>
                <a:endParaRPr lang="en-US" sz="1200">
                  <a:latin typeface="+mj-lt"/>
                </a:endParaRPr>
              </a:p>
            </p:txBody>
          </p:sp>
          <p:grpSp>
            <p:nvGrpSpPr>
              <p:cNvPr id="215" name="gain insights" descr="gain insights">
                <a:extLst>
                  <a:ext uri="{FF2B5EF4-FFF2-40B4-BE49-F238E27FC236}">
                    <a16:creationId xmlns:a16="http://schemas.microsoft.com/office/drawing/2014/main" id="{4DB1B24E-6C2C-4E7C-927E-D21EF601E9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222453" y="5866930"/>
                <a:ext cx="207306" cy="207306"/>
                <a:chOff x="5212" y="806"/>
                <a:chExt cx="239" cy="239"/>
              </a:xfrm>
            </p:grpSpPr>
            <p:sp>
              <p:nvSpPr>
                <p:cNvPr id="216" name="AutoShape 78">
                  <a:extLst>
                    <a:ext uri="{FF2B5EF4-FFF2-40B4-BE49-F238E27FC236}">
                      <a16:creationId xmlns:a16="http://schemas.microsoft.com/office/drawing/2014/main" id="{0CDF5457-6EE5-43EB-8BEF-6735B322ED4B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212" y="806"/>
                  <a:ext cx="239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217" name="Oval 80">
                  <a:extLst>
                    <a:ext uri="{FF2B5EF4-FFF2-40B4-BE49-F238E27FC236}">
                      <a16:creationId xmlns:a16="http://schemas.microsoft.com/office/drawing/2014/main" id="{7A8E5760-11FA-403B-90A8-B9E103DB8B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2" y="80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18" name="Oval 81">
                  <a:extLst>
                    <a:ext uri="{FF2B5EF4-FFF2-40B4-BE49-F238E27FC236}">
                      <a16:creationId xmlns:a16="http://schemas.microsoft.com/office/drawing/2014/main" id="{F3A10D59-C207-413B-810B-CA91CE563D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" y="806"/>
                  <a:ext cx="28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19" name="Oval 82">
                  <a:extLst>
                    <a:ext uri="{FF2B5EF4-FFF2-40B4-BE49-F238E27FC236}">
                      <a16:creationId xmlns:a16="http://schemas.microsoft.com/office/drawing/2014/main" id="{5AAB91EC-C130-4060-B604-F6753D0D38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2" y="80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20" name="Oval 83">
                  <a:extLst>
                    <a:ext uri="{FF2B5EF4-FFF2-40B4-BE49-F238E27FC236}">
                      <a16:creationId xmlns:a16="http://schemas.microsoft.com/office/drawing/2014/main" id="{2721950F-F7F6-4251-82C4-ABD098E24C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1" y="80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21" name="Oval 84">
                  <a:extLst>
                    <a:ext uri="{FF2B5EF4-FFF2-40B4-BE49-F238E27FC236}">
                      <a16:creationId xmlns:a16="http://schemas.microsoft.com/office/drawing/2014/main" id="{DDC5F03C-906C-4DDB-B7EF-773FDCBD84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80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22" name="Oval 85">
                  <a:extLst>
                    <a:ext uri="{FF2B5EF4-FFF2-40B4-BE49-F238E27FC236}">
                      <a16:creationId xmlns:a16="http://schemas.microsoft.com/office/drawing/2014/main" id="{CD63D904-5109-45B4-82B5-B84563C9C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1" y="80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23" name="Oval 86">
                  <a:extLst>
                    <a:ext uri="{FF2B5EF4-FFF2-40B4-BE49-F238E27FC236}">
                      <a16:creationId xmlns:a16="http://schemas.microsoft.com/office/drawing/2014/main" id="{88FD1ECE-55E4-4B46-8021-1169EA408D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2" y="845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24" name="Oval 87">
                  <a:extLst>
                    <a:ext uri="{FF2B5EF4-FFF2-40B4-BE49-F238E27FC236}">
                      <a16:creationId xmlns:a16="http://schemas.microsoft.com/office/drawing/2014/main" id="{A095E152-F753-4131-B879-C3665DD793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1" y="845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25" name="Oval 88">
                  <a:extLst>
                    <a:ext uri="{FF2B5EF4-FFF2-40B4-BE49-F238E27FC236}">
                      <a16:creationId xmlns:a16="http://schemas.microsoft.com/office/drawing/2014/main" id="{CEC2CC4D-BB7C-4EF7-98FE-7776B1969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2" y="88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26" name="Oval 89">
                  <a:extLst>
                    <a:ext uri="{FF2B5EF4-FFF2-40B4-BE49-F238E27FC236}">
                      <a16:creationId xmlns:a16="http://schemas.microsoft.com/office/drawing/2014/main" id="{7614876A-9659-44CA-BDDE-D719C922D2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2" y="88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27" name="Oval 90">
                  <a:extLst>
                    <a:ext uri="{FF2B5EF4-FFF2-40B4-BE49-F238E27FC236}">
                      <a16:creationId xmlns:a16="http://schemas.microsoft.com/office/drawing/2014/main" id="{39414668-6AD7-45CC-A7F8-08C4ED2A3A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1" y="88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28" name="Oval 91">
                  <a:extLst>
                    <a:ext uri="{FF2B5EF4-FFF2-40B4-BE49-F238E27FC236}">
                      <a16:creationId xmlns:a16="http://schemas.microsoft.com/office/drawing/2014/main" id="{4F127F5F-F22E-4B59-AF2B-585FA4A932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1" y="88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29" name="Oval 92">
                  <a:extLst>
                    <a:ext uri="{FF2B5EF4-FFF2-40B4-BE49-F238E27FC236}">
                      <a16:creationId xmlns:a16="http://schemas.microsoft.com/office/drawing/2014/main" id="{EEB2E40E-8203-460D-9238-2AFC970E27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2" y="925"/>
                  <a:ext cx="27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30" name="Oval 93">
                  <a:extLst>
                    <a:ext uri="{FF2B5EF4-FFF2-40B4-BE49-F238E27FC236}">
                      <a16:creationId xmlns:a16="http://schemas.microsoft.com/office/drawing/2014/main" id="{EDF958DB-07EC-4DB9-B743-8CBE139962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2" y="925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31" name="Oval 94">
                  <a:extLst>
                    <a:ext uri="{FF2B5EF4-FFF2-40B4-BE49-F238E27FC236}">
                      <a16:creationId xmlns:a16="http://schemas.microsoft.com/office/drawing/2014/main" id="{0FA6462E-E6E2-46BF-84E8-769E5984B5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2" y="964"/>
                  <a:ext cx="27" cy="28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32" name="Oval 95">
                  <a:extLst>
                    <a:ext uri="{FF2B5EF4-FFF2-40B4-BE49-F238E27FC236}">
                      <a16:creationId xmlns:a16="http://schemas.microsoft.com/office/drawing/2014/main" id="{E7AA7B7D-E6C8-47E9-9E08-46C540D78E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2" y="1005"/>
                  <a:ext cx="27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33" name="Oval 96">
                  <a:extLst>
                    <a:ext uri="{FF2B5EF4-FFF2-40B4-BE49-F238E27FC236}">
                      <a16:creationId xmlns:a16="http://schemas.microsoft.com/office/drawing/2014/main" id="{AFB92C29-1F91-4590-A724-A4547B2E4E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3" y="1005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34" name="Oval 97">
                  <a:extLst>
                    <a:ext uri="{FF2B5EF4-FFF2-40B4-BE49-F238E27FC236}">
                      <a16:creationId xmlns:a16="http://schemas.microsoft.com/office/drawing/2014/main" id="{5D490956-3569-46F5-B583-B14F0040C6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2" y="1005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35" name="Freeform 98">
                  <a:extLst>
                    <a:ext uri="{FF2B5EF4-FFF2-40B4-BE49-F238E27FC236}">
                      <a16:creationId xmlns:a16="http://schemas.microsoft.com/office/drawing/2014/main" id="{D8C255B1-EF00-4535-8A2D-8350DA43C7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31" y="925"/>
                  <a:ext cx="119" cy="119"/>
                </a:xfrm>
                <a:custGeom>
                  <a:avLst/>
                  <a:gdLst>
                    <a:gd name="T0" fmla="*/ 91 w 91"/>
                    <a:gd name="T1" fmla="*/ 83 h 91"/>
                    <a:gd name="T2" fmla="*/ 62 w 91"/>
                    <a:gd name="T3" fmla="*/ 55 h 91"/>
                    <a:gd name="T4" fmla="*/ 69 w 91"/>
                    <a:gd name="T5" fmla="*/ 34 h 91"/>
                    <a:gd name="T6" fmla="*/ 35 w 91"/>
                    <a:gd name="T7" fmla="*/ 0 h 91"/>
                    <a:gd name="T8" fmla="*/ 0 w 91"/>
                    <a:gd name="T9" fmla="*/ 34 h 91"/>
                    <a:gd name="T10" fmla="*/ 35 w 91"/>
                    <a:gd name="T11" fmla="*/ 68 h 91"/>
                    <a:gd name="T12" fmla="*/ 55 w 91"/>
                    <a:gd name="T13" fmla="*/ 62 h 91"/>
                    <a:gd name="T14" fmla="*/ 84 w 91"/>
                    <a:gd name="T15" fmla="*/ 91 h 91"/>
                    <a:gd name="T16" fmla="*/ 91 w 91"/>
                    <a:gd name="T17" fmla="*/ 83 h 91"/>
                    <a:gd name="T18" fmla="*/ 35 w 91"/>
                    <a:gd name="T19" fmla="*/ 58 h 91"/>
                    <a:gd name="T20" fmla="*/ 10 w 91"/>
                    <a:gd name="T21" fmla="*/ 34 h 91"/>
                    <a:gd name="T22" fmla="*/ 35 w 91"/>
                    <a:gd name="T23" fmla="*/ 10 h 91"/>
                    <a:gd name="T24" fmla="*/ 59 w 91"/>
                    <a:gd name="T25" fmla="*/ 34 h 91"/>
                    <a:gd name="T26" fmla="*/ 35 w 91"/>
                    <a:gd name="T27" fmla="*/ 5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1" h="91">
                      <a:moveTo>
                        <a:pt x="91" y="83"/>
                      </a:moveTo>
                      <a:cubicBezTo>
                        <a:pt x="62" y="55"/>
                        <a:pt x="62" y="55"/>
                        <a:pt x="62" y="55"/>
                      </a:cubicBezTo>
                      <a:cubicBezTo>
                        <a:pt x="66" y="49"/>
                        <a:pt x="69" y="42"/>
                        <a:pt x="69" y="34"/>
                      </a:cubicBezTo>
                      <a:cubicBezTo>
                        <a:pt x="69" y="15"/>
                        <a:pt x="54" y="0"/>
                        <a:pt x="35" y="0"/>
                      </a:cubicBezTo>
                      <a:cubicBezTo>
                        <a:pt x="16" y="0"/>
                        <a:pt x="0" y="15"/>
                        <a:pt x="0" y="34"/>
                      </a:cubicBezTo>
                      <a:cubicBezTo>
                        <a:pt x="0" y="53"/>
                        <a:pt x="16" y="68"/>
                        <a:pt x="35" y="68"/>
                      </a:cubicBezTo>
                      <a:cubicBezTo>
                        <a:pt x="42" y="68"/>
                        <a:pt x="49" y="66"/>
                        <a:pt x="55" y="62"/>
                      </a:cubicBezTo>
                      <a:cubicBezTo>
                        <a:pt x="84" y="91"/>
                        <a:pt x="84" y="91"/>
                        <a:pt x="84" y="91"/>
                      </a:cubicBezTo>
                      <a:lnTo>
                        <a:pt x="91" y="83"/>
                      </a:lnTo>
                      <a:close/>
                      <a:moveTo>
                        <a:pt x="35" y="58"/>
                      </a:moveTo>
                      <a:cubicBezTo>
                        <a:pt x="21" y="58"/>
                        <a:pt x="10" y="47"/>
                        <a:pt x="10" y="34"/>
                      </a:cubicBezTo>
                      <a:cubicBezTo>
                        <a:pt x="10" y="20"/>
                        <a:pt x="21" y="10"/>
                        <a:pt x="35" y="10"/>
                      </a:cubicBezTo>
                      <a:cubicBezTo>
                        <a:pt x="48" y="10"/>
                        <a:pt x="59" y="20"/>
                        <a:pt x="59" y="34"/>
                      </a:cubicBezTo>
                      <a:cubicBezTo>
                        <a:pt x="59" y="47"/>
                        <a:pt x="48" y="58"/>
                        <a:pt x="35" y="58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36" name="Freeform 99">
                  <a:extLst>
                    <a:ext uri="{FF2B5EF4-FFF2-40B4-BE49-F238E27FC236}">
                      <a16:creationId xmlns:a16="http://schemas.microsoft.com/office/drawing/2014/main" id="{E6672C41-E7B7-4288-B5DF-F4D0B8426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3" y="845"/>
                  <a:ext cx="52" cy="54"/>
                </a:xfrm>
                <a:custGeom>
                  <a:avLst/>
                  <a:gdLst>
                    <a:gd name="T0" fmla="*/ 13 w 52"/>
                    <a:gd name="T1" fmla="*/ 54 h 54"/>
                    <a:gd name="T2" fmla="*/ 0 w 52"/>
                    <a:gd name="T3" fmla="*/ 54 h 54"/>
                    <a:gd name="T4" fmla="*/ 0 w 52"/>
                    <a:gd name="T5" fmla="*/ 0 h 54"/>
                    <a:gd name="T6" fmla="*/ 52 w 52"/>
                    <a:gd name="T7" fmla="*/ 0 h 54"/>
                    <a:gd name="T8" fmla="*/ 52 w 52"/>
                    <a:gd name="T9" fmla="*/ 13 h 54"/>
                    <a:gd name="T10" fmla="*/ 13 w 52"/>
                    <a:gd name="T11" fmla="*/ 13 h 54"/>
                    <a:gd name="T12" fmla="*/ 13 w 52"/>
                    <a:gd name="T13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4">
                      <a:moveTo>
                        <a:pt x="13" y="54"/>
                      </a:moveTo>
                      <a:lnTo>
                        <a:pt x="0" y="54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13"/>
                      </a:lnTo>
                      <a:lnTo>
                        <a:pt x="13" y="13"/>
                      </a:lnTo>
                      <a:lnTo>
                        <a:pt x="13" y="5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37" name="Freeform 100">
                  <a:extLst>
                    <a:ext uri="{FF2B5EF4-FFF2-40B4-BE49-F238E27FC236}">
                      <a16:creationId xmlns:a16="http://schemas.microsoft.com/office/drawing/2014/main" id="{3D9E30A6-1053-418E-ADD7-CC304E214B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1" y="938"/>
                  <a:ext cx="54" cy="54"/>
                </a:xfrm>
                <a:custGeom>
                  <a:avLst/>
                  <a:gdLst>
                    <a:gd name="T0" fmla="*/ 54 w 54"/>
                    <a:gd name="T1" fmla="*/ 40 h 54"/>
                    <a:gd name="T2" fmla="*/ 54 w 54"/>
                    <a:gd name="T3" fmla="*/ 54 h 54"/>
                    <a:gd name="T4" fmla="*/ 0 w 54"/>
                    <a:gd name="T5" fmla="*/ 54 h 54"/>
                    <a:gd name="T6" fmla="*/ 0 w 54"/>
                    <a:gd name="T7" fmla="*/ 0 h 54"/>
                    <a:gd name="T8" fmla="*/ 15 w 54"/>
                    <a:gd name="T9" fmla="*/ 0 h 54"/>
                    <a:gd name="T10" fmla="*/ 15 w 54"/>
                    <a:gd name="T11" fmla="*/ 40 h 54"/>
                    <a:gd name="T12" fmla="*/ 54 w 54"/>
                    <a:gd name="T13" fmla="*/ 4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4" h="54">
                      <a:moveTo>
                        <a:pt x="54" y="40"/>
                      </a:moveTo>
                      <a:lnTo>
                        <a:pt x="54" y="54"/>
                      </a:lnTo>
                      <a:lnTo>
                        <a:pt x="0" y="54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15" y="40"/>
                      </a:lnTo>
                      <a:lnTo>
                        <a:pt x="54" y="4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  <p:sp>
              <p:nvSpPr>
                <p:cNvPr id="238" name="Freeform 101">
                  <a:extLst>
                    <a:ext uri="{FF2B5EF4-FFF2-40B4-BE49-F238E27FC236}">
                      <a16:creationId xmlns:a16="http://schemas.microsoft.com/office/drawing/2014/main" id="{9326E239-3345-4F5A-AF97-2D989B6C6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4" y="845"/>
                  <a:ext cx="52" cy="54"/>
                </a:xfrm>
                <a:custGeom>
                  <a:avLst/>
                  <a:gdLst>
                    <a:gd name="T0" fmla="*/ 0 w 52"/>
                    <a:gd name="T1" fmla="*/ 13 h 54"/>
                    <a:gd name="T2" fmla="*/ 0 w 52"/>
                    <a:gd name="T3" fmla="*/ 0 h 54"/>
                    <a:gd name="T4" fmla="*/ 52 w 52"/>
                    <a:gd name="T5" fmla="*/ 0 h 54"/>
                    <a:gd name="T6" fmla="*/ 52 w 52"/>
                    <a:gd name="T7" fmla="*/ 54 h 54"/>
                    <a:gd name="T8" fmla="*/ 39 w 52"/>
                    <a:gd name="T9" fmla="*/ 54 h 54"/>
                    <a:gd name="T10" fmla="*/ 39 w 52"/>
                    <a:gd name="T11" fmla="*/ 13 h 54"/>
                    <a:gd name="T12" fmla="*/ 0 w 52"/>
                    <a:gd name="T13" fmla="*/ 1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4">
                      <a:moveTo>
                        <a:pt x="0" y="13"/>
                      </a:move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54"/>
                      </a:lnTo>
                      <a:lnTo>
                        <a:pt x="39" y="54"/>
                      </a:lnTo>
                      <a:lnTo>
                        <a:pt x="39" y="13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/>
                </a:p>
              </p:txBody>
            </p: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F2AFA47E-B91C-4867-A439-7384F9A92FF8}"/>
              </a:ext>
            </a:extLst>
          </p:cNvPr>
          <p:cNvSpPr/>
          <p:nvPr/>
        </p:nvSpPr>
        <p:spPr>
          <a:xfrm>
            <a:off x="266700" y="3041942"/>
            <a:ext cx="7239000" cy="43891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400">
                <a:solidFill>
                  <a:schemeClr val="bg1"/>
                </a:solidFill>
                <a:latin typeface="+mj-lt"/>
              </a:rPr>
              <a:t>Lender uses Synapse Analytics and ML to streamline operations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B13C08-C6AB-4579-8422-2144D8BA069D}"/>
              </a:ext>
            </a:extLst>
          </p:cNvPr>
          <p:cNvSpPr txBox="1">
            <a:spLocks/>
          </p:cNvSpPr>
          <p:nvPr/>
        </p:nvSpPr>
        <p:spPr>
          <a:xfrm>
            <a:off x="274495" y="3577978"/>
            <a:ext cx="2286000" cy="141981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78D4"/>
                </a:solidFill>
                <a:latin typeface="+mj-lt"/>
              </a:rPr>
              <a:t>Situation: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/>
              <a:t>A capital markets financial services company </a:t>
            </a:r>
            <a:r>
              <a:rPr lang="en-US" sz="1200" dirty="0">
                <a:latin typeface="+mj-lt"/>
              </a:rPr>
              <a:t>needed to process loan applications more efficiently</a:t>
            </a:r>
            <a:r>
              <a:rPr lang="en-US" sz="1200" dirty="0"/>
              <a:t>, make approval or denial decisions, and determine loan sizes for those they approved.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4454A2-A1A2-458A-BD85-7EFBE265EFFC}"/>
              </a:ext>
            </a:extLst>
          </p:cNvPr>
          <p:cNvSpPr txBox="1">
            <a:spLocks/>
          </p:cNvSpPr>
          <p:nvPr/>
        </p:nvSpPr>
        <p:spPr>
          <a:xfrm>
            <a:off x="2748893" y="3577978"/>
            <a:ext cx="2286000" cy="141981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78D4"/>
                </a:solidFill>
                <a:latin typeface="+mj-lt"/>
              </a:rPr>
              <a:t>Solution: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/>
              <a:t>The lender leveraged Azure Synapse Analytics and Azure Machine Learning to </a:t>
            </a:r>
            <a:r>
              <a:rPr lang="en-US" sz="1200" dirty="0">
                <a:latin typeface="+mj-lt"/>
              </a:rPr>
              <a:t>customize a big data analytics and predictive modeling solution </a:t>
            </a:r>
            <a:r>
              <a:rPr lang="en-US" sz="1200" dirty="0"/>
              <a:t>to streamline its loan underwriting operations.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D074F7-D9A1-446A-8D95-E08FEEEE0875}"/>
              </a:ext>
            </a:extLst>
          </p:cNvPr>
          <p:cNvSpPr txBox="1">
            <a:spLocks/>
          </p:cNvSpPr>
          <p:nvPr/>
        </p:nvSpPr>
        <p:spPr>
          <a:xfrm>
            <a:off x="5223291" y="3577978"/>
            <a:ext cx="2286000" cy="141981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solidFill>
                  <a:srgbClr val="0078D4"/>
                </a:solidFill>
                <a:latin typeface="+mj-lt"/>
              </a:rPr>
              <a:t>Impact: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/>
              <a:t>The solution significantly </a:t>
            </a:r>
            <a:r>
              <a:rPr lang="en-US" sz="1200" dirty="0">
                <a:latin typeface="+mj-lt"/>
              </a:rPr>
              <a:t>improved the accuracy </a:t>
            </a:r>
            <a:r>
              <a:rPr lang="en-US" sz="1200" dirty="0"/>
              <a:t>of the organization’s loan modeling, increased loan underwriting operational efficiencies, </a:t>
            </a:r>
            <a:r>
              <a:rPr lang="en-US" sz="1200" dirty="0">
                <a:latin typeface="+mj-lt"/>
              </a:rPr>
              <a:t>reduced defaults</a:t>
            </a:r>
            <a:r>
              <a:rPr lang="en-US" sz="1200" dirty="0"/>
              <a:t>, and </a:t>
            </a:r>
            <a:r>
              <a:rPr lang="en-US" sz="1200" dirty="0">
                <a:latin typeface="+mj-lt"/>
              </a:rPr>
              <a:t>decreased risk</a:t>
            </a:r>
            <a:r>
              <a:rPr lang="en-US" sz="1200" dirty="0"/>
              <a:t> to the organization.</a:t>
            </a:r>
            <a:endParaRPr lang="en-US" sz="1200" dirty="0">
              <a:solidFill>
                <a:srgbClr val="000000"/>
              </a:solidFill>
              <a:cs typeface="Segoe UI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6F0EAC-8C23-469E-B879-DC1408A7D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54694" y="3480855"/>
            <a:ext cx="0" cy="201168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A55FA7F-F59C-45BD-BAED-D8F9B234C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29092" y="3480855"/>
            <a:ext cx="0" cy="201168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B63E4FB-91C2-4A37-8F7D-AF4277807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1796" y="5472671"/>
            <a:ext cx="7233848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0DD8EB5-7070-424F-9E77-2BBAC7E95BAC}"/>
              </a:ext>
            </a:extLst>
          </p:cNvPr>
          <p:cNvSpPr>
            <a:spLocks/>
          </p:cNvSpPr>
          <p:nvPr/>
        </p:nvSpPr>
        <p:spPr>
          <a:xfrm>
            <a:off x="266700" y="312855"/>
            <a:ext cx="7239000" cy="43891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Quickly assess risk and qualifications to streamline SBA loan decision making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7CC01DA-0833-4747-BAF3-A98F6638BEA5}"/>
              </a:ext>
            </a:extLst>
          </p:cNvPr>
          <p:cNvCxnSpPr>
            <a:cxnSpLocks/>
          </p:cNvCxnSpPr>
          <p:nvPr/>
        </p:nvCxnSpPr>
        <p:spPr>
          <a:xfrm>
            <a:off x="0" y="1155064"/>
            <a:ext cx="77724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A8485EAA-BEDF-415B-BF25-79EEDD4554B5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949053" y="906387"/>
            <a:ext cx="579644" cy="501050"/>
          </a:xfrm>
          <a:custGeom>
            <a:avLst/>
            <a:gdLst>
              <a:gd name="connsiteX0" fmla="*/ 6 w 1680198"/>
              <a:gd name="connsiteY0" fmla="*/ 726178 h 1452378"/>
              <a:gd name="connsiteX1" fmla="*/ 6 w 1680198"/>
              <a:gd name="connsiteY1" fmla="*/ 726200 h 1452378"/>
              <a:gd name="connsiteX2" fmla="*/ 0 w 1680198"/>
              <a:gd name="connsiteY2" fmla="*/ 726189 h 1452378"/>
              <a:gd name="connsiteX3" fmla="*/ 1680198 w 1680198"/>
              <a:gd name="connsiteY3" fmla="*/ 726189 h 1452378"/>
              <a:gd name="connsiteX4" fmla="*/ 1294054 w 1680198"/>
              <a:gd name="connsiteY4" fmla="*/ 1452378 h 1452378"/>
              <a:gd name="connsiteX5" fmla="*/ 840103 w 1680198"/>
              <a:gd name="connsiteY5" fmla="*/ 1452378 h 1452378"/>
              <a:gd name="connsiteX6" fmla="*/ 840103 w 1680198"/>
              <a:gd name="connsiteY6" fmla="*/ 0 h 1452378"/>
              <a:gd name="connsiteX7" fmla="*/ 1294054 w 1680198"/>
              <a:gd name="connsiteY7" fmla="*/ 0 h 145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0198" h="1452378">
                <a:moveTo>
                  <a:pt x="6" y="726178"/>
                </a:moveTo>
                <a:lnTo>
                  <a:pt x="6" y="726200"/>
                </a:lnTo>
                <a:lnTo>
                  <a:pt x="0" y="726189"/>
                </a:lnTo>
                <a:close/>
                <a:moveTo>
                  <a:pt x="1680198" y="726189"/>
                </a:moveTo>
                <a:lnTo>
                  <a:pt x="1294054" y="1452378"/>
                </a:lnTo>
                <a:lnTo>
                  <a:pt x="840103" y="1452378"/>
                </a:lnTo>
                <a:lnTo>
                  <a:pt x="840103" y="0"/>
                </a:lnTo>
                <a:lnTo>
                  <a:pt x="1294054" y="0"/>
                </a:lnTo>
                <a:close/>
              </a:path>
            </a:pathLst>
          </a:custGeom>
          <a:solidFill>
            <a:srgbClr val="0078D4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01E82114-C20D-4289-83B2-5A8662C8B574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979748" y="931530"/>
            <a:ext cx="518254" cy="447985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cs typeface="Segoe UI" pitchFamily="34" charset="0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FF85C948-0000-4953-B5E9-9C6703038CBE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3601141" y="906387"/>
            <a:ext cx="579644" cy="501050"/>
          </a:xfrm>
          <a:custGeom>
            <a:avLst/>
            <a:gdLst>
              <a:gd name="connsiteX0" fmla="*/ 6 w 1680198"/>
              <a:gd name="connsiteY0" fmla="*/ 726178 h 1452378"/>
              <a:gd name="connsiteX1" fmla="*/ 6 w 1680198"/>
              <a:gd name="connsiteY1" fmla="*/ 726200 h 1452378"/>
              <a:gd name="connsiteX2" fmla="*/ 0 w 1680198"/>
              <a:gd name="connsiteY2" fmla="*/ 726189 h 1452378"/>
              <a:gd name="connsiteX3" fmla="*/ 1680198 w 1680198"/>
              <a:gd name="connsiteY3" fmla="*/ 726189 h 1452378"/>
              <a:gd name="connsiteX4" fmla="*/ 1294054 w 1680198"/>
              <a:gd name="connsiteY4" fmla="*/ 1452378 h 1452378"/>
              <a:gd name="connsiteX5" fmla="*/ 840103 w 1680198"/>
              <a:gd name="connsiteY5" fmla="*/ 1452378 h 1452378"/>
              <a:gd name="connsiteX6" fmla="*/ 840103 w 1680198"/>
              <a:gd name="connsiteY6" fmla="*/ 0 h 1452378"/>
              <a:gd name="connsiteX7" fmla="*/ 1294054 w 1680198"/>
              <a:gd name="connsiteY7" fmla="*/ 0 h 145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0198" h="1452378">
                <a:moveTo>
                  <a:pt x="6" y="726178"/>
                </a:moveTo>
                <a:lnTo>
                  <a:pt x="6" y="726200"/>
                </a:lnTo>
                <a:lnTo>
                  <a:pt x="0" y="726189"/>
                </a:lnTo>
                <a:close/>
                <a:moveTo>
                  <a:pt x="1680198" y="726189"/>
                </a:moveTo>
                <a:lnTo>
                  <a:pt x="1294054" y="1452378"/>
                </a:lnTo>
                <a:lnTo>
                  <a:pt x="840103" y="1452378"/>
                </a:lnTo>
                <a:lnTo>
                  <a:pt x="840103" y="0"/>
                </a:lnTo>
                <a:lnTo>
                  <a:pt x="1294054" y="0"/>
                </a:lnTo>
                <a:close/>
              </a:path>
            </a:pathLst>
          </a:custGeom>
          <a:solidFill>
            <a:srgbClr val="0078D4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5A89781D-A568-4D91-88FF-5318245D11E8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3631836" y="931530"/>
            <a:ext cx="518254" cy="447985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cs typeface="Segoe UI" pitchFamily="34" charset="0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57E9097-56BB-4E0E-9023-CAD908A7DC3A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6253229" y="906387"/>
            <a:ext cx="579644" cy="501050"/>
          </a:xfrm>
          <a:custGeom>
            <a:avLst/>
            <a:gdLst>
              <a:gd name="connsiteX0" fmla="*/ 6 w 1680198"/>
              <a:gd name="connsiteY0" fmla="*/ 726178 h 1452378"/>
              <a:gd name="connsiteX1" fmla="*/ 6 w 1680198"/>
              <a:gd name="connsiteY1" fmla="*/ 726200 h 1452378"/>
              <a:gd name="connsiteX2" fmla="*/ 0 w 1680198"/>
              <a:gd name="connsiteY2" fmla="*/ 726189 h 1452378"/>
              <a:gd name="connsiteX3" fmla="*/ 1680198 w 1680198"/>
              <a:gd name="connsiteY3" fmla="*/ 726189 h 1452378"/>
              <a:gd name="connsiteX4" fmla="*/ 1294054 w 1680198"/>
              <a:gd name="connsiteY4" fmla="*/ 1452378 h 1452378"/>
              <a:gd name="connsiteX5" fmla="*/ 840103 w 1680198"/>
              <a:gd name="connsiteY5" fmla="*/ 1452378 h 1452378"/>
              <a:gd name="connsiteX6" fmla="*/ 840103 w 1680198"/>
              <a:gd name="connsiteY6" fmla="*/ 0 h 1452378"/>
              <a:gd name="connsiteX7" fmla="*/ 1294054 w 1680198"/>
              <a:gd name="connsiteY7" fmla="*/ 0 h 145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0198" h="1452378">
                <a:moveTo>
                  <a:pt x="6" y="726178"/>
                </a:moveTo>
                <a:lnTo>
                  <a:pt x="6" y="726200"/>
                </a:lnTo>
                <a:lnTo>
                  <a:pt x="0" y="726189"/>
                </a:lnTo>
                <a:close/>
                <a:moveTo>
                  <a:pt x="1680198" y="726189"/>
                </a:moveTo>
                <a:lnTo>
                  <a:pt x="1294054" y="1452378"/>
                </a:lnTo>
                <a:lnTo>
                  <a:pt x="840103" y="1452378"/>
                </a:lnTo>
                <a:lnTo>
                  <a:pt x="840103" y="0"/>
                </a:lnTo>
                <a:lnTo>
                  <a:pt x="1294054" y="0"/>
                </a:lnTo>
                <a:close/>
              </a:path>
            </a:pathLst>
          </a:custGeom>
          <a:solidFill>
            <a:srgbClr val="0078D4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Hexagon 116">
            <a:extLst>
              <a:ext uri="{FF2B5EF4-FFF2-40B4-BE49-F238E27FC236}">
                <a16:creationId xmlns:a16="http://schemas.microsoft.com/office/drawing/2014/main" id="{D2E8B832-5A3D-4854-84AF-F95012D70E4E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6283924" y="931530"/>
            <a:ext cx="518254" cy="447985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accent1"/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  <a:cs typeface="Segoe UI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1D02723-49C1-431E-987F-B4B426894166}"/>
              </a:ext>
            </a:extLst>
          </p:cNvPr>
          <p:cNvSpPr>
            <a:spLocks/>
          </p:cNvSpPr>
          <p:nvPr/>
        </p:nvSpPr>
        <p:spPr bwMode="auto">
          <a:xfrm>
            <a:off x="278755" y="1484670"/>
            <a:ext cx="1920240" cy="1261884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1200" dirty="0">
                <a:solidFill>
                  <a:srgbClr val="0078D4"/>
                </a:solidFill>
                <a:latin typeface="+mj-lt"/>
                <a:cs typeface="Segoe UI Semibold"/>
              </a:rPr>
              <a:t>Ingest and transform</a:t>
            </a: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Loan application data and SBA criteria are aggregated and prepared for ML model.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D3BE5CA-3755-4A3C-A6C6-41FF107BBB23}"/>
              </a:ext>
            </a:extLst>
          </p:cNvPr>
          <p:cNvSpPr>
            <a:spLocks/>
          </p:cNvSpPr>
          <p:nvPr/>
        </p:nvSpPr>
        <p:spPr bwMode="auto">
          <a:xfrm>
            <a:off x="2930843" y="1484670"/>
            <a:ext cx="1920240" cy="1261884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1200" dirty="0">
                <a:solidFill>
                  <a:srgbClr val="0078D4"/>
                </a:solidFill>
                <a:latin typeface="+mj-lt"/>
                <a:cs typeface="Segoe UI Semibold"/>
              </a:rPr>
              <a:t>Analyze and predict</a:t>
            </a: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Segoe UI"/>
                <a:cs typeface="Segoe UI" pitchFamily="34" charset="0"/>
              </a:rPr>
              <a:t>Model predicts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the SBA loan amount the applicant will most likely be approved for.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262AD8-BF4A-4D22-A0FF-A2FCB8ED8B33}"/>
              </a:ext>
            </a:extLst>
          </p:cNvPr>
          <p:cNvSpPr>
            <a:spLocks/>
          </p:cNvSpPr>
          <p:nvPr/>
        </p:nvSpPr>
        <p:spPr bwMode="auto">
          <a:xfrm>
            <a:off x="5582931" y="1484670"/>
            <a:ext cx="1920240" cy="1261884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US" sz="1200" dirty="0">
                <a:solidFill>
                  <a:srgbClr val="0078D4"/>
                </a:solidFill>
                <a:latin typeface="+mj-lt"/>
                <a:cs typeface="Segoe UI Semibold"/>
              </a:rPr>
              <a:t>Visualize and decide</a:t>
            </a: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View </a:t>
            </a:r>
            <a:r>
              <a:rPr lang="en-US" sz="1200" dirty="0">
                <a:solidFill>
                  <a:srgbClr val="000000"/>
                </a:solidFill>
                <a:latin typeface="Segoe UI"/>
                <a:cs typeface="Segoe UI" pitchFamily="34" charset="0"/>
              </a:rPr>
              <a:t>holistic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analytics reports for one or multiple borrowers </a:t>
            </a:r>
            <a:r>
              <a:rPr lang="en-US" sz="1200" dirty="0">
                <a:solidFill>
                  <a:srgbClr val="000000"/>
                </a:solidFill>
                <a:latin typeface="Segoe UI"/>
                <a:cs typeface="Segoe UI" pitchFamily="34" charset="0"/>
              </a:rPr>
              <a:t>in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SQL, Power BI, or custom dashboards.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5B856F1-33A8-48D5-81C1-EF7BE0F99893}"/>
              </a:ext>
            </a:extLst>
          </p:cNvPr>
          <p:cNvCxnSpPr>
            <a:cxnSpLocks/>
          </p:cNvCxnSpPr>
          <p:nvPr/>
        </p:nvCxnSpPr>
        <p:spPr>
          <a:xfrm>
            <a:off x="735955" y="1744436"/>
            <a:ext cx="1005840" cy="0"/>
          </a:xfrm>
          <a:prstGeom prst="line">
            <a:avLst/>
          </a:prstGeom>
          <a:ln w="1270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5D4D495-F3F8-4387-ADF6-95C4D14D29DF}"/>
              </a:ext>
            </a:extLst>
          </p:cNvPr>
          <p:cNvCxnSpPr>
            <a:cxnSpLocks/>
          </p:cNvCxnSpPr>
          <p:nvPr/>
        </p:nvCxnSpPr>
        <p:spPr>
          <a:xfrm>
            <a:off x="3388043" y="1744436"/>
            <a:ext cx="1005840" cy="0"/>
          </a:xfrm>
          <a:prstGeom prst="line">
            <a:avLst/>
          </a:prstGeom>
          <a:ln w="1270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65EBF16-1DFB-40FC-8DAA-23F12642C582}"/>
              </a:ext>
            </a:extLst>
          </p:cNvPr>
          <p:cNvCxnSpPr>
            <a:cxnSpLocks/>
          </p:cNvCxnSpPr>
          <p:nvPr/>
        </p:nvCxnSpPr>
        <p:spPr>
          <a:xfrm>
            <a:off x="6040131" y="1744436"/>
            <a:ext cx="1005840" cy="0"/>
          </a:xfrm>
          <a:prstGeom prst="line">
            <a:avLst/>
          </a:prstGeom>
          <a:ln w="1270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5A1FE3D-01B2-49D2-B55E-3652789AEA21}"/>
              </a:ext>
            </a:extLst>
          </p:cNvPr>
          <p:cNvGrpSpPr>
            <a:grpSpLocks/>
          </p:cNvGrpSpPr>
          <p:nvPr/>
        </p:nvGrpSpPr>
        <p:grpSpPr>
          <a:xfrm>
            <a:off x="2390316" y="1010456"/>
            <a:ext cx="349206" cy="290132"/>
            <a:chOff x="2165549" y="7473322"/>
            <a:chExt cx="575270" cy="477956"/>
          </a:xfrm>
        </p:grpSpPr>
        <p:sp>
          <p:nvSpPr>
            <p:cNvPr id="185" name="Hexagon 184">
              <a:extLst>
                <a:ext uri="{FF2B5EF4-FFF2-40B4-BE49-F238E27FC236}">
                  <a16:creationId xmlns:a16="http://schemas.microsoft.com/office/drawing/2014/main" id="{6021489E-2ABC-42F6-BFBB-9145B01D80B6}"/>
                </a:ext>
              </a:extLst>
            </p:cNvPr>
            <p:cNvSpPr/>
            <p:nvPr/>
          </p:nvSpPr>
          <p:spPr bwMode="auto">
            <a:xfrm>
              <a:off x="2165549" y="7473322"/>
              <a:ext cx="575270" cy="477956"/>
            </a:xfrm>
            <a:prstGeom prst="hexagon">
              <a:avLst>
                <a:gd name="adj" fmla="val 26587"/>
                <a:gd name="vf" fmla="val 11547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>
              <a:outerShdw blurRad="63500" sx="110000" sy="110000" algn="ctr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6" name="Arrow: Chevron 185">
              <a:extLst>
                <a:ext uri="{FF2B5EF4-FFF2-40B4-BE49-F238E27FC236}">
                  <a16:creationId xmlns:a16="http://schemas.microsoft.com/office/drawing/2014/main" id="{CD0EB6A9-9DEE-478D-AC08-0D3ACF48F425}"/>
                </a:ext>
              </a:extLst>
            </p:cNvPr>
            <p:cNvSpPr/>
            <p:nvPr/>
          </p:nvSpPr>
          <p:spPr>
            <a:xfrm>
              <a:off x="2398356" y="7596292"/>
              <a:ext cx="202593" cy="232017"/>
            </a:xfrm>
            <a:prstGeom prst="chevron">
              <a:avLst>
                <a:gd name="adj" fmla="val 478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7" name="Arrow: Chevron 186">
              <a:extLst>
                <a:ext uri="{FF2B5EF4-FFF2-40B4-BE49-F238E27FC236}">
                  <a16:creationId xmlns:a16="http://schemas.microsoft.com/office/drawing/2014/main" id="{6F757C93-025E-482A-85E9-9D583B8A739D}"/>
                </a:ext>
              </a:extLst>
            </p:cNvPr>
            <p:cNvSpPr/>
            <p:nvPr/>
          </p:nvSpPr>
          <p:spPr>
            <a:xfrm>
              <a:off x="2356042" y="7572133"/>
              <a:ext cx="202593" cy="280335"/>
            </a:xfrm>
            <a:prstGeom prst="chevron">
              <a:avLst>
                <a:gd name="adj" fmla="val 58794"/>
              </a:avLst>
            </a:prstGeom>
            <a:solidFill>
              <a:srgbClr val="007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4FBB618-FC77-4029-90F5-2721EEF154BD}"/>
              </a:ext>
            </a:extLst>
          </p:cNvPr>
          <p:cNvGrpSpPr>
            <a:grpSpLocks/>
          </p:cNvGrpSpPr>
          <p:nvPr/>
        </p:nvGrpSpPr>
        <p:grpSpPr>
          <a:xfrm>
            <a:off x="5042404" y="1010456"/>
            <a:ext cx="349206" cy="290132"/>
            <a:chOff x="2165549" y="7473322"/>
            <a:chExt cx="575270" cy="477956"/>
          </a:xfrm>
        </p:grpSpPr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0D8BD57D-04BA-4F9C-839A-6C5F1AB73411}"/>
                </a:ext>
              </a:extLst>
            </p:cNvPr>
            <p:cNvSpPr/>
            <p:nvPr/>
          </p:nvSpPr>
          <p:spPr bwMode="auto">
            <a:xfrm>
              <a:off x="2165549" y="7473322"/>
              <a:ext cx="575270" cy="477956"/>
            </a:xfrm>
            <a:prstGeom prst="hexagon">
              <a:avLst>
                <a:gd name="adj" fmla="val 26587"/>
                <a:gd name="vf" fmla="val 11547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>
              <a:outerShdw blurRad="63500" sx="110000" sy="110000" algn="ctr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0" name="Arrow: Chevron 189">
              <a:extLst>
                <a:ext uri="{FF2B5EF4-FFF2-40B4-BE49-F238E27FC236}">
                  <a16:creationId xmlns:a16="http://schemas.microsoft.com/office/drawing/2014/main" id="{D791590B-AC59-4264-B1A6-417E6D044214}"/>
                </a:ext>
              </a:extLst>
            </p:cNvPr>
            <p:cNvSpPr/>
            <p:nvPr/>
          </p:nvSpPr>
          <p:spPr>
            <a:xfrm>
              <a:off x="2398356" y="7596292"/>
              <a:ext cx="202593" cy="232017"/>
            </a:xfrm>
            <a:prstGeom prst="chevron">
              <a:avLst>
                <a:gd name="adj" fmla="val 478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1" name="Arrow: Chevron 190">
              <a:extLst>
                <a:ext uri="{FF2B5EF4-FFF2-40B4-BE49-F238E27FC236}">
                  <a16:creationId xmlns:a16="http://schemas.microsoft.com/office/drawing/2014/main" id="{CE6C3EF2-073A-47F9-B4F7-06F063DDF4B6}"/>
                </a:ext>
              </a:extLst>
            </p:cNvPr>
            <p:cNvSpPr/>
            <p:nvPr/>
          </p:nvSpPr>
          <p:spPr>
            <a:xfrm>
              <a:off x="2356042" y="7572133"/>
              <a:ext cx="202593" cy="280335"/>
            </a:xfrm>
            <a:prstGeom prst="chevron">
              <a:avLst>
                <a:gd name="adj" fmla="val 58794"/>
              </a:avLst>
            </a:prstGeom>
            <a:solidFill>
              <a:srgbClr val="007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24" name="Group 113" descr="continuous delivery">
            <a:extLst>
              <a:ext uri="{FF2B5EF4-FFF2-40B4-BE49-F238E27FC236}">
                <a16:creationId xmlns:a16="http://schemas.microsoft.com/office/drawing/2014/main" id="{2BC169A1-009C-4DEB-9486-70F6D0BA71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5869" y="1031028"/>
            <a:ext cx="246012" cy="246888"/>
            <a:chOff x="433" y="1350"/>
            <a:chExt cx="280" cy="281"/>
          </a:xfrm>
        </p:grpSpPr>
        <p:sp>
          <p:nvSpPr>
            <p:cNvPr id="125" name="AutoShape 112">
              <a:extLst>
                <a:ext uri="{FF2B5EF4-FFF2-40B4-BE49-F238E27FC236}">
                  <a16:creationId xmlns:a16="http://schemas.microsoft.com/office/drawing/2014/main" id="{1ED6FEA2-EC5D-4A6F-ADB2-71845DF37AA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3" y="1351"/>
              <a:ext cx="28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114">
              <a:extLst>
                <a:ext uri="{FF2B5EF4-FFF2-40B4-BE49-F238E27FC236}">
                  <a16:creationId xmlns:a16="http://schemas.microsoft.com/office/drawing/2014/main" id="{038ABEAD-B397-4C93-88E0-A7F486211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1350"/>
              <a:ext cx="58" cy="59"/>
            </a:xfrm>
            <a:custGeom>
              <a:avLst/>
              <a:gdLst>
                <a:gd name="T0" fmla="*/ 16 w 58"/>
                <a:gd name="T1" fmla="*/ 0 h 59"/>
                <a:gd name="T2" fmla="*/ 27 w 58"/>
                <a:gd name="T3" fmla="*/ 11 h 59"/>
                <a:gd name="T4" fmla="*/ 0 w 58"/>
                <a:gd name="T5" fmla="*/ 38 h 59"/>
                <a:gd name="T6" fmla="*/ 20 w 58"/>
                <a:gd name="T7" fmla="*/ 59 h 59"/>
                <a:gd name="T8" fmla="*/ 47 w 58"/>
                <a:gd name="T9" fmla="*/ 32 h 59"/>
                <a:gd name="T10" fmla="*/ 58 w 58"/>
                <a:gd name="T11" fmla="*/ 42 h 59"/>
                <a:gd name="T12" fmla="*/ 58 w 58"/>
                <a:gd name="T13" fmla="*/ 0 h 59"/>
                <a:gd name="T14" fmla="*/ 16 w 58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9">
                  <a:moveTo>
                    <a:pt x="16" y="0"/>
                  </a:moveTo>
                  <a:lnTo>
                    <a:pt x="27" y="11"/>
                  </a:lnTo>
                  <a:lnTo>
                    <a:pt x="0" y="38"/>
                  </a:lnTo>
                  <a:lnTo>
                    <a:pt x="20" y="59"/>
                  </a:lnTo>
                  <a:lnTo>
                    <a:pt x="47" y="32"/>
                  </a:lnTo>
                  <a:lnTo>
                    <a:pt x="58" y="42"/>
                  </a:lnTo>
                  <a:lnTo>
                    <a:pt x="5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7" name="Freeform 115">
              <a:extLst>
                <a:ext uri="{FF2B5EF4-FFF2-40B4-BE49-F238E27FC236}">
                  <a16:creationId xmlns:a16="http://schemas.microsoft.com/office/drawing/2014/main" id="{990B8E7F-2DA9-44C6-9511-30DE92C4F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1424"/>
              <a:ext cx="58" cy="58"/>
            </a:xfrm>
            <a:custGeom>
              <a:avLst/>
              <a:gdLst>
                <a:gd name="T0" fmla="*/ 27 w 58"/>
                <a:gd name="T1" fmla="*/ 10 h 58"/>
                <a:gd name="T2" fmla="*/ 0 w 58"/>
                <a:gd name="T3" fmla="*/ 38 h 58"/>
                <a:gd name="T4" fmla="*/ 20 w 58"/>
                <a:gd name="T5" fmla="*/ 58 h 58"/>
                <a:gd name="T6" fmla="*/ 47 w 58"/>
                <a:gd name="T7" fmla="*/ 31 h 58"/>
                <a:gd name="T8" fmla="*/ 58 w 58"/>
                <a:gd name="T9" fmla="*/ 42 h 58"/>
                <a:gd name="T10" fmla="*/ 58 w 58"/>
                <a:gd name="T11" fmla="*/ 0 h 58"/>
                <a:gd name="T12" fmla="*/ 16 w 58"/>
                <a:gd name="T13" fmla="*/ 0 h 58"/>
                <a:gd name="T14" fmla="*/ 27 w 58"/>
                <a:gd name="T15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27" y="10"/>
                  </a:moveTo>
                  <a:lnTo>
                    <a:pt x="0" y="38"/>
                  </a:lnTo>
                  <a:lnTo>
                    <a:pt x="20" y="58"/>
                  </a:lnTo>
                  <a:lnTo>
                    <a:pt x="47" y="31"/>
                  </a:lnTo>
                  <a:lnTo>
                    <a:pt x="58" y="42"/>
                  </a:lnTo>
                  <a:lnTo>
                    <a:pt x="58" y="0"/>
                  </a:lnTo>
                  <a:lnTo>
                    <a:pt x="16" y="0"/>
                  </a:lnTo>
                  <a:lnTo>
                    <a:pt x="27" y="1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Freeform 116">
              <a:extLst>
                <a:ext uri="{FF2B5EF4-FFF2-40B4-BE49-F238E27FC236}">
                  <a16:creationId xmlns:a16="http://schemas.microsoft.com/office/drawing/2014/main" id="{628346D9-4FF0-4082-BB73-5B022745A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1498"/>
              <a:ext cx="58" cy="58"/>
            </a:xfrm>
            <a:custGeom>
              <a:avLst/>
              <a:gdLst>
                <a:gd name="T0" fmla="*/ 16 w 58"/>
                <a:gd name="T1" fmla="*/ 0 h 58"/>
                <a:gd name="T2" fmla="*/ 27 w 58"/>
                <a:gd name="T3" fmla="*/ 10 h 58"/>
                <a:gd name="T4" fmla="*/ 0 w 58"/>
                <a:gd name="T5" fmla="*/ 37 h 58"/>
                <a:gd name="T6" fmla="*/ 20 w 58"/>
                <a:gd name="T7" fmla="*/ 58 h 58"/>
                <a:gd name="T8" fmla="*/ 47 w 58"/>
                <a:gd name="T9" fmla="*/ 31 h 58"/>
                <a:gd name="T10" fmla="*/ 58 w 58"/>
                <a:gd name="T11" fmla="*/ 41 h 58"/>
                <a:gd name="T12" fmla="*/ 58 w 58"/>
                <a:gd name="T13" fmla="*/ 0 h 58"/>
                <a:gd name="T14" fmla="*/ 16 w 58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16" y="0"/>
                  </a:moveTo>
                  <a:lnTo>
                    <a:pt x="27" y="10"/>
                  </a:lnTo>
                  <a:lnTo>
                    <a:pt x="0" y="37"/>
                  </a:lnTo>
                  <a:lnTo>
                    <a:pt x="20" y="58"/>
                  </a:lnTo>
                  <a:lnTo>
                    <a:pt x="47" y="31"/>
                  </a:lnTo>
                  <a:lnTo>
                    <a:pt x="58" y="41"/>
                  </a:lnTo>
                  <a:lnTo>
                    <a:pt x="5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 117">
              <a:extLst>
                <a:ext uri="{FF2B5EF4-FFF2-40B4-BE49-F238E27FC236}">
                  <a16:creationId xmlns:a16="http://schemas.microsoft.com/office/drawing/2014/main" id="{EA1B7B81-9916-4B53-9A10-A0542DBA2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1571"/>
              <a:ext cx="58" cy="59"/>
            </a:xfrm>
            <a:custGeom>
              <a:avLst/>
              <a:gdLst>
                <a:gd name="T0" fmla="*/ 16 w 58"/>
                <a:gd name="T1" fmla="*/ 0 h 59"/>
                <a:gd name="T2" fmla="*/ 27 w 58"/>
                <a:gd name="T3" fmla="*/ 11 h 59"/>
                <a:gd name="T4" fmla="*/ 0 w 58"/>
                <a:gd name="T5" fmla="*/ 38 h 59"/>
                <a:gd name="T6" fmla="*/ 20 w 58"/>
                <a:gd name="T7" fmla="*/ 59 h 59"/>
                <a:gd name="T8" fmla="*/ 47 w 58"/>
                <a:gd name="T9" fmla="*/ 32 h 59"/>
                <a:gd name="T10" fmla="*/ 58 w 58"/>
                <a:gd name="T11" fmla="*/ 42 h 59"/>
                <a:gd name="T12" fmla="*/ 58 w 58"/>
                <a:gd name="T13" fmla="*/ 0 h 59"/>
                <a:gd name="T14" fmla="*/ 16 w 58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9">
                  <a:moveTo>
                    <a:pt x="16" y="0"/>
                  </a:moveTo>
                  <a:lnTo>
                    <a:pt x="27" y="11"/>
                  </a:lnTo>
                  <a:lnTo>
                    <a:pt x="0" y="38"/>
                  </a:lnTo>
                  <a:lnTo>
                    <a:pt x="20" y="59"/>
                  </a:lnTo>
                  <a:lnTo>
                    <a:pt x="47" y="32"/>
                  </a:lnTo>
                  <a:lnTo>
                    <a:pt x="58" y="42"/>
                  </a:lnTo>
                  <a:lnTo>
                    <a:pt x="5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0" name="Freeform 118">
              <a:extLst>
                <a:ext uri="{FF2B5EF4-FFF2-40B4-BE49-F238E27FC236}">
                  <a16:creationId xmlns:a16="http://schemas.microsoft.com/office/drawing/2014/main" id="{AFA41F9E-A7FF-465B-B37E-64B34AADD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" y="1350"/>
              <a:ext cx="58" cy="59"/>
            </a:xfrm>
            <a:custGeom>
              <a:avLst/>
              <a:gdLst>
                <a:gd name="T0" fmla="*/ 58 w 58"/>
                <a:gd name="T1" fmla="*/ 0 h 59"/>
                <a:gd name="T2" fmla="*/ 17 w 58"/>
                <a:gd name="T3" fmla="*/ 0 h 59"/>
                <a:gd name="T4" fmla="*/ 27 w 58"/>
                <a:gd name="T5" fmla="*/ 11 h 59"/>
                <a:gd name="T6" fmla="*/ 0 w 58"/>
                <a:gd name="T7" fmla="*/ 38 h 59"/>
                <a:gd name="T8" fmla="*/ 20 w 58"/>
                <a:gd name="T9" fmla="*/ 59 h 59"/>
                <a:gd name="T10" fmla="*/ 47 w 58"/>
                <a:gd name="T11" fmla="*/ 32 h 59"/>
                <a:gd name="T12" fmla="*/ 58 w 58"/>
                <a:gd name="T13" fmla="*/ 42 h 59"/>
                <a:gd name="T14" fmla="*/ 58 w 58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9">
                  <a:moveTo>
                    <a:pt x="58" y="0"/>
                  </a:moveTo>
                  <a:lnTo>
                    <a:pt x="17" y="0"/>
                  </a:lnTo>
                  <a:lnTo>
                    <a:pt x="27" y="11"/>
                  </a:lnTo>
                  <a:lnTo>
                    <a:pt x="0" y="38"/>
                  </a:lnTo>
                  <a:lnTo>
                    <a:pt x="20" y="59"/>
                  </a:lnTo>
                  <a:lnTo>
                    <a:pt x="47" y="32"/>
                  </a:lnTo>
                  <a:lnTo>
                    <a:pt x="58" y="4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1" name="Freeform 119">
              <a:extLst>
                <a:ext uri="{FF2B5EF4-FFF2-40B4-BE49-F238E27FC236}">
                  <a16:creationId xmlns:a16="http://schemas.microsoft.com/office/drawing/2014/main" id="{09D3537D-1979-4BE7-89D8-8316A3125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" y="1424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17 w 58"/>
                <a:gd name="T3" fmla="*/ 0 h 58"/>
                <a:gd name="T4" fmla="*/ 27 w 58"/>
                <a:gd name="T5" fmla="*/ 10 h 58"/>
                <a:gd name="T6" fmla="*/ 0 w 58"/>
                <a:gd name="T7" fmla="*/ 38 h 58"/>
                <a:gd name="T8" fmla="*/ 20 w 58"/>
                <a:gd name="T9" fmla="*/ 58 h 58"/>
                <a:gd name="T10" fmla="*/ 47 w 58"/>
                <a:gd name="T11" fmla="*/ 31 h 58"/>
                <a:gd name="T12" fmla="*/ 58 w 58"/>
                <a:gd name="T13" fmla="*/ 42 h 58"/>
                <a:gd name="T14" fmla="*/ 58 w 58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17" y="0"/>
                  </a:lnTo>
                  <a:lnTo>
                    <a:pt x="27" y="10"/>
                  </a:lnTo>
                  <a:lnTo>
                    <a:pt x="0" y="38"/>
                  </a:lnTo>
                  <a:lnTo>
                    <a:pt x="20" y="58"/>
                  </a:lnTo>
                  <a:lnTo>
                    <a:pt x="47" y="31"/>
                  </a:lnTo>
                  <a:lnTo>
                    <a:pt x="58" y="4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Freeform 120">
              <a:extLst>
                <a:ext uri="{FF2B5EF4-FFF2-40B4-BE49-F238E27FC236}">
                  <a16:creationId xmlns:a16="http://schemas.microsoft.com/office/drawing/2014/main" id="{73A97F6C-5777-4C92-83A5-1DAE19AF4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" y="1498"/>
              <a:ext cx="58" cy="58"/>
            </a:xfrm>
            <a:custGeom>
              <a:avLst/>
              <a:gdLst>
                <a:gd name="T0" fmla="*/ 58 w 58"/>
                <a:gd name="T1" fmla="*/ 0 h 58"/>
                <a:gd name="T2" fmla="*/ 17 w 58"/>
                <a:gd name="T3" fmla="*/ 0 h 58"/>
                <a:gd name="T4" fmla="*/ 27 w 58"/>
                <a:gd name="T5" fmla="*/ 10 h 58"/>
                <a:gd name="T6" fmla="*/ 0 w 58"/>
                <a:gd name="T7" fmla="*/ 37 h 58"/>
                <a:gd name="T8" fmla="*/ 20 w 58"/>
                <a:gd name="T9" fmla="*/ 58 h 58"/>
                <a:gd name="T10" fmla="*/ 47 w 58"/>
                <a:gd name="T11" fmla="*/ 31 h 58"/>
                <a:gd name="T12" fmla="*/ 58 w 58"/>
                <a:gd name="T13" fmla="*/ 41 h 58"/>
                <a:gd name="T14" fmla="*/ 58 w 58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17" y="0"/>
                  </a:lnTo>
                  <a:lnTo>
                    <a:pt x="27" y="10"/>
                  </a:lnTo>
                  <a:lnTo>
                    <a:pt x="0" y="37"/>
                  </a:lnTo>
                  <a:lnTo>
                    <a:pt x="20" y="58"/>
                  </a:lnTo>
                  <a:lnTo>
                    <a:pt x="47" y="31"/>
                  </a:lnTo>
                  <a:lnTo>
                    <a:pt x="58" y="4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3" name="Freeform 121">
              <a:extLst>
                <a:ext uri="{FF2B5EF4-FFF2-40B4-BE49-F238E27FC236}">
                  <a16:creationId xmlns:a16="http://schemas.microsoft.com/office/drawing/2014/main" id="{A6220400-C6A2-4D1A-B2B8-36CE635E6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" y="1571"/>
              <a:ext cx="58" cy="59"/>
            </a:xfrm>
            <a:custGeom>
              <a:avLst/>
              <a:gdLst>
                <a:gd name="T0" fmla="*/ 58 w 58"/>
                <a:gd name="T1" fmla="*/ 0 h 59"/>
                <a:gd name="T2" fmla="*/ 17 w 58"/>
                <a:gd name="T3" fmla="*/ 0 h 59"/>
                <a:gd name="T4" fmla="*/ 27 w 58"/>
                <a:gd name="T5" fmla="*/ 11 h 59"/>
                <a:gd name="T6" fmla="*/ 0 w 58"/>
                <a:gd name="T7" fmla="*/ 38 h 59"/>
                <a:gd name="T8" fmla="*/ 20 w 58"/>
                <a:gd name="T9" fmla="*/ 59 h 59"/>
                <a:gd name="T10" fmla="*/ 47 w 58"/>
                <a:gd name="T11" fmla="*/ 32 h 59"/>
                <a:gd name="T12" fmla="*/ 58 w 58"/>
                <a:gd name="T13" fmla="*/ 42 h 59"/>
                <a:gd name="T14" fmla="*/ 58 w 58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9">
                  <a:moveTo>
                    <a:pt x="58" y="0"/>
                  </a:moveTo>
                  <a:lnTo>
                    <a:pt x="17" y="0"/>
                  </a:lnTo>
                  <a:lnTo>
                    <a:pt x="27" y="11"/>
                  </a:lnTo>
                  <a:lnTo>
                    <a:pt x="0" y="38"/>
                  </a:lnTo>
                  <a:lnTo>
                    <a:pt x="20" y="59"/>
                  </a:lnTo>
                  <a:lnTo>
                    <a:pt x="47" y="32"/>
                  </a:lnTo>
                  <a:lnTo>
                    <a:pt x="58" y="4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4" name="Rectangle 122">
              <a:extLst>
                <a:ext uri="{FF2B5EF4-FFF2-40B4-BE49-F238E27FC236}">
                  <a16:creationId xmlns:a16="http://schemas.microsoft.com/office/drawing/2014/main" id="{845F12A8-5DE5-4704-8708-CAE3CA0D3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1498"/>
              <a:ext cx="59" cy="59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Oval 123">
              <a:extLst>
                <a:ext uri="{FF2B5EF4-FFF2-40B4-BE49-F238E27FC236}">
                  <a16:creationId xmlns:a16="http://schemas.microsoft.com/office/drawing/2014/main" id="{491FC8CF-F7AF-41C2-A470-528BE0119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1424"/>
              <a:ext cx="59" cy="59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6" name="Oval 124">
              <a:extLst>
                <a:ext uri="{FF2B5EF4-FFF2-40B4-BE49-F238E27FC236}">
                  <a16:creationId xmlns:a16="http://schemas.microsoft.com/office/drawing/2014/main" id="{B52B61B6-3520-4044-848E-8B4F2E92E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1498"/>
              <a:ext cx="59" cy="59"/>
            </a:xfrm>
            <a:prstGeom prst="ellipse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7" name="Rectangle 125">
              <a:extLst>
                <a:ext uri="{FF2B5EF4-FFF2-40B4-BE49-F238E27FC236}">
                  <a16:creationId xmlns:a16="http://schemas.microsoft.com/office/drawing/2014/main" id="{6E3EF958-6E68-4787-B455-11B73FED8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1350"/>
              <a:ext cx="59" cy="59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Oval 126">
              <a:extLst>
                <a:ext uri="{FF2B5EF4-FFF2-40B4-BE49-F238E27FC236}">
                  <a16:creationId xmlns:a16="http://schemas.microsoft.com/office/drawing/2014/main" id="{6AC67FC6-FB11-44AC-A8DF-055BE45E3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1350"/>
              <a:ext cx="59" cy="59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9" name="Rectangle 127">
              <a:extLst>
                <a:ext uri="{FF2B5EF4-FFF2-40B4-BE49-F238E27FC236}">
                  <a16:creationId xmlns:a16="http://schemas.microsoft.com/office/drawing/2014/main" id="{A3D606AD-50FB-449B-A19D-4CDC1FF2E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1424"/>
              <a:ext cx="59" cy="59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0" name="Oval 128">
              <a:extLst>
                <a:ext uri="{FF2B5EF4-FFF2-40B4-BE49-F238E27FC236}">
                  <a16:creationId xmlns:a16="http://schemas.microsoft.com/office/drawing/2014/main" id="{CA3F6D14-3097-4A5D-92C7-63BEC19BD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1571"/>
              <a:ext cx="59" cy="59"/>
            </a:xfrm>
            <a:prstGeom prst="ellipse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Rectangle 129">
              <a:extLst>
                <a:ext uri="{FF2B5EF4-FFF2-40B4-BE49-F238E27FC236}">
                  <a16:creationId xmlns:a16="http://schemas.microsoft.com/office/drawing/2014/main" id="{45365363-F86D-44E3-94D8-8C25B8FD1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1571"/>
              <a:ext cx="59" cy="59"/>
            </a:xfrm>
            <a:prstGeom prst="rect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2" name="Graphic 139" descr="backup, recovery">
            <a:extLst>
              <a:ext uri="{FF2B5EF4-FFF2-40B4-BE49-F238E27FC236}">
                <a16:creationId xmlns:a16="http://schemas.microsoft.com/office/drawing/2014/main" id="{39B1482A-60AA-4EC2-A163-1F30C20424B5}"/>
              </a:ext>
            </a:extLst>
          </p:cNvPr>
          <p:cNvGrpSpPr>
            <a:grpSpLocks noChangeAspect="1"/>
          </p:cNvGrpSpPr>
          <p:nvPr/>
        </p:nvGrpSpPr>
        <p:grpSpPr>
          <a:xfrm>
            <a:off x="3766668" y="1031028"/>
            <a:ext cx="248590" cy="246888"/>
            <a:chOff x="11091501" y="3125849"/>
            <a:chExt cx="338296" cy="336310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C13DC9B-560A-459B-B1B1-F268534FF624}"/>
                </a:ext>
              </a:extLst>
            </p:cNvPr>
            <p:cNvSpPr/>
            <p:nvPr/>
          </p:nvSpPr>
          <p:spPr>
            <a:xfrm>
              <a:off x="11091501" y="3233162"/>
              <a:ext cx="338296" cy="88097"/>
            </a:xfrm>
            <a:custGeom>
              <a:avLst/>
              <a:gdLst>
                <a:gd name="connsiteX0" fmla="*/ 320841 w 338296"/>
                <a:gd name="connsiteY0" fmla="*/ 89312 h 88096"/>
                <a:gd name="connsiteX1" fmla="*/ 339250 w 338296"/>
                <a:gd name="connsiteY1" fmla="*/ 89312 h 88096"/>
                <a:gd name="connsiteX2" fmla="*/ 339250 w 338296"/>
                <a:gd name="connsiteY2" fmla="*/ 954 h 88096"/>
                <a:gd name="connsiteX3" fmla="*/ 954 w 338296"/>
                <a:gd name="connsiteY3" fmla="*/ 954 h 88096"/>
                <a:gd name="connsiteX4" fmla="*/ 954 w 338296"/>
                <a:gd name="connsiteY4" fmla="*/ 89372 h 88096"/>
                <a:gd name="connsiteX5" fmla="*/ 196794 w 338296"/>
                <a:gd name="connsiteY5" fmla="*/ 89372 h 88096"/>
                <a:gd name="connsiteX6" fmla="*/ 258788 w 338296"/>
                <a:gd name="connsiteY6" fmla="*/ 64075 h 88096"/>
                <a:gd name="connsiteX7" fmla="*/ 320841 w 338296"/>
                <a:gd name="connsiteY7" fmla="*/ 89312 h 8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8296" h="88096">
                  <a:moveTo>
                    <a:pt x="320841" y="89312"/>
                  </a:moveTo>
                  <a:lnTo>
                    <a:pt x="339250" y="89312"/>
                  </a:lnTo>
                  <a:lnTo>
                    <a:pt x="339250" y="954"/>
                  </a:lnTo>
                  <a:lnTo>
                    <a:pt x="954" y="954"/>
                  </a:lnTo>
                  <a:lnTo>
                    <a:pt x="954" y="89372"/>
                  </a:lnTo>
                  <a:lnTo>
                    <a:pt x="196794" y="89372"/>
                  </a:lnTo>
                  <a:cubicBezTo>
                    <a:pt x="212767" y="73695"/>
                    <a:pt x="234679" y="64075"/>
                    <a:pt x="258788" y="64075"/>
                  </a:cubicBezTo>
                  <a:cubicBezTo>
                    <a:pt x="282897" y="64075"/>
                    <a:pt x="304868" y="73695"/>
                    <a:pt x="320841" y="89312"/>
                  </a:cubicBezTo>
                  <a:close/>
                </a:path>
              </a:pathLst>
            </a:custGeom>
            <a:solidFill>
              <a:srgbClr val="0078D7"/>
            </a:solidFill>
            <a:ln w="34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791B647-74E7-4E02-9FC1-92682072B285}"/>
                </a:ext>
              </a:extLst>
            </p:cNvPr>
            <p:cNvSpPr/>
            <p:nvPr/>
          </p:nvSpPr>
          <p:spPr>
            <a:xfrm>
              <a:off x="11091501" y="3339759"/>
              <a:ext cx="183244" cy="88097"/>
            </a:xfrm>
            <a:custGeom>
              <a:avLst/>
              <a:gdLst>
                <a:gd name="connsiteX0" fmla="*/ 182483 w 183243"/>
                <a:gd name="connsiteY0" fmla="*/ 954 h 88096"/>
                <a:gd name="connsiteX1" fmla="*/ 954 w 183243"/>
                <a:gd name="connsiteY1" fmla="*/ 954 h 88096"/>
                <a:gd name="connsiteX2" fmla="*/ 954 w 183243"/>
                <a:gd name="connsiteY2" fmla="*/ 89372 h 88096"/>
                <a:gd name="connsiteX3" fmla="*/ 181414 w 183243"/>
                <a:gd name="connsiteY3" fmla="*/ 89372 h 88096"/>
                <a:gd name="connsiteX4" fmla="*/ 170131 w 183243"/>
                <a:gd name="connsiteY4" fmla="*/ 46083 h 88096"/>
                <a:gd name="connsiteX5" fmla="*/ 182483 w 183243"/>
                <a:gd name="connsiteY5" fmla="*/ 954 h 8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243" h="88096">
                  <a:moveTo>
                    <a:pt x="182483" y="954"/>
                  </a:moveTo>
                  <a:lnTo>
                    <a:pt x="954" y="954"/>
                  </a:lnTo>
                  <a:lnTo>
                    <a:pt x="954" y="89372"/>
                  </a:lnTo>
                  <a:lnTo>
                    <a:pt x="181414" y="89372"/>
                  </a:lnTo>
                  <a:cubicBezTo>
                    <a:pt x="174229" y="76545"/>
                    <a:pt x="170131" y="61819"/>
                    <a:pt x="170131" y="46083"/>
                  </a:cubicBezTo>
                  <a:cubicBezTo>
                    <a:pt x="170131" y="29634"/>
                    <a:pt x="174644" y="14196"/>
                    <a:pt x="182483" y="954"/>
                  </a:cubicBezTo>
                  <a:close/>
                </a:path>
              </a:pathLst>
            </a:custGeom>
            <a:solidFill>
              <a:srgbClr val="0078D7"/>
            </a:solidFill>
            <a:ln w="34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31D7068-51F4-4876-A50C-6C1A308EC16B}"/>
                </a:ext>
              </a:extLst>
            </p:cNvPr>
            <p:cNvSpPr/>
            <p:nvPr/>
          </p:nvSpPr>
          <p:spPr>
            <a:xfrm>
              <a:off x="11091501" y="3125849"/>
              <a:ext cx="338296" cy="88097"/>
            </a:xfrm>
            <a:custGeom>
              <a:avLst/>
              <a:gdLst>
                <a:gd name="connsiteX0" fmla="*/ 339250 w 338296"/>
                <a:gd name="connsiteY0" fmla="*/ 954 h 88096"/>
                <a:gd name="connsiteX1" fmla="*/ 954 w 338296"/>
                <a:gd name="connsiteY1" fmla="*/ 954 h 88096"/>
                <a:gd name="connsiteX2" fmla="*/ 954 w 338296"/>
                <a:gd name="connsiteY2" fmla="*/ 89372 h 88096"/>
                <a:gd name="connsiteX3" fmla="*/ 339250 w 338296"/>
                <a:gd name="connsiteY3" fmla="*/ 89372 h 88096"/>
                <a:gd name="connsiteX4" fmla="*/ 339250 w 338296"/>
                <a:gd name="connsiteY4" fmla="*/ 954 h 8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296" h="88096">
                  <a:moveTo>
                    <a:pt x="339250" y="954"/>
                  </a:moveTo>
                  <a:lnTo>
                    <a:pt x="954" y="954"/>
                  </a:lnTo>
                  <a:lnTo>
                    <a:pt x="954" y="89372"/>
                  </a:lnTo>
                  <a:lnTo>
                    <a:pt x="339250" y="89372"/>
                  </a:lnTo>
                  <a:lnTo>
                    <a:pt x="339250" y="954"/>
                  </a:lnTo>
                  <a:close/>
                </a:path>
              </a:pathLst>
            </a:custGeom>
            <a:solidFill>
              <a:srgbClr val="0078D7"/>
            </a:solidFill>
            <a:ln w="34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7CBD9E2-86BD-4496-A780-11C2F0594CF2}"/>
                </a:ext>
              </a:extLst>
            </p:cNvPr>
            <p:cNvSpPr/>
            <p:nvPr/>
          </p:nvSpPr>
          <p:spPr>
            <a:xfrm>
              <a:off x="11128255" y="3152168"/>
              <a:ext cx="35239" cy="35239"/>
            </a:xfrm>
            <a:custGeom>
              <a:avLst/>
              <a:gdLst>
                <a:gd name="connsiteX0" fmla="*/ 19362 w 35239"/>
                <a:gd name="connsiteY0" fmla="*/ 37770 h 35238"/>
                <a:gd name="connsiteX1" fmla="*/ 37770 w 35239"/>
                <a:gd name="connsiteY1" fmla="*/ 19362 h 35238"/>
                <a:gd name="connsiteX2" fmla="*/ 19362 w 35239"/>
                <a:gd name="connsiteY2" fmla="*/ 954 h 35238"/>
                <a:gd name="connsiteX3" fmla="*/ 954 w 35239"/>
                <a:gd name="connsiteY3" fmla="*/ 19362 h 35238"/>
                <a:gd name="connsiteX4" fmla="*/ 19362 w 35239"/>
                <a:gd name="connsiteY4" fmla="*/ 37770 h 3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39" h="35238">
                  <a:moveTo>
                    <a:pt x="19362" y="37770"/>
                  </a:moveTo>
                  <a:cubicBezTo>
                    <a:pt x="29528" y="37770"/>
                    <a:pt x="37770" y="29528"/>
                    <a:pt x="37770" y="19362"/>
                  </a:cubicBezTo>
                  <a:cubicBezTo>
                    <a:pt x="37770" y="9195"/>
                    <a:pt x="29528" y="954"/>
                    <a:pt x="19362" y="954"/>
                  </a:cubicBezTo>
                  <a:cubicBezTo>
                    <a:pt x="9195" y="954"/>
                    <a:pt x="954" y="9195"/>
                    <a:pt x="954" y="19362"/>
                  </a:cubicBezTo>
                  <a:cubicBezTo>
                    <a:pt x="954" y="29528"/>
                    <a:pt x="9195" y="37770"/>
                    <a:pt x="19362" y="37770"/>
                  </a:cubicBezTo>
                  <a:close/>
                </a:path>
              </a:pathLst>
            </a:custGeom>
            <a:solidFill>
              <a:srgbClr val="50E6FF"/>
            </a:solidFill>
            <a:ln w="34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8EF2EFE-8C19-4419-BA3B-B51C16CF7C5E}"/>
                </a:ext>
              </a:extLst>
            </p:cNvPr>
            <p:cNvSpPr/>
            <p:nvPr/>
          </p:nvSpPr>
          <p:spPr>
            <a:xfrm>
              <a:off x="11128255" y="3366051"/>
              <a:ext cx="35239" cy="35239"/>
            </a:xfrm>
            <a:custGeom>
              <a:avLst/>
              <a:gdLst>
                <a:gd name="connsiteX0" fmla="*/ 19362 w 35239"/>
                <a:gd name="connsiteY0" fmla="*/ 37770 h 35238"/>
                <a:gd name="connsiteX1" fmla="*/ 37770 w 35239"/>
                <a:gd name="connsiteY1" fmla="*/ 19362 h 35238"/>
                <a:gd name="connsiteX2" fmla="*/ 19362 w 35239"/>
                <a:gd name="connsiteY2" fmla="*/ 954 h 35238"/>
                <a:gd name="connsiteX3" fmla="*/ 954 w 35239"/>
                <a:gd name="connsiteY3" fmla="*/ 19362 h 35238"/>
                <a:gd name="connsiteX4" fmla="*/ 19362 w 35239"/>
                <a:gd name="connsiteY4" fmla="*/ 37770 h 3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39" h="35238">
                  <a:moveTo>
                    <a:pt x="19362" y="37770"/>
                  </a:moveTo>
                  <a:cubicBezTo>
                    <a:pt x="29528" y="37770"/>
                    <a:pt x="37770" y="29528"/>
                    <a:pt x="37770" y="19362"/>
                  </a:cubicBezTo>
                  <a:cubicBezTo>
                    <a:pt x="37770" y="9195"/>
                    <a:pt x="29528" y="954"/>
                    <a:pt x="19362" y="954"/>
                  </a:cubicBezTo>
                  <a:cubicBezTo>
                    <a:pt x="9195" y="954"/>
                    <a:pt x="954" y="9195"/>
                    <a:pt x="954" y="19362"/>
                  </a:cubicBezTo>
                  <a:cubicBezTo>
                    <a:pt x="954" y="29528"/>
                    <a:pt x="9195" y="37770"/>
                    <a:pt x="19362" y="37770"/>
                  </a:cubicBezTo>
                  <a:close/>
                </a:path>
              </a:pathLst>
            </a:custGeom>
            <a:solidFill>
              <a:srgbClr val="50E6FF"/>
            </a:solidFill>
            <a:ln w="34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9C1C3B3-35FB-4E2C-8137-C93C2640C2C4}"/>
                </a:ext>
              </a:extLst>
            </p:cNvPr>
            <p:cNvSpPr/>
            <p:nvPr/>
          </p:nvSpPr>
          <p:spPr>
            <a:xfrm>
              <a:off x="11128255" y="3259453"/>
              <a:ext cx="35239" cy="35239"/>
            </a:xfrm>
            <a:custGeom>
              <a:avLst/>
              <a:gdLst>
                <a:gd name="connsiteX0" fmla="*/ 19362 w 35239"/>
                <a:gd name="connsiteY0" fmla="*/ 37770 h 35238"/>
                <a:gd name="connsiteX1" fmla="*/ 37770 w 35239"/>
                <a:gd name="connsiteY1" fmla="*/ 19362 h 35238"/>
                <a:gd name="connsiteX2" fmla="*/ 19362 w 35239"/>
                <a:gd name="connsiteY2" fmla="*/ 954 h 35238"/>
                <a:gd name="connsiteX3" fmla="*/ 954 w 35239"/>
                <a:gd name="connsiteY3" fmla="*/ 19362 h 35238"/>
                <a:gd name="connsiteX4" fmla="*/ 19362 w 35239"/>
                <a:gd name="connsiteY4" fmla="*/ 37770 h 3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39" h="35238">
                  <a:moveTo>
                    <a:pt x="19362" y="37770"/>
                  </a:moveTo>
                  <a:cubicBezTo>
                    <a:pt x="29528" y="37770"/>
                    <a:pt x="37770" y="29528"/>
                    <a:pt x="37770" y="19362"/>
                  </a:cubicBezTo>
                  <a:cubicBezTo>
                    <a:pt x="37770" y="9195"/>
                    <a:pt x="29528" y="954"/>
                    <a:pt x="19362" y="954"/>
                  </a:cubicBezTo>
                  <a:cubicBezTo>
                    <a:pt x="9195" y="954"/>
                    <a:pt x="954" y="9195"/>
                    <a:pt x="954" y="19362"/>
                  </a:cubicBezTo>
                  <a:cubicBezTo>
                    <a:pt x="954" y="29528"/>
                    <a:pt x="9195" y="37770"/>
                    <a:pt x="19362" y="37770"/>
                  </a:cubicBezTo>
                  <a:close/>
                </a:path>
              </a:pathLst>
            </a:custGeom>
            <a:solidFill>
              <a:srgbClr val="50E6FF"/>
            </a:solidFill>
            <a:ln w="34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A3BD37B-5F9F-4C34-B0D4-31180B5CDC1A}"/>
                </a:ext>
              </a:extLst>
            </p:cNvPr>
            <p:cNvSpPr/>
            <p:nvPr/>
          </p:nvSpPr>
          <p:spPr>
            <a:xfrm>
              <a:off x="11284931" y="3307329"/>
              <a:ext cx="95146" cy="130383"/>
            </a:xfrm>
            <a:custGeom>
              <a:avLst/>
              <a:gdLst>
                <a:gd name="connsiteX0" fmla="*/ 17441 w 95145"/>
                <a:gd name="connsiteY0" fmla="*/ 95072 h 130383"/>
                <a:gd name="connsiteX1" fmla="*/ 18688 w 95145"/>
                <a:gd name="connsiteY1" fmla="*/ 56653 h 130383"/>
                <a:gd name="connsiteX2" fmla="*/ 46716 w 95145"/>
                <a:gd name="connsiteY2" fmla="*/ 30347 h 130383"/>
                <a:gd name="connsiteX3" fmla="*/ 69400 w 95145"/>
                <a:gd name="connsiteY3" fmla="*/ 27378 h 130383"/>
                <a:gd name="connsiteX4" fmla="*/ 67203 w 95145"/>
                <a:gd name="connsiteY4" fmla="*/ 39670 h 130383"/>
                <a:gd name="connsiteX5" fmla="*/ 94518 w 95145"/>
                <a:gd name="connsiteY5" fmla="*/ 24825 h 130383"/>
                <a:gd name="connsiteX6" fmla="*/ 74091 w 95145"/>
                <a:gd name="connsiteY6" fmla="*/ 954 h 130383"/>
                <a:gd name="connsiteX7" fmla="*/ 71716 w 95145"/>
                <a:gd name="connsiteY7" fmla="*/ 14374 h 130383"/>
                <a:gd name="connsiteX8" fmla="*/ 42084 w 95145"/>
                <a:gd name="connsiteY8" fmla="*/ 17996 h 130383"/>
                <a:gd name="connsiteX9" fmla="*/ 6633 w 95145"/>
                <a:gd name="connsiteY9" fmla="*/ 51249 h 130383"/>
                <a:gd name="connsiteX10" fmla="*/ 5090 w 95145"/>
                <a:gd name="connsiteY10" fmla="*/ 99823 h 130383"/>
                <a:gd name="connsiteX11" fmla="*/ 26526 w 95145"/>
                <a:gd name="connsiteY11" fmla="*/ 128266 h 130383"/>
                <a:gd name="connsiteX12" fmla="*/ 28901 w 95145"/>
                <a:gd name="connsiteY12" fmla="*/ 130047 h 130383"/>
                <a:gd name="connsiteX13" fmla="*/ 36740 w 95145"/>
                <a:gd name="connsiteY13" fmla="*/ 119359 h 130383"/>
                <a:gd name="connsiteX14" fmla="*/ 34365 w 95145"/>
                <a:gd name="connsiteY14" fmla="*/ 117577 h 130383"/>
                <a:gd name="connsiteX15" fmla="*/ 17441 w 95145"/>
                <a:gd name="connsiteY15" fmla="*/ 95072 h 13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145" h="130383">
                  <a:moveTo>
                    <a:pt x="17441" y="95072"/>
                  </a:moveTo>
                  <a:cubicBezTo>
                    <a:pt x="12690" y="82543"/>
                    <a:pt x="13106" y="68885"/>
                    <a:pt x="18688" y="56653"/>
                  </a:cubicBezTo>
                  <a:cubicBezTo>
                    <a:pt x="24210" y="44420"/>
                    <a:pt x="34187" y="35098"/>
                    <a:pt x="46716" y="30347"/>
                  </a:cubicBezTo>
                  <a:cubicBezTo>
                    <a:pt x="54079" y="27556"/>
                    <a:pt x="61680" y="26547"/>
                    <a:pt x="69400" y="27378"/>
                  </a:cubicBezTo>
                  <a:lnTo>
                    <a:pt x="67203" y="39670"/>
                  </a:lnTo>
                  <a:lnTo>
                    <a:pt x="94518" y="24825"/>
                  </a:lnTo>
                  <a:lnTo>
                    <a:pt x="74091" y="954"/>
                  </a:lnTo>
                  <a:lnTo>
                    <a:pt x="71716" y="14374"/>
                  </a:lnTo>
                  <a:cubicBezTo>
                    <a:pt x="61680" y="13186"/>
                    <a:pt x="51526" y="14433"/>
                    <a:pt x="42084" y="17996"/>
                  </a:cubicBezTo>
                  <a:cubicBezTo>
                    <a:pt x="26229" y="23993"/>
                    <a:pt x="13640" y="35810"/>
                    <a:pt x="6633" y="51249"/>
                  </a:cubicBezTo>
                  <a:cubicBezTo>
                    <a:pt x="-374" y="66688"/>
                    <a:pt x="-908" y="83968"/>
                    <a:pt x="5090" y="99823"/>
                  </a:cubicBezTo>
                  <a:cubicBezTo>
                    <a:pt x="9365" y="111223"/>
                    <a:pt x="16788" y="121081"/>
                    <a:pt x="26526" y="128266"/>
                  </a:cubicBezTo>
                  <a:lnTo>
                    <a:pt x="28901" y="130047"/>
                  </a:lnTo>
                  <a:lnTo>
                    <a:pt x="36740" y="119359"/>
                  </a:lnTo>
                  <a:lnTo>
                    <a:pt x="34365" y="117577"/>
                  </a:lnTo>
                  <a:cubicBezTo>
                    <a:pt x="26704" y="111877"/>
                    <a:pt x="20826" y="104039"/>
                    <a:pt x="17441" y="95072"/>
                  </a:cubicBezTo>
                  <a:close/>
                </a:path>
              </a:pathLst>
            </a:custGeom>
            <a:solidFill>
              <a:srgbClr val="0078D7"/>
            </a:solidFill>
            <a:ln w="34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FBCC921-F3E8-47A5-BC95-26BA5E59EDCE}"/>
                </a:ext>
              </a:extLst>
            </p:cNvPr>
            <p:cNvSpPr/>
            <p:nvPr/>
          </p:nvSpPr>
          <p:spPr>
            <a:xfrm>
              <a:off x="11327604" y="3335299"/>
              <a:ext cx="84574" cy="126860"/>
            </a:xfrm>
            <a:custGeom>
              <a:avLst/>
              <a:gdLst>
                <a:gd name="connsiteX0" fmla="*/ 81178 w 84574"/>
                <a:gd name="connsiteY0" fmla="*/ 26903 h 126859"/>
                <a:gd name="connsiteX1" fmla="*/ 62889 w 84574"/>
                <a:gd name="connsiteY1" fmla="*/ 954 h 126859"/>
                <a:gd name="connsiteX2" fmla="*/ 54278 w 84574"/>
                <a:gd name="connsiteY2" fmla="*/ 10929 h 126859"/>
                <a:gd name="connsiteX3" fmla="*/ 68767 w 84574"/>
                <a:gd name="connsiteY3" fmla="*/ 31535 h 126859"/>
                <a:gd name="connsiteX4" fmla="*/ 39492 w 84574"/>
                <a:gd name="connsiteY4" fmla="*/ 96319 h 126859"/>
                <a:gd name="connsiteX5" fmla="*/ 25716 w 84574"/>
                <a:gd name="connsiteY5" fmla="*/ 99347 h 126859"/>
                <a:gd name="connsiteX6" fmla="*/ 26488 w 84574"/>
                <a:gd name="connsiteY6" fmla="*/ 85868 h 126859"/>
                <a:gd name="connsiteX7" fmla="*/ 954 w 84574"/>
                <a:gd name="connsiteY7" fmla="*/ 103564 h 126859"/>
                <a:gd name="connsiteX8" fmla="*/ 23994 w 84574"/>
                <a:gd name="connsiteY8" fmla="*/ 127375 h 126859"/>
                <a:gd name="connsiteX9" fmla="*/ 24884 w 84574"/>
                <a:gd name="connsiteY9" fmla="*/ 112708 h 126859"/>
                <a:gd name="connsiteX10" fmla="*/ 44124 w 84574"/>
                <a:gd name="connsiteY10" fmla="*/ 108730 h 126859"/>
                <a:gd name="connsiteX11" fmla="*/ 81178 w 84574"/>
                <a:gd name="connsiteY11" fmla="*/ 26903 h 12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574" h="126859">
                  <a:moveTo>
                    <a:pt x="81178" y="26903"/>
                  </a:moveTo>
                  <a:cubicBezTo>
                    <a:pt x="77378" y="16808"/>
                    <a:pt x="71083" y="7901"/>
                    <a:pt x="62889" y="954"/>
                  </a:cubicBezTo>
                  <a:lnTo>
                    <a:pt x="54278" y="10929"/>
                  </a:lnTo>
                  <a:cubicBezTo>
                    <a:pt x="60751" y="16452"/>
                    <a:pt x="65739" y="23459"/>
                    <a:pt x="68767" y="31535"/>
                  </a:cubicBezTo>
                  <a:cubicBezTo>
                    <a:pt x="78565" y="57484"/>
                    <a:pt x="65442" y="86521"/>
                    <a:pt x="39492" y="96319"/>
                  </a:cubicBezTo>
                  <a:cubicBezTo>
                    <a:pt x="35098" y="97982"/>
                    <a:pt x="30466" y="98991"/>
                    <a:pt x="25716" y="99347"/>
                  </a:cubicBezTo>
                  <a:lnTo>
                    <a:pt x="26488" y="85868"/>
                  </a:lnTo>
                  <a:lnTo>
                    <a:pt x="954" y="103564"/>
                  </a:lnTo>
                  <a:lnTo>
                    <a:pt x="23994" y="127375"/>
                  </a:lnTo>
                  <a:lnTo>
                    <a:pt x="24884" y="112708"/>
                  </a:lnTo>
                  <a:cubicBezTo>
                    <a:pt x="31476" y="112352"/>
                    <a:pt x="37948" y="111046"/>
                    <a:pt x="44124" y="108730"/>
                  </a:cubicBezTo>
                  <a:cubicBezTo>
                    <a:pt x="76903" y="96378"/>
                    <a:pt x="93529" y="59681"/>
                    <a:pt x="81178" y="26903"/>
                  </a:cubicBezTo>
                  <a:close/>
                </a:path>
              </a:pathLst>
            </a:custGeom>
            <a:solidFill>
              <a:srgbClr val="0078D7"/>
            </a:solidFill>
            <a:ln w="34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57" name="Picture 156">
            <a:extLst>
              <a:ext uri="{FF2B5EF4-FFF2-40B4-BE49-F238E27FC236}">
                <a16:creationId xmlns:a16="http://schemas.microsoft.com/office/drawing/2014/main" id="{4B63A0D6-A06D-408A-809B-0399811AA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491" y="1004189"/>
            <a:ext cx="301752" cy="3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9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52D90"/>
        </a:solidFill>
        <a:ln>
          <a:noFill/>
        </a:ln>
      </a:spPr>
      <a:bodyPr lIns="274320" rtlCol="0" anchor="ctr"/>
      <a:lstStyle>
        <a:defPPr algn="l">
          <a:defRPr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 xsi:nil="true"/>
    <MediaServiceKeyPoints xmlns="dfb33659-0f62-4e61-88b2-9410ea3de3c8" xsi:nil="true"/>
    <SharedWithUsers xmlns="4a77f71c-362a-4462-96f5-e7e5b7ed4e3d">
      <UserInfo>
        <DisplayName>Maren Fewel</DisplayName>
        <AccountId>370</AccountId>
        <AccountType/>
      </UserInfo>
      <UserInfo>
        <DisplayName>Pamela Youngberg</DisplayName>
        <AccountId>9179</AccountId>
        <AccountType/>
      </UserInfo>
      <UserInfo>
        <DisplayName>Brandee Parge</DisplayName>
        <AccountId>593</AccountId>
        <AccountType/>
      </UserInfo>
    </SharedWithUsers>
    <lcf76f155ced4ddcb4097134ff3c332f xmlns="dfb33659-0f62-4e61-88b2-9410ea3de3c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F878D3FD58A34D840B597C6F6115EE" ma:contentTypeVersion="14" ma:contentTypeDescription="Create a new document." ma:contentTypeScope="" ma:versionID="790f7cb2f64b26d6d65c43862493d885">
  <xsd:schema xmlns:xsd="http://www.w3.org/2001/XMLSchema" xmlns:xs="http://www.w3.org/2001/XMLSchema" xmlns:p="http://schemas.microsoft.com/office/2006/metadata/properties" xmlns:ns2="dfb33659-0f62-4e61-88b2-9410ea3de3c8" xmlns:ns3="4a77f71c-362a-4462-96f5-e7e5b7ed4e3d" xmlns:ns4="230e9df3-be65-4c73-a93b-d1236ebd677e" targetNamespace="http://schemas.microsoft.com/office/2006/metadata/properties" ma:root="true" ma:fieldsID="ce2016af82e6f4938da52a8c6ab0c751" ns2:_="" ns3:_="" ns4:_="">
    <xsd:import namespace="dfb33659-0f62-4e61-88b2-9410ea3de3c8"/>
    <xsd:import namespace="4a77f71c-362a-4462-96f5-e7e5b7ed4e3d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33659-0f62-4e61-88b2-9410ea3de3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7f71c-362a-4462-96f5-e7e5b7ed4e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ab39a16-553e-450b-867a-e72eb0dc7a17}" ma:internalName="TaxCatchAll" ma:showField="CatchAllData" ma:web="4a77f71c-362a-4462-96f5-e7e5b7ed4e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770530-763C-47E4-AB75-F2E276024D1A}">
  <ds:schemaRefs>
    <ds:schemaRef ds:uri="http://purl.org/dc/elements/1.1/"/>
    <ds:schemaRef ds:uri="http://schemas.microsoft.com/office/2006/metadata/properties"/>
    <ds:schemaRef ds:uri="http://purl.org/dc/dcmitype/"/>
    <ds:schemaRef ds:uri="dfb33659-0f62-4e61-88b2-9410ea3de3c8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a77f71c-362a-4462-96f5-e7e5b7ed4e3d"/>
    <ds:schemaRef ds:uri="230e9df3-be65-4c73-a93b-d1236ebd677e"/>
    <ds:schemaRef ds:uri="3cb69610-d0f2-4ffd-98ee-e6d684b3537b"/>
    <ds:schemaRef ds:uri="eb4ba9de-4f72-49bf-ab79-3d479c0e2226"/>
    <ds:schemaRef ds:uri="ac3130e0-721f-4262-92c4-62cd232e5847"/>
    <ds:schemaRef ds:uri="0c1a6c9c-f016-4857-bf43-21b252e701d9"/>
  </ds:schemaRefs>
</ds:datastoreItem>
</file>

<file path=customXml/itemProps2.xml><?xml version="1.0" encoding="utf-8"?>
<ds:datastoreItem xmlns:ds="http://schemas.openxmlformats.org/officeDocument/2006/customXml" ds:itemID="{A62CC762-5E92-47B9-9ECE-504A3D9CC0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EBDB98-9D9F-4E7D-93B8-B100418824A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589</Words>
  <Application>Microsoft Office PowerPoint</Application>
  <PresentationFormat>Custom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Rudolf Kharpuri [Chillibreeze]</dc:creator>
  <cp:lastModifiedBy>Alli Green</cp:lastModifiedBy>
  <cp:revision>5</cp:revision>
  <dcterms:created xsi:type="dcterms:W3CDTF">2021-01-18T04:15:53Z</dcterms:created>
  <dcterms:modified xsi:type="dcterms:W3CDTF">2022-03-11T17:25:12Z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0x0101002DF878D3FD58A34D840B597C6F6115EE</vt:lpwstr>
  </property>
  <property fmtid="{D5CDD505-2E9C-101B-9397-08002B2CF9AE}" pid="3" name="MSIP_Label_8aa191f1-c555-4a9e-8b3e-85ef51701160_Name">
    <vt:lpwstr>Confidential</vt:lpwstr>
  </property>
  <property fmtid="{D5CDD505-2E9C-101B-9397-08002B2CF9AE}" pid="4" name="MSIP_Label_8aa191f1-c555-4a9e-8b3e-85ef51701160_Extended_MSFT_Method">
    <vt:lpwstr>Standard</vt:lpwstr>
  </property>
  <property fmtid="{D5CDD505-2E9C-101B-9397-08002B2CF9AE}" pid="5" name="MSIP_Label_8aa191f1-c555-4a9e-8b3e-85ef51701160_SiteId">
    <vt:lpwstr>a57507b2-d296-4dca-a9ae-67b1484e02a9</vt:lpwstr>
  </property>
  <property fmtid="{D5CDD505-2E9C-101B-9397-08002B2CF9AE}" pid="6" name="MSIP_Label_8aa191f1-c555-4a9e-8b3e-85ef51701160_SetDate">
    <vt:lpwstr>2022-01-12T06:46:17Z</vt:lpwstr>
  </property>
  <property fmtid="{D5CDD505-2E9C-101B-9397-08002B2CF9AE}" pid="7" name="Sensitivity">
    <vt:lpwstr>Confidential</vt:lpwstr>
  </property>
  <property fmtid="{D5CDD505-2E9C-101B-9397-08002B2CF9AE}" pid="8" name="MSIP_Label_8aa191f1-c555-4a9e-8b3e-85ef51701160_ActionId">
    <vt:lpwstr>5e136f87-608f-4e3a-9cc9-2d658c6234ac</vt:lpwstr>
  </property>
  <property fmtid="{D5CDD505-2E9C-101B-9397-08002B2CF9AE}" pid="9" name="MSIP_Label_8aa191f1-c555-4a9e-8b3e-85ef51701160_Removed">
    <vt:lpwstr>False</vt:lpwstr>
  </property>
  <property fmtid="{D5CDD505-2E9C-101B-9397-08002B2CF9AE}" pid="10" name="MSIP_Label_8aa191f1-c555-4a9e-8b3e-85ef51701160_Enabled">
    <vt:lpwstr>True</vt:lpwstr>
  </property>
</Properties>
</file>