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31" r:id="rId1"/>
  </p:sldMasterIdLst>
  <p:notesMasterIdLst>
    <p:notesMasterId r:id="rId19"/>
  </p:notesMasterIdLst>
  <p:handoutMasterIdLst>
    <p:handoutMasterId r:id="rId20"/>
  </p:handoutMasterIdLst>
  <p:sldIdLst>
    <p:sldId id="1809" r:id="rId2"/>
    <p:sldId id="10524" r:id="rId3"/>
    <p:sldId id="10525" r:id="rId4"/>
    <p:sldId id="4327" r:id="rId5"/>
    <p:sldId id="10535" r:id="rId6"/>
    <p:sldId id="10536" r:id="rId7"/>
    <p:sldId id="10532" r:id="rId8"/>
    <p:sldId id="10537" r:id="rId9"/>
    <p:sldId id="10606" r:id="rId10"/>
    <p:sldId id="10607" r:id="rId11"/>
    <p:sldId id="10586" r:id="rId12"/>
    <p:sldId id="10551" r:id="rId13"/>
    <p:sldId id="10569" r:id="rId14"/>
    <p:sldId id="10550" r:id="rId15"/>
    <p:sldId id="10605" r:id="rId16"/>
    <p:sldId id="10604" r:id="rId17"/>
    <p:sldId id="10533" r:id="rId1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D82A8FB-AED3-4A8E-B1D6-C165AAFFB63B}">
          <p14:sldIdLst>
            <p14:sldId id="1809"/>
            <p14:sldId id="10524"/>
            <p14:sldId id="10525"/>
            <p14:sldId id="4327"/>
            <p14:sldId id="10535"/>
            <p14:sldId id="10536"/>
            <p14:sldId id="10532"/>
          </p14:sldIdLst>
        </p14:section>
        <p14:section name="Azure Pipelines" id="{232208E5-B392-4D5C-BDF7-0357BB76A3F2}">
          <p14:sldIdLst>
            <p14:sldId id="10537"/>
            <p14:sldId id="10606"/>
            <p14:sldId id="10607"/>
            <p14:sldId id="10586"/>
          </p14:sldIdLst>
        </p14:section>
        <p14:section name="Wrapping up" id="{5852559B-2AF8-434B-8C3E-29B224D70F97}">
          <p14:sldIdLst>
            <p14:sldId id="10551"/>
            <p14:sldId id="10569"/>
            <p14:sldId id="10550"/>
            <p14:sldId id="10605"/>
            <p14:sldId id="10604"/>
            <p14:sldId id="105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41"/>
    <a:srgbClr val="75757A"/>
    <a:srgbClr val="00B294"/>
    <a:srgbClr val="D5588A"/>
    <a:srgbClr val="854CC7"/>
    <a:srgbClr val="D83B01"/>
    <a:srgbClr val="95DFD3"/>
    <a:srgbClr val="107C10"/>
    <a:srgbClr val="004B50"/>
    <a:srgbClr val="50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2109" autoAdjust="0"/>
  </p:normalViewPr>
  <p:slideViewPr>
    <p:cSldViewPr snapToGrid="0">
      <p:cViewPr>
        <p:scale>
          <a:sx n="100" d="100"/>
          <a:sy n="100" d="100"/>
        </p:scale>
        <p:origin x="1138" y="61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72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3/4/2020 9:40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3/4/2020 9:39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5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3/4/2020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65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E9C4516-26FA-2F40-A2E5-1BD96936F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42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520331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4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2169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8291610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5" y="2158885"/>
            <a:ext cx="3618381" cy="254023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1" y="2158885"/>
            <a:ext cx="3607487" cy="2540231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5"/>
            <a:ext cx="3623050" cy="2540231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686829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032720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6410244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4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400719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668591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0650954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462A60B-A69E-F345-8342-7A4E3F4B6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6424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690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2187068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819855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61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1029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66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231855"/>
            <a:ext cx="6931447" cy="2171417"/>
          </a:xfrm>
          <a:noFill/>
        </p:spPr>
        <p:txBody>
          <a:bodyPr lIns="0" tIns="0" rIns="0" bIns="182880" anchor="b" anchorCtr="0"/>
          <a:lstStyle>
            <a:lvl1pPr defTabSz="914367">
              <a:defRPr sz="4800" strike="noStrike" spc="-49" baseline="0">
                <a:solidFill>
                  <a:schemeClr val="bg1"/>
                </a:solidFill>
              </a:defRPr>
            </a:lvl1pPr>
          </a:lstStyle>
          <a:p>
            <a:pPr defTabSz="914367"/>
            <a:r>
              <a:rPr lang="en-US" sz="4902" spc="-49" dirty="0">
                <a:solidFill>
                  <a:srgbClr val="FFFFFF"/>
                </a:solidFill>
                <a:latin typeface="+mj-lt"/>
              </a:rPr>
              <a:t>Azure Training Day: </a:t>
            </a:r>
            <a:br>
              <a:rPr lang="en-US" sz="4902" spc="-49" dirty="0">
                <a:solidFill>
                  <a:srgbClr val="0078D3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Learn, architect and developer</a:t>
            </a:r>
            <a:br>
              <a:rPr lang="en-US" sz="4902" spc="-49" dirty="0">
                <a:solidFill>
                  <a:srgbClr val="50E6FF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solutions on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890B2B-4A87-47BF-ABDC-17FD33799129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CC723-8B0A-429E-BF99-C0A3279D5A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879010-2BA5-4ADA-86DD-432222904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DCD107-382E-4D1A-A3B9-89F578F4AD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44B066-747D-47EC-A7D2-ECE2D4D79D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90118-51B5-40B5-BDCE-69BFE691E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B7BB85-E6F0-42CC-BAE4-3FC8F3C36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0E0663-AD89-4AC8-8010-AB75DAE0B2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957CD3-70DC-4100-A225-7B592B67F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6E37C7-D8FB-42AE-BCF0-63E6A652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BEBE55-430D-469B-863D-CF0F3398BD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9C76CB-E61E-4101-8CD5-48724D444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46E7AC-A6D0-40E5-AC0C-4C2C29F3B2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817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5787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 dirty="0"/>
              <a:t>Small caption: Segoe UI Bold 10/12</a:t>
            </a:r>
          </a:p>
          <a:p>
            <a:pPr lvl="1"/>
            <a:r>
              <a:rPr lang="en-US" dirty="0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9528163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611403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166068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8" y="1599724"/>
            <a:ext cx="3609417" cy="3099393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39" y="1599724"/>
            <a:ext cx="3609417" cy="3099393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3" y="1599722"/>
            <a:ext cx="3609417" cy="3099394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924925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8"/>
            <a:ext cx="1693247" cy="277879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418487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 dirty="0"/>
              <a:t>H2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B1 Segoe UI Regular 20/24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H3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B2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H4 Segoe UI Bold 10/12</a:t>
            </a:r>
          </a:p>
          <a:p>
            <a:pPr lvl="6"/>
            <a:r>
              <a:rPr lang="en-US" dirty="0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226" y="2842059"/>
            <a:ext cx="6849372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2" r:id="rId1"/>
    <p:sldLayoutId id="2147484733" r:id="rId2"/>
    <p:sldLayoutId id="2147484734" r:id="rId3"/>
    <p:sldLayoutId id="2147484735" r:id="rId4"/>
    <p:sldLayoutId id="2147484736" r:id="rId5"/>
    <p:sldLayoutId id="2147484737" r:id="rId6"/>
    <p:sldLayoutId id="2147484738" r:id="rId7"/>
    <p:sldLayoutId id="2147484739" r:id="rId8"/>
    <p:sldLayoutId id="2147484740" r:id="rId9"/>
    <p:sldLayoutId id="2147484741" r:id="rId10"/>
    <p:sldLayoutId id="2147484742" r:id="rId11"/>
    <p:sldLayoutId id="2147484743" r:id="rId12"/>
    <p:sldLayoutId id="2147484744" r:id="rId13"/>
    <p:sldLayoutId id="2147484745" r:id="rId14"/>
    <p:sldLayoutId id="2147484746" r:id="rId15"/>
    <p:sldLayoutId id="2147484747" r:id="rId16"/>
    <p:sldLayoutId id="2147484748" r:id="rId17"/>
    <p:sldLayoutId id="2147484749" r:id="rId18"/>
    <p:sldLayoutId id="2147484750" r:id="rId19"/>
    <p:sldLayoutId id="2147484751" r:id="rId20"/>
    <p:sldLayoutId id="2147484812" r:id="rId21"/>
    <p:sldLayoutId id="2147484813" r:id="rId22"/>
    <p:sldLayoutId id="2147484862" r:id="rId23"/>
    <p:sldLayoutId id="2147484863" r:id="rId24"/>
    <p:sldLayoutId id="2147484867" r:id="rId25"/>
    <p:sldLayoutId id="2147484784" r:id="rId26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esharprun/pspell" TargetMode="External"/><Relationship Id="rId2" Type="http://schemas.openxmlformats.org/officeDocument/2006/relationships/hyperlink" Target="https://docs.microsoft.com/azure/devops/pipelines/yaml-schema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microsoft.com/en-us/azure/devops/pipelines/tasks/package/nuget" TargetMode="External"/><Relationship Id="rId4" Type="http://schemas.openxmlformats.org/officeDocument/2006/relationships/hyperlink" Target="https://docs.microsoft.com/azure/devops/pipelines/tasks/build/dotnet-core-cl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USDEV/Azure-pipelines-with-GitHub" TargetMode="External"/><Relationship Id="rId2" Type="http://schemas.openxmlformats.org/officeDocument/2006/relationships/hyperlink" Target="mailto:MSUSDev@Microsoft.com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25875/nuage--cloud-by-lmproulx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jpg"/><Relationship Id="rId5" Type="http://schemas.openxmlformats.org/officeDocument/2006/relationships/hyperlink" Target="https://github.com/MSUSDEV/Azure-pipelines-with-GitHub" TargetMode="External"/><Relationship Id="rId4" Type="http://schemas.openxmlformats.org/officeDocument/2006/relationships/hyperlink" Target="mailto:MSUSDev@Microsof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A8D3961-91D4-4041-9455-6E5EBC1A175C}"/>
              </a:ext>
            </a:extLst>
          </p:cNvPr>
          <p:cNvSpPr txBox="1">
            <a:spLocks/>
          </p:cNvSpPr>
          <p:nvPr/>
        </p:nvSpPr>
        <p:spPr>
          <a:xfrm>
            <a:off x="630060" y="2021531"/>
            <a:ext cx="6448035" cy="2649025"/>
          </a:xfrm>
          <a:prstGeom prst="rect">
            <a:avLst/>
          </a:prstGeom>
          <a:noFill/>
        </p:spPr>
        <p:txBody>
          <a:bodyPr vert="horz" wrap="square" lIns="0" tIns="0" rIns="0" bIns="179285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strike="noStrike" kern="1200" cap="none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2" b="0" i="0" u="none" strike="noStrike" kern="1200" cap="none" spc="-49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Azure DevOps Training </a:t>
            </a:r>
            <a:r>
              <a:rPr lang="en-US" sz="4000" spc="-49" dirty="0">
                <a:solidFill>
                  <a:srgbClr val="50E6FF"/>
                </a:solidFill>
                <a:latin typeface="Segoe UI"/>
              </a:rPr>
              <a:t>Modernize your process </a:t>
            </a:r>
            <a:r>
              <a:rPr kumimoji="0" lang="en-US" sz="4000" b="0" i="0" u="none" strike="noStrike" kern="1200" cap="none" spc="-49" normalizeH="0" baseline="0" noProof="0" dirty="0">
                <a:ln w="3175"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with Azure DevOps and GitHub</a:t>
            </a:r>
            <a:endParaRPr kumimoji="0" lang="en-US" sz="4902" b="0" i="0" u="none" strike="noStrike" kern="1200" cap="none" spc="-49" normalizeH="0" baseline="0" noProof="0" dirty="0">
              <a:ln w="3175">
                <a:noFill/>
              </a:ln>
              <a:solidFill>
                <a:srgbClr val="50E6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340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F550-3928-4429-8C5D-001E22C7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package managers simultaneously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7DC0F-42A2-420E-BF81-25D687E56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7EF78-5D68-4410-85EE-1EEC7904685E}"/>
              </a:ext>
            </a:extLst>
          </p:cNvPr>
          <p:cNvSpPr/>
          <p:nvPr/>
        </p:nvSpPr>
        <p:spPr bwMode="auto">
          <a:xfrm>
            <a:off x="1027134" y="1835063"/>
            <a:ext cx="1828800" cy="411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Artifact Feed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B35C8-63AF-4033-881C-3BBFDD32C105}"/>
              </a:ext>
            </a:extLst>
          </p:cNvPr>
          <p:cNvSpPr/>
          <p:nvPr/>
        </p:nvSpPr>
        <p:spPr bwMode="auto">
          <a:xfrm>
            <a:off x="3778684" y="1835063"/>
            <a:ext cx="2743200" cy="731520"/>
          </a:xfrm>
          <a:prstGeom prst="rect">
            <a:avLst/>
          </a:prstGeom>
          <a:solidFill>
            <a:srgbClr val="3C3C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NPM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45530-D790-470A-AB6F-4074233652C4}"/>
              </a:ext>
            </a:extLst>
          </p:cNvPr>
          <p:cNvSpPr/>
          <p:nvPr/>
        </p:nvSpPr>
        <p:spPr bwMode="auto">
          <a:xfrm>
            <a:off x="3778684" y="2901863"/>
            <a:ext cx="2743200" cy="731520"/>
          </a:xfrm>
          <a:prstGeom prst="rect">
            <a:avLst/>
          </a:prstGeom>
          <a:solidFill>
            <a:srgbClr val="3C3C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NuGet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BEE32-9D8F-4C69-B662-9AB70A8EDBE7}"/>
              </a:ext>
            </a:extLst>
          </p:cNvPr>
          <p:cNvSpPr/>
          <p:nvPr/>
        </p:nvSpPr>
        <p:spPr bwMode="auto">
          <a:xfrm>
            <a:off x="3778684" y="5035463"/>
            <a:ext cx="2743200" cy="731520"/>
          </a:xfrm>
          <a:prstGeom prst="rect">
            <a:avLst/>
          </a:prstGeom>
          <a:solidFill>
            <a:srgbClr val="3C3C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589414-C10D-4571-8146-9B94A7820DF3}"/>
              </a:ext>
            </a:extLst>
          </p:cNvPr>
          <p:cNvSpPr/>
          <p:nvPr/>
        </p:nvSpPr>
        <p:spPr bwMode="auto">
          <a:xfrm>
            <a:off x="3778684" y="3968663"/>
            <a:ext cx="2743200" cy="731520"/>
          </a:xfrm>
          <a:prstGeom prst="rect">
            <a:avLst/>
          </a:prstGeom>
          <a:solidFill>
            <a:srgbClr val="3C3C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Maven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5B5FB2-152B-4225-BC91-4EB0ED7130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55934" y="2200823"/>
            <a:ext cx="922750" cy="16916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0ABC8410-1F5F-4DD6-AEAB-68EB8E304A3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855934" y="3892463"/>
            <a:ext cx="922750" cy="15087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0D7EB027-3B6A-4480-A838-36F2F6AA34A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55934" y="3267623"/>
            <a:ext cx="922750" cy="6248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188EAEC0-EEE2-4E72-899A-07187E0C960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855934" y="3892463"/>
            <a:ext cx="922750" cy="441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5D305222-25E0-4199-8094-6D16C4C2D350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6521884" y="2200823"/>
            <a:ext cx="2260778" cy="2297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5A529CFB-7418-4B83-8A97-76F8E78B5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1732" y="4768662"/>
            <a:ext cx="640080" cy="50467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9FB1473-3A5D-4F13-A934-8D3FC00BF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5986" y="3821880"/>
            <a:ext cx="640080" cy="61030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5A8523F-59E2-416C-8F58-C75FE9D83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2662" y="2110577"/>
            <a:ext cx="359070" cy="64008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D517FF1-139C-4A49-994E-6DA2DF2002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1732" y="2861760"/>
            <a:ext cx="640080" cy="640080"/>
          </a:xfrm>
          <a:prstGeom prst="rect">
            <a:avLst/>
          </a:prstGeom>
        </p:spPr>
      </p:pic>
      <p:cxnSp>
        <p:nvCxnSpPr>
          <p:cNvPr id="30" name="Straight Connector 9">
            <a:extLst>
              <a:ext uri="{FF2B5EF4-FFF2-40B4-BE49-F238E27FC236}">
                <a16:creationId xmlns:a16="http://schemas.microsoft.com/office/drawing/2014/main" id="{9A516C36-31A6-407C-B5A7-761FCF63019C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6521884" y="3181800"/>
            <a:ext cx="2619848" cy="858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1BB1853D-404F-4E84-AC1B-39EFD278B08C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6521884" y="4127035"/>
            <a:ext cx="2174102" cy="2073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id="{56E62AF9-3C3D-425D-858F-8CA740CAD21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521884" y="5021002"/>
            <a:ext cx="2619848" cy="3802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149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Azure Artifacts as a NuGet feed</a:t>
            </a:r>
          </a:p>
        </p:txBody>
      </p:sp>
    </p:spTree>
    <p:extLst>
      <p:ext uri="{BB962C8B-B14F-4D97-AF65-F5344CB8AC3E}">
        <p14:creationId xmlns:p14="http://schemas.microsoft.com/office/powerpoint/2010/main" val="9174678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FD9EB-CC03-4BE2-B491-6F62931E986E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52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links!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41033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hlinkClick r:id="rId2"/>
              </a:rPr>
              <a:t>https://docs.microsoft.com/azure/devops/pipelines/yaml-schema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3"/>
              </a:rPr>
              <a:t>https://github.com/seesharprun/pspell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4"/>
              </a:rPr>
              <a:t>https://docs.microsoft.com/azure/devops/pipelines/tasks/build/dotnet-core-cli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5"/>
              </a:rPr>
              <a:t>https://docs.microsoft.com/azure/devops/pipelines/tasks/package/nuget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638570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Packaging .NET</a:t>
            </a:r>
          </a:p>
          <a:p>
            <a:pPr>
              <a:lnSpc>
                <a:spcPct val="200000"/>
              </a:lnSpc>
            </a:pPr>
            <a:r>
              <a:rPr lang="en-US" dirty="0"/>
              <a:t>	Publishing to Azure Artifacts</a:t>
            </a:r>
          </a:p>
          <a:p>
            <a:pPr>
              <a:lnSpc>
                <a:spcPct val="200000"/>
              </a:lnSpc>
            </a:pPr>
            <a:r>
              <a:rPr lang="en-US" dirty="0"/>
              <a:t>	Using Azure Artifacts as a NuGet Feed</a:t>
            </a:r>
          </a:p>
          <a:p>
            <a:pPr>
              <a:lnSpc>
                <a:spcPct val="200000"/>
              </a:lnSpc>
            </a:pPr>
            <a:r>
              <a:rPr lang="en-US" dirty="0"/>
              <a:t>	Automating Azure Artifacts Publishing</a:t>
            </a:r>
          </a:p>
        </p:txBody>
      </p:sp>
    </p:spTree>
    <p:extLst>
      <p:ext uri="{BB962C8B-B14F-4D97-AF65-F5344CB8AC3E}">
        <p14:creationId xmlns:p14="http://schemas.microsoft.com/office/powerpoint/2010/main" val="34186402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in review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Session 1:	</a:t>
            </a:r>
            <a:r>
              <a:rPr lang="en-US" dirty="0">
                <a:solidFill>
                  <a:schemeClr val="tx2"/>
                </a:solidFill>
              </a:rPr>
              <a:t>Introduction to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2:</a:t>
            </a: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Continuous integration with GitHub and Azure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3:</a:t>
            </a: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Continuous deployment using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4:	</a:t>
            </a:r>
            <a:r>
              <a:rPr lang="en-US" dirty="0">
                <a:solidFill>
                  <a:schemeClr val="tx2"/>
                </a:solidFill>
              </a:rPr>
              <a:t>Package management with Azure Artifacts</a:t>
            </a:r>
          </a:p>
        </p:txBody>
      </p:sp>
    </p:spTree>
    <p:extLst>
      <p:ext uri="{BB962C8B-B14F-4D97-AF65-F5344CB8AC3E}">
        <p14:creationId xmlns:p14="http://schemas.microsoft.com/office/powerpoint/2010/main" val="26000829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B1D1-C7B6-40AF-8006-18E527AA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618301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 and support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031325"/>
          </a:xfrm>
        </p:spPr>
        <p:txBody>
          <a:bodyPr/>
          <a:lstStyle/>
          <a:p>
            <a:r>
              <a:rPr lang="en-US" sz="2400" dirty="0"/>
              <a:t>For questions or help with this series</a:t>
            </a:r>
          </a:p>
          <a:p>
            <a:r>
              <a:rPr lang="en-US" sz="2400" dirty="0">
                <a:hlinkClick r:id="rId2"/>
              </a:rPr>
              <a:t>MSUSDev@Microsoft.com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the presentations and sample code</a:t>
            </a:r>
          </a:p>
          <a:p>
            <a:r>
              <a:rPr lang="en-US" sz="2400" dirty="0">
                <a:hlinkClick r:id="rId3"/>
              </a:rPr>
              <a:t>https://github.com/MSUSDEV/Azure-pipelines-with-GitHub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68237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Package management with Azure Artifacts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Part 4 of 4 in the </a:t>
            </a:r>
            <a:r>
              <a:rPr lang="en-US" u="sng" dirty="0"/>
              <a:t>CI/CD with Azure Pipelines and GitHub</a:t>
            </a:r>
            <a:r>
              <a:rPr lang="en-US" dirty="0"/>
              <a:t> series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223B0A-C8BB-40CA-97DA-6E941A6F83C1}"/>
              </a:ext>
            </a:extLst>
          </p:cNvPr>
          <p:cNvSpPr txBox="1">
            <a:spLocks/>
          </p:cNvSpPr>
          <p:nvPr/>
        </p:nvSpPr>
        <p:spPr>
          <a:xfrm>
            <a:off x="457200" y="6065443"/>
            <a:ext cx="3543300" cy="422162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en-US"/>
              <a:t>MSUSDev@Microsoft.com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bold" charset="0"/>
              <a:cs typeface="Segoe UI Semibold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0A9475-EAAA-4687-B133-9B81718C4E2E}"/>
              </a:ext>
            </a:extLst>
          </p:cNvPr>
          <p:cNvSpPr txBox="1">
            <a:spLocks/>
          </p:cNvSpPr>
          <p:nvPr/>
        </p:nvSpPr>
        <p:spPr>
          <a:xfrm>
            <a:off x="9971572" y="6169545"/>
            <a:ext cx="2128688" cy="318060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 dirty="0" smtClean="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fr-BE" dirty="0" err="1"/>
              <a:t>Feb</a:t>
            </a:r>
            <a:r>
              <a:rPr lang="fr-BE" dirty="0"/>
              <a:t>, </a:t>
            </a:r>
            <a:r>
              <a:rPr kumimoji="0" lang="fr-BE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charset="0"/>
                <a:cs typeface="Segoe UI Semibold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634913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5B2340-4EA3-47E3-A78C-E8367BCA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750"/>
              <a:t>About us…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381E6-2D1E-4297-B3D2-A4F1A848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348"/>
            <a:ext cx="6442874" cy="4914900"/>
          </a:xfrm>
        </p:spPr>
        <p:txBody>
          <a:bodyPr vert="horz" wrap="square" lIns="0" tIns="0" rIns="182880" bIns="0" rtlCol="0" anchor="t">
            <a:noAutofit/>
          </a:bodyPr>
          <a:lstStyle/>
          <a:p>
            <a:r>
              <a:rPr lang="fr-BE" dirty="0">
                <a:solidFill>
                  <a:schemeClr val="tx2"/>
                </a:solidFill>
              </a:rPr>
              <a:t>Sidney Andrews</a:t>
            </a:r>
          </a:p>
          <a:p>
            <a:pPr marL="285750" indent="-285750">
              <a:buFont typeface="Arial" panose="05000000000000000000" pitchFamily="2" charset="2"/>
              <a:buBlip>
                <a:blip r:embed="rId2"/>
              </a:buBlip>
            </a:pPr>
            <a:r>
              <a:rPr lang="fr-BE" sz="1800" dirty="0"/>
              <a:t>  </a:t>
            </a:r>
            <a:r>
              <a:rPr lang="fr-BE" sz="1800" dirty="0">
                <a:ea typeface="+mj-lt"/>
                <a:cs typeface="+mj-lt"/>
              </a:rPr>
              <a:t>Azure MVP, Microsoft </a:t>
            </a:r>
            <a:r>
              <a:rPr lang="fr-BE" sz="1800" dirty="0" err="1">
                <a:ea typeface="+mj-lt"/>
                <a:cs typeface="+mj-lt"/>
              </a:rPr>
              <a:t>Certified</a:t>
            </a:r>
            <a:r>
              <a:rPr lang="fr-BE" sz="1800" dirty="0">
                <a:ea typeface="+mj-lt"/>
                <a:cs typeface="+mj-lt"/>
              </a:rPr>
              <a:t> Trainer</a:t>
            </a:r>
            <a:endParaRPr lang="fr-BE" sz="1800" dirty="0"/>
          </a:p>
          <a:p>
            <a:pPr marL="285750" indent="-285750">
              <a:buBlip>
                <a:blip r:embed="rId2"/>
              </a:buBlip>
            </a:pPr>
            <a:endParaRPr lang="fr-BE" sz="1800" dirty="0">
              <a:cs typeface="Segoe UI Semibold"/>
            </a:endParaRPr>
          </a:p>
          <a:p>
            <a:pPr marL="285750" indent="-285750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fr-BE" sz="1800" dirty="0"/>
          </a:p>
          <a:p>
            <a:endParaRPr lang="fr-BE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924893-4D78-471B-A9B6-E35E0FA55873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57200" y="2953721"/>
            <a:ext cx="10497065" cy="2819400"/>
          </a:xfrm>
        </p:spPr>
        <p:txBody>
          <a:bodyPr/>
          <a:lstStyle/>
          <a:p>
            <a:r>
              <a:rPr lang="en-US" dirty="0"/>
              <a:t>For questions or help with this series</a:t>
            </a:r>
          </a:p>
          <a:p>
            <a:r>
              <a:rPr lang="en-US" dirty="0">
                <a:hlinkClick r:id="rId4"/>
              </a:rPr>
              <a:t>MSUSDev@Microsoft.com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the lab guides and sample code</a:t>
            </a:r>
          </a:p>
          <a:p>
            <a:r>
              <a:rPr lang="en-US" dirty="0">
                <a:hlinkClick r:id="rId5"/>
              </a:rPr>
              <a:t>https://github.com/MSUSDEV/Azure-pipelines-with-GitHub</a:t>
            </a:r>
            <a:endParaRPr lang="en-US" dirty="0"/>
          </a:p>
        </p:txBody>
      </p:sp>
      <p:pic>
        <p:nvPicPr>
          <p:cNvPr id="3" name="Picture 2" descr="Photo of Sidney Andrews">
            <a:extLst>
              <a:ext uri="{FF2B5EF4-FFF2-40B4-BE49-F238E27FC236}">
                <a16:creationId xmlns:a16="http://schemas.microsoft.com/office/drawing/2014/main" id="{C698CF5E-6CC1-4BFB-B208-3642CA4EF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999" y="1551348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30257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scene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23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roadmap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	Session 1:	Introduction to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Session 2:	Continuous integration with GitHub and Azure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	Session 3:	Continuous deployment using Azure Pipelines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/>
                </a:solidFill>
              </a:rPr>
              <a:t>↪️</a:t>
            </a:r>
            <a:r>
              <a:rPr lang="en-US" dirty="0"/>
              <a:t>	Session 4:	</a:t>
            </a:r>
            <a:r>
              <a:rPr lang="en-US" dirty="0">
                <a:solidFill>
                  <a:schemeClr val="tx2"/>
                </a:solidFill>
              </a:rPr>
              <a:t>Package management with Azure Artifacts</a:t>
            </a:r>
          </a:p>
        </p:txBody>
      </p:sp>
    </p:spTree>
    <p:extLst>
      <p:ext uri="{BB962C8B-B14F-4D97-AF65-F5344CB8AC3E}">
        <p14:creationId xmlns:p14="http://schemas.microsoft.com/office/powerpoint/2010/main" val="41628320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Packaging .NET</a:t>
            </a:r>
          </a:p>
          <a:p>
            <a:pPr>
              <a:lnSpc>
                <a:spcPct val="200000"/>
              </a:lnSpc>
            </a:pPr>
            <a:r>
              <a:rPr lang="en-US" dirty="0"/>
              <a:t>	Publishing to Azure Artifacts</a:t>
            </a:r>
          </a:p>
          <a:p>
            <a:pPr>
              <a:lnSpc>
                <a:spcPct val="200000"/>
              </a:lnSpc>
            </a:pPr>
            <a:r>
              <a:rPr lang="en-US" dirty="0"/>
              <a:t>	Using Azure Artifacts as a NuGet Feed</a:t>
            </a:r>
          </a:p>
          <a:p>
            <a:pPr>
              <a:lnSpc>
                <a:spcPct val="200000"/>
              </a:lnSpc>
            </a:pPr>
            <a:r>
              <a:rPr lang="en-US" dirty="0"/>
              <a:t>	Automating Azure Artifacts Publishing</a:t>
            </a:r>
          </a:p>
        </p:txBody>
      </p:sp>
    </p:spTree>
    <p:extLst>
      <p:ext uri="{BB962C8B-B14F-4D97-AF65-F5344CB8AC3E}">
        <p14:creationId xmlns:p14="http://schemas.microsoft.com/office/powerpoint/2010/main" val="37987359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20020"/>
          </a:xfrm>
        </p:spPr>
        <p:txBody>
          <a:bodyPr/>
          <a:lstStyle/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you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need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command-line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Git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Some .NET CLI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may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help…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Some NuGet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220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Artifacts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Managing packages</a:t>
            </a:r>
          </a:p>
        </p:txBody>
      </p:sp>
    </p:spTree>
    <p:extLst>
      <p:ext uri="{BB962C8B-B14F-4D97-AF65-F5344CB8AC3E}">
        <p14:creationId xmlns:p14="http://schemas.microsoft.com/office/powerpoint/2010/main" val="19978671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D799-4585-46FD-87D4-6D721607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package feed for all of your favorite package managers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F5ECB-D57F-4630-BB84-E518F06C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BFFAD5-BA41-4CD5-A5B6-F4CCB5FFF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54" y="1450879"/>
            <a:ext cx="6457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565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binar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D8D86650-D1D0-4F72-97EB-6FE85552E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Training Day</Template>
  <TotalTime>0</TotalTime>
  <Words>431</Words>
  <Application>Microsoft Office PowerPoint</Application>
  <PresentationFormat>Widescreen</PresentationFormat>
  <Paragraphs>78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Segoe Semibold</vt:lpstr>
      <vt:lpstr>Segoe UI</vt:lpstr>
      <vt:lpstr>Segoe UI Light</vt:lpstr>
      <vt:lpstr>Segoe UI Semibold</vt:lpstr>
      <vt:lpstr>Segoe UI Semilight</vt:lpstr>
      <vt:lpstr>Wingdings</vt:lpstr>
      <vt:lpstr>Webinar</vt:lpstr>
      <vt:lpstr>PowerPoint Presentation</vt:lpstr>
      <vt:lpstr>Package management with Azure Artifacts</vt:lpstr>
      <vt:lpstr>About us…</vt:lpstr>
      <vt:lpstr>Setting the scene</vt:lpstr>
      <vt:lpstr>Series roadmap</vt:lpstr>
      <vt:lpstr>Today's agenda</vt:lpstr>
      <vt:lpstr>Technical requirements</vt:lpstr>
      <vt:lpstr>Azure Artifacts</vt:lpstr>
      <vt:lpstr>One package feed for all of your favorite package managers</vt:lpstr>
      <vt:lpstr>Use package managers simultaneously</vt:lpstr>
      <vt:lpstr>Demo</vt:lpstr>
      <vt:lpstr>Wrapping up</vt:lpstr>
      <vt:lpstr>Lots of links!</vt:lpstr>
      <vt:lpstr>Today's agenda</vt:lpstr>
      <vt:lpstr>Series in review</vt:lpstr>
      <vt:lpstr>Thank You!</vt:lpstr>
      <vt:lpstr>Questions and support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2020-02-13T18:22:42Z</dcterms:created>
  <dcterms:modified xsi:type="dcterms:W3CDTF">2020-03-05T02:55:08Z</dcterms:modified>
</cp:coreProperties>
</file>