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5"/>
  </p:notesMasterIdLst>
  <p:handoutMasterIdLst>
    <p:handoutMasterId r:id="rId16"/>
  </p:handoutMasterIdLst>
  <p:sldIdLst>
    <p:sldId id="1719" r:id="rId2"/>
    <p:sldId id="1720" r:id="rId3"/>
    <p:sldId id="1721" r:id="rId4"/>
    <p:sldId id="1723" r:id="rId5"/>
    <p:sldId id="1722" r:id="rId6"/>
    <p:sldId id="1724" r:id="rId7"/>
    <p:sldId id="1725" r:id="rId8"/>
    <p:sldId id="1726" r:id="rId9"/>
    <p:sldId id="1729" r:id="rId10"/>
    <p:sldId id="1728" r:id="rId11"/>
    <p:sldId id="1730" r:id="rId12"/>
    <p:sldId id="1731" r:id="rId13"/>
    <p:sldId id="1732"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C315ADD-5A0A-4F1A-A93D-22252C943759}">
          <p14:sldIdLst>
            <p14:sldId id="1719"/>
            <p14:sldId id="1720"/>
            <p14:sldId id="1721"/>
            <p14:sldId id="1723"/>
            <p14:sldId id="1722"/>
            <p14:sldId id="1724"/>
            <p14:sldId id="1725"/>
          </p14:sldIdLst>
        </p14:section>
        <p14:section name="Overview" id="{ACF45E9D-FE49-4578-B449-D5839E92A86B}">
          <p14:sldIdLst>
            <p14:sldId id="1726"/>
            <p14:sldId id="1729"/>
            <p14:sldId id="1728"/>
            <p14:sldId id="1730"/>
            <p14:sldId id="1731"/>
            <p14:sldId id="1732"/>
          </p14:sldIdLst>
        </p14:section>
      </p14:sectionLst>
    </p:ex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322"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798"/>
    <a:srgbClr val="A80000"/>
    <a:srgbClr val="005B70"/>
    <a:srgbClr val="00188D"/>
    <a:srgbClr val="D73B02"/>
    <a:srgbClr val="0178D4"/>
    <a:srgbClr val="7FBA00"/>
    <a:srgbClr val="92C426"/>
    <a:srgbClr val="0082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4058" autoAdjust="0"/>
  </p:normalViewPr>
  <p:slideViewPr>
    <p:cSldViewPr snapToGrid="0">
      <p:cViewPr varScale="1">
        <p:scale>
          <a:sx n="104" d="100"/>
          <a:sy n="104" d="100"/>
        </p:scale>
        <p:origin x="1349"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10/17/2019 11:17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10/17/2019 11:17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10/17/2019 11:17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full-day agenda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11:17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97738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half-day variant of the agenda</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11:17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43222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10/17/2019 11:18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600615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30"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20843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28"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11611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30" y="527591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8418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7629"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4866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7622" y="5275915"/>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999384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9613" y="5293482"/>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83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7627" y="5275916"/>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40130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7627"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7103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7625" y="527592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92200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7630" y="5275918"/>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71309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7630" y="5275917"/>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2253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7625" y="527592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99876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9611" y="5278444"/>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401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49368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87769"/>
            <a:ext cx="4167887" cy="1107996"/>
          </a:xfrm>
        </p:spPr>
        <p:txBody>
          <a:bodyPr/>
          <a:lstStyle/>
          <a:p>
            <a:r>
              <a:rPr lang="en-US" dirty="0"/>
              <a:t>Azure Cosmos DB Workshop</a:t>
            </a:r>
          </a:p>
        </p:txBody>
      </p:sp>
      <p:sp>
        <p:nvSpPr>
          <p:cNvPr id="5" name="Text Placeholder 4"/>
          <p:cNvSpPr>
            <a:spLocks noGrp="1"/>
          </p:cNvSpPr>
          <p:nvPr>
            <p:ph type="body" sz="quarter" idx="12"/>
          </p:nvPr>
        </p:nvSpPr>
        <p:spPr>
          <a:xfrm>
            <a:off x="582042" y="4124628"/>
            <a:ext cx="4164583" cy="307777"/>
          </a:xfrm>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24355DA-14CF-4DA0-89F3-4975F5EC572D}"/>
              </a:ext>
            </a:extLst>
          </p:cNvPr>
          <p:cNvSpPr/>
          <p:nvPr/>
        </p:nvSpPr>
        <p:spPr bwMode="auto">
          <a:xfrm>
            <a:off x="7625947" y="2986548"/>
            <a:ext cx="3206743" cy="2359742"/>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SQL Server</a:t>
            </a:r>
          </a:p>
        </p:txBody>
      </p:sp>
      <p:sp>
        <p:nvSpPr>
          <p:cNvPr id="40" name="Rectangle 39">
            <a:extLst>
              <a:ext uri="{FF2B5EF4-FFF2-40B4-BE49-F238E27FC236}">
                <a16:creationId xmlns:a16="http://schemas.microsoft.com/office/drawing/2014/main" id="{72F86ED0-27C3-4372-AD4A-558AFEF2902C}"/>
              </a:ext>
            </a:extLst>
          </p:cNvPr>
          <p:cNvSpPr/>
          <p:nvPr/>
        </p:nvSpPr>
        <p:spPr bwMode="auto">
          <a:xfrm>
            <a:off x="2227006" y="2986548"/>
            <a:ext cx="4151671" cy="2359742"/>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App Service Plan</a:t>
            </a:r>
          </a:p>
        </p:txBody>
      </p:sp>
      <p:sp>
        <p:nvSpPr>
          <p:cNvPr id="2" name="Title 1">
            <a:extLst>
              <a:ext uri="{FF2B5EF4-FFF2-40B4-BE49-F238E27FC236}">
                <a16:creationId xmlns:a16="http://schemas.microsoft.com/office/drawing/2014/main" id="{3F2ECA69-E756-4210-A58F-6BF671C604E6}"/>
              </a:ext>
            </a:extLst>
          </p:cNvPr>
          <p:cNvSpPr>
            <a:spLocks noGrp="1"/>
          </p:cNvSpPr>
          <p:nvPr>
            <p:ph type="title"/>
          </p:nvPr>
        </p:nvSpPr>
        <p:spPr/>
        <p:txBody>
          <a:bodyPr/>
          <a:lstStyle/>
          <a:p>
            <a:r>
              <a:rPr lang="en-US" dirty="0"/>
              <a:t>Current Solution in Azure Diagram</a:t>
            </a:r>
          </a:p>
        </p:txBody>
      </p:sp>
      <p:pic>
        <p:nvPicPr>
          <p:cNvPr id="4" name="Graphic 3">
            <a:extLst>
              <a:ext uri="{FF2B5EF4-FFF2-40B4-BE49-F238E27FC236}">
                <a16:creationId xmlns:a16="http://schemas.microsoft.com/office/drawing/2014/main" id="{3554857A-0D59-4CA3-854D-969EF0F400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75353" y="4712110"/>
            <a:ext cx="457200" cy="457200"/>
          </a:xfrm>
          <a:prstGeom prst="rect">
            <a:avLst/>
          </a:prstGeom>
        </p:spPr>
      </p:pic>
      <p:pic>
        <p:nvPicPr>
          <p:cNvPr id="6" name="Graphic 5">
            <a:extLst>
              <a:ext uri="{FF2B5EF4-FFF2-40B4-BE49-F238E27FC236}">
                <a16:creationId xmlns:a16="http://schemas.microsoft.com/office/drawing/2014/main" id="{DC380A28-D7F3-4F9B-B619-DE12F68DDC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5482" y="3281517"/>
            <a:ext cx="914400" cy="914400"/>
          </a:xfrm>
          <a:prstGeom prst="rect">
            <a:avLst/>
          </a:prstGeom>
        </p:spPr>
      </p:pic>
      <p:pic>
        <p:nvPicPr>
          <p:cNvPr id="8" name="Graphic 7">
            <a:extLst>
              <a:ext uri="{FF2B5EF4-FFF2-40B4-BE49-F238E27FC236}">
                <a16:creationId xmlns:a16="http://schemas.microsoft.com/office/drawing/2014/main" id="{02D41A9E-7968-42B1-AB58-C6D7DC3AA8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72118" y="3281517"/>
            <a:ext cx="914400" cy="914400"/>
          </a:xfrm>
          <a:prstGeom prst="rect">
            <a:avLst/>
          </a:prstGeom>
        </p:spPr>
      </p:pic>
      <p:pic>
        <p:nvPicPr>
          <p:cNvPr id="10" name="Graphic 9">
            <a:extLst>
              <a:ext uri="{FF2B5EF4-FFF2-40B4-BE49-F238E27FC236}">
                <a16:creationId xmlns:a16="http://schemas.microsoft.com/office/drawing/2014/main" id="{0A114150-60E0-4EA3-B4FC-055B019895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71998" y="4712110"/>
            <a:ext cx="457200" cy="457200"/>
          </a:xfrm>
          <a:prstGeom prst="rect">
            <a:avLst/>
          </a:prstGeom>
        </p:spPr>
      </p:pic>
      <p:pic>
        <p:nvPicPr>
          <p:cNvPr id="12" name="Graphic 11">
            <a:extLst>
              <a:ext uri="{FF2B5EF4-FFF2-40B4-BE49-F238E27FC236}">
                <a16:creationId xmlns:a16="http://schemas.microsoft.com/office/drawing/2014/main" id="{4EB296AF-D776-4D9B-AC35-C85102A6CA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53740" y="3281517"/>
            <a:ext cx="914400" cy="914400"/>
          </a:xfrm>
          <a:prstGeom prst="rect">
            <a:avLst/>
          </a:prstGeom>
        </p:spPr>
      </p:pic>
      <p:pic>
        <p:nvPicPr>
          <p:cNvPr id="14" name="Graphic 13">
            <a:extLst>
              <a:ext uri="{FF2B5EF4-FFF2-40B4-BE49-F238E27FC236}">
                <a16:creationId xmlns:a16="http://schemas.microsoft.com/office/drawing/2014/main" id="{3163AA62-AA2C-42F7-8420-23DFE574C0E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44611" y="1844322"/>
            <a:ext cx="914400" cy="914400"/>
          </a:xfrm>
          <a:prstGeom prst="rect">
            <a:avLst/>
          </a:prstGeom>
        </p:spPr>
      </p:pic>
      <p:pic>
        <p:nvPicPr>
          <p:cNvPr id="16" name="Graphic 15">
            <a:extLst>
              <a:ext uri="{FF2B5EF4-FFF2-40B4-BE49-F238E27FC236}">
                <a16:creationId xmlns:a16="http://schemas.microsoft.com/office/drawing/2014/main" id="{B28BE58C-1A4F-4084-9593-8813FE36252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06815" y="1651818"/>
            <a:ext cx="1905000" cy="552450"/>
          </a:xfrm>
          <a:prstGeom prst="rect">
            <a:avLst/>
          </a:prstGeom>
        </p:spPr>
      </p:pic>
      <p:cxnSp>
        <p:nvCxnSpPr>
          <p:cNvPr id="20" name="Straight Connector 19">
            <a:extLst>
              <a:ext uri="{FF2B5EF4-FFF2-40B4-BE49-F238E27FC236}">
                <a16:creationId xmlns:a16="http://schemas.microsoft.com/office/drawing/2014/main" id="{63F74E0D-9176-4558-B8DA-0BC9950E79E9}"/>
              </a:ext>
            </a:extLst>
          </p:cNvPr>
          <p:cNvCxnSpPr>
            <a:cxnSpLocks/>
            <a:stCxn id="6" idx="0"/>
            <a:endCxn id="14" idx="1"/>
          </p:cNvCxnSpPr>
          <p:nvPr/>
        </p:nvCxnSpPr>
        <p:spPr>
          <a:xfrm flipV="1">
            <a:off x="2892682" y="2301522"/>
            <a:ext cx="951929" cy="979995"/>
          </a:xfrm>
          <a:prstGeom prst="line">
            <a:avLst/>
          </a:prstGeom>
          <a:ln w="57150">
            <a:solidFill>
              <a:schemeClr val="tx1"/>
            </a:solidFill>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51A3966E-B7F6-4DC3-AD7D-32FE8BB63CD9}"/>
              </a:ext>
            </a:extLst>
          </p:cNvPr>
          <p:cNvCxnSpPr>
            <a:cxnSpLocks/>
            <a:stCxn id="6" idx="3"/>
            <a:endCxn id="12" idx="1"/>
          </p:cNvCxnSpPr>
          <p:nvPr/>
        </p:nvCxnSpPr>
        <p:spPr>
          <a:xfrm>
            <a:off x="3349882" y="3738717"/>
            <a:ext cx="1903858" cy="0"/>
          </a:xfrm>
          <a:prstGeom prst="line">
            <a:avLst/>
          </a:prstGeom>
          <a:ln w="57150">
            <a:solidFill>
              <a:schemeClr val="tx1"/>
            </a:solidFill>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8DE0ACF-ACFF-4902-9253-993F63C27081}"/>
              </a:ext>
            </a:extLst>
          </p:cNvPr>
          <p:cNvCxnSpPr>
            <a:cxnSpLocks/>
            <a:stCxn id="14" idx="3"/>
            <a:endCxn id="12" idx="0"/>
          </p:cNvCxnSpPr>
          <p:nvPr/>
        </p:nvCxnSpPr>
        <p:spPr>
          <a:xfrm>
            <a:off x="4759011" y="2301522"/>
            <a:ext cx="951929" cy="979995"/>
          </a:xfrm>
          <a:prstGeom prst="line">
            <a:avLst/>
          </a:prstGeom>
          <a:ln w="57150">
            <a:solidFill>
              <a:schemeClr val="tx1"/>
            </a:solidFill>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AA3E591-A577-45F2-B39E-333A06D6D071}"/>
              </a:ext>
            </a:extLst>
          </p:cNvPr>
          <p:cNvCxnSpPr>
            <a:cxnSpLocks/>
            <a:stCxn id="12" idx="3"/>
            <a:endCxn id="8" idx="1"/>
          </p:cNvCxnSpPr>
          <p:nvPr/>
        </p:nvCxnSpPr>
        <p:spPr>
          <a:xfrm>
            <a:off x="6168140" y="3738717"/>
            <a:ext cx="2603978" cy="0"/>
          </a:xfrm>
          <a:prstGeom prst="line">
            <a:avLst/>
          </a:prstGeom>
          <a:ln w="57150">
            <a:solidFill>
              <a:schemeClr val="tx1"/>
            </a:solidFill>
            <a:headEnd type="none" w="lg" len="med"/>
            <a:tailEnd type="none" w="lg" len="med"/>
          </a:ln>
        </p:spPr>
        <p:style>
          <a:lnRef idx="1">
            <a:schemeClr val="dk1"/>
          </a:lnRef>
          <a:fillRef idx="0">
            <a:schemeClr val="dk1"/>
          </a:fillRef>
          <a:effectRef idx="0">
            <a:schemeClr val="dk1"/>
          </a:effectRef>
          <a:fontRef idx="minor">
            <a:schemeClr val="tx1"/>
          </a:fontRef>
        </p:style>
      </p:cxnSp>
      <p:pic>
        <p:nvPicPr>
          <p:cNvPr id="34" name="Graphic 33">
            <a:extLst>
              <a:ext uri="{FF2B5EF4-FFF2-40B4-BE49-F238E27FC236}">
                <a16:creationId xmlns:a16="http://schemas.microsoft.com/office/drawing/2014/main" id="{B62DBE5F-31EB-4BB7-AAED-305BE150FB3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6377" y="3395817"/>
            <a:ext cx="685800" cy="685800"/>
          </a:xfrm>
          <a:prstGeom prst="rect">
            <a:avLst/>
          </a:prstGeom>
        </p:spPr>
      </p:pic>
      <p:cxnSp>
        <p:nvCxnSpPr>
          <p:cNvPr id="35" name="Straight Connector 34">
            <a:extLst>
              <a:ext uri="{FF2B5EF4-FFF2-40B4-BE49-F238E27FC236}">
                <a16:creationId xmlns:a16="http://schemas.microsoft.com/office/drawing/2014/main" id="{DA6D753A-2ACF-4423-A6AF-A3376BE515EF}"/>
              </a:ext>
            </a:extLst>
          </p:cNvPr>
          <p:cNvCxnSpPr>
            <a:cxnSpLocks/>
            <a:stCxn id="34" idx="3"/>
            <a:endCxn id="6" idx="1"/>
          </p:cNvCxnSpPr>
          <p:nvPr/>
        </p:nvCxnSpPr>
        <p:spPr>
          <a:xfrm>
            <a:off x="1272177" y="3738717"/>
            <a:ext cx="1163305" cy="0"/>
          </a:xfrm>
          <a:prstGeom prst="line">
            <a:avLst/>
          </a:prstGeom>
          <a:ln w="57150">
            <a:solidFill>
              <a:schemeClr val="tx1"/>
            </a:solidFill>
            <a:headEnd type="none" w="lg" len="med"/>
            <a:tailEnd type="none" w="lg" len="med"/>
          </a:ln>
        </p:spPr>
        <p:style>
          <a:lnRef idx="1">
            <a:schemeClr val="dk1"/>
          </a:lnRef>
          <a:fillRef idx="0">
            <a:schemeClr val="dk1"/>
          </a:fillRef>
          <a:effectRef idx="0">
            <a:schemeClr val="dk1"/>
          </a:effectRef>
          <a:fontRef idx="minor">
            <a:schemeClr val="tx1"/>
          </a:fontRef>
        </p:style>
      </p:cxnSp>
      <p:sp>
        <p:nvSpPr>
          <p:cNvPr id="38" name="Rectangle: Rounded Corners 37">
            <a:extLst>
              <a:ext uri="{FF2B5EF4-FFF2-40B4-BE49-F238E27FC236}">
                <a16:creationId xmlns:a16="http://schemas.microsoft.com/office/drawing/2014/main" id="{CF9A8D15-5C39-48BA-A936-B116C1300BA8}"/>
              </a:ext>
            </a:extLst>
          </p:cNvPr>
          <p:cNvSpPr/>
          <p:nvPr/>
        </p:nvSpPr>
        <p:spPr bwMode="auto">
          <a:xfrm>
            <a:off x="2027903" y="1402338"/>
            <a:ext cx="9851924" cy="5278682"/>
          </a:xfrm>
          <a:prstGeom prst="roundRect">
            <a:avLst/>
          </a:prstGeom>
          <a:noFill/>
          <a:ln w="571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4" name="Graphic 43">
            <a:extLst>
              <a:ext uri="{FF2B5EF4-FFF2-40B4-BE49-F238E27FC236}">
                <a16:creationId xmlns:a16="http://schemas.microsoft.com/office/drawing/2014/main" id="{9477EF4E-E35D-4CF0-825E-1708A2EE672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76035" y="2960124"/>
            <a:ext cx="476250" cy="476250"/>
          </a:xfrm>
          <a:prstGeom prst="rect">
            <a:avLst/>
          </a:prstGeom>
        </p:spPr>
      </p:pic>
      <p:pic>
        <p:nvPicPr>
          <p:cNvPr id="45" name="Graphic 44">
            <a:extLst>
              <a:ext uri="{FF2B5EF4-FFF2-40B4-BE49-F238E27FC236}">
                <a16:creationId xmlns:a16="http://schemas.microsoft.com/office/drawing/2014/main" id="{98009D1B-1955-4498-8ED4-63D4CA6F220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887526" y="2960124"/>
            <a:ext cx="476250" cy="476250"/>
          </a:xfrm>
          <a:prstGeom prst="rect">
            <a:avLst/>
          </a:prstGeom>
        </p:spPr>
      </p:pic>
      <p:pic>
        <p:nvPicPr>
          <p:cNvPr id="46" name="Graphic 45">
            <a:extLst>
              <a:ext uri="{FF2B5EF4-FFF2-40B4-BE49-F238E27FC236}">
                <a16:creationId xmlns:a16="http://schemas.microsoft.com/office/drawing/2014/main" id="{6D17817A-C0C7-4148-85D8-4EA3B48E2B5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18393" y="2960124"/>
            <a:ext cx="476250" cy="476250"/>
          </a:xfrm>
          <a:prstGeom prst="rect">
            <a:avLst/>
          </a:prstGeom>
        </p:spPr>
      </p:pic>
    </p:spTree>
    <p:extLst>
      <p:ext uri="{BB962C8B-B14F-4D97-AF65-F5344CB8AC3E}">
        <p14:creationId xmlns:p14="http://schemas.microsoft.com/office/powerpoint/2010/main" val="32040980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1798-A481-4AB4-BF90-378E1ACD2785}"/>
              </a:ext>
            </a:extLst>
          </p:cNvPr>
          <p:cNvSpPr>
            <a:spLocks noGrp="1"/>
          </p:cNvSpPr>
          <p:nvPr>
            <p:ph type="title"/>
          </p:nvPr>
        </p:nvSpPr>
        <p:spPr/>
        <p:txBody>
          <a:bodyPr/>
          <a:lstStyle/>
          <a:p>
            <a:r>
              <a:rPr lang="en-US" dirty="0"/>
              <a:t>Technology Stack</a:t>
            </a:r>
          </a:p>
        </p:txBody>
      </p:sp>
      <p:sp>
        <p:nvSpPr>
          <p:cNvPr id="3" name="Text Placeholder 2">
            <a:extLst>
              <a:ext uri="{FF2B5EF4-FFF2-40B4-BE49-F238E27FC236}">
                <a16:creationId xmlns:a16="http://schemas.microsoft.com/office/drawing/2014/main" id="{EF82D887-F38A-4FBD-8E2D-837FD45F764B}"/>
              </a:ext>
            </a:extLst>
          </p:cNvPr>
          <p:cNvSpPr>
            <a:spLocks noGrp="1"/>
          </p:cNvSpPr>
          <p:nvPr>
            <p:ph type="body" sz="quarter" idx="10"/>
          </p:nvPr>
        </p:nvSpPr>
        <p:spPr>
          <a:xfrm>
            <a:off x="584200" y="1435497"/>
            <a:ext cx="11018520" cy="4567404"/>
          </a:xfrm>
        </p:spPr>
        <p:txBody>
          <a:bodyPr/>
          <a:lstStyle/>
          <a:p>
            <a:r>
              <a:rPr lang="en-US" dirty="0"/>
              <a:t>Web Applications		.NET Core 3.0</a:t>
            </a:r>
          </a:p>
          <a:p>
            <a:r>
              <a:rPr lang="en-US" dirty="0"/>
              <a:t>API Services			.NET Core 2.1</a:t>
            </a:r>
          </a:p>
          <a:p>
            <a:r>
              <a:rPr lang="en-US" dirty="0"/>
              <a:t>Libraries				.NET Standard 2.0</a:t>
            </a:r>
          </a:p>
          <a:p>
            <a:endParaRPr lang="en-US" dirty="0"/>
          </a:p>
          <a:p>
            <a:r>
              <a:rPr lang="en-US" dirty="0"/>
              <a:t>Database Technology		SQL Server</a:t>
            </a:r>
          </a:p>
          <a:p>
            <a:r>
              <a:rPr lang="en-US" dirty="0"/>
              <a:t>Source Control			GitHub</a:t>
            </a:r>
          </a:p>
          <a:p>
            <a:endParaRPr lang="en-US" dirty="0"/>
          </a:p>
          <a:p>
            <a:r>
              <a:rPr lang="en-US" dirty="0"/>
              <a:t>Web application	| Docker	</a:t>
            </a:r>
            <a:r>
              <a:rPr lang="en-US" dirty="0" err="1"/>
              <a:t>seesharprun</a:t>
            </a:r>
            <a:r>
              <a:rPr lang="en-US" dirty="0"/>
              <a:t>/</a:t>
            </a:r>
            <a:r>
              <a:rPr lang="en-US" dirty="0" err="1"/>
              <a:t>contoso.spaces.web</a:t>
            </a:r>
            <a:endParaRPr lang="en-US" dirty="0"/>
          </a:p>
          <a:p>
            <a:r>
              <a:rPr lang="en-US" dirty="0"/>
              <a:t>API application | Docker	</a:t>
            </a:r>
            <a:r>
              <a:rPr lang="en-US" dirty="0" err="1"/>
              <a:t>seesharprun</a:t>
            </a:r>
            <a:r>
              <a:rPr lang="en-US" dirty="0"/>
              <a:t>/</a:t>
            </a:r>
            <a:r>
              <a:rPr lang="en-US" dirty="0" err="1"/>
              <a:t>contoso.spaces.web</a:t>
            </a:r>
            <a:endParaRPr lang="en-US" dirty="0"/>
          </a:p>
        </p:txBody>
      </p:sp>
    </p:spTree>
    <p:extLst>
      <p:ext uri="{BB962C8B-B14F-4D97-AF65-F5344CB8AC3E}">
        <p14:creationId xmlns:p14="http://schemas.microsoft.com/office/powerpoint/2010/main" val="36458093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7641-9207-499D-8B6D-04A61BFB756B}"/>
              </a:ext>
            </a:extLst>
          </p:cNvPr>
          <p:cNvSpPr>
            <a:spLocks noGrp="1"/>
          </p:cNvSpPr>
          <p:nvPr>
            <p:ph type="title"/>
          </p:nvPr>
        </p:nvSpPr>
        <p:spPr/>
        <p:txBody>
          <a:bodyPr/>
          <a:lstStyle/>
          <a:p>
            <a:r>
              <a:rPr lang="en-US" dirty="0"/>
              <a:t>Technology Notes</a:t>
            </a:r>
          </a:p>
        </p:txBody>
      </p:sp>
      <p:sp>
        <p:nvSpPr>
          <p:cNvPr id="3" name="Text Placeholder 2">
            <a:extLst>
              <a:ext uri="{FF2B5EF4-FFF2-40B4-BE49-F238E27FC236}">
                <a16:creationId xmlns:a16="http://schemas.microsoft.com/office/drawing/2014/main" id="{933D56EB-6AD6-47B2-8866-09836C362219}"/>
              </a:ext>
            </a:extLst>
          </p:cNvPr>
          <p:cNvSpPr>
            <a:spLocks noGrp="1"/>
          </p:cNvSpPr>
          <p:nvPr>
            <p:ph type="body" sz="quarter" idx="10"/>
          </p:nvPr>
        </p:nvSpPr>
        <p:spPr>
          <a:xfrm>
            <a:off x="584200" y="1435497"/>
            <a:ext cx="11018520" cy="3459409"/>
          </a:xfrm>
        </p:spPr>
        <p:txBody>
          <a:bodyPr/>
          <a:lstStyle/>
          <a:p>
            <a:r>
              <a:rPr lang="en-US" dirty="0"/>
              <a:t>All data access is done in the API tier</a:t>
            </a:r>
          </a:p>
          <a:p>
            <a:pPr lvl="1"/>
            <a:r>
              <a:rPr lang="en-US" dirty="0"/>
              <a:t>Eliminates the need to update the web application regularly</a:t>
            </a:r>
          </a:p>
          <a:p>
            <a:r>
              <a:rPr lang="en-US" dirty="0"/>
              <a:t>Web and API application code is available as a Docker container</a:t>
            </a:r>
          </a:p>
          <a:p>
            <a:pPr lvl="1"/>
            <a:r>
              <a:rPr lang="en-US" dirty="0"/>
              <a:t>Makes it easier to scale</a:t>
            </a:r>
          </a:p>
          <a:p>
            <a:r>
              <a:rPr lang="en-US" dirty="0"/>
              <a:t>Database is very traditional and highly normalized</a:t>
            </a:r>
          </a:p>
          <a:p>
            <a:pPr lvl="1"/>
            <a:r>
              <a:rPr lang="en-US" dirty="0"/>
              <a:t>Used common RDBMS practices</a:t>
            </a:r>
          </a:p>
          <a:p>
            <a:r>
              <a:rPr lang="en-US" dirty="0"/>
              <a:t>Source code is available on GitHub</a:t>
            </a:r>
          </a:p>
          <a:p>
            <a:pPr lvl="1"/>
            <a:r>
              <a:rPr lang="en-US" dirty="0"/>
              <a:t>Review workshop notes</a:t>
            </a:r>
          </a:p>
        </p:txBody>
      </p:sp>
    </p:spTree>
    <p:extLst>
      <p:ext uri="{BB962C8B-B14F-4D97-AF65-F5344CB8AC3E}">
        <p14:creationId xmlns:p14="http://schemas.microsoft.com/office/powerpoint/2010/main" val="22248918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0D6387-BDA9-4797-B515-2EB4BCE9AD0F}"/>
              </a:ext>
            </a:extLst>
          </p:cNvPr>
          <p:cNvSpPr>
            <a:spLocks noGrp="1"/>
          </p:cNvSpPr>
          <p:nvPr>
            <p:ph type="title"/>
          </p:nvPr>
        </p:nvSpPr>
        <p:spPr/>
        <p:txBody>
          <a:bodyPr/>
          <a:lstStyle/>
          <a:p>
            <a:r>
              <a:rPr lang="en-US" dirty="0"/>
              <a:t>Database Architecture</a:t>
            </a:r>
          </a:p>
        </p:txBody>
      </p:sp>
      <p:graphicFrame>
        <p:nvGraphicFramePr>
          <p:cNvPr id="5" name="Table 5">
            <a:extLst>
              <a:ext uri="{FF2B5EF4-FFF2-40B4-BE49-F238E27FC236}">
                <a16:creationId xmlns:a16="http://schemas.microsoft.com/office/drawing/2014/main" id="{34AD0AFD-EBFE-42B2-8A40-A92F620BB03B}"/>
              </a:ext>
            </a:extLst>
          </p:cNvPr>
          <p:cNvGraphicFramePr>
            <a:graphicFrameLocks noGrp="1"/>
          </p:cNvGraphicFramePr>
          <p:nvPr>
            <p:extLst>
              <p:ext uri="{D42A27DB-BD31-4B8C-83A1-F6EECF244321}">
                <p14:modId xmlns:p14="http://schemas.microsoft.com/office/powerpoint/2010/main" val="311695320"/>
              </p:ext>
            </p:extLst>
          </p:nvPr>
        </p:nvGraphicFramePr>
        <p:xfrm>
          <a:off x="588263" y="1897216"/>
          <a:ext cx="3657600" cy="3657595"/>
        </p:xfrm>
        <a:graphic>
          <a:graphicData uri="http://schemas.openxmlformats.org/drawingml/2006/table">
            <a:tbl>
              <a:tblPr firstRow="1" bandRow="1">
                <a:tableStyleId>{69012ECD-51FC-41F1-AA8D-1B2483CD663E}</a:tableStyleId>
              </a:tblPr>
              <a:tblGrid>
                <a:gridCol w="2194560">
                  <a:extLst>
                    <a:ext uri="{9D8B030D-6E8A-4147-A177-3AD203B41FA5}">
                      <a16:colId xmlns:a16="http://schemas.microsoft.com/office/drawing/2014/main" val="2300068557"/>
                    </a:ext>
                  </a:extLst>
                </a:gridCol>
                <a:gridCol w="1463040">
                  <a:extLst>
                    <a:ext uri="{9D8B030D-6E8A-4147-A177-3AD203B41FA5}">
                      <a16:colId xmlns:a16="http://schemas.microsoft.com/office/drawing/2014/main" val="2013314409"/>
                    </a:ext>
                  </a:extLst>
                </a:gridCol>
              </a:tblGrid>
              <a:tr h="343064">
                <a:tc>
                  <a:txBody>
                    <a:bodyPr/>
                    <a:lstStyle/>
                    <a:p>
                      <a:r>
                        <a:rPr lang="en-US" sz="1600" dirty="0"/>
                        <a:t>Column</a:t>
                      </a:r>
                    </a:p>
                  </a:txBody>
                  <a:tcPr/>
                </a:tc>
                <a:tc>
                  <a:txBody>
                    <a:bodyPr/>
                    <a:lstStyle/>
                    <a:p>
                      <a:r>
                        <a:rPr lang="en-US" sz="1600" dirty="0"/>
                        <a:t>Type</a:t>
                      </a:r>
                    </a:p>
                  </a:txBody>
                  <a:tcPr/>
                </a:tc>
                <a:extLst>
                  <a:ext uri="{0D108BD9-81ED-4DB2-BD59-A6C34878D82A}">
                    <a16:rowId xmlns:a16="http://schemas.microsoft.com/office/drawing/2014/main" val="241130169"/>
                  </a:ext>
                </a:extLst>
              </a:tr>
              <a:tr h="301321">
                <a:tc>
                  <a:txBody>
                    <a:bodyPr/>
                    <a:lstStyle/>
                    <a:p>
                      <a:r>
                        <a:rPr lang="en-US" sz="1200" dirty="0"/>
                        <a:t>Id</a:t>
                      </a:r>
                    </a:p>
                  </a:txBody>
                  <a:tcPr/>
                </a:tc>
                <a:tc>
                  <a:txBody>
                    <a:bodyPr/>
                    <a:lstStyle/>
                    <a:p>
                      <a:r>
                        <a:rPr lang="en-US" sz="1200" dirty="0"/>
                        <a:t>int, PK</a:t>
                      </a:r>
                    </a:p>
                  </a:txBody>
                  <a:tcPr/>
                </a:tc>
                <a:extLst>
                  <a:ext uri="{0D108BD9-81ED-4DB2-BD59-A6C34878D82A}">
                    <a16:rowId xmlns:a16="http://schemas.microsoft.com/office/drawing/2014/main" val="2304337382"/>
                  </a:ext>
                </a:extLst>
              </a:tr>
              <a:tr h="301321">
                <a:tc>
                  <a:txBody>
                    <a:bodyPr/>
                    <a:lstStyle/>
                    <a:p>
                      <a:r>
                        <a:rPr lang="en-US" sz="1200" dirty="0"/>
                        <a:t>Name</a:t>
                      </a:r>
                    </a:p>
                  </a:txBody>
                  <a:tcPr/>
                </a:tc>
                <a:tc>
                  <a:txBody>
                    <a:bodyPr/>
                    <a:lstStyle/>
                    <a:p>
                      <a:r>
                        <a:rPr lang="en-US" sz="1200" dirty="0" err="1"/>
                        <a:t>nvarchar</a:t>
                      </a:r>
                      <a:r>
                        <a:rPr lang="en-US" sz="1200" dirty="0"/>
                        <a:t>(max)</a:t>
                      </a:r>
                    </a:p>
                  </a:txBody>
                  <a:tcPr/>
                </a:tc>
                <a:extLst>
                  <a:ext uri="{0D108BD9-81ED-4DB2-BD59-A6C34878D82A}">
                    <a16:rowId xmlns:a16="http://schemas.microsoft.com/office/drawing/2014/main" val="2890650298"/>
                  </a:ext>
                </a:extLst>
              </a:tr>
              <a:tr h="301321">
                <a:tc>
                  <a:txBody>
                    <a:bodyPr/>
                    <a:lstStyle/>
                    <a:p>
                      <a:r>
                        <a:rPr lang="en-US" sz="1200" dirty="0"/>
                        <a:t>Longitude</a:t>
                      </a:r>
                    </a:p>
                  </a:txBody>
                  <a:tcPr/>
                </a:tc>
                <a:tc>
                  <a:txBody>
                    <a:bodyPr/>
                    <a:lstStyle/>
                    <a:p>
                      <a:r>
                        <a:rPr lang="en-US" sz="1200" dirty="0"/>
                        <a:t>float</a:t>
                      </a:r>
                    </a:p>
                  </a:txBody>
                  <a:tcPr/>
                </a:tc>
                <a:extLst>
                  <a:ext uri="{0D108BD9-81ED-4DB2-BD59-A6C34878D82A}">
                    <a16:rowId xmlns:a16="http://schemas.microsoft.com/office/drawing/2014/main" val="3645067833"/>
                  </a:ext>
                </a:extLst>
              </a:tr>
              <a:tr h="301321">
                <a:tc>
                  <a:txBody>
                    <a:bodyPr/>
                    <a:lstStyle/>
                    <a:p>
                      <a:r>
                        <a:rPr lang="en-US" sz="1200" dirty="0"/>
                        <a:t>Latitude</a:t>
                      </a:r>
                    </a:p>
                  </a:txBody>
                  <a:tcPr/>
                </a:tc>
                <a:tc>
                  <a:txBody>
                    <a:bodyPr/>
                    <a:lstStyle/>
                    <a:p>
                      <a:r>
                        <a:rPr lang="en-US" sz="1200" dirty="0"/>
                        <a:t>float</a:t>
                      </a:r>
                    </a:p>
                  </a:txBody>
                  <a:tcPr/>
                </a:tc>
                <a:extLst>
                  <a:ext uri="{0D108BD9-81ED-4DB2-BD59-A6C34878D82A}">
                    <a16:rowId xmlns:a16="http://schemas.microsoft.com/office/drawing/2014/main" val="41236938"/>
                  </a:ext>
                </a:extLst>
              </a:tr>
              <a:tr h="301321">
                <a:tc>
                  <a:txBody>
                    <a:bodyPr/>
                    <a:lstStyle/>
                    <a:p>
                      <a:r>
                        <a:rPr lang="en-US" sz="1200" dirty="0" err="1"/>
                        <a:t>MailingAddress</a:t>
                      </a:r>
                      <a:endParaRPr lang="en-US" sz="1200" dirty="0"/>
                    </a:p>
                  </a:txBody>
                  <a:tcPr/>
                </a:tc>
                <a:tc>
                  <a:txBody>
                    <a:bodyPr/>
                    <a:lstStyle/>
                    <a:p>
                      <a:r>
                        <a:rPr lang="en-US" sz="1200" dirty="0" err="1"/>
                        <a:t>nvarchar</a:t>
                      </a:r>
                      <a:r>
                        <a:rPr lang="en-US" sz="1200" dirty="0"/>
                        <a:t>(max)</a:t>
                      </a:r>
                    </a:p>
                  </a:txBody>
                  <a:tcPr/>
                </a:tc>
                <a:extLst>
                  <a:ext uri="{0D108BD9-81ED-4DB2-BD59-A6C34878D82A}">
                    <a16:rowId xmlns:a16="http://schemas.microsoft.com/office/drawing/2014/main" val="2506619535"/>
                  </a:ext>
                </a:extLst>
              </a:tr>
              <a:tr h="301321">
                <a:tc>
                  <a:txBody>
                    <a:bodyPr/>
                    <a:lstStyle/>
                    <a:p>
                      <a:r>
                        <a:rPr lang="en-US" sz="1200" dirty="0"/>
                        <a:t>Image</a:t>
                      </a:r>
                    </a:p>
                  </a:txBody>
                  <a:tcPr/>
                </a:tc>
                <a:tc>
                  <a:txBody>
                    <a:bodyPr/>
                    <a:lstStyle/>
                    <a:p>
                      <a:r>
                        <a:rPr lang="en-US" sz="1200" dirty="0" err="1"/>
                        <a:t>nvarchar</a:t>
                      </a:r>
                      <a:r>
                        <a:rPr lang="en-US" sz="1200" dirty="0"/>
                        <a:t>(max)</a:t>
                      </a:r>
                    </a:p>
                  </a:txBody>
                  <a:tcPr/>
                </a:tc>
                <a:extLst>
                  <a:ext uri="{0D108BD9-81ED-4DB2-BD59-A6C34878D82A}">
                    <a16:rowId xmlns:a16="http://schemas.microsoft.com/office/drawing/2014/main" val="1403602125"/>
                  </a:ext>
                </a:extLst>
              </a:tr>
              <a:tr h="301321">
                <a:tc>
                  <a:txBody>
                    <a:bodyPr/>
                    <a:lstStyle/>
                    <a:p>
                      <a:r>
                        <a:rPr lang="en-US" sz="1200" dirty="0" err="1"/>
                        <a:t>LastRenovationDate</a:t>
                      </a:r>
                      <a:endParaRPr lang="en-US" sz="1200" dirty="0"/>
                    </a:p>
                  </a:txBody>
                  <a:tcPr/>
                </a:tc>
                <a:tc>
                  <a:txBody>
                    <a:bodyPr/>
                    <a:lstStyle/>
                    <a:p>
                      <a:r>
                        <a:rPr lang="en-US" sz="1200" dirty="0" err="1"/>
                        <a:t>datetimeoffset</a:t>
                      </a:r>
                      <a:r>
                        <a:rPr lang="en-US" sz="1200" dirty="0"/>
                        <a:t>(7)</a:t>
                      </a:r>
                    </a:p>
                  </a:txBody>
                  <a:tcPr/>
                </a:tc>
                <a:extLst>
                  <a:ext uri="{0D108BD9-81ED-4DB2-BD59-A6C34878D82A}">
                    <a16:rowId xmlns:a16="http://schemas.microsoft.com/office/drawing/2014/main" val="2921222599"/>
                  </a:ext>
                </a:extLst>
              </a:tr>
              <a:tr h="301321">
                <a:tc>
                  <a:txBody>
                    <a:bodyPr/>
                    <a:lstStyle/>
                    <a:p>
                      <a:r>
                        <a:rPr lang="en-US" sz="1200" dirty="0" err="1"/>
                        <a:t>ParkingIncluded</a:t>
                      </a:r>
                      <a:endParaRPr lang="en-US" sz="1200" dirty="0"/>
                    </a:p>
                  </a:txBody>
                  <a:tcPr/>
                </a:tc>
                <a:tc>
                  <a:txBody>
                    <a:bodyPr/>
                    <a:lstStyle/>
                    <a:p>
                      <a:r>
                        <a:rPr lang="en-US" sz="1200" dirty="0"/>
                        <a:t>bit</a:t>
                      </a:r>
                    </a:p>
                  </a:txBody>
                  <a:tcPr/>
                </a:tc>
                <a:extLst>
                  <a:ext uri="{0D108BD9-81ED-4DB2-BD59-A6C34878D82A}">
                    <a16:rowId xmlns:a16="http://schemas.microsoft.com/office/drawing/2014/main" val="1317975454"/>
                  </a:ext>
                </a:extLst>
              </a:tr>
              <a:tr h="301321">
                <a:tc>
                  <a:txBody>
                    <a:bodyPr/>
                    <a:lstStyle/>
                    <a:p>
                      <a:r>
                        <a:rPr lang="en-US" sz="1200" dirty="0" err="1"/>
                        <a:t>ConferenceRoomsIncluded</a:t>
                      </a:r>
                      <a:endParaRPr lang="en-US" sz="1200" dirty="0"/>
                    </a:p>
                  </a:txBody>
                  <a:tcPr/>
                </a:tc>
                <a:tc>
                  <a:txBody>
                    <a:bodyPr/>
                    <a:lstStyle/>
                    <a:p>
                      <a:r>
                        <a:rPr lang="en-US" sz="1200" dirty="0"/>
                        <a:t>bit</a:t>
                      </a:r>
                    </a:p>
                  </a:txBody>
                  <a:tcPr/>
                </a:tc>
                <a:extLst>
                  <a:ext uri="{0D108BD9-81ED-4DB2-BD59-A6C34878D82A}">
                    <a16:rowId xmlns:a16="http://schemas.microsoft.com/office/drawing/2014/main" val="700780973"/>
                  </a:ext>
                </a:extLst>
              </a:tr>
              <a:tr h="301321">
                <a:tc>
                  <a:txBody>
                    <a:bodyPr/>
                    <a:lstStyle/>
                    <a:p>
                      <a:r>
                        <a:rPr lang="en-US" sz="1200" dirty="0" err="1"/>
                        <a:t>ReceptionIncluded</a:t>
                      </a:r>
                      <a:endParaRPr lang="en-US" sz="1200" dirty="0"/>
                    </a:p>
                  </a:txBody>
                  <a:tcPr/>
                </a:tc>
                <a:tc>
                  <a:txBody>
                    <a:bodyPr/>
                    <a:lstStyle/>
                    <a:p>
                      <a:r>
                        <a:rPr lang="en-US" sz="1200" dirty="0"/>
                        <a:t>bit</a:t>
                      </a:r>
                    </a:p>
                  </a:txBody>
                  <a:tcPr/>
                </a:tc>
                <a:extLst>
                  <a:ext uri="{0D108BD9-81ED-4DB2-BD59-A6C34878D82A}">
                    <a16:rowId xmlns:a16="http://schemas.microsoft.com/office/drawing/2014/main" val="860786461"/>
                  </a:ext>
                </a:extLst>
              </a:tr>
              <a:tr h="301321">
                <a:tc>
                  <a:txBody>
                    <a:bodyPr/>
                    <a:lstStyle/>
                    <a:p>
                      <a:r>
                        <a:rPr lang="en-US" sz="1200" dirty="0" err="1"/>
                        <a:t>PublicAccess</a:t>
                      </a:r>
                      <a:endParaRPr lang="en-US" sz="1200" dirty="0"/>
                    </a:p>
                  </a:txBody>
                  <a:tcPr/>
                </a:tc>
                <a:tc>
                  <a:txBody>
                    <a:bodyPr/>
                    <a:lstStyle/>
                    <a:p>
                      <a:r>
                        <a:rPr lang="en-US" sz="1200" dirty="0"/>
                        <a:t>bit</a:t>
                      </a:r>
                    </a:p>
                  </a:txBody>
                  <a:tcPr/>
                </a:tc>
                <a:extLst>
                  <a:ext uri="{0D108BD9-81ED-4DB2-BD59-A6C34878D82A}">
                    <a16:rowId xmlns:a16="http://schemas.microsoft.com/office/drawing/2014/main" val="1454930212"/>
                  </a:ext>
                </a:extLst>
              </a:tr>
            </a:tbl>
          </a:graphicData>
        </a:graphic>
      </p:graphicFrame>
      <p:graphicFrame>
        <p:nvGraphicFramePr>
          <p:cNvPr id="7" name="Table 5">
            <a:extLst>
              <a:ext uri="{FF2B5EF4-FFF2-40B4-BE49-F238E27FC236}">
                <a16:creationId xmlns:a16="http://schemas.microsoft.com/office/drawing/2014/main" id="{762D9C3B-9BFB-4FB2-88A0-CE97AFFE2BE6}"/>
              </a:ext>
            </a:extLst>
          </p:cNvPr>
          <p:cNvGraphicFramePr>
            <a:graphicFrameLocks noGrp="1"/>
          </p:cNvGraphicFramePr>
          <p:nvPr>
            <p:extLst>
              <p:ext uri="{D42A27DB-BD31-4B8C-83A1-F6EECF244321}">
                <p14:modId xmlns:p14="http://schemas.microsoft.com/office/powerpoint/2010/main" val="1267860780"/>
              </p:ext>
            </p:extLst>
          </p:nvPr>
        </p:nvGraphicFramePr>
        <p:xfrm>
          <a:off x="6486834" y="1331127"/>
          <a:ext cx="3383280" cy="3054953"/>
        </p:xfrm>
        <a:graphic>
          <a:graphicData uri="http://schemas.openxmlformats.org/drawingml/2006/table">
            <a:tbl>
              <a:tblPr firstRow="1" bandRow="1">
                <a:tableStyleId>{17292A2E-F333-43FB-9621-5CBBE7FDCDCB}</a:tableStyleId>
              </a:tblPr>
              <a:tblGrid>
                <a:gridCol w="2029968">
                  <a:extLst>
                    <a:ext uri="{9D8B030D-6E8A-4147-A177-3AD203B41FA5}">
                      <a16:colId xmlns:a16="http://schemas.microsoft.com/office/drawing/2014/main" val="2300068557"/>
                    </a:ext>
                  </a:extLst>
                </a:gridCol>
                <a:gridCol w="1353312">
                  <a:extLst>
                    <a:ext uri="{9D8B030D-6E8A-4147-A177-3AD203B41FA5}">
                      <a16:colId xmlns:a16="http://schemas.microsoft.com/office/drawing/2014/main" val="2013314409"/>
                    </a:ext>
                  </a:extLst>
                </a:gridCol>
              </a:tblGrid>
              <a:tr h="343064">
                <a:tc>
                  <a:txBody>
                    <a:bodyPr/>
                    <a:lstStyle/>
                    <a:p>
                      <a:r>
                        <a:rPr lang="en-US" sz="1600" dirty="0"/>
                        <a:t>Column</a:t>
                      </a:r>
                    </a:p>
                  </a:txBody>
                  <a:tcPr/>
                </a:tc>
                <a:tc>
                  <a:txBody>
                    <a:bodyPr/>
                    <a:lstStyle/>
                    <a:p>
                      <a:r>
                        <a:rPr lang="en-US" sz="1600" dirty="0"/>
                        <a:t>Type</a:t>
                      </a:r>
                    </a:p>
                  </a:txBody>
                  <a:tcPr/>
                </a:tc>
                <a:extLst>
                  <a:ext uri="{0D108BD9-81ED-4DB2-BD59-A6C34878D82A}">
                    <a16:rowId xmlns:a16="http://schemas.microsoft.com/office/drawing/2014/main" val="241130169"/>
                  </a:ext>
                </a:extLst>
              </a:tr>
              <a:tr h="301321">
                <a:tc>
                  <a:txBody>
                    <a:bodyPr/>
                    <a:lstStyle/>
                    <a:p>
                      <a:r>
                        <a:rPr lang="en-US" sz="1200" dirty="0"/>
                        <a:t>Id</a:t>
                      </a:r>
                    </a:p>
                  </a:txBody>
                  <a:tcPr/>
                </a:tc>
                <a:tc>
                  <a:txBody>
                    <a:bodyPr/>
                    <a:lstStyle/>
                    <a:p>
                      <a:r>
                        <a:rPr lang="en-US" sz="1200" dirty="0"/>
                        <a:t>int, PK</a:t>
                      </a:r>
                    </a:p>
                  </a:txBody>
                  <a:tcPr/>
                </a:tc>
                <a:extLst>
                  <a:ext uri="{0D108BD9-81ED-4DB2-BD59-A6C34878D82A}">
                    <a16:rowId xmlns:a16="http://schemas.microsoft.com/office/drawing/2014/main" val="2304337382"/>
                  </a:ext>
                </a:extLst>
              </a:tr>
              <a:tr h="301321">
                <a:tc>
                  <a:txBody>
                    <a:bodyPr/>
                    <a:lstStyle/>
                    <a:p>
                      <a:r>
                        <a:rPr lang="en-US" sz="1200" dirty="0"/>
                        <a:t>Description</a:t>
                      </a:r>
                    </a:p>
                  </a:txBody>
                  <a:tcPr/>
                </a:tc>
                <a:tc>
                  <a:txBody>
                    <a:bodyPr/>
                    <a:lstStyle/>
                    <a:p>
                      <a:r>
                        <a:rPr lang="en-US" sz="1200" dirty="0" err="1"/>
                        <a:t>nvarchar</a:t>
                      </a:r>
                      <a:r>
                        <a:rPr lang="en-US" sz="1200" dirty="0"/>
                        <a:t>(max)</a:t>
                      </a:r>
                    </a:p>
                  </a:txBody>
                  <a:tcPr/>
                </a:tc>
                <a:extLst>
                  <a:ext uri="{0D108BD9-81ED-4DB2-BD59-A6C34878D82A}">
                    <a16:rowId xmlns:a16="http://schemas.microsoft.com/office/drawing/2014/main" val="2890650298"/>
                  </a:ext>
                </a:extLst>
              </a:tr>
              <a:tr h="301321">
                <a:tc>
                  <a:txBody>
                    <a:bodyPr/>
                    <a:lstStyle/>
                    <a:p>
                      <a:r>
                        <a:rPr lang="en-US" sz="1200" dirty="0" err="1"/>
                        <a:t>MonthlyRate</a:t>
                      </a:r>
                      <a:endParaRPr lang="en-US" sz="1200" dirty="0"/>
                    </a:p>
                  </a:txBody>
                  <a:tcPr/>
                </a:tc>
                <a:tc>
                  <a:txBody>
                    <a:bodyPr/>
                    <a:lstStyle/>
                    <a:p>
                      <a:r>
                        <a:rPr lang="en-US" sz="1200" dirty="0"/>
                        <a:t>decimal(18,2)</a:t>
                      </a:r>
                    </a:p>
                  </a:txBody>
                  <a:tcPr/>
                </a:tc>
                <a:extLst>
                  <a:ext uri="{0D108BD9-81ED-4DB2-BD59-A6C34878D82A}">
                    <a16:rowId xmlns:a16="http://schemas.microsoft.com/office/drawing/2014/main" val="3645067833"/>
                  </a:ext>
                </a:extLst>
              </a:tr>
              <a:tr h="301321">
                <a:tc>
                  <a:txBody>
                    <a:bodyPr/>
                    <a:lstStyle/>
                    <a:p>
                      <a:r>
                        <a:rPr lang="en-US" sz="1200" dirty="0"/>
                        <a:t>Seats</a:t>
                      </a:r>
                    </a:p>
                  </a:txBody>
                  <a:tcPr/>
                </a:tc>
                <a:tc>
                  <a:txBody>
                    <a:bodyPr/>
                    <a:lstStyle/>
                    <a:p>
                      <a:r>
                        <a:rPr lang="en-US" sz="1200" dirty="0"/>
                        <a:t>int</a:t>
                      </a:r>
                    </a:p>
                  </a:txBody>
                  <a:tcPr/>
                </a:tc>
                <a:extLst>
                  <a:ext uri="{0D108BD9-81ED-4DB2-BD59-A6C34878D82A}">
                    <a16:rowId xmlns:a16="http://schemas.microsoft.com/office/drawing/2014/main" val="41236938"/>
                  </a:ext>
                </a:extLst>
              </a:tr>
              <a:tr h="301321">
                <a:tc>
                  <a:txBody>
                    <a:bodyPr/>
                    <a:lstStyle/>
                    <a:p>
                      <a:r>
                        <a:rPr lang="en-US" sz="1200" dirty="0" err="1"/>
                        <a:t>PrivateFacilities</a:t>
                      </a:r>
                      <a:endParaRPr lang="en-US" sz="1200" dirty="0"/>
                    </a:p>
                  </a:txBody>
                  <a:tcPr/>
                </a:tc>
                <a:tc>
                  <a:txBody>
                    <a:bodyPr/>
                    <a:lstStyle/>
                    <a:p>
                      <a:r>
                        <a:rPr lang="en-US" sz="1200" dirty="0" err="1"/>
                        <a:t>nvarchar</a:t>
                      </a:r>
                      <a:r>
                        <a:rPr lang="en-US" sz="1200" dirty="0"/>
                        <a:t>(max)</a:t>
                      </a:r>
                    </a:p>
                  </a:txBody>
                  <a:tcPr/>
                </a:tc>
                <a:extLst>
                  <a:ext uri="{0D108BD9-81ED-4DB2-BD59-A6C34878D82A}">
                    <a16:rowId xmlns:a16="http://schemas.microsoft.com/office/drawing/2014/main" val="2506619535"/>
                  </a:ext>
                </a:extLst>
              </a:tr>
              <a:tr h="301321">
                <a:tc>
                  <a:txBody>
                    <a:bodyPr/>
                    <a:lstStyle/>
                    <a:p>
                      <a:r>
                        <a:rPr lang="en-US" sz="1200" dirty="0" err="1"/>
                        <a:t>PhoneIncluded</a:t>
                      </a:r>
                      <a:endParaRPr lang="en-US" sz="1200" dirty="0"/>
                    </a:p>
                  </a:txBody>
                  <a:tcPr/>
                </a:tc>
                <a:tc>
                  <a:txBody>
                    <a:bodyPr/>
                    <a:lstStyle/>
                    <a:p>
                      <a:r>
                        <a:rPr lang="en-US" sz="1200" dirty="0" err="1"/>
                        <a:t>nvarchar</a:t>
                      </a:r>
                      <a:r>
                        <a:rPr lang="en-US" sz="1200" dirty="0"/>
                        <a:t>(max)</a:t>
                      </a:r>
                    </a:p>
                  </a:txBody>
                  <a:tcPr/>
                </a:tc>
                <a:extLst>
                  <a:ext uri="{0D108BD9-81ED-4DB2-BD59-A6C34878D82A}">
                    <a16:rowId xmlns:a16="http://schemas.microsoft.com/office/drawing/2014/main" val="1403602125"/>
                  </a:ext>
                </a:extLst>
              </a:tr>
              <a:tr h="301321">
                <a:tc>
                  <a:txBody>
                    <a:bodyPr/>
                    <a:lstStyle/>
                    <a:p>
                      <a:r>
                        <a:rPr lang="en-US" sz="1200" dirty="0"/>
                        <a:t>Windows</a:t>
                      </a:r>
                    </a:p>
                  </a:txBody>
                  <a:tcPr/>
                </a:tc>
                <a:tc>
                  <a:txBody>
                    <a:bodyPr/>
                    <a:lstStyle/>
                    <a:p>
                      <a:r>
                        <a:rPr lang="en-US" sz="1200" dirty="0" err="1"/>
                        <a:t>datetimeoffset</a:t>
                      </a:r>
                      <a:r>
                        <a:rPr lang="en-US" sz="1200" dirty="0"/>
                        <a:t>(7)</a:t>
                      </a:r>
                    </a:p>
                  </a:txBody>
                  <a:tcPr/>
                </a:tc>
                <a:extLst>
                  <a:ext uri="{0D108BD9-81ED-4DB2-BD59-A6C34878D82A}">
                    <a16:rowId xmlns:a16="http://schemas.microsoft.com/office/drawing/2014/main" val="2921222599"/>
                  </a:ext>
                </a:extLst>
              </a:tr>
              <a:tr h="301321">
                <a:tc>
                  <a:txBody>
                    <a:bodyPr/>
                    <a:lstStyle/>
                    <a:p>
                      <a:r>
                        <a:rPr lang="en-US" sz="1200" dirty="0"/>
                        <a:t>Corner</a:t>
                      </a:r>
                    </a:p>
                  </a:txBody>
                  <a:tcPr/>
                </a:tc>
                <a:tc>
                  <a:txBody>
                    <a:bodyPr/>
                    <a:lstStyle/>
                    <a:p>
                      <a:r>
                        <a:rPr lang="en-US" sz="1200" dirty="0"/>
                        <a:t>bit</a:t>
                      </a:r>
                    </a:p>
                  </a:txBody>
                  <a:tcPr/>
                </a:tc>
                <a:extLst>
                  <a:ext uri="{0D108BD9-81ED-4DB2-BD59-A6C34878D82A}">
                    <a16:rowId xmlns:a16="http://schemas.microsoft.com/office/drawing/2014/main" val="1317975454"/>
                  </a:ext>
                </a:extLst>
              </a:tr>
              <a:tr h="301321">
                <a:tc>
                  <a:txBody>
                    <a:bodyPr/>
                    <a:lstStyle/>
                    <a:p>
                      <a:r>
                        <a:rPr lang="en-US" sz="1200" dirty="0" err="1"/>
                        <a:t>LocationId</a:t>
                      </a:r>
                      <a:endParaRPr lang="en-US" sz="1200" dirty="0"/>
                    </a:p>
                  </a:txBody>
                  <a:tcPr/>
                </a:tc>
                <a:tc>
                  <a:txBody>
                    <a:bodyPr/>
                    <a:lstStyle/>
                    <a:p>
                      <a:r>
                        <a:rPr lang="en-US" sz="1200" dirty="0"/>
                        <a:t>int, FK</a:t>
                      </a:r>
                    </a:p>
                  </a:txBody>
                  <a:tcPr/>
                </a:tc>
                <a:extLst>
                  <a:ext uri="{0D108BD9-81ED-4DB2-BD59-A6C34878D82A}">
                    <a16:rowId xmlns:a16="http://schemas.microsoft.com/office/drawing/2014/main" val="700780973"/>
                  </a:ext>
                </a:extLst>
              </a:tr>
            </a:tbl>
          </a:graphicData>
        </a:graphic>
      </p:graphicFrame>
      <p:cxnSp>
        <p:nvCxnSpPr>
          <p:cNvPr id="9" name="Straight Arrow Connector 8">
            <a:extLst>
              <a:ext uri="{FF2B5EF4-FFF2-40B4-BE49-F238E27FC236}">
                <a16:creationId xmlns:a16="http://schemas.microsoft.com/office/drawing/2014/main" id="{80072C9A-826D-4BBA-BA9F-3F0C4411C7D8}"/>
              </a:ext>
            </a:extLst>
          </p:cNvPr>
          <p:cNvCxnSpPr>
            <a:cxnSpLocks/>
            <a:stCxn id="5" idx="3"/>
            <a:endCxn id="7" idx="1"/>
          </p:cNvCxnSpPr>
          <p:nvPr/>
        </p:nvCxnSpPr>
        <p:spPr>
          <a:xfrm flipV="1">
            <a:off x="4245863" y="2858603"/>
            <a:ext cx="2240971" cy="867410"/>
          </a:xfrm>
          <a:prstGeom prst="bentConnector3">
            <a:avLst>
              <a:gd name="adj1" fmla="val 50000"/>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5">
            <a:extLst>
              <a:ext uri="{FF2B5EF4-FFF2-40B4-BE49-F238E27FC236}">
                <a16:creationId xmlns:a16="http://schemas.microsoft.com/office/drawing/2014/main" id="{83DB2A99-80C1-4509-8DD2-65E1FE4BC84B}"/>
              </a:ext>
            </a:extLst>
          </p:cNvPr>
          <p:cNvGraphicFramePr>
            <a:graphicFrameLocks noGrp="1"/>
          </p:cNvGraphicFramePr>
          <p:nvPr>
            <p:extLst>
              <p:ext uri="{D42A27DB-BD31-4B8C-83A1-F6EECF244321}">
                <p14:modId xmlns:p14="http://schemas.microsoft.com/office/powerpoint/2010/main" val="1486205052"/>
              </p:ext>
            </p:extLst>
          </p:nvPr>
        </p:nvGraphicFramePr>
        <p:xfrm>
          <a:off x="5366348" y="4723953"/>
          <a:ext cx="1828800" cy="1247027"/>
        </p:xfrm>
        <a:graphic>
          <a:graphicData uri="http://schemas.openxmlformats.org/drawingml/2006/table">
            <a:tbl>
              <a:tblPr firstRow="1" bandRow="1">
                <a:tableStyleId>{F2DE63D5-997A-4646-A377-4702673A728D}</a:tableStyleId>
              </a:tblPr>
              <a:tblGrid>
                <a:gridCol w="1097280">
                  <a:extLst>
                    <a:ext uri="{9D8B030D-6E8A-4147-A177-3AD203B41FA5}">
                      <a16:colId xmlns:a16="http://schemas.microsoft.com/office/drawing/2014/main" val="2300068557"/>
                    </a:ext>
                  </a:extLst>
                </a:gridCol>
                <a:gridCol w="731520">
                  <a:extLst>
                    <a:ext uri="{9D8B030D-6E8A-4147-A177-3AD203B41FA5}">
                      <a16:colId xmlns:a16="http://schemas.microsoft.com/office/drawing/2014/main" val="2013314409"/>
                    </a:ext>
                  </a:extLst>
                </a:gridCol>
              </a:tblGrid>
              <a:tr h="343064">
                <a:tc>
                  <a:txBody>
                    <a:bodyPr/>
                    <a:lstStyle/>
                    <a:p>
                      <a:r>
                        <a:rPr lang="en-US" sz="1600" dirty="0"/>
                        <a:t>Column</a:t>
                      </a:r>
                    </a:p>
                  </a:txBody>
                  <a:tcPr/>
                </a:tc>
                <a:tc>
                  <a:txBody>
                    <a:bodyPr/>
                    <a:lstStyle/>
                    <a:p>
                      <a:r>
                        <a:rPr lang="en-US" sz="1600" dirty="0"/>
                        <a:t>Type</a:t>
                      </a:r>
                    </a:p>
                  </a:txBody>
                  <a:tcPr/>
                </a:tc>
                <a:extLst>
                  <a:ext uri="{0D108BD9-81ED-4DB2-BD59-A6C34878D82A}">
                    <a16:rowId xmlns:a16="http://schemas.microsoft.com/office/drawing/2014/main" val="241130169"/>
                  </a:ext>
                </a:extLst>
              </a:tr>
              <a:tr h="301321">
                <a:tc>
                  <a:txBody>
                    <a:bodyPr/>
                    <a:lstStyle/>
                    <a:p>
                      <a:r>
                        <a:rPr lang="en-US" sz="1200" dirty="0"/>
                        <a:t>Id</a:t>
                      </a:r>
                    </a:p>
                  </a:txBody>
                  <a:tcPr/>
                </a:tc>
                <a:tc>
                  <a:txBody>
                    <a:bodyPr/>
                    <a:lstStyle/>
                    <a:p>
                      <a:r>
                        <a:rPr lang="en-US" sz="1200" dirty="0"/>
                        <a:t>int, PK</a:t>
                      </a:r>
                    </a:p>
                  </a:txBody>
                  <a:tcPr/>
                </a:tc>
                <a:extLst>
                  <a:ext uri="{0D108BD9-81ED-4DB2-BD59-A6C34878D82A}">
                    <a16:rowId xmlns:a16="http://schemas.microsoft.com/office/drawing/2014/main" val="2304337382"/>
                  </a:ext>
                </a:extLst>
              </a:tr>
              <a:tr h="301321">
                <a:tc>
                  <a:txBody>
                    <a:bodyPr/>
                    <a:lstStyle/>
                    <a:p>
                      <a:r>
                        <a:rPr lang="en-US" sz="1200" dirty="0" err="1"/>
                        <a:t>CartId</a:t>
                      </a:r>
                      <a:endParaRPr lang="en-US" sz="1200" dirty="0"/>
                    </a:p>
                  </a:txBody>
                  <a:tcPr/>
                </a:tc>
                <a:tc>
                  <a:txBody>
                    <a:bodyPr/>
                    <a:lstStyle/>
                    <a:p>
                      <a:r>
                        <a:rPr lang="en-US" sz="1200" dirty="0"/>
                        <a:t>int, FK</a:t>
                      </a:r>
                    </a:p>
                  </a:txBody>
                  <a:tcPr/>
                </a:tc>
                <a:extLst>
                  <a:ext uri="{0D108BD9-81ED-4DB2-BD59-A6C34878D82A}">
                    <a16:rowId xmlns:a16="http://schemas.microsoft.com/office/drawing/2014/main" val="2890650298"/>
                  </a:ext>
                </a:extLst>
              </a:tr>
              <a:tr h="301321">
                <a:tc>
                  <a:txBody>
                    <a:bodyPr/>
                    <a:lstStyle/>
                    <a:p>
                      <a:r>
                        <a:rPr lang="en-US" sz="1200" dirty="0" err="1"/>
                        <a:t>LocationId</a:t>
                      </a:r>
                      <a:endParaRPr lang="en-US" sz="1200" dirty="0"/>
                    </a:p>
                  </a:txBody>
                  <a:tcPr/>
                </a:tc>
                <a:tc>
                  <a:txBody>
                    <a:bodyPr/>
                    <a:lstStyle/>
                    <a:p>
                      <a:r>
                        <a:rPr lang="en-US" sz="1200" dirty="0"/>
                        <a:t>int, FK</a:t>
                      </a:r>
                    </a:p>
                  </a:txBody>
                  <a:tcPr/>
                </a:tc>
                <a:extLst>
                  <a:ext uri="{0D108BD9-81ED-4DB2-BD59-A6C34878D82A}">
                    <a16:rowId xmlns:a16="http://schemas.microsoft.com/office/drawing/2014/main" val="3645067833"/>
                  </a:ext>
                </a:extLst>
              </a:tr>
            </a:tbl>
          </a:graphicData>
        </a:graphic>
      </p:graphicFrame>
      <p:graphicFrame>
        <p:nvGraphicFramePr>
          <p:cNvPr id="14" name="Table 5">
            <a:extLst>
              <a:ext uri="{FF2B5EF4-FFF2-40B4-BE49-F238E27FC236}">
                <a16:creationId xmlns:a16="http://schemas.microsoft.com/office/drawing/2014/main" id="{38CA7A15-337A-4EE4-946A-7B2286E2095B}"/>
              </a:ext>
            </a:extLst>
          </p:cNvPr>
          <p:cNvGraphicFramePr>
            <a:graphicFrameLocks noGrp="1"/>
          </p:cNvGraphicFramePr>
          <p:nvPr>
            <p:extLst>
              <p:ext uri="{D42A27DB-BD31-4B8C-83A1-F6EECF244321}">
                <p14:modId xmlns:p14="http://schemas.microsoft.com/office/powerpoint/2010/main" val="2743936575"/>
              </p:ext>
            </p:extLst>
          </p:nvPr>
        </p:nvGraphicFramePr>
        <p:xfrm>
          <a:off x="8497530" y="5347465"/>
          <a:ext cx="1828800" cy="945706"/>
        </p:xfrm>
        <a:graphic>
          <a:graphicData uri="http://schemas.openxmlformats.org/drawingml/2006/table">
            <a:tbl>
              <a:tblPr firstRow="1" bandRow="1">
                <a:tableStyleId>{72833802-FEF1-4C79-8D5D-14CF1EAF98D9}</a:tableStyleId>
              </a:tblPr>
              <a:tblGrid>
                <a:gridCol w="1097280">
                  <a:extLst>
                    <a:ext uri="{9D8B030D-6E8A-4147-A177-3AD203B41FA5}">
                      <a16:colId xmlns:a16="http://schemas.microsoft.com/office/drawing/2014/main" val="2300068557"/>
                    </a:ext>
                  </a:extLst>
                </a:gridCol>
                <a:gridCol w="731520">
                  <a:extLst>
                    <a:ext uri="{9D8B030D-6E8A-4147-A177-3AD203B41FA5}">
                      <a16:colId xmlns:a16="http://schemas.microsoft.com/office/drawing/2014/main" val="2013314409"/>
                    </a:ext>
                  </a:extLst>
                </a:gridCol>
              </a:tblGrid>
              <a:tr h="343064">
                <a:tc>
                  <a:txBody>
                    <a:bodyPr/>
                    <a:lstStyle/>
                    <a:p>
                      <a:r>
                        <a:rPr lang="en-US" sz="1600" dirty="0"/>
                        <a:t>Column</a:t>
                      </a:r>
                    </a:p>
                  </a:txBody>
                  <a:tcPr/>
                </a:tc>
                <a:tc>
                  <a:txBody>
                    <a:bodyPr/>
                    <a:lstStyle/>
                    <a:p>
                      <a:r>
                        <a:rPr lang="en-US" sz="1600" dirty="0"/>
                        <a:t>Type</a:t>
                      </a:r>
                    </a:p>
                  </a:txBody>
                  <a:tcPr/>
                </a:tc>
                <a:extLst>
                  <a:ext uri="{0D108BD9-81ED-4DB2-BD59-A6C34878D82A}">
                    <a16:rowId xmlns:a16="http://schemas.microsoft.com/office/drawing/2014/main" val="241130169"/>
                  </a:ext>
                </a:extLst>
              </a:tr>
              <a:tr h="301321">
                <a:tc>
                  <a:txBody>
                    <a:bodyPr/>
                    <a:lstStyle/>
                    <a:p>
                      <a:r>
                        <a:rPr lang="en-US" sz="1200" dirty="0"/>
                        <a:t>Id</a:t>
                      </a:r>
                    </a:p>
                  </a:txBody>
                  <a:tcPr/>
                </a:tc>
                <a:tc>
                  <a:txBody>
                    <a:bodyPr/>
                    <a:lstStyle/>
                    <a:p>
                      <a:r>
                        <a:rPr lang="en-US" sz="1200" dirty="0"/>
                        <a:t>int, PK</a:t>
                      </a:r>
                    </a:p>
                  </a:txBody>
                  <a:tcPr/>
                </a:tc>
                <a:extLst>
                  <a:ext uri="{0D108BD9-81ED-4DB2-BD59-A6C34878D82A}">
                    <a16:rowId xmlns:a16="http://schemas.microsoft.com/office/drawing/2014/main" val="2304337382"/>
                  </a:ext>
                </a:extLst>
              </a:tr>
              <a:tr h="301321">
                <a:tc>
                  <a:txBody>
                    <a:bodyPr/>
                    <a:lstStyle/>
                    <a:p>
                      <a:r>
                        <a:rPr lang="en-US" sz="1200" dirty="0" err="1"/>
                        <a:t>UserId</a:t>
                      </a:r>
                      <a:endParaRPr lang="en-US" sz="1200" dirty="0"/>
                    </a:p>
                  </a:txBody>
                  <a:tcPr/>
                </a:tc>
                <a:tc>
                  <a:txBody>
                    <a:bodyPr/>
                    <a:lstStyle/>
                    <a:p>
                      <a:r>
                        <a:rPr lang="en-US" sz="1200" dirty="0"/>
                        <a:t>int</a:t>
                      </a:r>
                    </a:p>
                  </a:txBody>
                  <a:tcPr/>
                </a:tc>
                <a:extLst>
                  <a:ext uri="{0D108BD9-81ED-4DB2-BD59-A6C34878D82A}">
                    <a16:rowId xmlns:a16="http://schemas.microsoft.com/office/drawing/2014/main" val="2890650298"/>
                  </a:ext>
                </a:extLst>
              </a:tr>
            </a:tbl>
          </a:graphicData>
        </a:graphic>
      </p:graphicFrame>
      <p:cxnSp>
        <p:nvCxnSpPr>
          <p:cNvPr id="15" name="Straight Arrow Connector 8">
            <a:extLst>
              <a:ext uri="{FF2B5EF4-FFF2-40B4-BE49-F238E27FC236}">
                <a16:creationId xmlns:a16="http://schemas.microsoft.com/office/drawing/2014/main" id="{6790E7B2-F89C-4454-930D-870A08E610FB}"/>
              </a:ext>
            </a:extLst>
          </p:cNvPr>
          <p:cNvCxnSpPr>
            <a:cxnSpLocks/>
            <a:stCxn id="13" idx="3"/>
            <a:endCxn id="14" idx="1"/>
          </p:cNvCxnSpPr>
          <p:nvPr/>
        </p:nvCxnSpPr>
        <p:spPr>
          <a:xfrm>
            <a:off x="7195148" y="5347466"/>
            <a:ext cx="1302382" cy="472852"/>
          </a:xfrm>
          <a:prstGeom prst="bentConnector3">
            <a:avLst>
              <a:gd name="adj1" fmla="val 50000"/>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8">
            <a:extLst>
              <a:ext uri="{FF2B5EF4-FFF2-40B4-BE49-F238E27FC236}">
                <a16:creationId xmlns:a16="http://schemas.microsoft.com/office/drawing/2014/main" id="{00C20E36-A956-4692-92D4-DEBB15113373}"/>
              </a:ext>
            </a:extLst>
          </p:cNvPr>
          <p:cNvCxnSpPr>
            <a:cxnSpLocks/>
            <a:stCxn id="13" idx="1"/>
            <a:endCxn id="5" idx="2"/>
          </p:cNvCxnSpPr>
          <p:nvPr/>
        </p:nvCxnSpPr>
        <p:spPr>
          <a:xfrm rot="10800000" flipV="1">
            <a:off x="2417064" y="5347465"/>
            <a:ext cx="2949285" cy="207345"/>
          </a:xfrm>
          <a:prstGeom prst="bentConnector4">
            <a:avLst>
              <a:gd name="adj1" fmla="val 18996"/>
              <a:gd name="adj2" fmla="val 410964"/>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2CD238-57A0-4B67-8C15-5B638F6F3D9B}"/>
              </a:ext>
            </a:extLst>
          </p:cNvPr>
          <p:cNvSpPr txBox="1"/>
          <p:nvPr/>
        </p:nvSpPr>
        <p:spPr>
          <a:xfrm>
            <a:off x="1314621" y="1618796"/>
            <a:ext cx="2204884" cy="274320"/>
          </a:xfrm>
          <a:prstGeom prst="rect">
            <a:avLst/>
          </a:prstGeom>
          <a:noFill/>
        </p:spPr>
        <p:txBody>
          <a:bodyPr wrap="square" lIns="0" tIns="0" rIns="0" bIns="0" rtlCol="0">
            <a:noAutofit/>
          </a:bodyPr>
          <a:lstStyle/>
          <a:p>
            <a:pPr algn="ctr"/>
            <a:r>
              <a:rPr lang="en-US" sz="1600" dirty="0" err="1">
                <a:gradFill>
                  <a:gsLst>
                    <a:gs pos="2917">
                      <a:schemeClr val="tx1"/>
                    </a:gs>
                    <a:gs pos="30000">
                      <a:schemeClr val="tx1"/>
                    </a:gs>
                  </a:gsLst>
                  <a:lin ang="5400000" scaled="0"/>
                </a:gradFill>
              </a:rPr>
              <a:t>dbo.Locations</a:t>
            </a:r>
            <a:endParaRPr lang="en-US" sz="1050" dirty="0">
              <a:gradFill>
                <a:gsLst>
                  <a:gs pos="2917">
                    <a:schemeClr val="tx1"/>
                  </a:gs>
                  <a:gs pos="30000">
                    <a:schemeClr val="tx1"/>
                  </a:gs>
                </a:gsLst>
                <a:lin ang="5400000" scaled="0"/>
              </a:gradFill>
            </a:endParaRPr>
          </a:p>
        </p:txBody>
      </p:sp>
      <p:sp>
        <p:nvSpPr>
          <p:cNvPr id="26" name="TextBox 25">
            <a:extLst>
              <a:ext uri="{FF2B5EF4-FFF2-40B4-BE49-F238E27FC236}">
                <a16:creationId xmlns:a16="http://schemas.microsoft.com/office/drawing/2014/main" id="{EB26E7D5-6419-4DAE-9BA0-B4B6BEBA7F44}"/>
              </a:ext>
            </a:extLst>
          </p:cNvPr>
          <p:cNvSpPr txBox="1"/>
          <p:nvPr/>
        </p:nvSpPr>
        <p:spPr>
          <a:xfrm>
            <a:off x="5366348" y="4449633"/>
            <a:ext cx="1828800" cy="274320"/>
          </a:xfrm>
          <a:prstGeom prst="rect">
            <a:avLst/>
          </a:prstGeom>
          <a:noFill/>
        </p:spPr>
        <p:txBody>
          <a:bodyPr wrap="square" lIns="0" tIns="0" rIns="0" bIns="0" rtlCol="0">
            <a:noAutofit/>
          </a:bodyPr>
          <a:lstStyle/>
          <a:p>
            <a:pPr algn="ctr"/>
            <a:r>
              <a:rPr lang="en-US" sz="1600" dirty="0" err="1">
                <a:gradFill>
                  <a:gsLst>
                    <a:gs pos="2917">
                      <a:schemeClr val="tx1"/>
                    </a:gs>
                    <a:gs pos="30000">
                      <a:schemeClr val="tx1"/>
                    </a:gs>
                  </a:gsLst>
                  <a:lin ang="5400000" scaled="0"/>
                </a:gradFill>
              </a:rPr>
              <a:t>dbo.CartLocation</a:t>
            </a:r>
            <a:endParaRPr lang="en-US" sz="1050" dirty="0">
              <a:gradFill>
                <a:gsLst>
                  <a:gs pos="2917">
                    <a:schemeClr val="tx1"/>
                  </a:gs>
                  <a:gs pos="30000">
                    <a:schemeClr val="tx1"/>
                  </a:gs>
                </a:gsLst>
                <a:lin ang="5400000" scaled="0"/>
              </a:gradFill>
            </a:endParaRPr>
          </a:p>
        </p:txBody>
      </p:sp>
      <p:sp>
        <p:nvSpPr>
          <p:cNvPr id="27" name="TextBox 26">
            <a:extLst>
              <a:ext uri="{FF2B5EF4-FFF2-40B4-BE49-F238E27FC236}">
                <a16:creationId xmlns:a16="http://schemas.microsoft.com/office/drawing/2014/main" id="{3331DF13-9FF9-442C-8957-7EABFC4036E5}"/>
              </a:ext>
            </a:extLst>
          </p:cNvPr>
          <p:cNvSpPr txBox="1"/>
          <p:nvPr/>
        </p:nvSpPr>
        <p:spPr>
          <a:xfrm>
            <a:off x="7076032" y="1056806"/>
            <a:ext cx="2204884" cy="274320"/>
          </a:xfrm>
          <a:prstGeom prst="rect">
            <a:avLst/>
          </a:prstGeom>
          <a:noFill/>
        </p:spPr>
        <p:txBody>
          <a:bodyPr wrap="square" lIns="0" tIns="0" rIns="0" bIns="0" rtlCol="0">
            <a:noAutofit/>
          </a:bodyPr>
          <a:lstStyle/>
          <a:p>
            <a:pPr algn="ctr"/>
            <a:r>
              <a:rPr lang="en-US" sz="1600" dirty="0" err="1">
                <a:gradFill>
                  <a:gsLst>
                    <a:gs pos="2917">
                      <a:schemeClr val="tx1"/>
                    </a:gs>
                    <a:gs pos="30000">
                      <a:schemeClr val="tx1"/>
                    </a:gs>
                  </a:gsLst>
                  <a:lin ang="5400000" scaled="0"/>
                </a:gradFill>
              </a:rPr>
              <a:t>dbo.Rooms</a:t>
            </a:r>
            <a:endParaRPr lang="en-US" sz="1050" dirty="0">
              <a:gradFill>
                <a:gsLst>
                  <a:gs pos="2917">
                    <a:schemeClr val="tx1"/>
                  </a:gs>
                  <a:gs pos="30000">
                    <a:schemeClr val="tx1"/>
                  </a:gs>
                </a:gsLst>
                <a:lin ang="5400000" scaled="0"/>
              </a:gradFill>
            </a:endParaRPr>
          </a:p>
        </p:txBody>
      </p:sp>
      <p:sp>
        <p:nvSpPr>
          <p:cNvPr id="28" name="TextBox 27">
            <a:extLst>
              <a:ext uri="{FF2B5EF4-FFF2-40B4-BE49-F238E27FC236}">
                <a16:creationId xmlns:a16="http://schemas.microsoft.com/office/drawing/2014/main" id="{2D6E64C4-4B4E-48AE-BA6E-13B0DA8CDAA6}"/>
              </a:ext>
            </a:extLst>
          </p:cNvPr>
          <p:cNvSpPr txBox="1"/>
          <p:nvPr/>
        </p:nvSpPr>
        <p:spPr>
          <a:xfrm>
            <a:off x="8543250" y="5073145"/>
            <a:ext cx="1737360" cy="274320"/>
          </a:xfrm>
          <a:prstGeom prst="rect">
            <a:avLst/>
          </a:prstGeom>
          <a:noFill/>
        </p:spPr>
        <p:txBody>
          <a:bodyPr wrap="square" lIns="0" tIns="0" rIns="0" bIns="0" rtlCol="0">
            <a:noAutofit/>
          </a:bodyPr>
          <a:lstStyle/>
          <a:p>
            <a:pPr algn="ctr"/>
            <a:r>
              <a:rPr lang="en-US" sz="1600" dirty="0" err="1">
                <a:gradFill>
                  <a:gsLst>
                    <a:gs pos="2917">
                      <a:schemeClr val="tx1"/>
                    </a:gs>
                    <a:gs pos="30000">
                      <a:schemeClr val="tx1"/>
                    </a:gs>
                  </a:gsLst>
                  <a:lin ang="5400000" scaled="0"/>
                </a:gradFill>
              </a:rPr>
              <a:t>dbo.Carts</a:t>
            </a:r>
            <a:endParaRPr lang="en-US" sz="105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052093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6E38F3-D5DB-495F-A85F-2364A209847C}"/>
              </a:ext>
            </a:extLst>
          </p:cNvPr>
          <p:cNvSpPr>
            <a:spLocks noGrp="1"/>
          </p:cNvSpPr>
          <p:nvPr>
            <p:ph type="title"/>
          </p:nvPr>
        </p:nvSpPr>
        <p:spPr/>
        <p:txBody>
          <a:bodyPr/>
          <a:lstStyle/>
          <a:p>
            <a:r>
              <a:rPr lang="en-US" dirty="0"/>
              <a:t>Why are we here?</a:t>
            </a:r>
          </a:p>
        </p:txBody>
      </p:sp>
      <p:pic>
        <p:nvPicPr>
          <p:cNvPr id="3" name="Graphic 2">
            <a:extLst>
              <a:ext uri="{FF2B5EF4-FFF2-40B4-BE49-F238E27FC236}">
                <a16:creationId xmlns:a16="http://schemas.microsoft.com/office/drawing/2014/main" id="{1CF12484-382A-4CDE-9C83-82148F925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1205" y="1710813"/>
            <a:ext cx="1828800" cy="1828800"/>
          </a:xfrm>
          <a:prstGeom prst="rect">
            <a:avLst/>
          </a:prstGeom>
        </p:spPr>
      </p:pic>
      <p:pic>
        <p:nvPicPr>
          <p:cNvPr id="5" name="Graphic 4">
            <a:extLst>
              <a:ext uri="{FF2B5EF4-FFF2-40B4-BE49-F238E27FC236}">
                <a16:creationId xmlns:a16="http://schemas.microsoft.com/office/drawing/2014/main" id="{9765F974-AC86-4CCD-8B53-08CA93FF1B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5900" y="1710813"/>
            <a:ext cx="1600200" cy="1828800"/>
          </a:xfrm>
          <a:prstGeom prst="rect">
            <a:avLst/>
          </a:prstGeom>
        </p:spPr>
      </p:pic>
      <p:pic>
        <p:nvPicPr>
          <p:cNvPr id="8" name="Graphic 7">
            <a:extLst>
              <a:ext uri="{FF2B5EF4-FFF2-40B4-BE49-F238E27FC236}">
                <a16:creationId xmlns:a16="http://schemas.microsoft.com/office/drawing/2014/main" id="{71D51D54-9964-43CC-B990-E59DAEF95E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21995" y="1710813"/>
            <a:ext cx="1828800" cy="1828800"/>
          </a:xfrm>
          <a:prstGeom prst="rect">
            <a:avLst/>
          </a:prstGeom>
        </p:spPr>
      </p:pic>
      <p:sp>
        <p:nvSpPr>
          <p:cNvPr id="10" name="TextBox 9">
            <a:extLst>
              <a:ext uri="{FF2B5EF4-FFF2-40B4-BE49-F238E27FC236}">
                <a16:creationId xmlns:a16="http://schemas.microsoft.com/office/drawing/2014/main" id="{1D0ED8C5-F341-4787-9AE1-F922C0271A46}"/>
              </a:ext>
            </a:extLst>
          </p:cNvPr>
          <p:cNvSpPr txBox="1"/>
          <p:nvPr/>
        </p:nvSpPr>
        <p:spPr>
          <a:xfrm>
            <a:off x="1353163" y="3738716"/>
            <a:ext cx="2204884" cy="2154436"/>
          </a:xfrm>
          <a:prstGeom prst="rect">
            <a:avLst/>
          </a:prstGeom>
          <a:noFill/>
        </p:spPr>
        <p:txBody>
          <a:bodyPr wrap="square" lIns="0" tIns="0" rIns="0" bIns="0" rtlCol="0">
            <a:spAutoFit/>
          </a:bodyPr>
          <a:lstStyle/>
          <a:p>
            <a:pPr algn="ctr"/>
            <a:r>
              <a:rPr lang="en-US" sz="3600" dirty="0">
                <a:gradFill>
                  <a:gsLst>
                    <a:gs pos="2917">
                      <a:schemeClr val="tx1"/>
                    </a:gs>
                    <a:gs pos="30000">
                      <a:schemeClr val="tx1"/>
                    </a:gs>
                  </a:gsLst>
                  <a:lin ang="5400000" scaled="0"/>
                </a:gradFill>
              </a:rPr>
              <a:t>Learn</a:t>
            </a:r>
            <a:endParaRPr lang="en-US" sz="4000" dirty="0">
              <a:gradFill>
                <a:gsLst>
                  <a:gs pos="2917">
                    <a:schemeClr val="tx1"/>
                  </a:gs>
                  <a:gs pos="30000">
                    <a:schemeClr val="tx1"/>
                  </a:gs>
                </a:gsLst>
                <a:lin ang="5400000" scaled="0"/>
              </a:gradFill>
            </a:endParaRPr>
          </a:p>
          <a:p>
            <a:pPr algn="ctr"/>
            <a:endParaRPr lang="en-US" sz="2000" dirty="0">
              <a:gradFill>
                <a:gsLst>
                  <a:gs pos="2917">
                    <a:schemeClr val="tx1"/>
                  </a:gs>
                  <a:gs pos="30000">
                    <a:schemeClr val="tx1"/>
                  </a:gs>
                </a:gsLst>
                <a:lin ang="5400000" scaled="0"/>
              </a:gradFill>
            </a:endParaRPr>
          </a:p>
          <a:p>
            <a:pPr algn="ctr"/>
            <a:r>
              <a:rPr lang="en-US" sz="2000" dirty="0">
                <a:gradFill>
                  <a:gsLst>
                    <a:gs pos="2917">
                      <a:schemeClr val="tx1"/>
                    </a:gs>
                    <a:gs pos="30000">
                      <a:schemeClr val="tx1"/>
                    </a:gs>
                  </a:gsLst>
                  <a:lin ang="5400000" scaled="0"/>
                </a:gradFill>
              </a:rPr>
              <a:t>Various techniques to modernize applications with Azure Cosmos DB</a:t>
            </a:r>
          </a:p>
        </p:txBody>
      </p:sp>
      <p:sp>
        <p:nvSpPr>
          <p:cNvPr id="11" name="TextBox 10">
            <a:extLst>
              <a:ext uri="{FF2B5EF4-FFF2-40B4-BE49-F238E27FC236}">
                <a16:creationId xmlns:a16="http://schemas.microsoft.com/office/drawing/2014/main" id="{D7EE0CB0-8FC9-4782-B6B7-897B91518C6B}"/>
              </a:ext>
            </a:extLst>
          </p:cNvPr>
          <p:cNvSpPr txBox="1"/>
          <p:nvPr/>
        </p:nvSpPr>
        <p:spPr>
          <a:xfrm>
            <a:off x="4993558" y="3738716"/>
            <a:ext cx="2204884" cy="1477328"/>
          </a:xfrm>
          <a:prstGeom prst="rect">
            <a:avLst/>
          </a:prstGeom>
          <a:noFill/>
        </p:spPr>
        <p:txBody>
          <a:bodyPr wrap="square" lIns="0" tIns="0" rIns="0" bIns="0" rtlCol="0">
            <a:spAutoFit/>
          </a:bodyPr>
          <a:lstStyle/>
          <a:p>
            <a:pPr algn="ctr"/>
            <a:r>
              <a:rPr lang="en-US" sz="3600" dirty="0">
                <a:gradFill>
                  <a:gsLst>
                    <a:gs pos="2917">
                      <a:schemeClr val="tx1"/>
                    </a:gs>
                    <a:gs pos="30000">
                      <a:schemeClr val="tx1"/>
                    </a:gs>
                  </a:gsLst>
                  <a:lin ang="5400000" scaled="0"/>
                </a:gradFill>
              </a:rPr>
              <a:t>Challenge</a:t>
            </a:r>
            <a:endParaRPr lang="en-US" sz="4000" dirty="0">
              <a:gradFill>
                <a:gsLst>
                  <a:gs pos="2917">
                    <a:schemeClr val="tx1"/>
                  </a:gs>
                  <a:gs pos="30000">
                    <a:schemeClr val="tx1"/>
                  </a:gs>
                </a:gsLst>
                <a:lin ang="5400000" scaled="0"/>
              </a:gradFill>
            </a:endParaRPr>
          </a:p>
          <a:p>
            <a:pPr algn="ctr"/>
            <a:endParaRPr lang="en-US" sz="2000" dirty="0">
              <a:gradFill>
                <a:gsLst>
                  <a:gs pos="2917">
                    <a:schemeClr val="tx1"/>
                  </a:gs>
                  <a:gs pos="30000">
                    <a:schemeClr val="tx1"/>
                  </a:gs>
                </a:gsLst>
                <a:lin ang="5400000" scaled="0"/>
              </a:gradFill>
            </a:endParaRPr>
          </a:p>
          <a:p>
            <a:pPr algn="ctr"/>
            <a:r>
              <a:rPr lang="en-US" sz="2000" dirty="0">
                <a:gradFill>
                  <a:gsLst>
                    <a:gs pos="2917">
                      <a:schemeClr val="tx1"/>
                    </a:gs>
                    <a:gs pos="30000">
                      <a:schemeClr val="tx1"/>
                    </a:gs>
                  </a:gsLst>
                  <a:lin ang="5400000" scaled="0"/>
                </a:gradFill>
              </a:rPr>
              <a:t>Try out challenging hands-on activities</a:t>
            </a:r>
          </a:p>
        </p:txBody>
      </p:sp>
      <p:sp>
        <p:nvSpPr>
          <p:cNvPr id="12" name="TextBox 11">
            <a:extLst>
              <a:ext uri="{FF2B5EF4-FFF2-40B4-BE49-F238E27FC236}">
                <a16:creationId xmlns:a16="http://schemas.microsoft.com/office/drawing/2014/main" id="{8B6B4A39-1550-4567-9745-4310EA561ADF}"/>
              </a:ext>
            </a:extLst>
          </p:cNvPr>
          <p:cNvSpPr txBox="1"/>
          <p:nvPr/>
        </p:nvSpPr>
        <p:spPr>
          <a:xfrm>
            <a:off x="8633953" y="3738716"/>
            <a:ext cx="2204884" cy="2092881"/>
          </a:xfrm>
          <a:prstGeom prst="rect">
            <a:avLst/>
          </a:prstGeom>
          <a:noFill/>
        </p:spPr>
        <p:txBody>
          <a:bodyPr wrap="square" lIns="0" tIns="0" rIns="0" bIns="0" rtlCol="0">
            <a:spAutoFit/>
          </a:bodyPr>
          <a:lstStyle/>
          <a:p>
            <a:pPr algn="ctr"/>
            <a:r>
              <a:rPr lang="en-US" sz="3600" dirty="0">
                <a:gradFill>
                  <a:gsLst>
                    <a:gs pos="2917">
                      <a:schemeClr val="tx1"/>
                    </a:gs>
                    <a:gs pos="30000">
                      <a:schemeClr val="tx1"/>
                    </a:gs>
                  </a:gsLst>
                  <a:lin ang="5400000" scaled="0"/>
                </a:gradFill>
              </a:rPr>
              <a:t>Expand</a:t>
            </a:r>
            <a:endParaRPr lang="en-US" sz="4000" dirty="0">
              <a:gradFill>
                <a:gsLst>
                  <a:gs pos="2917">
                    <a:schemeClr val="tx1"/>
                  </a:gs>
                  <a:gs pos="30000">
                    <a:schemeClr val="tx1"/>
                  </a:gs>
                </a:gsLst>
                <a:lin ang="5400000" scaled="0"/>
              </a:gradFill>
            </a:endParaRPr>
          </a:p>
          <a:p>
            <a:pPr algn="ctr"/>
            <a:endParaRPr lang="en-US" sz="2000" dirty="0">
              <a:gradFill>
                <a:gsLst>
                  <a:gs pos="2917">
                    <a:schemeClr val="tx1"/>
                  </a:gs>
                  <a:gs pos="30000">
                    <a:schemeClr val="tx1"/>
                  </a:gs>
                </a:gsLst>
                <a:lin ang="5400000" scaled="0"/>
              </a:gradFill>
            </a:endParaRPr>
          </a:p>
          <a:p>
            <a:pPr algn="ctr"/>
            <a:r>
              <a:rPr lang="en-US" sz="2000" dirty="0">
                <a:gradFill>
                  <a:gsLst>
                    <a:gs pos="2917">
                      <a:schemeClr val="tx1"/>
                    </a:gs>
                    <a:gs pos="30000">
                      <a:schemeClr val="tx1"/>
                    </a:gs>
                  </a:gsLst>
                  <a:lin ang="5400000" scaled="0"/>
                </a:gradFill>
              </a:rPr>
              <a:t>Expand our skillset with different features of Azure Cosmos DB</a:t>
            </a:r>
          </a:p>
        </p:txBody>
      </p:sp>
    </p:spTree>
    <p:extLst>
      <p:ext uri="{BB962C8B-B14F-4D97-AF65-F5344CB8AC3E}">
        <p14:creationId xmlns:p14="http://schemas.microsoft.com/office/powerpoint/2010/main" val="31702318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B473-A93A-451B-A2D6-60CF352B719E}"/>
              </a:ext>
            </a:extLst>
          </p:cNvPr>
          <p:cNvSpPr>
            <a:spLocks noGrp="1"/>
          </p:cNvSpPr>
          <p:nvPr>
            <p:ph type="title"/>
          </p:nvPr>
        </p:nvSpPr>
        <p:spPr/>
        <p:txBody>
          <a:bodyPr/>
          <a:lstStyle/>
          <a:p>
            <a:r>
              <a:rPr lang="en-US" dirty="0"/>
              <a:t>How to be successful</a:t>
            </a:r>
          </a:p>
        </p:txBody>
      </p:sp>
      <p:sp>
        <p:nvSpPr>
          <p:cNvPr id="3" name="Text Placeholder 2">
            <a:extLst>
              <a:ext uri="{FF2B5EF4-FFF2-40B4-BE49-F238E27FC236}">
                <a16:creationId xmlns:a16="http://schemas.microsoft.com/office/drawing/2014/main" id="{E695E847-2DD3-49F0-BA06-B56AC88616B6}"/>
              </a:ext>
            </a:extLst>
          </p:cNvPr>
          <p:cNvSpPr>
            <a:spLocks noGrp="1"/>
          </p:cNvSpPr>
          <p:nvPr>
            <p:ph type="body" sz="quarter" idx="10"/>
          </p:nvPr>
        </p:nvSpPr>
        <p:spPr>
          <a:xfrm>
            <a:off x="584200" y="1435497"/>
            <a:ext cx="11018520" cy="2763577"/>
          </a:xfrm>
        </p:spPr>
        <p:txBody>
          <a:bodyPr/>
          <a:lstStyle/>
          <a:p>
            <a:pPr>
              <a:lnSpc>
                <a:spcPct val="150000"/>
              </a:lnSpc>
            </a:pPr>
            <a:r>
              <a:rPr lang="en-US" dirty="0"/>
              <a:t>Work together! If everyone is hands on, things move quicker</a:t>
            </a:r>
          </a:p>
          <a:p>
            <a:pPr>
              <a:lnSpc>
                <a:spcPct val="150000"/>
              </a:lnSpc>
            </a:pPr>
            <a:r>
              <a:rPr lang="en-US" dirty="0"/>
              <a:t>Collaborate with other teams</a:t>
            </a:r>
          </a:p>
          <a:p>
            <a:pPr>
              <a:lnSpc>
                <a:spcPct val="150000"/>
              </a:lnSpc>
            </a:pPr>
            <a:r>
              <a:rPr lang="en-US" dirty="0"/>
              <a:t>Read, re-read, and then read the challenges again</a:t>
            </a:r>
          </a:p>
          <a:p>
            <a:pPr>
              <a:lnSpc>
                <a:spcPct val="150000"/>
              </a:lnSpc>
            </a:pPr>
            <a:r>
              <a:rPr lang="en-US" dirty="0"/>
              <a:t>Ask why not? There's always more than one way to solve the challenge</a:t>
            </a:r>
          </a:p>
        </p:txBody>
      </p:sp>
    </p:spTree>
    <p:extLst>
      <p:ext uri="{BB962C8B-B14F-4D97-AF65-F5344CB8AC3E}">
        <p14:creationId xmlns:p14="http://schemas.microsoft.com/office/powerpoint/2010/main" val="30877231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1892A3-BE83-43B1-8374-88B1BDFDF568}"/>
              </a:ext>
            </a:extLst>
          </p:cNvPr>
          <p:cNvSpPr>
            <a:spLocks noGrp="1"/>
          </p:cNvSpPr>
          <p:nvPr>
            <p:ph type="title"/>
          </p:nvPr>
        </p:nvSpPr>
        <p:spPr/>
        <p:txBody>
          <a:bodyPr/>
          <a:lstStyle/>
          <a:p>
            <a:r>
              <a:rPr lang="en-US" dirty="0"/>
              <a:t>Agenda</a:t>
            </a:r>
          </a:p>
        </p:txBody>
      </p:sp>
      <p:sp>
        <p:nvSpPr>
          <p:cNvPr id="8" name="Text Placeholder 7">
            <a:extLst>
              <a:ext uri="{FF2B5EF4-FFF2-40B4-BE49-F238E27FC236}">
                <a16:creationId xmlns:a16="http://schemas.microsoft.com/office/drawing/2014/main" id="{454B58C6-0CEF-42CD-A19B-939959B73A8A}"/>
              </a:ext>
            </a:extLst>
          </p:cNvPr>
          <p:cNvSpPr>
            <a:spLocks noGrp="1"/>
          </p:cNvSpPr>
          <p:nvPr>
            <p:ph type="body" sz="quarter" idx="10"/>
          </p:nvPr>
        </p:nvSpPr>
        <p:spPr>
          <a:xfrm>
            <a:off x="584200" y="1435100"/>
            <a:ext cx="5212080" cy="4415055"/>
          </a:xfrm>
        </p:spPr>
        <p:txBody>
          <a:bodyPr/>
          <a:lstStyle/>
          <a:p>
            <a:pPr>
              <a:lnSpc>
                <a:spcPct val="150000"/>
              </a:lnSpc>
            </a:pPr>
            <a:r>
              <a:rPr lang="en-US" sz="2200" dirty="0"/>
              <a:t>09:00-09:15		Welcome</a:t>
            </a:r>
          </a:p>
          <a:p>
            <a:pPr>
              <a:lnSpc>
                <a:spcPct val="150000"/>
              </a:lnSpc>
            </a:pPr>
            <a:r>
              <a:rPr lang="en-US" sz="2200" dirty="0"/>
              <a:t>09:15-09:30		Overview</a:t>
            </a:r>
          </a:p>
          <a:p>
            <a:pPr>
              <a:lnSpc>
                <a:spcPct val="150000"/>
              </a:lnSpc>
            </a:pPr>
            <a:r>
              <a:rPr lang="en-US" sz="2200" dirty="0"/>
              <a:t>09:30-10:00		Review Challenge</a:t>
            </a:r>
          </a:p>
          <a:p>
            <a:pPr>
              <a:lnSpc>
                <a:spcPct val="150000"/>
              </a:lnSpc>
            </a:pPr>
            <a:r>
              <a:rPr lang="en-US" sz="2200" dirty="0"/>
              <a:t>10:00-11:15		Migrate Challenge</a:t>
            </a:r>
          </a:p>
          <a:p>
            <a:pPr>
              <a:lnSpc>
                <a:spcPct val="150000"/>
              </a:lnSpc>
            </a:pPr>
            <a:r>
              <a:rPr lang="en-US" sz="2200" dirty="0"/>
              <a:t>11:15-11:30		Break</a:t>
            </a:r>
          </a:p>
          <a:p>
            <a:pPr>
              <a:lnSpc>
                <a:spcPct val="150000"/>
              </a:lnSpc>
            </a:pPr>
            <a:r>
              <a:rPr lang="en-US" sz="2200" dirty="0"/>
              <a:t>11:30-12:00		Cart Challenge</a:t>
            </a:r>
          </a:p>
          <a:p>
            <a:pPr>
              <a:lnSpc>
                <a:spcPct val="150000"/>
              </a:lnSpc>
            </a:pPr>
            <a:r>
              <a:rPr lang="en-US" sz="2200" dirty="0"/>
              <a:t>12:00-13:00		Lunch</a:t>
            </a:r>
          </a:p>
        </p:txBody>
      </p:sp>
      <p:sp>
        <p:nvSpPr>
          <p:cNvPr id="9" name="Text Placeholder 8">
            <a:extLst>
              <a:ext uri="{FF2B5EF4-FFF2-40B4-BE49-F238E27FC236}">
                <a16:creationId xmlns:a16="http://schemas.microsoft.com/office/drawing/2014/main" id="{1C49479B-65EC-4581-9E8A-BF779CA32166}"/>
              </a:ext>
            </a:extLst>
          </p:cNvPr>
          <p:cNvSpPr>
            <a:spLocks noGrp="1"/>
          </p:cNvSpPr>
          <p:nvPr>
            <p:ph type="body" sz="quarter" idx="12"/>
          </p:nvPr>
        </p:nvSpPr>
        <p:spPr>
          <a:xfrm>
            <a:off x="6397171" y="1435100"/>
            <a:ext cx="5212080" cy="3753335"/>
          </a:xfrm>
        </p:spPr>
        <p:txBody>
          <a:bodyPr/>
          <a:lstStyle/>
          <a:p>
            <a:pPr>
              <a:lnSpc>
                <a:spcPct val="150000"/>
              </a:lnSpc>
            </a:pPr>
            <a:r>
              <a:rPr lang="en-US" sz="2200" dirty="0"/>
              <a:t>13:00-14:00		Cart Challenge</a:t>
            </a:r>
          </a:p>
          <a:p>
            <a:pPr>
              <a:lnSpc>
                <a:spcPct val="150000"/>
              </a:lnSpc>
            </a:pPr>
            <a:r>
              <a:rPr lang="en-US" sz="2200" dirty="0"/>
              <a:t>14:00-15:00		Optimize Challenge</a:t>
            </a:r>
          </a:p>
          <a:p>
            <a:pPr>
              <a:lnSpc>
                <a:spcPct val="150000"/>
              </a:lnSpc>
            </a:pPr>
            <a:r>
              <a:rPr lang="en-US" sz="2200" dirty="0"/>
              <a:t>15:00-15:15		Break</a:t>
            </a:r>
          </a:p>
          <a:p>
            <a:pPr>
              <a:lnSpc>
                <a:spcPct val="150000"/>
              </a:lnSpc>
            </a:pPr>
            <a:r>
              <a:rPr lang="en-US" sz="2200" dirty="0"/>
              <a:t>15:15-16:30		Ingest Challenge</a:t>
            </a:r>
          </a:p>
          <a:p>
            <a:pPr>
              <a:lnSpc>
                <a:spcPct val="150000"/>
              </a:lnSpc>
            </a:pPr>
            <a:r>
              <a:rPr lang="en-US" sz="2200" dirty="0"/>
              <a:t>16:30-17:30		Scale Challenge</a:t>
            </a:r>
          </a:p>
          <a:p>
            <a:pPr>
              <a:lnSpc>
                <a:spcPct val="150000"/>
              </a:lnSpc>
            </a:pPr>
            <a:r>
              <a:rPr lang="en-US" sz="2200" dirty="0"/>
              <a:t>17:30-18:00		Review</a:t>
            </a:r>
          </a:p>
        </p:txBody>
      </p:sp>
    </p:spTree>
    <p:extLst>
      <p:ext uri="{BB962C8B-B14F-4D97-AF65-F5344CB8AC3E}">
        <p14:creationId xmlns:p14="http://schemas.microsoft.com/office/powerpoint/2010/main" val="34795934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1892A3-BE83-43B1-8374-88B1BDFDF568}"/>
              </a:ext>
            </a:extLst>
          </p:cNvPr>
          <p:cNvSpPr>
            <a:spLocks noGrp="1"/>
          </p:cNvSpPr>
          <p:nvPr>
            <p:ph type="title"/>
          </p:nvPr>
        </p:nvSpPr>
        <p:spPr/>
        <p:txBody>
          <a:bodyPr/>
          <a:lstStyle/>
          <a:p>
            <a:r>
              <a:rPr lang="en-US" dirty="0"/>
              <a:t>Agenda</a:t>
            </a:r>
          </a:p>
        </p:txBody>
      </p:sp>
      <p:sp>
        <p:nvSpPr>
          <p:cNvPr id="8" name="Text Placeholder 7">
            <a:extLst>
              <a:ext uri="{FF2B5EF4-FFF2-40B4-BE49-F238E27FC236}">
                <a16:creationId xmlns:a16="http://schemas.microsoft.com/office/drawing/2014/main" id="{454B58C6-0CEF-42CD-A19B-939959B73A8A}"/>
              </a:ext>
            </a:extLst>
          </p:cNvPr>
          <p:cNvSpPr>
            <a:spLocks noGrp="1"/>
          </p:cNvSpPr>
          <p:nvPr>
            <p:ph type="body" sz="quarter" idx="10"/>
          </p:nvPr>
        </p:nvSpPr>
        <p:spPr>
          <a:xfrm>
            <a:off x="584200" y="1435100"/>
            <a:ext cx="5212080" cy="4415055"/>
          </a:xfrm>
        </p:spPr>
        <p:txBody>
          <a:bodyPr/>
          <a:lstStyle/>
          <a:p>
            <a:pPr>
              <a:lnSpc>
                <a:spcPct val="150000"/>
              </a:lnSpc>
            </a:pPr>
            <a:r>
              <a:rPr lang="en-US" sz="2200" dirty="0"/>
              <a:t>09:00-09:15		Welcome</a:t>
            </a:r>
          </a:p>
          <a:p>
            <a:pPr>
              <a:lnSpc>
                <a:spcPct val="150000"/>
              </a:lnSpc>
            </a:pPr>
            <a:r>
              <a:rPr lang="en-US" sz="2200" dirty="0"/>
              <a:t>09:15-09:30		Overview</a:t>
            </a:r>
          </a:p>
          <a:p>
            <a:pPr>
              <a:lnSpc>
                <a:spcPct val="150000"/>
              </a:lnSpc>
            </a:pPr>
            <a:r>
              <a:rPr lang="en-US" sz="2200" dirty="0"/>
              <a:t>09:30-09:45		Review Challenge</a:t>
            </a:r>
          </a:p>
          <a:p>
            <a:pPr>
              <a:lnSpc>
                <a:spcPct val="150000"/>
              </a:lnSpc>
            </a:pPr>
            <a:r>
              <a:rPr lang="en-US" sz="2200" dirty="0"/>
              <a:t>09:45-10:45		Migrate Challenge</a:t>
            </a:r>
          </a:p>
          <a:p>
            <a:pPr>
              <a:lnSpc>
                <a:spcPct val="150000"/>
              </a:lnSpc>
            </a:pPr>
            <a:r>
              <a:rPr lang="en-US" sz="2200" dirty="0"/>
              <a:t>10:45-11:00		Break</a:t>
            </a:r>
          </a:p>
          <a:p>
            <a:pPr>
              <a:lnSpc>
                <a:spcPct val="150000"/>
              </a:lnSpc>
            </a:pPr>
            <a:r>
              <a:rPr lang="en-US" sz="2200" dirty="0"/>
              <a:t>11:00-12:00		Ingest Challenge</a:t>
            </a:r>
          </a:p>
          <a:p>
            <a:pPr>
              <a:lnSpc>
                <a:spcPct val="150000"/>
              </a:lnSpc>
            </a:pPr>
            <a:r>
              <a:rPr lang="en-US" sz="2200" dirty="0"/>
              <a:t>12:00-12:45		Scale Challenge</a:t>
            </a:r>
          </a:p>
        </p:txBody>
      </p:sp>
    </p:spTree>
    <p:extLst>
      <p:ext uri="{BB962C8B-B14F-4D97-AF65-F5344CB8AC3E}">
        <p14:creationId xmlns:p14="http://schemas.microsoft.com/office/powerpoint/2010/main" val="94096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BF7C-A030-485C-8D86-0BF3EAB5DFED}"/>
              </a:ext>
            </a:extLst>
          </p:cNvPr>
          <p:cNvSpPr>
            <a:spLocks noGrp="1"/>
          </p:cNvSpPr>
          <p:nvPr>
            <p:ph type="title"/>
          </p:nvPr>
        </p:nvSpPr>
        <p:spPr/>
        <p:txBody>
          <a:bodyPr/>
          <a:lstStyle/>
          <a:p>
            <a:r>
              <a:rPr lang="en-US" dirty="0"/>
              <a:t>Logistics</a:t>
            </a:r>
          </a:p>
        </p:txBody>
      </p:sp>
      <p:sp>
        <p:nvSpPr>
          <p:cNvPr id="3" name="Text Placeholder 2">
            <a:extLst>
              <a:ext uri="{FF2B5EF4-FFF2-40B4-BE49-F238E27FC236}">
                <a16:creationId xmlns:a16="http://schemas.microsoft.com/office/drawing/2014/main" id="{B5AC32FC-5674-43DF-8A7A-2F251925CD7B}"/>
              </a:ext>
            </a:extLst>
          </p:cNvPr>
          <p:cNvSpPr>
            <a:spLocks noGrp="1"/>
          </p:cNvSpPr>
          <p:nvPr>
            <p:ph type="body" sz="quarter" idx="10"/>
          </p:nvPr>
        </p:nvSpPr>
        <p:spPr>
          <a:xfrm>
            <a:off x="584200" y="1435497"/>
            <a:ext cx="11018520" cy="3459409"/>
          </a:xfrm>
        </p:spPr>
        <p:txBody>
          <a:bodyPr/>
          <a:lstStyle/>
          <a:p>
            <a:r>
              <a:rPr lang="en-US" dirty="0"/>
              <a:t>SSID</a:t>
            </a:r>
          </a:p>
          <a:p>
            <a:pPr lvl="1"/>
            <a:endParaRPr lang="en-US" dirty="0"/>
          </a:p>
          <a:p>
            <a:r>
              <a:rPr lang="en-US" dirty="0"/>
              <a:t>Azure Accounts/Lab Environment</a:t>
            </a:r>
          </a:p>
          <a:p>
            <a:pPr lvl="1"/>
            <a:endParaRPr lang="en-US" dirty="0"/>
          </a:p>
          <a:p>
            <a:r>
              <a:rPr lang="en-US" dirty="0"/>
              <a:t>Venue</a:t>
            </a:r>
          </a:p>
          <a:p>
            <a:pPr lvl="1"/>
            <a:endParaRPr lang="en-US" dirty="0"/>
          </a:p>
          <a:p>
            <a:r>
              <a:rPr lang="en-US" dirty="0"/>
              <a:t>Meals</a:t>
            </a:r>
          </a:p>
          <a:p>
            <a:pPr lvl="1"/>
            <a:endParaRPr lang="en-US" dirty="0"/>
          </a:p>
        </p:txBody>
      </p:sp>
    </p:spTree>
    <p:extLst>
      <p:ext uri="{BB962C8B-B14F-4D97-AF65-F5344CB8AC3E}">
        <p14:creationId xmlns:p14="http://schemas.microsoft.com/office/powerpoint/2010/main" val="11713678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C365-41F2-41D3-9C39-ED23F908E176}"/>
              </a:ext>
            </a:extLst>
          </p:cNvPr>
          <p:cNvSpPr>
            <a:spLocks noGrp="1"/>
          </p:cNvSpPr>
          <p:nvPr>
            <p:ph type="title"/>
          </p:nvPr>
        </p:nvSpPr>
        <p:spPr/>
        <p:txBody>
          <a:bodyPr/>
          <a:lstStyle/>
          <a:p>
            <a:r>
              <a:rPr lang="en-US" dirty="0"/>
              <a:t>Microsoft Event Code of Conduct</a:t>
            </a:r>
          </a:p>
        </p:txBody>
      </p:sp>
      <p:sp>
        <p:nvSpPr>
          <p:cNvPr id="4" name="Text Placeholder 3">
            <a:extLst>
              <a:ext uri="{FF2B5EF4-FFF2-40B4-BE49-F238E27FC236}">
                <a16:creationId xmlns:a16="http://schemas.microsoft.com/office/drawing/2014/main" id="{2A326339-3072-431F-9A16-819CF3AA996B}"/>
              </a:ext>
            </a:extLst>
          </p:cNvPr>
          <p:cNvSpPr>
            <a:spLocks noGrp="1"/>
          </p:cNvSpPr>
          <p:nvPr>
            <p:ph type="body" sz="quarter" idx="10"/>
          </p:nvPr>
        </p:nvSpPr>
        <p:spPr>
          <a:xfrm>
            <a:off x="586390" y="1434370"/>
            <a:ext cx="11018520" cy="4862870"/>
          </a:xfrm>
        </p:spPr>
        <p:txBody>
          <a:bodyPr/>
          <a:lstStyle/>
          <a:p>
            <a:r>
              <a:rPr lang="en-US" sz="2000" dirty="0"/>
              <a:t>Microsoft’s mission is to empower every person and every organization on the planet to achieve more. This includes at Microsoft Migration dry-run where we seek to create a respectful, friendly, and inclusive experience for all participants. As such, we do not tolerate harassing or disrespectful behavior, messages, images, or interactions by any event participant, in any form, at any aspect of the program including business and social activities, regardless of location.</a:t>
            </a:r>
          </a:p>
          <a:p>
            <a:r>
              <a:rPr lang="en-US" sz="2000" dirty="0"/>
              <a:t> </a:t>
            </a:r>
          </a:p>
          <a:p>
            <a:r>
              <a:rPr lang="en-US" sz="2000" dirty="0"/>
              <a:t>We do not tolerate any behavior that is degrading to any gender, race, sexual orientation or disability, or any behavior that would violate Microsoft’s Anti-Harassment and Anti-Discrimination Policy, Equal Employment Opportunity Policy, or Standards of Business Conduct. In short, the entire experience at the venue must meet our culture standards.</a:t>
            </a:r>
          </a:p>
          <a:p>
            <a:endParaRPr lang="en-US" sz="2000" dirty="0"/>
          </a:p>
          <a:p>
            <a:r>
              <a:rPr lang="en-US" sz="2000" dirty="0"/>
              <a:t>We encourage everyone to assist in creating a welcoming and safe environment. Please report any concerns, harassing behavior, suspicious or disruptive activity to the nearest security guard or show staff. Microsoft reserves the right to refuse admittance to, or remove any person from </a:t>
            </a:r>
            <a:r>
              <a:rPr lang="en-US" sz="2000" dirty="0" err="1"/>
              <a:t>OpenHack</a:t>
            </a:r>
            <a:r>
              <a:rPr lang="en-US" sz="2000" dirty="0"/>
              <a:t> at any time, in its sole discretion.</a:t>
            </a:r>
          </a:p>
        </p:txBody>
      </p:sp>
    </p:spTree>
    <p:extLst>
      <p:ext uri="{BB962C8B-B14F-4D97-AF65-F5344CB8AC3E}">
        <p14:creationId xmlns:p14="http://schemas.microsoft.com/office/powerpoint/2010/main" val="3438807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F70A95-C1E5-408E-B0AF-8B8D7D9C4204}"/>
              </a:ext>
            </a:extLst>
          </p:cNvPr>
          <p:cNvSpPr>
            <a:spLocks noGrp="1"/>
          </p:cNvSpPr>
          <p:nvPr>
            <p:ph type="title"/>
          </p:nvPr>
        </p:nvSpPr>
        <p:spPr/>
        <p:txBody>
          <a:bodyPr/>
          <a:lstStyle/>
          <a:p>
            <a:r>
              <a:rPr lang="en-US" dirty="0"/>
              <a:t>Contoso Spaces</a:t>
            </a:r>
          </a:p>
        </p:txBody>
      </p:sp>
      <p:pic>
        <p:nvPicPr>
          <p:cNvPr id="3" name="Picture Placeholder 2" descr="A picture containing table&#10;&#10;Description automatically generated">
            <a:extLst>
              <a:ext uri="{FF2B5EF4-FFF2-40B4-BE49-F238E27FC236}">
                <a16:creationId xmlns:a16="http://schemas.microsoft.com/office/drawing/2014/main" id="{75691B29-3F13-48C0-9FFE-B9F430D01E50}"/>
              </a:ext>
            </a:extLst>
          </p:cNvPr>
          <p:cNvPicPr>
            <a:picLocks noGrp="1" noChangeAspect="1"/>
          </p:cNvPicPr>
          <p:nvPr>
            <p:ph type="pic" sz="quarter" idx="11"/>
          </p:nvPr>
        </p:nvPicPr>
        <p:blipFill rotWithShape="1">
          <a:blip r:embed="rId3"/>
          <a:srcRect l="186" r="49150"/>
          <a:stretch/>
        </p:blipFill>
        <p:spPr>
          <a:xfrm>
            <a:off x="5334000" y="0"/>
            <a:ext cx="6858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38643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25DA-F8EB-4E99-B432-6B6C2E4C9A3B}"/>
              </a:ext>
            </a:extLst>
          </p:cNvPr>
          <p:cNvSpPr>
            <a:spLocks noGrp="1"/>
          </p:cNvSpPr>
          <p:nvPr>
            <p:ph type="title"/>
          </p:nvPr>
        </p:nvSpPr>
        <p:spPr/>
        <p:txBody>
          <a:bodyPr/>
          <a:lstStyle/>
          <a:p>
            <a:r>
              <a:rPr lang="en-US" dirty="0"/>
              <a:t>Contoso Spaces</a:t>
            </a:r>
          </a:p>
        </p:txBody>
      </p:sp>
      <p:sp>
        <p:nvSpPr>
          <p:cNvPr id="3" name="Text Placeholder 2">
            <a:extLst>
              <a:ext uri="{FF2B5EF4-FFF2-40B4-BE49-F238E27FC236}">
                <a16:creationId xmlns:a16="http://schemas.microsoft.com/office/drawing/2014/main" id="{BD1C0777-65A3-4C21-BE80-20EF1D9F225F}"/>
              </a:ext>
            </a:extLst>
          </p:cNvPr>
          <p:cNvSpPr>
            <a:spLocks noGrp="1"/>
          </p:cNvSpPr>
          <p:nvPr>
            <p:ph type="body" sz="quarter" idx="10"/>
          </p:nvPr>
        </p:nvSpPr>
        <p:spPr>
          <a:xfrm>
            <a:off x="584200" y="1435497"/>
            <a:ext cx="11018520" cy="5193345"/>
          </a:xfrm>
        </p:spPr>
        <p:txBody>
          <a:bodyPr/>
          <a:lstStyle/>
          <a:p>
            <a:pPr>
              <a:lnSpc>
                <a:spcPct val="150000"/>
              </a:lnSpc>
            </a:pPr>
            <a:r>
              <a:rPr lang="en-US" dirty="0"/>
              <a:t>Start-up company</a:t>
            </a:r>
          </a:p>
          <a:p>
            <a:pPr>
              <a:lnSpc>
                <a:spcPct val="150000"/>
              </a:lnSpc>
            </a:pPr>
            <a:r>
              <a:rPr lang="en-US" dirty="0"/>
              <a:t>Rents office spaces for entrepreneurs in general Seattle area</a:t>
            </a:r>
          </a:p>
          <a:p>
            <a:pPr>
              <a:lnSpc>
                <a:spcPct val="150000"/>
              </a:lnSpc>
            </a:pPr>
            <a:r>
              <a:rPr lang="en-US" dirty="0"/>
              <a:t>Got to market quickly</a:t>
            </a:r>
          </a:p>
          <a:p>
            <a:pPr lvl="1">
              <a:lnSpc>
                <a:spcPct val="150000"/>
              </a:lnSpc>
            </a:pPr>
            <a:r>
              <a:rPr lang="en-US" dirty="0"/>
              <a:t>Hired a consulting firm </a:t>
            </a:r>
          </a:p>
          <a:p>
            <a:pPr lvl="2">
              <a:lnSpc>
                <a:spcPct val="150000"/>
              </a:lnSpc>
            </a:pPr>
            <a:r>
              <a:rPr lang="en-US" dirty="0"/>
              <a:t>Built their applications with the latest versions of .NET</a:t>
            </a:r>
          </a:p>
          <a:p>
            <a:pPr lvl="2">
              <a:lnSpc>
                <a:spcPct val="150000"/>
              </a:lnSpc>
            </a:pPr>
            <a:r>
              <a:rPr lang="en-US" dirty="0"/>
              <a:t>Used SQL Server for their database</a:t>
            </a:r>
          </a:p>
          <a:p>
            <a:pPr>
              <a:lnSpc>
                <a:spcPct val="150000"/>
              </a:lnSpc>
            </a:pPr>
            <a:r>
              <a:rPr lang="en-US" dirty="0"/>
              <a:t>Migrated to Azure PaaS services last year</a:t>
            </a:r>
          </a:p>
          <a:p>
            <a:pPr lvl="1">
              <a:lnSpc>
                <a:spcPct val="150000"/>
              </a:lnSpc>
            </a:pPr>
            <a:r>
              <a:rPr lang="en-US" dirty="0"/>
              <a:t>Azure SQL Database</a:t>
            </a:r>
          </a:p>
          <a:p>
            <a:pPr lvl="1">
              <a:lnSpc>
                <a:spcPct val="150000"/>
              </a:lnSpc>
            </a:pPr>
            <a:r>
              <a:rPr lang="en-US" dirty="0"/>
              <a:t>Azure App Service</a:t>
            </a:r>
          </a:p>
        </p:txBody>
      </p:sp>
    </p:spTree>
    <p:extLst>
      <p:ext uri="{BB962C8B-B14F-4D97-AF65-F5344CB8AC3E}">
        <p14:creationId xmlns:p14="http://schemas.microsoft.com/office/powerpoint/2010/main" val="323720081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Widescreen</PresentationFormat>
  <Paragraphs>163</Paragraphs>
  <Slides>13</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Segoe UI Semilight</vt:lpstr>
      <vt:lpstr>Wingdings</vt:lpstr>
      <vt:lpstr>WHITE TEMPLATE</vt:lpstr>
      <vt:lpstr>Azure Cosmos DB Workshop</vt:lpstr>
      <vt:lpstr>Why are we here?</vt:lpstr>
      <vt:lpstr>How to be successful</vt:lpstr>
      <vt:lpstr>Agenda</vt:lpstr>
      <vt:lpstr>Agenda</vt:lpstr>
      <vt:lpstr>Logistics</vt:lpstr>
      <vt:lpstr>Microsoft Event Code of Conduct</vt:lpstr>
      <vt:lpstr>Contoso Spaces</vt:lpstr>
      <vt:lpstr>Contoso Spaces</vt:lpstr>
      <vt:lpstr>Current Solution in Azure Diagram</vt:lpstr>
      <vt:lpstr>Technology Stack</vt:lpstr>
      <vt:lpstr>Technology Notes</vt:lpstr>
      <vt:lpstr>Database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2019-10-17T16:01:22Z</dcterms:modified>
</cp:coreProperties>
</file>