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74" r:id="rId5"/>
    <p:sldId id="266" r:id="rId6"/>
    <p:sldId id="265" r:id="rId7"/>
    <p:sldId id="268" r:id="rId8"/>
    <p:sldId id="270" r:id="rId9"/>
    <p:sldId id="271" r:id="rId10"/>
    <p:sldId id="272" r:id="rId11"/>
    <p:sldId id="275" r:id="rId12"/>
    <p:sldId id="276" r:id="rId13"/>
    <p:sldId id="279" r:id="rId14"/>
    <p:sldId id="273" r:id="rId15"/>
    <p:sldId id="277" r:id="rId16"/>
    <p:sldId id="262" r:id="rId17"/>
    <p:sldId id="264" r:id="rId18"/>
    <p:sldId id="263"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53CFD-0039-9E35-6D20-EDF0CC8351ED}" v="11" dt="2023-05-02T17:39:52.757"/>
    <p1510:client id="{24C96680-9995-A7EF-BF90-07D22B6E757F}" v="358" dt="2023-05-02T22:46:59.835"/>
    <p1510:client id="{2CB2566F-1BA9-3FDA-F244-D9C3AD859C73}" v="164" dt="2023-05-02T04:46:54.794"/>
    <p1510:client id="{32982D86-9098-26E2-832C-3E5C57261E2A}" v="2" dt="2023-05-02T22:45:32.948"/>
    <p1510:client id="{86FB9739-3D17-0570-A530-53E7D8A137B4}" v="2" dt="2023-05-02T19:40:04.311"/>
    <p1510:client id="{89AC6641-9FA1-533E-0EDB-B7E6DF3DD1C4}" v="1" dt="2023-05-02T22:48:12.711"/>
    <p1510:client id="{B2EAC430-5A40-4808-AB9A-084753EEB16C}" v="2" dt="2023-05-02T23:22:32.084"/>
    <p1510:client id="{C8C55EA1-E88F-FC9A-D559-32AE4956878D}" v="378" dt="2023-05-02T19:07:33.174"/>
    <p1510:client id="{FEAB19F0-E420-4C4D-BEA4-23B485446458}" v="190" dt="2023-05-02T22:48:45.8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38" autoAdjust="0"/>
  </p:normalViewPr>
  <p:slideViewPr>
    <p:cSldViewPr snapToGrid="0">
      <p:cViewPr varScale="1">
        <p:scale>
          <a:sx n="51" d="100"/>
          <a:sy n="51" d="100"/>
        </p:scale>
        <p:origin x="75" y="6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ri Yu" userId="a7a95aef0bab7d45" providerId="LiveId" clId="{B2EAC430-5A40-4808-AB9A-084753EEB16C}"/>
    <pc:docChg chg="undo custSel modSld">
      <pc:chgData name="Yuri Yu" userId="a7a95aef0bab7d45" providerId="LiveId" clId="{B2EAC430-5A40-4808-AB9A-084753EEB16C}" dt="2023-05-02T23:35:05.905" v="15" actId="20577"/>
      <pc:docMkLst>
        <pc:docMk/>
      </pc:docMkLst>
      <pc:sldChg chg="modNotesTx">
        <pc:chgData name="Yuri Yu" userId="a7a95aef0bab7d45" providerId="LiveId" clId="{B2EAC430-5A40-4808-AB9A-084753EEB16C}" dt="2023-05-02T23:18:21.141" v="8" actId="20577"/>
        <pc:sldMkLst>
          <pc:docMk/>
          <pc:sldMk cId="3996533660" sldId="258"/>
        </pc:sldMkLst>
      </pc:sldChg>
      <pc:sldChg chg="addSp modSp mod setBg">
        <pc:chgData name="Yuri Yu" userId="a7a95aef0bab7d45" providerId="LiveId" clId="{B2EAC430-5A40-4808-AB9A-084753EEB16C}" dt="2023-05-02T23:21:58.480" v="9" actId="26606"/>
        <pc:sldMkLst>
          <pc:docMk/>
          <pc:sldMk cId="3870905519" sldId="268"/>
        </pc:sldMkLst>
        <pc:spChg chg="add">
          <ac:chgData name="Yuri Yu" userId="a7a95aef0bab7d45" providerId="LiveId" clId="{B2EAC430-5A40-4808-AB9A-084753EEB16C}" dt="2023-05-02T23:21:58.480" v="9" actId="26606"/>
          <ac:spMkLst>
            <pc:docMk/>
            <pc:sldMk cId="3870905519" sldId="268"/>
            <ac:spMk id="13" creationId="{01D0AF59-99C3-4251-AB9A-C966C6AD4400}"/>
          </ac:spMkLst>
        </pc:spChg>
        <pc:spChg chg="add">
          <ac:chgData name="Yuri Yu" userId="a7a95aef0bab7d45" providerId="LiveId" clId="{B2EAC430-5A40-4808-AB9A-084753EEB16C}" dt="2023-05-02T23:21:58.480" v="9" actId="26606"/>
          <ac:spMkLst>
            <pc:docMk/>
            <pc:sldMk cId="3870905519" sldId="268"/>
            <ac:spMk id="15" creationId="{1855405F-37A2-4869-9154-F8BE3BECE6C3}"/>
          </ac:spMkLst>
        </pc:spChg>
        <pc:picChg chg="mod">
          <ac:chgData name="Yuri Yu" userId="a7a95aef0bab7d45" providerId="LiveId" clId="{B2EAC430-5A40-4808-AB9A-084753EEB16C}" dt="2023-05-02T23:21:58.480" v="9" actId="26606"/>
          <ac:picMkLst>
            <pc:docMk/>
            <pc:sldMk cId="3870905519" sldId="268"/>
            <ac:picMk id="2" creationId="{75713FEE-F7C9-81AB-3BCE-DF8A7A09EBD8}"/>
          </ac:picMkLst>
        </pc:picChg>
        <pc:picChg chg="mod">
          <ac:chgData name="Yuri Yu" userId="a7a95aef0bab7d45" providerId="LiveId" clId="{B2EAC430-5A40-4808-AB9A-084753EEB16C}" dt="2023-05-02T23:21:58.480" v="9" actId="26606"/>
          <ac:picMkLst>
            <pc:docMk/>
            <pc:sldMk cId="3870905519" sldId="268"/>
            <ac:picMk id="3" creationId="{E22AE80E-E820-C0C4-18A3-79CE33BE36CA}"/>
          </ac:picMkLst>
        </pc:picChg>
        <pc:picChg chg="mod">
          <ac:chgData name="Yuri Yu" userId="a7a95aef0bab7d45" providerId="LiveId" clId="{B2EAC430-5A40-4808-AB9A-084753EEB16C}" dt="2023-05-02T23:21:58.480" v="9" actId="26606"/>
          <ac:picMkLst>
            <pc:docMk/>
            <pc:sldMk cId="3870905519" sldId="268"/>
            <ac:picMk id="4" creationId="{A527C32C-3609-C3DE-8DAB-00241CB77D4E}"/>
          </ac:picMkLst>
        </pc:picChg>
        <pc:picChg chg="mod">
          <ac:chgData name="Yuri Yu" userId="a7a95aef0bab7d45" providerId="LiveId" clId="{B2EAC430-5A40-4808-AB9A-084753EEB16C}" dt="2023-05-02T23:21:58.480" v="9" actId="26606"/>
          <ac:picMkLst>
            <pc:docMk/>
            <pc:sldMk cId="3870905519" sldId="268"/>
            <ac:picMk id="8" creationId="{A72DB755-A321-2EDC-C653-52EAE972A667}"/>
          </ac:picMkLst>
        </pc:picChg>
      </pc:sldChg>
      <pc:sldChg chg="addSp delSp modSp mod setBg">
        <pc:chgData name="Yuri Yu" userId="a7a95aef0bab7d45" providerId="LiveId" clId="{B2EAC430-5A40-4808-AB9A-084753EEB16C}" dt="2023-05-02T23:22:12.978" v="12" actId="26606"/>
        <pc:sldMkLst>
          <pc:docMk/>
          <pc:sldMk cId="1171908591" sldId="270"/>
        </pc:sldMkLst>
        <pc:spChg chg="add">
          <ac:chgData name="Yuri Yu" userId="a7a95aef0bab7d45" providerId="LiveId" clId="{B2EAC430-5A40-4808-AB9A-084753EEB16C}" dt="2023-05-02T23:22:12.978" v="12" actId="26606"/>
          <ac:spMkLst>
            <pc:docMk/>
            <pc:sldMk cId="1171908591" sldId="270"/>
            <ac:spMk id="19" creationId="{417CDA24-35F8-4540-8C52-3096D6D94949}"/>
          </ac:spMkLst>
        </pc:spChg>
        <pc:spChg chg="add">
          <ac:chgData name="Yuri Yu" userId="a7a95aef0bab7d45" providerId="LiveId" clId="{B2EAC430-5A40-4808-AB9A-084753EEB16C}" dt="2023-05-02T23:22:12.978" v="12" actId="26606"/>
          <ac:spMkLst>
            <pc:docMk/>
            <pc:sldMk cId="1171908591" sldId="270"/>
            <ac:spMk id="20" creationId="{8658BFE0-4E65-4174-9C75-687C94E88273}"/>
          </ac:spMkLst>
        </pc:spChg>
        <pc:spChg chg="add">
          <ac:chgData name="Yuri Yu" userId="a7a95aef0bab7d45" providerId="LiveId" clId="{B2EAC430-5A40-4808-AB9A-084753EEB16C}" dt="2023-05-02T23:22:12.978" v="12" actId="26606"/>
          <ac:spMkLst>
            <pc:docMk/>
            <pc:sldMk cId="1171908591" sldId="270"/>
            <ac:spMk id="21" creationId="{FA75DFED-A0C1-4A83-BE1D-0271C1826EF6}"/>
          </ac:spMkLst>
        </pc:spChg>
        <pc:picChg chg="mod">
          <ac:chgData name="Yuri Yu" userId="a7a95aef0bab7d45" providerId="LiveId" clId="{B2EAC430-5A40-4808-AB9A-084753EEB16C}" dt="2023-05-02T23:22:12.978" v="12" actId="26606"/>
          <ac:picMkLst>
            <pc:docMk/>
            <pc:sldMk cId="1171908591" sldId="270"/>
            <ac:picMk id="5" creationId="{722447EC-4681-1808-A148-4BE533D9ED58}"/>
          </ac:picMkLst>
        </pc:picChg>
        <pc:picChg chg="mod ord">
          <ac:chgData name="Yuri Yu" userId="a7a95aef0bab7d45" providerId="LiveId" clId="{B2EAC430-5A40-4808-AB9A-084753EEB16C}" dt="2023-05-02T23:22:12.978" v="12" actId="26606"/>
          <ac:picMkLst>
            <pc:docMk/>
            <pc:sldMk cId="1171908591" sldId="270"/>
            <ac:picMk id="6" creationId="{3DF416D7-2D06-5FB9-943F-B6AED08D7391}"/>
          </ac:picMkLst>
        </pc:picChg>
        <pc:picChg chg="mod ord">
          <ac:chgData name="Yuri Yu" userId="a7a95aef0bab7d45" providerId="LiveId" clId="{B2EAC430-5A40-4808-AB9A-084753EEB16C}" dt="2023-05-02T23:22:12.978" v="12" actId="26606"/>
          <ac:picMkLst>
            <pc:docMk/>
            <pc:sldMk cId="1171908591" sldId="270"/>
            <ac:picMk id="7" creationId="{491B1A30-9B68-314A-8001-07DEFF6D7B3B}"/>
          </ac:picMkLst>
        </pc:picChg>
        <pc:picChg chg="mod">
          <ac:chgData name="Yuri Yu" userId="a7a95aef0bab7d45" providerId="LiveId" clId="{B2EAC430-5A40-4808-AB9A-084753EEB16C}" dt="2023-05-02T23:22:12.978" v="12" actId="26606"/>
          <ac:picMkLst>
            <pc:docMk/>
            <pc:sldMk cId="1171908591" sldId="270"/>
            <ac:picMk id="8" creationId="{BD720825-A1C6-C930-7FAC-757FD4311C5E}"/>
          </ac:picMkLst>
        </pc:picChg>
        <pc:cxnChg chg="add del">
          <ac:chgData name="Yuri Yu" userId="a7a95aef0bab7d45" providerId="LiveId" clId="{B2EAC430-5A40-4808-AB9A-084753EEB16C}" dt="2023-05-02T23:22:12.974" v="11" actId="26606"/>
          <ac:cxnSpMkLst>
            <pc:docMk/>
            <pc:sldMk cId="1171908591" sldId="270"/>
            <ac:cxnSpMk id="13" creationId="{91B6081D-D3E8-4209-B85B-EB1C655A6272}"/>
          </ac:cxnSpMkLst>
        </pc:cxnChg>
        <pc:cxnChg chg="add del">
          <ac:chgData name="Yuri Yu" userId="a7a95aef0bab7d45" providerId="LiveId" clId="{B2EAC430-5A40-4808-AB9A-084753EEB16C}" dt="2023-05-02T23:22:12.974" v="11" actId="26606"/>
          <ac:cxnSpMkLst>
            <pc:docMk/>
            <pc:sldMk cId="1171908591" sldId="270"/>
            <ac:cxnSpMk id="15" creationId="{28CA55E4-1295-45C8-BA05-5A9E705B749A}"/>
          </ac:cxnSpMkLst>
        </pc:cxnChg>
        <pc:cxnChg chg="add del">
          <ac:chgData name="Yuri Yu" userId="a7a95aef0bab7d45" providerId="LiveId" clId="{B2EAC430-5A40-4808-AB9A-084753EEB16C}" dt="2023-05-02T23:22:12.974" v="11" actId="26606"/>
          <ac:cxnSpMkLst>
            <pc:docMk/>
            <pc:sldMk cId="1171908591" sldId="270"/>
            <ac:cxnSpMk id="17" creationId="{08C5794E-A9A1-4A23-AF68-C79A7822334C}"/>
          </ac:cxnSpMkLst>
        </pc:cxnChg>
      </pc:sldChg>
      <pc:sldChg chg="modSp modNotesTx">
        <pc:chgData name="Yuri Yu" userId="a7a95aef0bab7d45" providerId="LiveId" clId="{B2EAC430-5A40-4808-AB9A-084753EEB16C}" dt="2023-05-02T23:35:05.905" v="15" actId="20577"/>
        <pc:sldMkLst>
          <pc:docMk/>
          <pc:sldMk cId="1743554924" sldId="271"/>
        </pc:sldMkLst>
        <pc:graphicFrameChg chg="mod">
          <ac:chgData name="Yuri Yu" userId="a7a95aef0bab7d45" providerId="LiveId" clId="{B2EAC430-5A40-4808-AB9A-084753EEB16C}" dt="2023-05-02T23:22:32.084" v="14"/>
          <ac:graphicFrameMkLst>
            <pc:docMk/>
            <pc:sldMk cId="1743554924" sldId="271"/>
            <ac:graphicFrameMk id="32" creationId="{DEA1D9BB-6945-3E5A-9ABC-A708A094733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7D26D5-77A3-4F6A-B91C-14B234DE9B76}" type="doc">
      <dgm:prSet loTypeId="urn:microsoft.com/office/officeart/2005/8/layout/list1" loCatId="list" qsTypeId="urn:microsoft.com/office/officeart/2005/8/quickstyle/simple2" qsCatId="simple" csTypeId="urn:microsoft.com/office/officeart/2005/8/colors/accent0_3" csCatId="mainScheme"/>
      <dgm:spPr/>
      <dgm:t>
        <a:bodyPr/>
        <a:lstStyle/>
        <a:p>
          <a:endParaRPr lang="en-US"/>
        </a:p>
      </dgm:t>
    </dgm:pt>
    <dgm:pt modelId="{CA795D12-7387-4C7F-A24C-77C837D52F5D}">
      <dgm:prSet/>
      <dgm:spPr/>
      <dgm:t>
        <a:bodyPr/>
        <a:lstStyle/>
        <a:p>
          <a:r>
            <a:rPr lang="en-US" b="0" i="0"/>
            <a:t>Python</a:t>
          </a:r>
          <a:endParaRPr lang="en-US"/>
        </a:p>
      </dgm:t>
    </dgm:pt>
    <dgm:pt modelId="{7F8DD836-99B2-478F-8B9E-644A630E4182}" type="parTrans" cxnId="{1B80EF3F-3761-40EB-B1D3-6ED8CBFA9846}">
      <dgm:prSet/>
      <dgm:spPr/>
      <dgm:t>
        <a:bodyPr/>
        <a:lstStyle/>
        <a:p>
          <a:endParaRPr lang="en-US"/>
        </a:p>
      </dgm:t>
    </dgm:pt>
    <dgm:pt modelId="{0BA1E723-B839-4E5D-9552-1A15B92EA584}" type="sibTrans" cxnId="{1B80EF3F-3761-40EB-B1D3-6ED8CBFA9846}">
      <dgm:prSet/>
      <dgm:spPr/>
      <dgm:t>
        <a:bodyPr/>
        <a:lstStyle/>
        <a:p>
          <a:endParaRPr lang="en-US"/>
        </a:p>
      </dgm:t>
    </dgm:pt>
    <dgm:pt modelId="{1892DA0B-FE73-4720-8E0C-7A024D23D74A}">
      <dgm:prSet/>
      <dgm:spPr/>
      <dgm:t>
        <a:bodyPr/>
        <a:lstStyle/>
        <a:p>
          <a:r>
            <a:rPr lang="en-US" b="0" i="0"/>
            <a:t>Versatile programming language</a:t>
          </a:r>
          <a:endParaRPr lang="en-US"/>
        </a:p>
      </dgm:t>
    </dgm:pt>
    <dgm:pt modelId="{B10315E4-C3B0-4E13-ADAB-48F19505CED5}" type="parTrans" cxnId="{F8BC8C7F-180D-4F27-813D-0D1A01DBB4FD}">
      <dgm:prSet/>
      <dgm:spPr/>
      <dgm:t>
        <a:bodyPr/>
        <a:lstStyle/>
        <a:p>
          <a:endParaRPr lang="en-US"/>
        </a:p>
      </dgm:t>
    </dgm:pt>
    <dgm:pt modelId="{D8CD7E71-A4AC-42B2-A7D6-A4DA38B8CA1C}" type="sibTrans" cxnId="{F8BC8C7F-180D-4F27-813D-0D1A01DBB4FD}">
      <dgm:prSet/>
      <dgm:spPr/>
      <dgm:t>
        <a:bodyPr/>
        <a:lstStyle/>
        <a:p>
          <a:endParaRPr lang="en-US"/>
        </a:p>
      </dgm:t>
    </dgm:pt>
    <dgm:pt modelId="{D1BACC1A-3F50-48A6-9033-380FC7466147}">
      <dgm:prSet/>
      <dgm:spPr/>
      <dgm:t>
        <a:bodyPr/>
        <a:lstStyle/>
        <a:p>
          <a:r>
            <a:rPr lang="en-US" b="0" i="0"/>
            <a:t>Used for data preprocessing, cleaning, and manipulation</a:t>
          </a:r>
          <a:endParaRPr lang="en-US"/>
        </a:p>
      </dgm:t>
    </dgm:pt>
    <dgm:pt modelId="{09535422-2E18-4868-A85F-B11C78F5DBB4}" type="parTrans" cxnId="{966311E2-29C9-4155-A98F-3B0951F1DE48}">
      <dgm:prSet/>
      <dgm:spPr/>
      <dgm:t>
        <a:bodyPr/>
        <a:lstStyle/>
        <a:p>
          <a:endParaRPr lang="en-US"/>
        </a:p>
      </dgm:t>
    </dgm:pt>
    <dgm:pt modelId="{BAC5CCB9-BAC0-471C-8D62-8BF2FD7F259A}" type="sibTrans" cxnId="{966311E2-29C9-4155-A98F-3B0951F1DE48}">
      <dgm:prSet/>
      <dgm:spPr/>
      <dgm:t>
        <a:bodyPr/>
        <a:lstStyle/>
        <a:p>
          <a:endParaRPr lang="en-US"/>
        </a:p>
      </dgm:t>
    </dgm:pt>
    <dgm:pt modelId="{ADBCBE17-0E6D-4C36-B324-CF4578474F0D}">
      <dgm:prSet/>
      <dgm:spPr/>
      <dgm:t>
        <a:bodyPr/>
        <a:lstStyle/>
        <a:p>
          <a:r>
            <a:rPr lang="en-US" b="0" i="0"/>
            <a:t>Stata</a:t>
          </a:r>
          <a:endParaRPr lang="en-US"/>
        </a:p>
      </dgm:t>
    </dgm:pt>
    <dgm:pt modelId="{B20E4B7F-818A-43F1-B9DC-FB730E0ECCFA}" type="parTrans" cxnId="{F377F05F-5799-457A-A39A-F609A394E72E}">
      <dgm:prSet/>
      <dgm:spPr/>
      <dgm:t>
        <a:bodyPr/>
        <a:lstStyle/>
        <a:p>
          <a:endParaRPr lang="en-US"/>
        </a:p>
      </dgm:t>
    </dgm:pt>
    <dgm:pt modelId="{47F4975F-C2E3-47B4-99D5-A6AD9DF9751C}" type="sibTrans" cxnId="{F377F05F-5799-457A-A39A-F609A394E72E}">
      <dgm:prSet/>
      <dgm:spPr/>
      <dgm:t>
        <a:bodyPr/>
        <a:lstStyle/>
        <a:p>
          <a:endParaRPr lang="en-US"/>
        </a:p>
      </dgm:t>
    </dgm:pt>
    <dgm:pt modelId="{D240A3F0-88EE-4321-A041-5411BD4ECD04}">
      <dgm:prSet/>
      <dgm:spPr/>
      <dgm:t>
        <a:bodyPr/>
        <a:lstStyle/>
        <a:p>
          <a:r>
            <a:rPr lang="en-US" b="0" i="0"/>
            <a:t>Powerful statistical software</a:t>
          </a:r>
          <a:endParaRPr lang="en-US"/>
        </a:p>
      </dgm:t>
    </dgm:pt>
    <dgm:pt modelId="{72FF86A1-7704-4888-83EB-AD55E3B71767}" type="parTrans" cxnId="{0F7A1783-49FD-40BC-84C0-1F3099709615}">
      <dgm:prSet/>
      <dgm:spPr/>
      <dgm:t>
        <a:bodyPr/>
        <a:lstStyle/>
        <a:p>
          <a:endParaRPr lang="en-US"/>
        </a:p>
      </dgm:t>
    </dgm:pt>
    <dgm:pt modelId="{E848311E-6A63-4C0D-B68A-872970416250}" type="sibTrans" cxnId="{0F7A1783-49FD-40BC-84C0-1F3099709615}">
      <dgm:prSet/>
      <dgm:spPr/>
      <dgm:t>
        <a:bodyPr/>
        <a:lstStyle/>
        <a:p>
          <a:endParaRPr lang="en-US"/>
        </a:p>
      </dgm:t>
    </dgm:pt>
    <dgm:pt modelId="{73D5859A-675F-4DE0-98B1-D10801FFDE38}">
      <dgm:prSet/>
      <dgm:spPr/>
      <dgm:t>
        <a:bodyPr/>
        <a:lstStyle/>
        <a:p>
          <a:r>
            <a:rPr lang="en-US" b="0" i="0"/>
            <a:t>Employed for data analysis and visualization</a:t>
          </a:r>
          <a:endParaRPr lang="en-US"/>
        </a:p>
      </dgm:t>
    </dgm:pt>
    <dgm:pt modelId="{2CEF07A9-A5EB-4E30-BDAD-877B9C752A17}" type="parTrans" cxnId="{F3F6D508-974A-45AF-95FF-E2B3DAF94DC9}">
      <dgm:prSet/>
      <dgm:spPr/>
      <dgm:t>
        <a:bodyPr/>
        <a:lstStyle/>
        <a:p>
          <a:endParaRPr lang="en-US"/>
        </a:p>
      </dgm:t>
    </dgm:pt>
    <dgm:pt modelId="{6F5B6F07-33DE-4EF6-B40F-ECFAA5463E32}" type="sibTrans" cxnId="{F3F6D508-974A-45AF-95FF-E2B3DAF94DC9}">
      <dgm:prSet/>
      <dgm:spPr/>
      <dgm:t>
        <a:bodyPr/>
        <a:lstStyle/>
        <a:p>
          <a:endParaRPr lang="en-US"/>
        </a:p>
      </dgm:t>
    </dgm:pt>
    <dgm:pt modelId="{F6D54221-7847-4715-A056-BE7DD765C4D7}">
      <dgm:prSet/>
      <dgm:spPr/>
      <dgm:t>
        <a:bodyPr/>
        <a:lstStyle/>
        <a:p>
          <a:r>
            <a:rPr lang="en-US" b="0" i="0"/>
            <a:t>RStudio</a:t>
          </a:r>
          <a:endParaRPr lang="en-US"/>
        </a:p>
      </dgm:t>
    </dgm:pt>
    <dgm:pt modelId="{35577F26-0A9F-4698-929A-4FC21DCAC0E9}" type="parTrans" cxnId="{723F4E7C-C172-4C3C-B21A-17F177EED463}">
      <dgm:prSet/>
      <dgm:spPr/>
      <dgm:t>
        <a:bodyPr/>
        <a:lstStyle/>
        <a:p>
          <a:endParaRPr lang="en-US"/>
        </a:p>
      </dgm:t>
    </dgm:pt>
    <dgm:pt modelId="{5D52D689-D8D6-4ADB-92F2-601BCDB4C0C1}" type="sibTrans" cxnId="{723F4E7C-C172-4C3C-B21A-17F177EED463}">
      <dgm:prSet/>
      <dgm:spPr/>
      <dgm:t>
        <a:bodyPr/>
        <a:lstStyle/>
        <a:p>
          <a:endParaRPr lang="en-US"/>
        </a:p>
      </dgm:t>
    </dgm:pt>
    <dgm:pt modelId="{2798337D-6A71-4B2F-A67F-C4E66EE83649}">
      <dgm:prSet/>
      <dgm:spPr/>
      <dgm:t>
        <a:bodyPr/>
        <a:lstStyle/>
        <a:p>
          <a:r>
            <a:rPr lang="en-US" b="0" i="0" dirty="0"/>
            <a:t>Integrated development environment (IDE) for R</a:t>
          </a:r>
          <a:endParaRPr lang="en-US" dirty="0"/>
        </a:p>
      </dgm:t>
    </dgm:pt>
    <dgm:pt modelId="{7B73EA70-B5DB-4AE3-AE0A-60A1C8BE0C0B}" type="parTrans" cxnId="{139CE738-59A2-428F-A251-097034FF8EFB}">
      <dgm:prSet/>
      <dgm:spPr/>
      <dgm:t>
        <a:bodyPr/>
        <a:lstStyle/>
        <a:p>
          <a:endParaRPr lang="en-US"/>
        </a:p>
      </dgm:t>
    </dgm:pt>
    <dgm:pt modelId="{37031C96-7E0C-43D3-9878-B434531CB206}" type="sibTrans" cxnId="{139CE738-59A2-428F-A251-097034FF8EFB}">
      <dgm:prSet/>
      <dgm:spPr/>
      <dgm:t>
        <a:bodyPr/>
        <a:lstStyle/>
        <a:p>
          <a:endParaRPr lang="en-US"/>
        </a:p>
      </dgm:t>
    </dgm:pt>
    <dgm:pt modelId="{6BF2FF28-A218-4201-A545-EFB24BC43724}">
      <dgm:prSet/>
      <dgm:spPr/>
      <dgm:t>
        <a:bodyPr/>
        <a:lstStyle/>
        <a:p>
          <a:r>
            <a:rPr lang="en-US" b="0" i="0" dirty="0"/>
            <a:t>Facilitated Social Network Analysis (SNA) and complex computations</a:t>
          </a:r>
          <a:endParaRPr lang="en-US" dirty="0"/>
        </a:p>
      </dgm:t>
    </dgm:pt>
    <dgm:pt modelId="{BE98579F-744C-47A0-BF24-2693B67C349A}" type="parTrans" cxnId="{E0485F24-EEFA-4F13-9C4C-7A9E96C8D02F}">
      <dgm:prSet/>
      <dgm:spPr/>
      <dgm:t>
        <a:bodyPr/>
        <a:lstStyle/>
        <a:p>
          <a:endParaRPr lang="en-US"/>
        </a:p>
      </dgm:t>
    </dgm:pt>
    <dgm:pt modelId="{61E34E7F-3315-4C39-B9D2-D9A7C316B883}" type="sibTrans" cxnId="{E0485F24-EEFA-4F13-9C4C-7A9E96C8D02F}">
      <dgm:prSet/>
      <dgm:spPr/>
      <dgm:t>
        <a:bodyPr/>
        <a:lstStyle/>
        <a:p>
          <a:endParaRPr lang="en-US"/>
        </a:p>
      </dgm:t>
    </dgm:pt>
    <dgm:pt modelId="{18594C96-E57D-4058-BC31-CDF9857D6D7A}">
      <dgm:prSet/>
      <dgm:spPr/>
      <dgm:t>
        <a:bodyPr/>
        <a:lstStyle/>
        <a:p>
          <a:r>
            <a:rPr lang="en-US" b="0" i="0"/>
            <a:t>Gephi</a:t>
          </a:r>
          <a:endParaRPr lang="en-US"/>
        </a:p>
      </dgm:t>
    </dgm:pt>
    <dgm:pt modelId="{127D1B0A-199D-407C-A0BC-F619AD6D9DD0}" type="parTrans" cxnId="{EC5CA3E0-36DA-4EDA-942C-791A74DB3192}">
      <dgm:prSet/>
      <dgm:spPr/>
      <dgm:t>
        <a:bodyPr/>
        <a:lstStyle/>
        <a:p>
          <a:endParaRPr lang="en-US"/>
        </a:p>
      </dgm:t>
    </dgm:pt>
    <dgm:pt modelId="{55F001E3-89EB-4031-B67B-4533C20422E3}" type="sibTrans" cxnId="{EC5CA3E0-36DA-4EDA-942C-791A74DB3192}">
      <dgm:prSet/>
      <dgm:spPr/>
      <dgm:t>
        <a:bodyPr/>
        <a:lstStyle/>
        <a:p>
          <a:endParaRPr lang="en-US"/>
        </a:p>
      </dgm:t>
    </dgm:pt>
    <dgm:pt modelId="{09D966F7-DA0C-4070-8673-A2BB0B02EEE5}">
      <dgm:prSet/>
      <dgm:spPr/>
      <dgm:t>
        <a:bodyPr/>
        <a:lstStyle/>
        <a:p>
          <a:r>
            <a:rPr lang="en-US" b="0" i="0"/>
            <a:t>Open-source network visualization and exploration software</a:t>
          </a:r>
          <a:endParaRPr lang="en-US"/>
        </a:p>
      </dgm:t>
    </dgm:pt>
    <dgm:pt modelId="{41757D88-CF1D-47AB-9EC3-8C5406EC2A2A}" type="parTrans" cxnId="{06063028-0F44-4C87-BB27-09B754FF9278}">
      <dgm:prSet/>
      <dgm:spPr/>
      <dgm:t>
        <a:bodyPr/>
        <a:lstStyle/>
        <a:p>
          <a:endParaRPr lang="en-US"/>
        </a:p>
      </dgm:t>
    </dgm:pt>
    <dgm:pt modelId="{229CFA4C-AEC1-4782-B2D5-E3EF56BAC0F1}" type="sibTrans" cxnId="{06063028-0F44-4C87-BB27-09B754FF9278}">
      <dgm:prSet/>
      <dgm:spPr/>
      <dgm:t>
        <a:bodyPr/>
        <a:lstStyle/>
        <a:p>
          <a:endParaRPr lang="en-US"/>
        </a:p>
      </dgm:t>
    </dgm:pt>
    <dgm:pt modelId="{FF3F5823-53A4-4831-8B28-FC6AFF85478F}">
      <dgm:prSet/>
      <dgm:spPr/>
      <dgm:t>
        <a:bodyPr/>
        <a:lstStyle/>
        <a:p>
          <a:r>
            <a:rPr lang="en-US" b="0" i="0"/>
            <a:t>Enabled the creation of insightful graphs and visualizations for HIV transmission networks</a:t>
          </a:r>
          <a:endParaRPr lang="en-US"/>
        </a:p>
      </dgm:t>
    </dgm:pt>
    <dgm:pt modelId="{D44BFF06-FCDA-47AF-B272-02E77D79CED9}" type="parTrans" cxnId="{3FA01ABE-0487-4996-A5EA-A73DE5370980}">
      <dgm:prSet/>
      <dgm:spPr/>
      <dgm:t>
        <a:bodyPr/>
        <a:lstStyle/>
        <a:p>
          <a:endParaRPr lang="en-US"/>
        </a:p>
      </dgm:t>
    </dgm:pt>
    <dgm:pt modelId="{DC169388-A85A-44D1-9B04-7F3C88706C3E}" type="sibTrans" cxnId="{3FA01ABE-0487-4996-A5EA-A73DE5370980}">
      <dgm:prSet/>
      <dgm:spPr/>
      <dgm:t>
        <a:bodyPr/>
        <a:lstStyle/>
        <a:p>
          <a:endParaRPr lang="en-US"/>
        </a:p>
      </dgm:t>
    </dgm:pt>
    <dgm:pt modelId="{CB3D952F-18D1-4070-BEBF-944AAD4F3D21}" type="pres">
      <dgm:prSet presAssocID="{B67D26D5-77A3-4F6A-B91C-14B234DE9B76}" presName="linear" presStyleCnt="0">
        <dgm:presLayoutVars>
          <dgm:dir/>
          <dgm:animLvl val="lvl"/>
          <dgm:resizeHandles val="exact"/>
        </dgm:presLayoutVars>
      </dgm:prSet>
      <dgm:spPr/>
    </dgm:pt>
    <dgm:pt modelId="{AA1F31BF-1CBE-4FAD-A8C5-45727F590794}" type="pres">
      <dgm:prSet presAssocID="{CA795D12-7387-4C7F-A24C-77C837D52F5D}" presName="parentLin" presStyleCnt="0"/>
      <dgm:spPr/>
    </dgm:pt>
    <dgm:pt modelId="{E35F38CE-79AF-4ADF-83DB-0887B52D50F6}" type="pres">
      <dgm:prSet presAssocID="{CA795D12-7387-4C7F-A24C-77C837D52F5D}" presName="parentLeftMargin" presStyleLbl="node1" presStyleIdx="0" presStyleCnt="4"/>
      <dgm:spPr/>
    </dgm:pt>
    <dgm:pt modelId="{EEB02CBA-979E-4EE8-AA5E-48C69CE31CA0}" type="pres">
      <dgm:prSet presAssocID="{CA795D12-7387-4C7F-A24C-77C837D52F5D}" presName="parentText" presStyleLbl="node1" presStyleIdx="0" presStyleCnt="4">
        <dgm:presLayoutVars>
          <dgm:chMax val="0"/>
          <dgm:bulletEnabled val="1"/>
        </dgm:presLayoutVars>
      </dgm:prSet>
      <dgm:spPr/>
    </dgm:pt>
    <dgm:pt modelId="{7ADD9463-42B1-4D7E-BFD2-05EEF9AD8249}" type="pres">
      <dgm:prSet presAssocID="{CA795D12-7387-4C7F-A24C-77C837D52F5D}" presName="negativeSpace" presStyleCnt="0"/>
      <dgm:spPr/>
    </dgm:pt>
    <dgm:pt modelId="{52615A17-4880-4A68-AFA1-F2C8187A788C}" type="pres">
      <dgm:prSet presAssocID="{CA795D12-7387-4C7F-A24C-77C837D52F5D}" presName="childText" presStyleLbl="conFgAcc1" presStyleIdx="0" presStyleCnt="4">
        <dgm:presLayoutVars>
          <dgm:bulletEnabled val="1"/>
        </dgm:presLayoutVars>
      </dgm:prSet>
      <dgm:spPr/>
    </dgm:pt>
    <dgm:pt modelId="{8A476064-8A70-4C8A-B588-B678831FFD81}" type="pres">
      <dgm:prSet presAssocID="{0BA1E723-B839-4E5D-9552-1A15B92EA584}" presName="spaceBetweenRectangles" presStyleCnt="0"/>
      <dgm:spPr/>
    </dgm:pt>
    <dgm:pt modelId="{F6690194-2A6B-4D79-87D6-9B115B1E16DE}" type="pres">
      <dgm:prSet presAssocID="{ADBCBE17-0E6D-4C36-B324-CF4578474F0D}" presName="parentLin" presStyleCnt="0"/>
      <dgm:spPr/>
    </dgm:pt>
    <dgm:pt modelId="{CAFD2683-F269-4D1D-A8EE-185D02050286}" type="pres">
      <dgm:prSet presAssocID="{ADBCBE17-0E6D-4C36-B324-CF4578474F0D}" presName="parentLeftMargin" presStyleLbl="node1" presStyleIdx="0" presStyleCnt="4"/>
      <dgm:spPr/>
    </dgm:pt>
    <dgm:pt modelId="{52A7D5B1-3A40-406D-BB65-028FF556AB54}" type="pres">
      <dgm:prSet presAssocID="{ADBCBE17-0E6D-4C36-B324-CF4578474F0D}" presName="parentText" presStyleLbl="node1" presStyleIdx="1" presStyleCnt="4">
        <dgm:presLayoutVars>
          <dgm:chMax val="0"/>
          <dgm:bulletEnabled val="1"/>
        </dgm:presLayoutVars>
      </dgm:prSet>
      <dgm:spPr/>
    </dgm:pt>
    <dgm:pt modelId="{53BBF55C-EAFA-4AA3-BE8B-A6BF0E2EA758}" type="pres">
      <dgm:prSet presAssocID="{ADBCBE17-0E6D-4C36-B324-CF4578474F0D}" presName="negativeSpace" presStyleCnt="0"/>
      <dgm:spPr/>
    </dgm:pt>
    <dgm:pt modelId="{06F81C1F-EA03-45AE-BEB1-059C56166CC9}" type="pres">
      <dgm:prSet presAssocID="{ADBCBE17-0E6D-4C36-B324-CF4578474F0D}" presName="childText" presStyleLbl="conFgAcc1" presStyleIdx="1" presStyleCnt="4">
        <dgm:presLayoutVars>
          <dgm:bulletEnabled val="1"/>
        </dgm:presLayoutVars>
      </dgm:prSet>
      <dgm:spPr/>
    </dgm:pt>
    <dgm:pt modelId="{1FDD0A76-22BD-4D6A-B635-23007F88FB1D}" type="pres">
      <dgm:prSet presAssocID="{47F4975F-C2E3-47B4-99D5-A6AD9DF9751C}" presName="spaceBetweenRectangles" presStyleCnt="0"/>
      <dgm:spPr/>
    </dgm:pt>
    <dgm:pt modelId="{0E8C0EBB-8425-4ACB-966A-011E4DFF0704}" type="pres">
      <dgm:prSet presAssocID="{F6D54221-7847-4715-A056-BE7DD765C4D7}" presName="parentLin" presStyleCnt="0"/>
      <dgm:spPr/>
    </dgm:pt>
    <dgm:pt modelId="{AAEC44C4-67A9-472E-B082-50F624F08C87}" type="pres">
      <dgm:prSet presAssocID="{F6D54221-7847-4715-A056-BE7DD765C4D7}" presName="parentLeftMargin" presStyleLbl="node1" presStyleIdx="1" presStyleCnt="4"/>
      <dgm:spPr/>
    </dgm:pt>
    <dgm:pt modelId="{A5B3CE15-9DBA-429D-8D14-FF44AFE417E7}" type="pres">
      <dgm:prSet presAssocID="{F6D54221-7847-4715-A056-BE7DD765C4D7}" presName="parentText" presStyleLbl="node1" presStyleIdx="2" presStyleCnt="4">
        <dgm:presLayoutVars>
          <dgm:chMax val="0"/>
          <dgm:bulletEnabled val="1"/>
        </dgm:presLayoutVars>
      </dgm:prSet>
      <dgm:spPr/>
    </dgm:pt>
    <dgm:pt modelId="{ABF6FE72-23EC-48B4-B50C-56F946AFC04D}" type="pres">
      <dgm:prSet presAssocID="{F6D54221-7847-4715-A056-BE7DD765C4D7}" presName="negativeSpace" presStyleCnt="0"/>
      <dgm:spPr/>
    </dgm:pt>
    <dgm:pt modelId="{908ABB66-3B14-47FC-BB51-75A432197610}" type="pres">
      <dgm:prSet presAssocID="{F6D54221-7847-4715-A056-BE7DD765C4D7}" presName="childText" presStyleLbl="conFgAcc1" presStyleIdx="2" presStyleCnt="4">
        <dgm:presLayoutVars>
          <dgm:bulletEnabled val="1"/>
        </dgm:presLayoutVars>
      </dgm:prSet>
      <dgm:spPr/>
    </dgm:pt>
    <dgm:pt modelId="{D289566B-5E8A-4B51-B789-382B017E8D20}" type="pres">
      <dgm:prSet presAssocID="{5D52D689-D8D6-4ADB-92F2-601BCDB4C0C1}" presName="spaceBetweenRectangles" presStyleCnt="0"/>
      <dgm:spPr/>
    </dgm:pt>
    <dgm:pt modelId="{B1F31413-BB7E-4BB8-BB95-EB2B0B5C6D2A}" type="pres">
      <dgm:prSet presAssocID="{18594C96-E57D-4058-BC31-CDF9857D6D7A}" presName="parentLin" presStyleCnt="0"/>
      <dgm:spPr/>
    </dgm:pt>
    <dgm:pt modelId="{F9EF8AF3-6C0E-43B2-9909-02D5880797F0}" type="pres">
      <dgm:prSet presAssocID="{18594C96-E57D-4058-BC31-CDF9857D6D7A}" presName="parentLeftMargin" presStyleLbl="node1" presStyleIdx="2" presStyleCnt="4"/>
      <dgm:spPr/>
    </dgm:pt>
    <dgm:pt modelId="{48BEC4AE-0411-4368-BEB4-5852857E2570}" type="pres">
      <dgm:prSet presAssocID="{18594C96-E57D-4058-BC31-CDF9857D6D7A}" presName="parentText" presStyleLbl="node1" presStyleIdx="3" presStyleCnt="4">
        <dgm:presLayoutVars>
          <dgm:chMax val="0"/>
          <dgm:bulletEnabled val="1"/>
        </dgm:presLayoutVars>
      </dgm:prSet>
      <dgm:spPr/>
    </dgm:pt>
    <dgm:pt modelId="{82DC76DB-0DC3-4D8C-89D5-579121DDD7E4}" type="pres">
      <dgm:prSet presAssocID="{18594C96-E57D-4058-BC31-CDF9857D6D7A}" presName="negativeSpace" presStyleCnt="0"/>
      <dgm:spPr/>
    </dgm:pt>
    <dgm:pt modelId="{8CD22FC6-4825-4D1F-8DB3-F1FC0FB643C1}" type="pres">
      <dgm:prSet presAssocID="{18594C96-E57D-4058-BC31-CDF9857D6D7A}" presName="childText" presStyleLbl="conFgAcc1" presStyleIdx="3" presStyleCnt="4">
        <dgm:presLayoutVars>
          <dgm:bulletEnabled val="1"/>
        </dgm:presLayoutVars>
      </dgm:prSet>
      <dgm:spPr/>
    </dgm:pt>
  </dgm:ptLst>
  <dgm:cxnLst>
    <dgm:cxn modelId="{F3F6D508-974A-45AF-95FF-E2B3DAF94DC9}" srcId="{ADBCBE17-0E6D-4C36-B324-CF4578474F0D}" destId="{73D5859A-675F-4DE0-98B1-D10801FFDE38}" srcOrd="1" destOrd="0" parTransId="{2CEF07A9-A5EB-4E30-BDAD-877B9C752A17}" sibTransId="{6F5B6F07-33DE-4EF6-B40F-ECFAA5463E32}"/>
    <dgm:cxn modelId="{E0485F24-EEFA-4F13-9C4C-7A9E96C8D02F}" srcId="{F6D54221-7847-4715-A056-BE7DD765C4D7}" destId="{6BF2FF28-A218-4201-A545-EFB24BC43724}" srcOrd="1" destOrd="0" parTransId="{BE98579F-744C-47A0-BF24-2693B67C349A}" sibTransId="{61E34E7F-3315-4C39-B9D2-D9A7C316B883}"/>
    <dgm:cxn modelId="{06063028-0F44-4C87-BB27-09B754FF9278}" srcId="{18594C96-E57D-4058-BC31-CDF9857D6D7A}" destId="{09D966F7-DA0C-4070-8673-A2BB0B02EEE5}" srcOrd="0" destOrd="0" parTransId="{41757D88-CF1D-47AB-9EC3-8C5406EC2A2A}" sibTransId="{229CFA4C-AEC1-4782-B2D5-E3EF56BAC0F1}"/>
    <dgm:cxn modelId="{1AE43831-7357-4670-AD21-758700B5B9E4}" type="presOf" srcId="{6BF2FF28-A218-4201-A545-EFB24BC43724}" destId="{908ABB66-3B14-47FC-BB51-75A432197610}" srcOrd="0" destOrd="1" presId="urn:microsoft.com/office/officeart/2005/8/layout/list1"/>
    <dgm:cxn modelId="{CCF9E936-2D9E-48F6-A1A7-3652C03A0DC6}" type="presOf" srcId="{D240A3F0-88EE-4321-A041-5411BD4ECD04}" destId="{06F81C1F-EA03-45AE-BEB1-059C56166CC9}" srcOrd="0" destOrd="0" presId="urn:microsoft.com/office/officeart/2005/8/layout/list1"/>
    <dgm:cxn modelId="{A0BBD237-38F7-451D-8882-D5FC1E714979}" type="presOf" srcId="{CA795D12-7387-4C7F-A24C-77C837D52F5D}" destId="{EEB02CBA-979E-4EE8-AA5E-48C69CE31CA0}" srcOrd="1" destOrd="0" presId="urn:microsoft.com/office/officeart/2005/8/layout/list1"/>
    <dgm:cxn modelId="{139CE738-59A2-428F-A251-097034FF8EFB}" srcId="{F6D54221-7847-4715-A056-BE7DD765C4D7}" destId="{2798337D-6A71-4B2F-A67F-C4E66EE83649}" srcOrd="0" destOrd="0" parTransId="{7B73EA70-B5DB-4AE3-AE0A-60A1C8BE0C0B}" sibTransId="{37031C96-7E0C-43D3-9878-B434531CB206}"/>
    <dgm:cxn modelId="{26047439-07D5-4874-9047-B472C7780089}" type="presOf" srcId="{18594C96-E57D-4058-BC31-CDF9857D6D7A}" destId="{F9EF8AF3-6C0E-43B2-9909-02D5880797F0}" srcOrd="0" destOrd="0" presId="urn:microsoft.com/office/officeart/2005/8/layout/list1"/>
    <dgm:cxn modelId="{1B80EF3F-3761-40EB-B1D3-6ED8CBFA9846}" srcId="{B67D26D5-77A3-4F6A-B91C-14B234DE9B76}" destId="{CA795D12-7387-4C7F-A24C-77C837D52F5D}" srcOrd="0" destOrd="0" parTransId="{7F8DD836-99B2-478F-8B9E-644A630E4182}" sibTransId="{0BA1E723-B839-4E5D-9552-1A15B92EA584}"/>
    <dgm:cxn modelId="{F377F05F-5799-457A-A39A-F609A394E72E}" srcId="{B67D26D5-77A3-4F6A-B91C-14B234DE9B76}" destId="{ADBCBE17-0E6D-4C36-B324-CF4578474F0D}" srcOrd="1" destOrd="0" parTransId="{B20E4B7F-818A-43F1-B9DC-FB730E0ECCFA}" sibTransId="{47F4975F-C2E3-47B4-99D5-A6AD9DF9751C}"/>
    <dgm:cxn modelId="{0D19EE41-C0D6-416B-9046-684B9796C698}" type="presOf" srcId="{ADBCBE17-0E6D-4C36-B324-CF4578474F0D}" destId="{CAFD2683-F269-4D1D-A8EE-185D02050286}" srcOrd="0" destOrd="0" presId="urn:microsoft.com/office/officeart/2005/8/layout/list1"/>
    <dgm:cxn modelId="{174FCC52-84E6-43E7-85B6-7B70CD8D00F8}" type="presOf" srcId="{B67D26D5-77A3-4F6A-B91C-14B234DE9B76}" destId="{CB3D952F-18D1-4070-BEBF-944AAD4F3D21}" srcOrd="0" destOrd="0" presId="urn:microsoft.com/office/officeart/2005/8/layout/list1"/>
    <dgm:cxn modelId="{57170D58-D37F-45AF-8393-21E642BD869A}" type="presOf" srcId="{2798337D-6A71-4B2F-A67F-C4E66EE83649}" destId="{908ABB66-3B14-47FC-BB51-75A432197610}" srcOrd="0" destOrd="0" presId="urn:microsoft.com/office/officeart/2005/8/layout/list1"/>
    <dgm:cxn modelId="{00CACE78-4D59-4A1C-9A95-5585DDC63678}" type="presOf" srcId="{1892DA0B-FE73-4720-8E0C-7A024D23D74A}" destId="{52615A17-4880-4A68-AFA1-F2C8187A788C}" srcOrd="0" destOrd="0" presId="urn:microsoft.com/office/officeart/2005/8/layout/list1"/>
    <dgm:cxn modelId="{723F4E7C-C172-4C3C-B21A-17F177EED463}" srcId="{B67D26D5-77A3-4F6A-B91C-14B234DE9B76}" destId="{F6D54221-7847-4715-A056-BE7DD765C4D7}" srcOrd="2" destOrd="0" parTransId="{35577F26-0A9F-4698-929A-4FC21DCAC0E9}" sibTransId="{5D52D689-D8D6-4ADB-92F2-601BCDB4C0C1}"/>
    <dgm:cxn modelId="{C0F3F27E-C5D2-4082-A186-644BB716360F}" type="presOf" srcId="{F6D54221-7847-4715-A056-BE7DD765C4D7}" destId="{A5B3CE15-9DBA-429D-8D14-FF44AFE417E7}" srcOrd="1" destOrd="0" presId="urn:microsoft.com/office/officeart/2005/8/layout/list1"/>
    <dgm:cxn modelId="{F8BC8C7F-180D-4F27-813D-0D1A01DBB4FD}" srcId="{CA795D12-7387-4C7F-A24C-77C837D52F5D}" destId="{1892DA0B-FE73-4720-8E0C-7A024D23D74A}" srcOrd="0" destOrd="0" parTransId="{B10315E4-C3B0-4E13-ADAB-48F19505CED5}" sibTransId="{D8CD7E71-A4AC-42B2-A7D6-A4DA38B8CA1C}"/>
    <dgm:cxn modelId="{0F7A1783-49FD-40BC-84C0-1F3099709615}" srcId="{ADBCBE17-0E6D-4C36-B324-CF4578474F0D}" destId="{D240A3F0-88EE-4321-A041-5411BD4ECD04}" srcOrd="0" destOrd="0" parTransId="{72FF86A1-7704-4888-83EB-AD55E3B71767}" sibTransId="{E848311E-6A63-4C0D-B68A-872970416250}"/>
    <dgm:cxn modelId="{AF30549C-C1D5-4216-B8FA-5096CE9E9628}" type="presOf" srcId="{D1BACC1A-3F50-48A6-9033-380FC7466147}" destId="{52615A17-4880-4A68-AFA1-F2C8187A788C}" srcOrd="0" destOrd="1" presId="urn:microsoft.com/office/officeart/2005/8/layout/list1"/>
    <dgm:cxn modelId="{321762BB-D8D8-4E24-A3C6-4E2BDC8FA48B}" type="presOf" srcId="{CA795D12-7387-4C7F-A24C-77C837D52F5D}" destId="{E35F38CE-79AF-4ADF-83DB-0887B52D50F6}" srcOrd="0" destOrd="0" presId="urn:microsoft.com/office/officeart/2005/8/layout/list1"/>
    <dgm:cxn modelId="{3FA01ABE-0487-4996-A5EA-A73DE5370980}" srcId="{18594C96-E57D-4058-BC31-CDF9857D6D7A}" destId="{FF3F5823-53A4-4831-8B28-FC6AFF85478F}" srcOrd="1" destOrd="0" parTransId="{D44BFF06-FCDA-47AF-B272-02E77D79CED9}" sibTransId="{DC169388-A85A-44D1-9B04-7F3C88706C3E}"/>
    <dgm:cxn modelId="{350BB3C7-4925-4590-B3A8-FDC62E5A4488}" type="presOf" srcId="{ADBCBE17-0E6D-4C36-B324-CF4578474F0D}" destId="{52A7D5B1-3A40-406D-BB65-028FF556AB54}" srcOrd="1" destOrd="0" presId="urn:microsoft.com/office/officeart/2005/8/layout/list1"/>
    <dgm:cxn modelId="{F03CDACA-B28F-4176-9504-5F33B363F924}" type="presOf" srcId="{09D966F7-DA0C-4070-8673-A2BB0B02EEE5}" destId="{8CD22FC6-4825-4D1F-8DB3-F1FC0FB643C1}" srcOrd="0" destOrd="0" presId="urn:microsoft.com/office/officeart/2005/8/layout/list1"/>
    <dgm:cxn modelId="{F6AA05CC-B34E-466A-A9FD-F62703E57D34}" type="presOf" srcId="{73D5859A-675F-4DE0-98B1-D10801FFDE38}" destId="{06F81C1F-EA03-45AE-BEB1-059C56166CC9}" srcOrd="0" destOrd="1" presId="urn:microsoft.com/office/officeart/2005/8/layout/list1"/>
    <dgm:cxn modelId="{A3928BD0-1166-404A-97A4-12E4FD591C1E}" type="presOf" srcId="{FF3F5823-53A4-4831-8B28-FC6AFF85478F}" destId="{8CD22FC6-4825-4D1F-8DB3-F1FC0FB643C1}" srcOrd="0" destOrd="1" presId="urn:microsoft.com/office/officeart/2005/8/layout/list1"/>
    <dgm:cxn modelId="{106756D2-8CD6-4F03-82FE-EFAE50C6EFBC}" type="presOf" srcId="{F6D54221-7847-4715-A056-BE7DD765C4D7}" destId="{AAEC44C4-67A9-472E-B082-50F624F08C87}" srcOrd="0" destOrd="0" presId="urn:microsoft.com/office/officeart/2005/8/layout/list1"/>
    <dgm:cxn modelId="{EC5CA3E0-36DA-4EDA-942C-791A74DB3192}" srcId="{B67D26D5-77A3-4F6A-B91C-14B234DE9B76}" destId="{18594C96-E57D-4058-BC31-CDF9857D6D7A}" srcOrd="3" destOrd="0" parTransId="{127D1B0A-199D-407C-A0BC-F619AD6D9DD0}" sibTransId="{55F001E3-89EB-4031-B67B-4533C20422E3}"/>
    <dgm:cxn modelId="{966311E2-29C9-4155-A98F-3B0951F1DE48}" srcId="{CA795D12-7387-4C7F-A24C-77C837D52F5D}" destId="{D1BACC1A-3F50-48A6-9033-380FC7466147}" srcOrd="1" destOrd="0" parTransId="{09535422-2E18-4868-A85F-B11C78F5DBB4}" sibTransId="{BAC5CCB9-BAC0-471C-8D62-8BF2FD7F259A}"/>
    <dgm:cxn modelId="{66B46BF0-15D1-4A14-98A8-13E78D5A1D99}" type="presOf" srcId="{18594C96-E57D-4058-BC31-CDF9857D6D7A}" destId="{48BEC4AE-0411-4368-BEB4-5852857E2570}" srcOrd="1" destOrd="0" presId="urn:microsoft.com/office/officeart/2005/8/layout/list1"/>
    <dgm:cxn modelId="{FF4B6643-9914-44CD-95FE-2754166639AF}" type="presParOf" srcId="{CB3D952F-18D1-4070-BEBF-944AAD4F3D21}" destId="{AA1F31BF-1CBE-4FAD-A8C5-45727F590794}" srcOrd="0" destOrd="0" presId="urn:microsoft.com/office/officeart/2005/8/layout/list1"/>
    <dgm:cxn modelId="{7A8FEF61-1319-4F1D-8CAE-E14496F7831A}" type="presParOf" srcId="{AA1F31BF-1CBE-4FAD-A8C5-45727F590794}" destId="{E35F38CE-79AF-4ADF-83DB-0887B52D50F6}" srcOrd="0" destOrd="0" presId="urn:microsoft.com/office/officeart/2005/8/layout/list1"/>
    <dgm:cxn modelId="{64297B81-94BF-4EFD-BC8D-775A74EFC51F}" type="presParOf" srcId="{AA1F31BF-1CBE-4FAD-A8C5-45727F590794}" destId="{EEB02CBA-979E-4EE8-AA5E-48C69CE31CA0}" srcOrd="1" destOrd="0" presId="urn:microsoft.com/office/officeart/2005/8/layout/list1"/>
    <dgm:cxn modelId="{A62A45DD-1835-419D-9E5D-14F82E438493}" type="presParOf" srcId="{CB3D952F-18D1-4070-BEBF-944AAD4F3D21}" destId="{7ADD9463-42B1-4D7E-BFD2-05EEF9AD8249}" srcOrd="1" destOrd="0" presId="urn:microsoft.com/office/officeart/2005/8/layout/list1"/>
    <dgm:cxn modelId="{7F6A3DF3-FFFC-4062-834C-9F1D096FF770}" type="presParOf" srcId="{CB3D952F-18D1-4070-BEBF-944AAD4F3D21}" destId="{52615A17-4880-4A68-AFA1-F2C8187A788C}" srcOrd="2" destOrd="0" presId="urn:microsoft.com/office/officeart/2005/8/layout/list1"/>
    <dgm:cxn modelId="{88FC06EE-2084-4360-B858-0EDFC5BC8763}" type="presParOf" srcId="{CB3D952F-18D1-4070-BEBF-944AAD4F3D21}" destId="{8A476064-8A70-4C8A-B588-B678831FFD81}" srcOrd="3" destOrd="0" presId="urn:microsoft.com/office/officeart/2005/8/layout/list1"/>
    <dgm:cxn modelId="{BB55DAFE-360A-4CC6-ACC9-FF3D21A239D7}" type="presParOf" srcId="{CB3D952F-18D1-4070-BEBF-944AAD4F3D21}" destId="{F6690194-2A6B-4D79-87D6-9B115B1E16DE}" srcOrd="4" destOrd="0" presId="urn:microsoft.com/office/officeart/2005/8/layout/list1"/>
    <dgm:cxn modelId="{5BB84D83-EC87-427E-ACA1-DDCCA72DF3ED}" type="presParOf" srcId="{F6690194-2A6B-4D79-87D6-9B115B1E16DE}" destId="{CAFD2683-F269-4D1D-A8EE-185D02050286}" srcOrd="0" destOrd="0" presId="urn:microsoft.com/office/officeart/2005/8/layout/list1"/>
    <dgm:cxn modelId="{0BA69411-F7EC-47A0-8C5B-C30B3C2F26D4}" type="presParOf" srcId="{F6690194-2A6B-4D79-87D6-9B115B1E16DE}" destId="{52A7D5B1-3A40-406D-BB65-028FF556AB54}" srcOrd="1" destOrd="0" presId="urn:microsoft.com/office/officeart/2005/8/layout/list1"/>
    <dgm:cxn modelId="{5ABABA15-EAB1-482D-B048-AE614BD0C3F6}" type="presParOf" srcId="{CB3D952F-18D1-4070-BEBF-944AAD4F3D21}" destId="{53BBF55C-EAFA-4AA3-BE8B-A6BF0E2EA758}" srcOrd="5" destOrd="0" presId="urn:microsoft.com/office/officeart/2005/8/layout/list1"/>
    <dgm:cxn modelId="{3A4D3DDA-CF35-4277-866E-78E083A1A40A}" type="presParOf" srcId="{CB3D952F-18D1-4070-BEBF-944AAD4F3D21}" destId="{06F81C1F-EA03-45AE-BEB1-059C56166CC9}" srcOrd="6" destOrd="0" presId="urn:microsoft.com/office/officeart/2005/8/layout/list1"/>
    <dgm:cxn modelId="{6025E552-D9D5-43D7-9528-F36BF252B915}" type="presParOf" srcId="{CB3D952F-18D1-4070-BEBF-944AAD4F3D21}" destId="{1FDD0A76-22BD-4D6A-B635-23007F88FB1D}" srcOrd="7" destOrd="0" presId="urn:microsoft.com/office/officeart/2005/8/layout/list1"/>
    <dgm:cxn modelId="{001AA506-03B9-4BBB-BBD2-BF5C0E93E547}" type="presParOf" srcId="{CB3D952F-18D1-4070-BEBF-944AAD4F3D21}" destId="{0E8C0EBB-8425-4ACB-966A-011E4DFF0704}" srcOrd="8" destOrd="0" presId="urn:microsoft.com/office/officeart/2005/8/layout/list1"/>
    <dgm:cxn modelId="{E759422C-638B-4C21-BB51-F7E6BFF266DF}" type="presParOf" srcId="{0E8C0EBB-8425-4ACB-966A-011E4DFF0704}" destId="{AAEC44C4-67A9-472E-B082-50F624F08C87}" srcOrd="0" destOrd="0" presId="urn:microsoft.com/office/officeart/2005/8/layout/list1"/>
    <dgm:cxn modelId="{DFA631DD-0041-420E-A9B2-A4A42797A14E}" type="presParOf" srcId="{0E8C0EBB-8425-4ACB-966A-011E4DFF0704}" destId="{A5B3CE15-9DBA-429D-8D14-FF44AFE417E7}" srcOrd="1" destOrd="0" presId="urn:microsoft.com/office/officeart/2005/8/layout/list1"/>
    <dgm:cxn modelId="{9036B62A-AE45-4571-84FE-7150F64B7CB9}" type="presParOf" srcId="{CB3D952F-18D1-4070-BEBF-944AAD4F3D21}" destId="{ABF6FE72-23EC-48B4-B50C-56F946AFC04D}" srcOrd="9" destOrd="0" presId="urn:microsoft.com/office/officeart/2005/8/layout/list1"/>
    <dgm:cxn modelId="{066D1374-6EF8-43CB-8EF7-357C9883640E}" type="presParOf" srcId="{CB3D952F-18D1-4070-BEBF-944AAD4F3D21}" destId="{908ABB66-3B14-47FC-BB51-75A432197610}" srcOrd="10" destOrd="0" presId="urn:microsoft.com/office/officeart/2005/8/layout/list1"/>
    <dgm:cxn modelId="{94ECDBD2-669F-47C9-92DE-C934386141F2}" type="presParOf" srcId="{CB3D952F-18D1-4070-BEBF-944AAD4F3D21}" destId="{D289566B-5E8A-4B51-B789-382B017E8D20}" srcOrd="11" destOrd="0" presId="urn:microsoft.com/office/officeart/2005/8/layout/list1"/>
    <dgm:cxn modelId="{21CB2D4A-43AE-4BE2-BB05-EC0A53067FFD}" type="presParOf" srcId="{CB3D952F-18D1-4070-BEBF-944AAD4F3D21}" destId="{B1F31413-BB7E-4BB8-BB95-EB2B0B5C6D2A}" srcOrd="12" destOrd="0" presId="urn:microsoft.com/office/officeart/2005/8/layout/list1"/>
    <dgm:cxn modelId="{38FAABE4-F440-4655-A278-4A9995B17B43}" type="presParOf" srcId="{B1F31413-BB7E-4BB8-BB95-EB2B0B5C6D2A}" destId="{F9EF8AF3-6C0E-43B2-9909-02D5880797F0}" srcOrd="0" destOrd="0" presId="urn:microsoft.com/office/officeart/2005/8/layout/list1"/>
    <dgm:cxn modelId="{F16551F8-557C-4EE3-9554-F8DDDF6825C6}" type="presParOf" srcId="{B1F31413-BB7E-4BB8-BB95-EB2B0B5C6D2A}" destId="{48BEC4AE-0411-4368-BEB4-5852857E2570}" srcOrd="1" destOrd="0" presId="urn:microsoft.com/office/officeart/2005/8/layout/list1"/>
    <dgm:cxn modelId="{B8AE761A-D9CB-4D68-B7DB-6CDFCDA375D3}" type="presParOf" srcId="{CB3D952F-18D1-4070-BEBF-944AAD4F3D21}" destId="{82DC76DB-0DC3-4D8C-89D5-579121DDD7E4}" srcOrd="13" destOrd="0" presId="urn:microsoft.com/office/officeart/2005/8/layout/list1"/>
    <dgm:cxn modelId="{1E6A77DD-F43C-4EED-A638-D499728B3450}" type="presParOf" srcId="{CB3D952F-18D1-4070-BEBF-944AAD4F3D21}" destId="{8CD22FC6-4825-4D1F-8DB3-F1FC0FB643C1}"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45E4C7-C529-4ABC-8707-4149C3E51E5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01C8A7A-6117-4B60-9C33-CD361AB86D6A}">
      <dgm:prSet/>
      <dgm:spPr/>
      <dgm:t>
        <a:bodyPr/>
        <a:lstStyle/>
        <a:p>
          <a:r>
            <a:rPr lang="en-US" dirty="0"/>
            <a:t>Open-source network analysis &amp; visualization software</a:t>
          </a:r>
        </a:p>
      </dgm:t>
    </dgm:pt>
    <dgm:pt modelId="{DDE9D089-4460-4917-8A75-E381247423CD}" type="parTrans" cxnId="{646515AD-8F4D-4DF1-95B5-8AF5C1D9DFD7}">
      <dgm:prSet/>
      <dgm:spPr/>
      <dgm:t>
        <a:bodyPr/>
        <a:lstStyle/>
        <a:p>
          <a:endParaRPr lang="en-US"/>
        </a:p>
      </dgm:t>
    </dgm:pt>
    <dgm:pt modelId="{26BAED39-6BFF-4E90-BBE3-EC76279622F4}" type="sibTrans" cxnId="{646515AD-8F4D-4DF1-95B5-8AF5C1D9DFD7}">
      <dgm:prSet/>
      <dgm:spPr/>
      <dgm:t>
        <a:bodyPr/>
        <a:lstStyle/>
        <a:p>
          <a:endParaRPr lang="en-US"/>
        </a:p>
      </dgm:t>
    </dgm:pt>
    <dgm:pt modelId="{8113EFD3-3E5F-4B2F-8BFD-B2B3670351F3}">
      <dgm:prSet/>
      <dgm:spPr/>
      <dgm:t>
        <a:bodyPr/>
        <a:lstStyle/>
        <a:p>
          <a:r>
            <a:rPr lang="en-US"/>
            <a:t>Written in Java on the NetBeans platform</a:t>
          </a:r>
        </a:p>
      </dgm:t>
    </dgm:pt>
    <dgm:pt modelId="{6EA75DD4-409A-40E7-A304-DF4BEFC7778E}" type="parTrans" cxnId="{C00A1969-ACE8-490A-BE2C-622F707B992C}">
      <dgm:prSet/>
      <dgm:spPr/>
      <dgm:t>
        <a:bodyPr/>
        <a:lstStyle/>
        <a:p>
          <a:endParaRPr lang="en-US"/>
        </a:p>
      </dgm:t>
    </dgm:pt>
    <dgm:pt modelId="{41173FF5-BA73-436F-9B27-20101AC36761}" type="sibTrans" cxnId="{C00A1969-ACE8-490A-BE2C-622F707B992C}">
      <dgm:prSet/>
      <dgm:spPr/>
      <dgm:t>
        <a:bodyPr/>
        <a:lstStyle/>
        <a:p>
          <a:endParaRPr lang="en-US"/>
        </a:p>
      </dgm:t>
    </dgm:pt>
    <dgm:pt modelId="{33070224-22D1-40A3-A5F7-47D7BFD9F24A}">
      <dgm:prSet/>
      <dgm:spPr/>
      <dgm:t>
        <a:bodyPr/>
        <a:lstStyle/>
        <a:p>
          <a:r>
            <a:rPr lang="en-US" dirty="0"/>
            <a:t>Explores &amp; understands network relationships</a:t>
          </a:r>
        </a:p>
      </dgm:t>
    </dgm:pt>
    <dgm:pt modelId="{B371F40E-6E14-4E99-8D2F-4D8D435D1142}" type="parTrans" cxnId="{5E9DDB33-5295-4D95-9631-FCBA5FA6D5D0}">
      <dgm:prSet/>
      <dgm:spPr/>
      <dgm:t>
        <a:bodyPr/>
        <a:lstStyle/>
        <a:p>
          <a:endParaRPr lang="en-US"/>
        </a:p>
      </dgm:t>
    </dgm:pt>
    <dgm:pt modelId="{6D424BA0-120E-48B1-B682-A768E9801BCD}" type="sibTrans" cxnId="{5E9DDB33-5295-4D95-9631-FCBA5FA6D5D0}">
      <dgm:prSet/>
      <dgm:spPr/>
      <dgm:t>
        <a:bodyPr/>
        <a:lstStyle/>
        <a:p>
          <a:endParaRPr lang="en-US"/>
        </a:p>
      </dgm:t>
    </dgm:pt>
    <dgm:pt modelId="{46FF49FB-842B-4D78-BF0F-ABF8A8326BB0}">
      <dgm:prSet/>
      <dgm:spPr/>
      <dgm:t>
        <a:bodyPr/>
        <a:lstStyle/>
        <a:p>
          <a:r>
            <a:rPr lang="en-US" dirty="0"/>
            <a:t>Free, cross-platform, user-friendly</a:t>
          </a:r>
        </a:p>
      </dgm:t>
    </dgm:pt>
    <dgm:pt modelId="{F4597F2E-8459-4A6D-B00F-FC571C8DE65E}" type="parTrans" cxnId="{140038F4-3FBE-4EA5-8736-6B93371E9383}">
      <dgm:prSet/>
      <dgm:spPr/>
      <dgm:t>
        <a:bodyPr/>
        <a:lstStyle/>
        <a:p>
          <a:endParaRPr lang="en-US"/>
        </a:p>
      </dgm:t>
    </dgm:pt>
    <dgm:pt modelId="{5486A377-E2C6-44BC-967B-353905A7FE19}" type="sibTrans" cxnId="{140038F4-3FBE-4EA5-8736-6B93371E9383}">
      <dgm:prSet/>
      <dgm:spPr/>
      <dgm:t>
        <a:bodyPr/>
        <a:lstStyle/>
        <a:p>
          <a:endParaRPr lang="en-US"/>
        </a:p>
      </dgm:t>
    </dgm:pt>
    <dgm:pt modelId="{65FC30DB-448F-4784-B714-2BF614E1BFCF}">
      <dgm:prSet/>
      <dgm:spPr/>
      <dgm:t>
        <a:bodyPr/>
        <a:lstStyle/>
        <a:p>
          <a:r>
            <a:rPr lang="en-US"/>
            <a:t>Rich features &amp; active community support</a:t>
          </a:r>
        </a:p>
      </dgm:t>
    </dgm:pt>
    <dgm:pt modelId="{AA231641-1379-4E24-BA9E-ED6FB330CD42}" type="parTrans" cxnId="{E47D40E7-F3D5-4A48-80D9-9571B95114CB}">
      <dgm:prSet/>
      <dgm:spPr/>
      <dgm:t>
        <a:bodyPr/>
        <a:lstStyle/>
        <a:p>
          <a:endParaRPr lang="en-US"/>
        </a:p>
      </dgm:t>
    </dgm:pt>
    <dgm:pt modelId="{37C74926-7D8F-4EC1-B284-5BC419095E42}" type="sibTrans" cxnId="{E47D40E7-F3D5-4A48-80D9-9571B95114CB}">
      <dgm:prSet/>
      <dgm:spPr/>
      <dgm:t>
        <a:bodyPr/>
        <a:lstStyle/>
        <a:p>
          <a:endParaRPr lang="en-US"/>
        </a:p>
      </dgm:t>
    </dgm:pt>
    <dgm:pt modelId="{1D8A5A51-4A14-4CB2-96ED-77DA4C7219C7}" type="pres">
      <dgm:prSet presAssocID="{1245E4C7-C529-4ABC-8707-4149C3E51E58}" presName="diagram" presStyleCnt="0">
        <dgm:presLayoutVars>
          <dgm:dir/>
          <dgm:resizeHandles val="exact"/>
        </dgm:presLayoutVars>
      </dgm:prSet>
      <dgm:spPr/>
    </dgm:pt>
    <dgm:pt modelId="{FFD60883-A47D-4AE1-9E1E-ED61C01A52BD}" type="pres">
      <dgm:prSet presAssocID="{F01C8A7A-6117-4B60-9C33-CD361AB86D6A}" presName="node" presStyleLbl="node1" presStyleIdx="0" presStyleCnt="5">
        <dgm:presLayoutVars>
          <dgm:bulletEnabled val="1"/>
        </dgm:presLayoutVars>
      </dgm:prSet>
      <dgm:spPr/>
    </dgm:pt>
    <dgm:pt modelId="{4D2DADE0-5F72-4273-8828-F892914D8901}" type="pres">
      <dgm:prSet presAssocID="{26BAED39-6BFF-4E90-BBE3-EC76279622F4}" presName="sibTrans" presStyleCnt="0"/>
      <dgm:spPr/>
    </dgm:pt>
    <dgm:pt modelId="{690F7465-682D-47CC-87D4-63C427B3ACE9}" type="pres">
      <dgm:prSet presAssocID="{8113EFD3-3E5F-4B2F-8BFD-B2B3670351F3}" presName="node" presStyleLbl="node1" presStyleIdx="1" presStyleCnt="5">
        <dgm:presLayoutVars>
          <dgm:bulletEnabled val="1"/>
        </dgm:presLayoutVars>
      </dgm:prSet>
      <dgm:spPr/>
    </dgm:pt>
    <dgm:pt modelId="{57721DA9-5D6C-4619-99B1-F9BC861BE740}" type="pres">
      <dgm:prSet presAssocID="{41173FF5-BA73-436F-9B27-20101AC36761}" presName="sibTrans" presStyleCnt="0"/>
      <dgm:spPr/>
    </dgm:pt>
    <dgm:pt modelId="{868089D9-59F0-4110-BEC1-3494F19A6909}" type="pres">
      <dgm:prSet presAssocID="{33070224-22D1-40A3-A5F7-47D7BFD9F24A}" presName="node" presStyleLbl="node1" presStyleIdx="2" presStyleCnt="5">
        <dgm:presLayoutVars>
          <dgm:bulletEnabled val="1"/>
        </dgm:presLayoutVars>
      </dgm:prSet>
      <dgm:spPr/>
    </dgm:pt>
    <dgm:pt modelId="{EE9F976F-3C73-410B-B641-46EE29DC758D}" type="pres">
      <dgm:prSet presAssocID="{6D424BA0-120E-48B1-B682-A768E9801BCD}" presName="sibTrans" presStyleCnt="0"/>
      <dgm:spPr/>
    </dgm:pt>
    <dgm:pt modelId="{D7F0960F-290B-4664-90CA-BE063A5FDB91}" type="pres">
      <dgm:prSet presAssocID="{46FF49FB-842B-4D78-BF0F-ABF8A8326BB0}" presName="node" presStyleLbl="node1" presStyleIdx="3" presStyleCnt="5" custScaleX="120301">
        <dgm:presLayoutVars>
          <dgm:bulletEnabled val="1"/>
        </dgm:presLayoutVars>
      </dgm:prSet>
      <dgm:spPr/>
    </dgm:pt>
    <dgm:pt modelId="{ABF04C53-F725-410B-9EC0-93A26D1790B7}" type="pres">
      <dgm:prSet presAssocID="{5486A377-E2C6-44BC-967B-353905A7FE19}" presName="sibTrans" presStyleCnt="0"/>
      <dgm:spPr/>
    </dgm:pt>
    <dgm:pt modelId="{7EF786C8-49AC-4275-A5DF-C06E25EEE325}" type="pres">
      <dgm:prSet presAssocID="{65FC30DB-448F-4784-B714-2BF614E1BFCF}" presName="node" presStyleLbl="node1" presStyleIdx="4" presStyleCnt="5" custScaleX="118989">
        <dgm:presLayoutVars>
          <dgm:bulletEnabled val="1"/>
        </dgm:presLayoutVars>
      </dgm:prSet>
      <dgm:spPr/>
    </dgm:pt>
  </dgm:ptLst>
  <dgm:cxnLst>
    <dgm:cxn modelId="{C146A325-118D-4C1E-9EAD-733571D4799D}" type="presOf" srcId="{8113EFD3-3E5F-4B2F-8BFD-B2B3670351F3}" destId="{690F7465-682D-47CC-87D4-63C427B3ACE9}" srcOrd="0" destOrd="0" presId="urn:microsoft.com/office/officeart/2005/8/layout/default"/>
    <dgm:cxn modelId="{5E9DDB33-5295-4D95-9631-FCBA5FA6D5D0}" srcId="{1245E4C7-C529-4ABC-8707-4149C3E51E58}" destId="{33070224-22D1-40A3-A5F7-47D7BFD9F24A}" srcOrd="2" destOrd="0" parTransId="{B371F40E-6E14-4E99-8D2F-4D8D435D1142}" sibTransId="{6D424BA0-120E-48B1-B682-A768E9801BCD}"/>
    <dgm:cxn modelId="{7C9AFE35-3B5F-4438-BC56-D3FE41E91B74}" type="presOf" srcId="{33070224-22D1-40A3-A5F7-47D7BFD9F24A}" destId="{868089D9-59F0-4110-BEC1-3494F19A6909}" srcOrd="0" destOrd="0" presId="urn:microsoft.com/office/officeart/2005/8/layout/default"/>
    <dgm:cxn modelId="{7D96A647-D8BB-45C3-96A1-0B23EE5B1165}" type="presOf" srcId="{46FF49FB-842B-4D78-BF0F-ABF8A8326BB0}" destId="{D7F0960F-290B-4664-90CA-BE063A5FDB91}" srcOrd="0" destOrd="0" presId="urn:microsoft.com/office/officeart/2005/8/layout/default"/>
    <dgm:cxn modelId="{C00A1969-ACE8-490A-BE2C-622F707B992C}" srcId="{1245E4C7-C529-4ABC-8707-4149C3E51E58}" destId="{8113EFD3-3E5F-4B2F-8BFD-B2B3670351F3}" srcOrd="1" destOrd="0" parTransId="{6EA75DD4-409A-40E7-A304-DF4BEFC7778E}" sibTransId="{41173FF5-BA73-436F-9B27-20101AC36761}"/>
    <dgm:cxn modelId="{3E515051-667F-416D-8F30-3301DF589353}" type="presOf" srcId="{65FC30DB-448F-4784-B714-2BF614E1BFCF}" destId="{7EF786C8-49AC-4275-A5DF-C06E25EEE325}" srcOrd="0" destOrd="0" presId="urn:microsoft.com/office/officeart/2005/8/layout/default"/>
    <dgm:cxn modelId="{C53B128F-CD3F-4F40-A302-7F272D469FD1}" type="presOf" srcId="{F01C8A7A-6117-4B60-9C33-CD361AB86D6A}" destId="{FFD60883-A47D-4AE1-9E1E-ED61C01A52BD}" srcOrd="0" destOrd="0" presId="urn:microsoft.com/office/officeart/2005/8/layout/default"/>
    <dgm:cxn modelId="{646515AD-8F4D-4DF1-95B5-8AF5C1D9DFD7}" srcId="{1245E4C7-C529-4ABC-8707-4149C3E51E58}" destId="{F01C8A7A-6117-4B60-9C33-CD361AB86D6A}" srcOrd="0" destOrd="0" parTransId="{DDE9D089-4460-4917-8A75-E381247423CD}" sibTransId="{26BAED39-6BFF-4E90-BBE3-EC76279622F4}"/>
    <dgm:cxn modelId="{EE0B0EB4-AD45-4901-BADD-CF4D8F8A3636}" type="presOf" srcId="{1245E4C7-C529-4ABC-8707-4149C3E51E58}" destId="{1D8A5A51-4A14-4CB2-96ED-77DA4C7219C7}" srcOrd="0" destOrd="0" presId="urn:microsoft.com/office/officeart/2005/8/layout/default"/>
    <dgm:cxn modelId="{E47D40E7-F3D5-4A48-80D9-9571B95114CB}" srcId="{1245E4C7-C529-4ABC-8707-4149C3E51E58}" destId="{65FC30DB-448F-4784-B714-2BF614E1BFCF}" srcOrd="4" destOrd="0" parTransId="{AA231641-1379-4E24-BA9E-ED6FB330CD42}" sibTransId="{37C74926-7D8F-4EC1-B284-5BC419095E42}"/>
    <dgm:cxn modelId="{140038F4-3FBE-4EA5-8736-6B93371E9383}" srcId="{1245E4C7-C529-4ABC-8707-4149C3E51E58}" destId="{46FF49FB-842B-4D78-BF0F-ABF8A8326BB0}" srcOrd="3" destOrd="0" parTransId="{F4597F2E-8459-4A6D-B00F-FC571C8DE65E}" sibTransId="{5486A377-E2C6-44BC-967B-353905A7FE19}"/>
    <dgm:cxn modelId="{A4F2E7C3-1524-4689-BF5F-14711B627C2C}" type="presParOf" srcId="{1D8A5A51-4A14-4CB2-96ED-77DA4C7219C7}" destId="{FFD60883-A47D-4AE1-9E1E-ED61C01A52BD}" srcOrd="0" destOrd="0" presId="urn:microsoft.com/office/officeart/2005/8/layout/default"/>
    <dgm:cxn modelId="{782FFE5E-E290-401E-9154-92ED1E16A08E}" type="presParOf" srcId="{1D8A5A51-4A14-4CB2-96ED-77DA4C7219C7}" destId="{4D2DADE0-5F72-4273-8828-F892914D8901}" srcOrd="1" destOrd="0" presId="urn:microsoft.com/office/officeart/2005/8/layout/default"/>
    <dgm:cxn modelId="{18D76219-E1D7-45AE-94BE-0ECE721B49D3}" type="presParOf" srcId="{1D8A5A51-4A14-4CB2-96ED-77DA4C7219C7}" destId="{690F7465-682D-47CC-87D4-63C427B3ACE9}" srcOrd="2" destOrd="0" presId="urn:microsoft.com/office/officeart/2005/8/layout/default"/>
    <dgm:cxn modelId="{1FB3F7D5-E2FF-49A4-A2CA-6EFBA2F96303}" type="presParOf" srcId="{1D8A5A51-4A14-4CB2-96ED-77DA4C7219C7}" destId="{57721DA9-5D6C-4619-99B1-F9BC861BE740}" srcOrd="3" destOrd="0" presId="urn:microsoft.com/office/officeart/2005/8/layout/default"/>
    <dgm:cxn modelId="{8A70607E-B3AA-4092-84F4-AD80C58AB28C}" type="presParOf" srcId="{1D8A5A51-4A14-4CB2-96ED-77DA4C7219C7}" destId="{868089D9-59F0-4110-BEC1-3494F19A6909}" srcOrd="4" destOrd="0" presId="urn:microsoft.com/office/officeart/2005/8/layout/default"/>
    <dgm:cxn modelId="{FB35BC2C-507F-4C8D-9DA3-670865604FFA}" type="presParOf" srcId="{1D8A5A51-4A14-4CB2-96ED-77DA4C7219C7}" destId="{EE9F976F-3C73-410B-B641-46EE29DC758D}" srcOrd="5" destOrd="0" presId="urn:microsoft.com/office/officeart/2005/8/layout/default"/>
    <dgm:cxn modelId="{D6F90B56-9175-4CD8-AB6D-BF83B11EAD26}" type="presParOf" srcId="{1D8A5A51-4A14-4CB2-96ED-77DA4C7219C7}" destId="{D7F0960F-290B-4664-90CA-BE063A5FDB91}" srcOrd="6" destOrd="0" presId="urn:microsoft.com/office/officeart/2005/8/layout/default"/>
    <dgm:cxn modelId="{64C77547-6407-4BE6-9D3F-37ED9ABDB891}" type="presParOf" srcId="{1D8A5A51-4A14-4CB2-96ED-77DA4C7219C7}" destId="{ABF04C53-F725-410B-9EC0-93A26D1790B7}" srcOrd="7" destOrd="0" presId="urn:microsoft.com/office/officeart/2005/8/layout/default"/>
    <dgm:cxn modelId="{9BD33FDF-D9A8-4F10-AF82-4F67F260155B}" type="presParOf" srcId="{1D8A5A51-4A14-4CB2-96ED-77DA4C7219C7}" destId="{7EF786C8-49AC-4275-A5DF-C06E25EEE32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93E2BB-6876-434C-B591-4588ECBC6B0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2968A6B6-FB06-4E68-964D-02692242EAEA}">
      <dgm:prSet/>
      <dgm:spPr/>
      <dgm:t>
        <a:bodyPr/>
        <a:lstStyle/>
        <a:p>
          <a:r>
            <a:rPr lang="en-US"/>
            <a:t>1. What is the five-number summary of the network. How can we interpret them?</a:t>
          </a:r>
        </a:p>
      </dgm:t>
    </dgm:pt>
    <dgm:pt modelId="{C48E3033-11C3-4CB3-B792-0A8331AF21C5}" type="parTrans" cxnId="{0F70DC62-B628-47A2-8DC3-EF7EA612029E}">
      <dgm:prSet/>
      <dgm:spPr/>
      <dgm:t>
        <a:bodyPr/>
        <a:lstStyle/>
        <a:p>
          <a:endParaRPr lang="en-US"/>
        </a:p>
      </dgm:t>
    </dgm:pt>
    <dgm:pt modelId="{2DF833B3-410F-43ED-8E8F-E89A1DE78370}" type="sibTrans" cxnId="{0F70DC62-B628-47A2-8DC3-EF7EA612029E}">
      <dgm:prSet/>
      <dgm:spPr/>
      <dgm:t>
        <a:bodyPr/>
        <a:lstStyle/>
        <a:p>
          <a:endParaRPr lang="en-US"/>
        </a:p>
      </dgm:t>
    </dgm:pt>
    <dgm:pt modelId="{9F7EF8E7-071E-46EE-ACFC-5B67B59E56C0}">
      <dgm:prSet/>
      <dgm:spPr/>
      <dgm:t>
        <a:bodyPr/>
        <a:lstStyle/>
        <a:p>
          <a:r>
            <a:rPr lang="en-US" dirty="0"/>
            <a:t>2. How do centrality measures (degree, betweenness, eigenvector) differ across node attributes? Are certain subgroups more central in the network?</a:t>
          </a:r>
        </a:p>
      </dgm:t>
    </dgm:pt>
    <dgm:pt modelId="{516131D6-A789-4B83-BE29-C385B2D89B1F}" type="parTrans" cxnId="{1C8FB69E-36AE-4E35-BFEF-2602CBB0B2C0}">
      <dgm:prSet/>
      <dgm:spPr/>
      <dgm:t>
        <a:bodyPr/>
        <a:lstStyle/>
        <a:p>
          <a:endParaRPr lang="en-US"/>
        </a:p>
      </dgm:t>
    </dgm:pt>
    <dgm:pt modelId="{13C73AEB-7DA2-412A-BD17-E55AFCDC0B01}" type="sibTrans" cxnId="{1C8FB69E-36AE-4E35-BFEF-2602CBB0B2C0}">
      <dgm:prSet/>
      <dgm:spPr/>
      <dgm:t>
        <a:bodyPr/>
        <a:lstStyle/>
        <a:p>
          <a:endParaRPr lang="en-US"/>
        </a:p>
      </dgm:t>
    </dgm:pt>
    <dgm:pt modelId="{440B21D2-121F-4E1E-A058-87CC35C29F9E}">
      <dgm:prSet/>
      <dgm:spPr/>
      <dgm:t>
        <a:bodyPr/>
        <a:lstStyle/>
        <a:p>
          <a:r>
            <a:rPr lang="en-US" dirty="0"/>
            <a:t>3. Can community detection algorithms identify subgroups within the network based on node attributes, and if there are subgroups have a higher risk of HIV transmission? What are the defining characteristics of these subgroups?</a:t>
          </a:r>
        </a:p>
      </dgm:t>
    </dgm:pt>
    <dgm:pt modelId="{914498D6-A4DE-41AC-9C13-E805DDF6DDF8}" type="parTrans" cxnId="{C6DB754B-E5A0-45F2-BD64-8E7A15B45541}">
      <dgm:prSet/>
      <dgm:spPr/>
      <dgm:t>
        <a:bodyPr/>
        <a:lstStyle/>
        <a:p>
          <a:endParaRPr lang="en-US"/>
        </a:p>
      </dgm:t>
    </dgm:pt>
    <dgm:pt modelId="{04A085C4-BE7A-4C40-9801-E85F8CC2DEEC}" type="sibTrans" cxnId="{C6DB754B-E5A0-45F2-BD64-8E7A15B45541}">
      <dgm:prSet/>
      <dgm:spPr/>
      <dgm:t>
        <a:bodyPr/>
        <a:lstStyle/>
        <a:p>
          <a:endParaRPr lang="en-US"/>
        </a:p>
      </dgm:t>
    </dgm:pt>
    <dgm:pt modelId="{E2011523-C9E1-4064-B4D6-A8A31C4C101C}">
      <dgm:prSet/>
      <dgm:spPr/>
      <dgm:t>
        <a:bodyPr/>
        <a:lstStyle/>
        <a:p>
          <a:r>
            <a:rPr lang="en-US"/>
            <a:t>4. Can network models, such as Exponential Random Graph Models (ERGMs) helps explain the formation and structure of the HIV transmission network based on node attributes? Which attributes have the strongest impact on network formation and HIV transmission?</a:t>
          </a:r>
        </a:p>
      </dgm:t>
    </dgm:pt>
    <dgm:pt modelId="{A73C9C99-2A6F-4CF0-8F14-9D2EC005732D}" type="parTrans" cxnId="{BA22A0D1-794C-4E1A-8998-B33D6904BEED}">
      <dgm:prSet/>
      <dgm:spPr/>
      <dgm:t>
        <a:bodyPr/>
        <a:lstStyle/>
        <a:p>
          <a:endParaRPr lang="en-US"/>
        </a:p>
      </dgm:t>
    </dgm:pt>
    <dgm:pt modelId="{0CF1D055-0AB6-4B0D-8E88-BC8CC24A0962}" type="sibTrans" cxnId="{BA22A0D1-794C-4E1A-8998-B33D6904BEED}">
      <dgm:prSet/>
      <dgm:spPr/>
      <dgm:t>
        <a:bodyPr/>
        <a:lstStyle/>
        <a:p>
          <a:endParaRPr lang="en-US"/>
        </a:p>
      </dgm:t>
    </dgm:pt>
    <dgm:pt modelId="{5D7CB358-878B-4473-9CE6-8070F5CE57C8}" type="pres">
      <dgm:prSet presAssocID="{5593E2BB-6876-434C-B591-4588ECBC6B0E}" presName="linear" presStyleCnt="0">
        <dgm:presLayoutVars>
          <dgm:animLvl val="lvl"/>
          <dgm:resizeHandles val="exact"/>
        </dgm:presLayoutVars>
      </dgm:prSet>
      <dgm:spPr/>
    </dgm:pt>
    <dgm:pt modelId="{0ECD0251-9D19-4522-87BB-01781EC69BF0}" type="pres">
      <dgm:prSet presAssocID="{2968A6B6-FB06-4E68-964D-02692242EAEA}" presName="parentText" presStyleLbl="node1" presStyleIdx="0" presStyleCnt="4">
        <dgm:presLayoutVars>
          <dgm:chMax val="0"/>
          <dgm:bulletEnabled val="1"/>
        </dgm:presLayoutVars>
      </dgm:prSet>
      <dgm:spPr/>
    </dgm:pt>
    <dgm:pt modelId="{84C5C3C3-AF3D-47A2-BD6B-5B6C697DEE6E}" type="pres">
      <dgm:prSet presAssocID="{2DF833B3-410F-43ED-8E8F-E89A1DE78370}" presName="spacer" presStyleCnt="0"/>
      <dgm:spPr/>
    </dgm:pt>
    <dgm:pt modelId="{BEDFE2A7-5763-4B69-94AA-F2CC915BAE93}" type="pres">
      <dgm:prSet presAssocID="{9F7EF8E7-071E-46EE-ACFC-5B67B59E56C0}" presName="parentText" presStyleLbl="node1" presStyleIdx="1" presStyleCnt="4">
        <dgm:presLayoutVars>
          <dgm:chMax val="0"/>
          <dgm:bulletEnabled val="1"/>
        </dgm:presLayoutVars>
      </dgm:prSet>
      <dgm:spPr/>
    </dgm:pt>
    <dgm:pt modelId="{C6925B97-C759-4317-A0C3-E5A9D68C566A}" type="pres">
      <dgm:prSet presAssocID="{13C73AEB-7DA2-412A-BD17-E55AFCDC0B01}" presName="spacer" presStyleCnt="0"/>
      <dgm:spPr/>
    </dgm:pt>
    <dgm:pt modelId="{E7397BF9-C019-498B-BDF2-8CE0C38FF284}" type="pres">
      <dgm:prSet presAssocID="{440B21D2-121F-4E1E-A058-87CC35C29F9E}" presName="parentText" presStyleLbl="node1" presStyleIdx="2" presStyleCnt="4">
        <dgm:presLayoutVars>
          <dgm:chMax val="0"/>
          <dgm:bulletEnabled val="1"/>
        </dgm:presLayoutVars>
      </dgm:prSet>
      <dgm:spPr/>
    </dgm:pt>
    <dgm:pt modelId="{A8A658FD-C5F5-4854-A439-5A4865085D47}" type="pres">
      <dgm:prSet presAssocID="{04A085C4-BE7A-4C40-9801-E85F8CC2DEEC}" presName="spacer" presStyleCnt="0"/>
      <dgm:spPr/>
    </dgm:pt>
    <dgm:pt modelId="{E308070B-361E-466C-B5DE-8BB28ADCE0D8}" type="pres">
      <dgm:prSet presAssocID="{E2011523-C9E1-4064-B4D6-A8A31C4C101C}" presName="parentText" presStyleLbl="node1" presStyleIdx="3" presStyleCnt="4">
        <dgm:presLayoutVars>
          <dgm:chMax val="0"/>
          <dgm:bulletEnabled val="1"/>
        </dgm:presLayoutVars>
      </dgm:prSet>
      <dgm:spPr/>
    </dgm:pt>
  </dgm:ptLst>
  <dgm:cxnLst>
    <dgm:cxn modelId="{7CD0F938-A8A0-41BF-AAA0-AE50646D6E14}" type="presOf" srcId="{E2011523-C9E1-4064-B4D6-A8A31C4C101C}" destId="{E308070B-361E-466C-B5DE-8BB28ADCE0D8}" srcOrd="0" destOrd="0" presId="urn:microsoft.com/office/officeart/2005/8/layout/vList2"/>
    <dgm:cxn modelId="{52E14C3E-BC89-4EBD-B47F-6DF966C5BE02}" type="presOf" srcId="{5593E2BB-6876-434C-B591-4588ECBC6B0E}" destId="{5D7CB358-878B-4473-9CE6-8070F5CE57C8}" srcOrd="0" destOrd="0" presId="urn:microsoft.com/office/officeart/2005/8/layout/vList2"/>
    <dgm:cxn modelId="{0F70DC62-B628-47A2-8DC3-EF7EA612029E}" srcId="{5593E2BB-6876-434C-B591-4588ECBC6B0E}" destId="{2968A6B6-FB06-4E68-964D-02692242EAEA}" srcOrd="0" destOrd="0" parTransId="{C48E3033-11C3-4CB3-B792-0A8331AF21C5}" sibTransId="{2DF833B3-410F-43ED-8E8F-E89A1DE78370}"/>
    <dgm:cxn modelId="{C6DB754B-E5A0-45F2-BD64-8E7A15B45541}" srcId="{5593E2BB-6876-434C-B591-4588ECBC6B0E}" destId="{440B21D2-121F-4E1E-A058-87CC35C29F9E}" srcOrd="2" destOrd="0" parTransId="{914498D6-A4DE-41AC-9C13-E805DDF6DDF8}" sibTransId="{04A085C4-BE7A-4C40-9801-E85F8CC2DEEC}"/>
    <dgm:cxn modelId="{EE90F984-7A2A-454F-BE29-C7CE048D799A}" type="presOf" srcId="{2968A6B6-FB06-4E68-964D-02692242EAEA}" destId="{0ECD0251-9D19-4522-87BB-01781EC69BF0}" srcOrd="0" destOrd="0" presId="urn:microsoft.com/office/officeart/2005/8/layout/vList2"/>
    <dgm:cxn modelId="{C39E728A-CAFB-41EC-BCF6-6E763315C2DF}" type="presOf" srcId="{9F7EF8E7-071E-46EE-ACFC-5B67B59E56C0}" destId="{BEDFE2A7-5763-4B69-94AA-F2CC915BAE93}" srcOrd="0" destOrd="0" presId="urn:microsoft.com/office/officeart/2005/8/layout/vList2"/>
    <dgm:cxn modelId="{1C8FB69E-36AE-4E35-BFEF-2602CBB0B2C0}" srcId="{5593E2BB-6876-434C-B591-4588ECBC6B0E}" destId="{9F7EF8E7-071E-46EE-ACFC-5B67B59E56C0}" srcOrd="1" destOrd="0" parTransId="{516131D6-A789-4B83-BE29-C385B2D89B1F}" sibTransId="{13C73AEB-7DA2-412A-BD17-E55AFCDC0B01}"/>
    <dgm:cxn modelId="{512A67CA-1567-4B81-AF1D-13669F63BC42}" type="presOf" srcId="{440B21D2-121F-4E1E-A058-87CC35C29F9E}" destId="{E7397BF9-C019-498B-BDF2-8CE0C38FF284}" srcOrd="0" destOrd="0" presId="urn:microsoft.com/office/officeart/2005/8/layout/vList2"/>
    <dgm:cxn modelId="{BA22A0D1-794C-4E1A-8998-B33D6904BEED}" srcId="{5593E2BB-6876-434C-B591-4588ECBC6B0E}" destId="{E2011523-C9E1-4064-B4D6-A8A31C4C101C}" srcOrd="3" destOrd="0" parTransId="{A73C9C99-2A6F-4CF0-8F14-9D2EC005732D}" sibTransId="{0CF1D055-0AB6-4B0D-8E88-BC8CC24A0962}"/>
    <dgm:cxn modelId="{02F57494-474D-4227-B250-E7C03DFA72F5}" type="presParOf" srcId="{5D7CB358-878B-4473-9CE6-8070F5CE57C8}" destId="{0ECD0251-9D19-4522-87BB-01781EC69BF0}" srcOrd="0" destOrd="0" presId="urn:microsoft.com/office/officeart/2005/8/layout/vList2"/>
    <dgm:cxn modelId="{9EA4BD22-B776-400D-BFF1-353DAB535480}" type="presParOf" srcId="{5D7CB358-878B-4473-9CE6-8070F5CE57C8}" destId="{84C5C3C3-AF3D-47A2-BD6B-5B6C697DEE6E}" srcOrd="1" destOrd="0" presId="urn:microsoft.com/office/officeart/2005/8/layout/vList2"/>
    <dgm:cxn modelId="{E907535A-869E-4FEF-A82C-0D71D6738252}" type="presParOf" srcId="{5D7CB358-878B-4473-9CE6-8070F5CE57C8}" destId="{BEDFE2A7-5763-4B69-94AA-F2CC915BAE93}" srcOrd="2" destOrd="0" presId="urn:microsoft.com/office/officeart/2005/8/layout/vList2"/>
    <dgm:cxn modelId="{37DFFAA9-2698-4EB3-A9D3-90F46971EF15}" type="presParOf" srcId="{5D7CB358-878B-4473-9CE6-8070F5CE57C8}" destId="{C6925B97-C759-4317-A0C3-E5A9D68C566A}" srcOrd="3" destOrd="0" presId="urn:microsoft.com/office/officeart/2005/8/layout/vList2"/>
    <dgm:cxn modelId="{2E264F0C-DC2D-49B1-91E3-EEDDC119E6F8}" type="presParOf" srcId="{5D7CB358-878B-4473-9CE6-8070F5CE57C8}" destId="{E7397BF9-C019-498B-BDF2-8CE0C38FF284}" srcOrd="4" destOrd="0" presId="urn:microsoft.com/office/officeart/2005/8/layout/vList2"/>
    <dgm:cxn modelId="{451CE0B8-F19C-4258-9A43-E798B2C53E9A}" type="presParOf" srcId="{5D7CB358-878B-4473-9CE6-8070F5CE57C8}" destId="{A8A658FD-C5F5-4854-A439-5A4865085D47}" srcOrd="5" destOrd="0" presId="urn:microsoft.com/office/officeart/2005/8/layout/vList2"/>
    <dgm:cxn modelId="{65466105-46FA-4110-B626-0C51061E37D5}" type="presParOf" srcId="{5D7CB358-878B-4473-9CE6-8070F5CE57C8}" destId="{E308070B-361E-466C-B5DE-8BB28ADCE0D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492D10-3D0E-4004-9664-D2D8613E16B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9FE6A6C-13C2-4040-A81E-9604F97720AB}">
      <dgm:prSet/>
      <dgm:spPr/>
      <dgm:t>
        <a:bodyPr/>
        <a:lstStyle/>
        <a:p>
          <a:r>
            <a:rPr lang="en-US"/>
            <a:t>5. Can the relationships between node attributes and network properties (e.g., centrality measures) be used to develop predictive models for HIV transmission risk within the network?</a:t>
          </a:r>
        </a:p>
      </dgm:t>
    </dgm:pt>
    <dgm:pt modelId="{934F2EAB-5333-4179-8059-05ED58BC5E33}" type="parTrans" cxnId="{D9901664-862B-4188-9CDA-EADFBD482F34}">
      <dgm:prSet/>
      <dgm:spPr/>
      <dgm:t>
        <a:bodyPr/>
        <a:lstStyle/>
        <a:p>
          <a:endParaRPr lang="en-US"/>
        </a:p>
      </dgm:t>
    </dgm:pt>
    <dgm:pt modelId="{04FAF6A6-CD1E-49A3-8474-1E061D6C5888}" type="sibTrans" cxnId="{D9901664-862B-4188-9CDA-EADFBD482F34}">
      <dgm:prSet/>
      <dgm:spPr/>
      <dgm:t>
        <a:bodyPr/>
        <a:lstStyle/>
        <a:p>
          <a:endParaRPr lang="en-US"/>
        </a:p>
      </dgm:t>
    </dgm:pt>
    <dgm:pt modelId="{0DA8EDC6-FD94-40DB-A258-3A110E18A81F}">
      <dgm:prSet/>
      <dgm:spPr/>
      <dgm:t>
        <a:bodyPr/>
        <a:lstStyle/>
        <a:p>
          <a:r>
            <a:rPr lang="en-US"/>
            <a:t>6. Can you identify any key individuals or groups of individuals (e.g., opinion leaders, influencers) within the network who could be targeted for interventions to reduce HIV transmission? We can use algorithms like k-shell decomposition or methods like snowball sampling to identify these individuals or groups.</a:t>
          </a:r>
        </a:p>
      </dgm:t>
    </dgm:pt>
    <dgm:pt modelId="{310D6873-C1BC-4240-9188-9EDA5A6F39FE}" type="parTrans" cxnId="{31E1823C-15B4-48AC-B98C-447D0D6812F2}">
      <dgm:prSet/>
      <dgm:spPr/>
      <dgm:t>
        <a:bodyPr/>
        <a:lstStyle/>
        <a:p>
          <a:endParaRPr lang="en-US"/>
        </a:p>
      </dgm:t>
    </dgm:pt>
    <dgm:pt modelId="{245A183D-959B-48CB-B4C9-85C1E725197E}" type="sibTrans" cxnId="{31E1823C-15B4-48AC-B98C-447D0D6812F2}">
      <dgm:prSet/>
      <dgm:spPr/>
      <dgm:t>
        <a:bodyPr/>
        <a:lstStyle/>
        <a:p>
          <a:endParaRPr lang="en-US"/>
        </a:p>
      </dgm:t>
    </dgm:pt>
    <dgm:pt modelId="{65B6283C-E84A-4E14-BE68-78803622EEC6}">
      <dgm:prSet/>
      <dgm:spPr/>
      <dgm:t>
        <a:bodyPr/>
        <a:lstStyle/>
        <a:p>
          <a:r>
            <a:rPr lang="en-US"/>
            <a:t>7. Can you identify any structural holes or brokerage positions within the network, and how do these positions relate to node attributes? Individuals occupying these positions may have a unique role in the information or resource flow within the network. We can use methods like Burt's constraint measure to identify structural holes or brokerage positions.</a:t>
          </a:r>
        </a:p>
      </dgm:t>
    </dgm:pt>
    <dgm:pt modelId="{71AA9CB4-5AD6-4C47-B92E-8408BA2B7EE6}" type="parTrans" cxnId="{3FF3C01D-F57C-4DEA-8187-17ACACBB6F85}">
      <dgm:prSet/>
      <dgm:spPr/>
      <dgm:t>
        <a:bodyPr/>
        <a:lstStyle/>
        <a:p>
          <a:endParaRPr lang="en-US"/>
        </a:p>
      </dgm:t>
    </dgm:pt>
    <dgm:pt modelId="{E9BE7F03-A544-4BA8-AFD4-7E4BF9BE4CF1}" type="sibTrans" cxnId="{3FF3C01D-F57C-4DEA-8187-17ACACBB6F85}">
      <dgm:prSet/>
      <dgm:spPr/>
      <dgm:t>
        <a:bodyPr/>
        <a:lstStyle/>
        <a:p>
          <a:endParaRPr lang="en-US"/>
        </a:p>
      </dgm:t>
    </dgm:pt>
    <dgm:pt modelId="{0C37D116-BA12-4809-98C2-6D2131B2F6B2}" type="pres">
      <dgm:prSet presAssocID="{E1492D10-3D0E-4004-9664-D2D8613E16B1}" presName="linear" presStyleCnt="0">
        <dgm:presLayoutVars>
          <dgm:animLvl val="lvl"/>
          <dgm:resizeHandles val="exact"/>
        </dgm:presLayoutVars>
      </dgm:prSet>
      <dgm:spPr/>
    </dgm:pt>
    <dgm:pt modelId="{F47D6AF1-1235-4C85-8E3A-7BFAE7CF7D3F}" type="pres">
      <dgm:prSet presAssocID="{19FE6A6C-13C2-4040-A81E-9604F97720AB}" presName="parentText" presStyleLbl="node1" presStyleIdx="0" presStyleCnt="3">
        <dgm:presLayoutVars>
          <dgm:chMax val="0"/>
          <dgm:bulletEnabled val="1"/>
        </dgm:presLayoutVars>
      </dgm:prSet>
      <dgm:spPr/>
    </dgm:pt>
    <dgm:pt modelId="{08E88D09-49FC-4BD2-B9C3-B13011A8E1FC}" type="pres">
      <dgm:prSet presAssocID="{04FAF6A6-CD1E-49A3-8474-1E061D6C5888}" presName="spacer" presStyleCnt="0"/>
      <dgm:spPr/>
    </dgm:pt>
    <dgm:pt modelId="{881E25F3-A1EA-49DA-957B-30521DEA5E3C}" type="pres">
      <dgm:prSet presAssocID="{0DA8EDC6-FD94-40DB-A258-3A110E18A81F}" presName="parentText" presStyleLbl="node1" presStyleIdx="1" presStyleCnt="3">
        <dgm:presLayoutVars>
          <dgm:chMax val="0"/>
          <dgm:bulletEnabled val="1"/>
        </dgm:presLayoutVars>
      </dgm:prSet>
      <dgm:spPr/>
    </dgm:pt>
    <dgm:pt modelId="{9E71DC36-636C-453E-B362-C73669D83913}" type="pres">
      <dgm:prSet presAssocID="{245A183D-959B-48CB-B4C9-85C1E725197E}" presName="spacer" presStyleCnt="0"/>
      <dgm:spPr/>
    </dgm:pt>
    <dgm:pt modelId="{85117C0B-5A8D-4C28-8FFF-57D03C4589E1}" type="pres">
      <dgm:prSet presAssocID="{65B6283C-E84A-4E14-BE68-78803622EEC6}" presName="parentText" presStyleLbl="node1" presStyleIdx="2" presStyleCnt="3">
        <dgm:presLayoutVars>
          <dgm:chMax val="0"/>
          <dgm:bulletEnabled val="1"/>
        </dgm:presLayoutVars>
      </dgm:prSet>
      <dgm:spPr/>
    </dgm:pt>
  </dgm:ptLst>
  <dgm:cxnLst>
    <dgm:cxn modelId="{3FF3C01D-F57C-4DEA-8187-17ACACBB6F85}" srcId="{E1492D10-3D0E-4004-9664-D2D8613E16B1}" destId="{65B6283C-E84A-4E14-BE68-78803622EEC6}" srcOrd="2" destOrd="0" parTransId="{71AA9CB4-5AD6-4C47-B92E-8408BA2B7EE6}" sibTransId="{E9BE7F03-A544-4BA8-AFD4-7E4BF9BE4CF1}"/>
    <dgm:cxn modelId="{4A4EA339-5622-4729-81D4-D74126BAE02E}" type="presOf" srcId="{E1492D10-3D0E-4004-9664-D2D8613E16B1}" destId="{0C37D116-BA12-4809-98C2-6D2131B2F6B2}" srcOrd="0" destOrd="0" presId="urn:microsoft.com/office/officeart/2005/8/layout/vList2"/>
    <dgm:cxn modelId="{31E1823C-15B4-48AC-B98C-447D0D6812F2}" srcId="{E1492D10-3D0E-4004-9664-D2D8613E16B1}" destId="{0DA8EDC6-FD94-40DB-A258-3A110E18A81F}" srcOrd="1" destOrd="0" parTransId="{310D6873-C1BC-4240-9188-9EDA5A6F39FE}" sibTransId="{245A183D-959B-48CB-B4C9-85C1E725197E}"/>
    <dgm:cxn modelId="{D9901664-862B-4188-9CDA-EADFBD482F34}" srcId="{E1492D10-3D0E-4004-9664-D2D8613E16B1}" destId="{19FE6A6C-13C2-4040-A81E-9604F97720AB}" srcOrd="0" destOrd="0" parTransId="{934F2EAB-5333-4179-8059-05ED58BC5E33}" sibTransId="{04FAF6A6-CD1E-49A3-8474-1E061D6C5888}"/>
    <dgm:cxn modelId="{3B333EA7-33D7-4BC4-B148-BDA50AE7E18C}" type="presOf" srcId="{65B6283C-E84A-4E14-BE68-78803622EEC6}" destId="{85117C0B-5A8D-4C28-8FFF-57D03C4589E1}" srcOrd="0" destOrd="0" presId="urn:microsoft.com/office/officeart/2005/8/layout/vList2"/>
    <dgm:cxn modelId="{EEDB8BB5-46BE-4C5A-9C4B-EEA4ACCEB93B}" type="presOf" srcId="{19FE6A6C-13C2-4040-A81E-9604F97720AB}" destId="{F47D6AF1-1235-4C85-8E3A-7BFAE7CF7D3F}" srcOrd="0" destOrd="0" presId="urn:microsoft.com/office/officeart/2005/8/layout/vList2"/>
    <dgm:cxn modelId="{78831BC4-2DBC-4259-849E-F8D9A5838248}" type="presOf" srcId="{0DA8EDC6-FD94-40DB-A258-3A110E18A81F}" destId="{881E25F3-A1EA-49DA-957B-30521DEA5E3C}" srcOrd="0" destOrd="0" presId="urn:microsoft.com/office/officeart/2005/8/layout/vList2"/>
    <dgm:cxn modelId="{E7118B9B-447D-45B5-9AA2-530614974715}" type="presParOf" srcId="{0C37D116-BA12-4809-98C2-6D2131B2F6B2}" destId="{F47D6AF1-1235-4C85-8E3A-7BFAE7CF7D3F}" srcOrd="0" destOrd="0" presId="urn:microsoft.com/office/officeart/2005/8/layout/vList2"/>
    <dgm:cxn modelId="{6802137E-C154-4C05-B1B8-2F57D440E6BA}" type="presParOf" srcId="{0C37D116-BA12-4809-98C2-6D2131B2F6B2}" destId="{08E88D09-49FC-4BD2-B9C3-B13011A8E1FC}" srcOrd="1" destOrd="0" presId="urn:microsoft.com/office/officeart/2005/8/layout/vList2"/>
    <dgm:cxn modelId="{9711C45E-F3B0-4EDB-8F89-19D0FE2F2DE0}" type="presParOf" srcId="{0C37D116-BA12-4809-98C2-6D2131B2F6B2}" destId="{881E25F3-A1EA-49DA-957B-30521DEA5E3C}" srcOrd="2" destOrd="0" presId="urn:microsoft.com/office/officeart/2005/8/layout/vList2"/>
    <dgm:cxn modelId="{6E294D01-3CB4-4109-85A8-60549075C2A0}" type="presParOf" srcId="{0C37D116-BA12-4809-98C2-6D2131B2F6B2}" destId="{9E71DC36-636C-453E-B362-C73669D83913}" srcOrd="3" destOrd="0" presId="urn:microsoft.com/office/officeart/2005/8/layout/vList2"/>
    <dgm:cxn modelId="{E6428F7E-BB90-42C9-BC82-695FB5FE865E}" type="presParOf" srcId="{0C37D116-BA12-4809-98C2-6D2131B2F6B2}" destId="{85117C0B-5A8D-4C28-8FFF-57D03C4589E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BD0EA8-220D-4B71-8C02-33EF688259CF}"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223E56D-36F5-4127-A8D1-B133C1A09BE5}">
      <dgm:prSet/>
      <dgm:spPr/>
      <dgm:t>
        <a:bodyPr/>
        <a:lstStyle/>
        <a:p>
          <a:r>
            <a:rPr lang="en-US"/>
            <a:t>A number of factors are key to spreading HIV. The most important of which seem to be gender, race, and sexual behavior.</a:t>
          </a:r>
        </a:p>
      </dgm:t>
    </dgm:pt>
    <dgm:pt modelId="{66D5249B-FFCA-47A8-BB73-CD4BF8C35946}" type="parTrans" cxnId="{59B79113-4169-46EF-903C-1327FA6C72F2}">
      <dgm:prSet/>
      <dgm:spPr/>
      <dgm:t>
        <a:bodyPr/>
        <a:lstStyle/>
        <a:p>
          <a:endParaRPr lang="en-US"/>
        </a:p>
      </dgm:t>
    </dgm:pt>
    <dgm:pt modelId="{F684C8A6-42B4-4716-803B-FB951603A9AD}" type="sibTrans" cxnId="{59B79113-4169-46EF-903C-1327FA6C72F2}">
      <dgm:prSet/>
      <dgm:spPr/>
      <dgm:t>
        <a:bodyPr/>
        <a:lstStyle/>
        <a:p>
          <a:endParaRPr lang="en-US"/>
        </a:p>
      </dgm:t>
    </dgm:pt>
    <dgm:pt modelId="{80D56C2A-7154-4581-AF8C-3848ECD37AB6}">
      <dgm:prSet/>
      <dgm:spPr/>
      <dgm:t>
        <a:bodyPr/>
        <a:lstStyle/>
        <a:p>
          <a:r>
            <a:rPr lang="en-US"/>
            <a:t>Intervention policies should be tailored to specific community needs, as not all communities look or behave the same</a:t>
          </a:r>
        </a:p>
      </dgm:t>
    </dgm:pt>
    <dgm:pt modelId="{389C5EF7-FA20-47BC-9F58-6A4570671972}" type="parTrans" cxnId="{46B2E2A1-1E35-40BE-9E20-FE337E843600}">
      <dgm:prSet/>
      <dgm:spPr/>
      <dgm:t>
        <a:bodyPr/>
        <a:lstStyle/>
        <a:p>
          <a:endParaRPr lang="en-US"/>
        </a:p>
      </dgm:t>
    </dgm:pt>
    <dgm:pt modelId="{9854503F-12E8-4F08-B417-F5CAA9910F12}" type="sibTrans" cxnId="{46B2E2A1-1E35-40BE-9E20-FE337E843600}">
      <dgm:prSet/>
      <dgm:spPr/>
      <dgm:t>
        <a:bodyPr/>
        <a:lstStyle/>
        <a:p>
          <a:endParaRPr lang="en-US"/>
        </a:p>
      </dgm:t>
    </dgm:pt>
    <dgm:pt modelId="{C6350645-E245-4318-A791-B02159324F5F}">
      <dgm:prSet/>
      <dgm:spPr/>
      <dgm:t>
        <a:bodyPr/>
        <a:lstStyle/>
        <a:p>
          <a:r>
            <a:rPr lang="en-US"/>
            <a:t>Targeting individuals likely to occupy brokerage positions in the network could help to stop spread</a:t>
          </a:r>
        </a:p>
      </dgm:t>
    </dgm:pt>
    <dgm:pt modelId="{8A8977A0-9768-4159-A9CE-0DCB3BEDCE18}" type="parTrans" cxnId="{958D5B4C-3DFE-499D-9B8F-EE57D4F1A7CB}">
      <dgm:prSet/>
      <dgm:spPr/>
      <dgm:t>
        <a:bodyPr/>
        <a:lstStyle/>
        <a:p>
          <a:endParaRPr lang="en-US"/>
        </a:p>
      </dgm:t>
    </dgm:pt>
    <dgm:pt modelId="{D5EB2F2C-D4A5-4E15-BE7C-7CA0380BAE2B}" type="sibTrans" cxnId="{958D5B4C-3DFE-499D-9B8F-EE57D4F1A7CB}">
      <dgm:prSet/>
      <dgm:spPr/>
      <dgm:t>
        <a:bodyPr/>
        <a:lstStyle/>
        <a:p>
          <a:endParaRPr lang="en-US"/>
        </a:p>
      </dgm:t>
    </dgm:pt>
    <dgm:pt modelId="{C5EB6702-A5C0-4247-BC4A-EFA424C49996}" type="pres">
      <dgm:prSet presAssocID="{C7BD0EA8-220D-4B71-8C02-33EF688259CF}" presName="hierChild1" presStyleCnt="0">
        <dgm:presLayoutVars>
          <dgm:chPref val="1"/>
          <dgm:dir/>
          <dgm:animOne val="branch"/>
          <dgm:animLvl val="lvl"/>
          <dgm:resizeHandles/>
        </dgm:presLayoutVars>
      </dgm:prSet>
      <dgm:spPr/>
    </dgm:pt>
    <dgm:pt modelId="{FA4DD5B3-A3D8-4F4D-88ED-4E559B0AE693}" type="pres">
      <dgm:prSet presAssocID="{0223E56D-36F5-4127-A8D1-B133C1A09BE5}" presName="hierRoot1" presStyleCnt="0"/>
      <dgm:spPr/>
    </dgm:pt>
    <dgm:pt modelId="{34066AA7-B176-4E81-A6C3-985F25632113}" type="pres">
      <dgm:prSet presAssocID="{0223E56D-36F5-4127-A8D1-B133C1A09BE5}" presName="composite" presStyleCnt="0"/>
      <dgm:spPr/>
    </dgm:pt>
    <dgm:pt modelId="{6BE547CF-84E5-4846-9716-69861C682A36}" type="pres">
      <dgm:prSet presAssocID="{0223E56D-36F5-4127-A8D1-B133C1A09BE5}" presName="background" presStyleLbl="node0" presStyleIdx="0" presStyleCnt="3"/>
      <dgm:spPr/>
    </dgm:pt>
    <dgm:pt modelId="{1C473D35-C813-4C06-8D7F-03D5FC9D1111}" type="pres">
      <dgm:prSet presAssocID="{0223E56D-36F5-4127-A8D1-B133C1A09BE5}" presName="text" presStyleLbl="fgAcc0" presStyleIdx="0" presStyleCnt="3">
        <dgm:presLayoutVars>
          <dgm:chPref val="3"/>
        </dgm:presLayoutVars>
      </dgm:prSet>
      <dgm:spPr/>
    </dgm:pt>
    <dgm:pt modelId="{320C818B-A84E-45A0-85A9-5E13C994C57F}" type="pres">
      <dgm:prSet presAssocID="{0223E56D-36F5-4127-A8D1-B133C1A09BE5}" presName="hierChild2" presStyleCnt="0"/>
      <dgm:spPr/>
    </dgm:pt>
    <dgm:pt modelId="{C568A26E-7D33-4C23-8B8A-198BA6E6E564}" type="pres">
      <dgm:prSet presAssocID="{80D56C2A-7154-4581-AF8C-3848ECD37AB6}" presName="hierRoot1" presStyleCnt="0"/>
      <dgm:spPr/>
    </dgm:pt>
    <dgm:pt modelId="{424B94C7-90BF-43C0-B974-BFEC1B00012D}" type="pres">
      <dgm:prSet presAssocID="{80D56C2A-7154-4581-AF8C-3848ECD37AB6}" presName="composite" presStyleCnt="0"/>
      <dgm:spPr/>
    </dgm:pt>
    <dgm:pt modelId="{14380B59-9457-4181-8F7D-0FE2C0128332}" type="pres">
      <dgm:prSet presAssocID="{80D56C2A-7154-4581-AF8C-3848ECD37AB6}" presName="background" presStyleLbl="node0" presStyleIdx="1" presStyleCnt="3"/>
      <dgm:spPr/>
    </dgm:pt>
    <dgm:pt modelId="{1194FBC4-A7AB-4D99-A34C-A10AF6A82E72}" type="pres">
      <dgm:prSet presAssocID="{80D56C2A-7154-4581-AF8C-3848ECD37AB6}" presName="text" presStyleLbl="fgAcc0" presStyleIdx="1" presStyleCnt="3">
        <dgm:presLayoutVars>
          <dgm:chPref val="3"/>
        </dgm:presLayoutVars>
      </dgm:prSet>
      <dgm:spPr/>
    </dgm:pt>
    <dgm:pt modelId="{AEC9857A-A5E2-40C1-947C-E1D9D4C3546D}" type="pres">
      <dgm:prSet presAssocID="{80D56C2A-7154-4581-AF8C-3848ECD37AB6}" presName="hierChild2" presStyleCnt="0"/>
      <dgm:spPr/>
    </dgm:pt>
    <dgm:pt modelId="{47FFFF8A-C6EB-4D94-A7CE-AF802192130C}" type="pres">
      <dgm:prSet presAssocID="{C6350645-E245-4318-A791-B02159324F5F}" presName="hierRoot1" presStyleCnt="0"/>
      <dgm:spPr/>
    </dgm:pt>
    <dgm:pt modelId="{ED934963-369A-44EA-B0C5-ABC65E7F9094}" type="pres">
      <dgm:prSet presAssocID="{C6350645-E245-4318-A791-B02159324F5F}" presName="composite" presStyleCnt="0"/>
      <dgm:spPr/>
    </dgm:pt>
    <dgm:pt modelId="{B9BE6C91-5706-432A-9DCE-349176AB343F}" type="pres">
      <dgm:prSet presAssocID="{C6350645-E245-4318-A791-B02159324F5F}" presName="background" presStyleLbl="node0" presStyleIdx="2" presStyleCnt="3"/>
      <dgm:spPr/>
    </dgm:pt>
    <dgm:pt modelId="{7B50038D-45B4-4CCF-A158-13D7E4257F1A}" type="pres">
      <dgm:prSet presAssocID="{C6350645-E245-4318-A791-B02159324F5F}" presName="text" presStyleLbl="fgAcc0" presStyleIdx="2" presStyleCnt="3">
        <dgm:presLayoutVars>
          <dgm:chPref val="3"/>
        </dgm:presLayoutVars>
      </dgm:prSet>
      <dgm:spPr/>
    </dgm:pt>
    <dgm:pt modelId="{3CA6C9D3-3812-4F87-A72A-AD3E5D1EABAB}" type="pres">
      <dgm:prSet presAssocID="{C6350645-E245-4318-A791-B02159324F5F}" presName="hierChild2" presStyleCnt="0"/>
      <dgm:spPr/>
    </dgm:pt>
  </dgm:ptLst>
  <dgm:cxnLst>
    <dgm:cxn modelId="{59B79113-4169-46EF-903C-1327FA6C72F2}" srcId="{C7BD0EA8-220D-4B71-8C02-33EF688259CF}" destId="{0223E56D-36F5-4127-A8D1-B133C1A09BE5}" srcOrd="0" destOrd="0" parTransId="{66D5249B-FFCA-47A8-BB73-CD4BF8C35946}" sibTransId="{F684C8A6-42B4-4716-803B-FB951603A9AD}"/>
    <dgm:cxn modelId="{7A73351A-D8AC-4AF1-B582-0F1B8CF031E9}" type="presOf" srcId="{C6350645-E245-4318-A791-B02159324F5F}" destId="{7B50038D-45B4-4CCF-A158-13D7E4257F1A}" srcOrd="0" destOrd="0" presId="urn:microsoft.com/office/officeart/2005/8/layout/hierarchy1"/>
    <dgm:cxn modelId="{AC37186A-D1A9-43CF-9EFE-4582CAD02F5D}" type="presOf" srcId="{80D56C2A-7154-4581-AF8C-3848ECD37AB6}" destId="{1194FBC4-A7AB-4D99-A34C-A10AF6A82E72}" srcOrd="0" destOrd="0" presId="urn:microsoft.com/office/officeart/2005/8/layout/hierarchy1"/>
    <dgm:cxn modelId="{958D5B4C-3DFE-499D-9B8F-EE57D4F1A7CB}" srcId="{C7BD0EA8-220D-4B71-8C02-33EF688259CF}" destId="{C6350645-E245-4318-A791-B02159324F5F}" srcOrd="2" destOrd="0" parTransId="{8A8977A0-9768-4159-A9CE-0DCB3BEDCE18}" sibTransId="{D5EB2F2C-D4A5-4E15-BE7C-7CA0380BAE2B}"/>
    <dgm:cxn modelId="{D776D18A-0273-45BD-AF29-E207318F5441}" type="presOf" srcId="{C7BD0EA8-220D-4B71-8C02-33EF688259CF}" destId="{C5EB6702-A5C0-4247-BC4A-EFA424C49996}" srcOrd="0" destOrd="0" presId="urn:microsoft.com/office/officeart/2005/8/layout/hierarchy1"/>
    <dgm:cxn modelId="{46B2E2A1-1E35-40BE-9E20-FE337E843600}" srcId="{C7BD0EA8-220D-4B71-8C02-33EF688259CF}" destId="{80D56C2A-7154-4581-AF8C-3848ECD37AB6}" srcOrd="1" destOrd="0" parTransId="{389C5EF7-FA20-47BC-9F58-6A4570671972}" sibTransId="{9854503F-12E8-4F08-B417-F5CAA9910F12}"/>
    <dgm:cxn modelId="{151046B4-EF15-472C-ABAE-A495D973588F}" type="presOf" srcId="{0223E56D-36F5-4127-A8D1-B133C1A09BE5}" destId="{1C473D35-C813-4C06-8D7F-03D5FC9D1111}" srcOrd="0" destOrd="0" presId="urn:microsoft.com/office/officeart/2005/8/layout/hierarchy1"/>
    <dgm:cxn modelId="{B29CA27D-7CD8-44A1-AA90-13673E14C3D1}" type="presParOf" srcId="{C5EB6702-A5C0-4247-BC4A-EFA424C49996}" destId="{FA4DD5B3-A3D8-4F4D-88ED-4E559B0AE693}" srcOrd="0" destOrd="0" presId="urn:microsoft.com/office/officeart/2005/8/layout/hierarchy1"/>
    <dgm:cxn modelId="{D17C2A7B-B5CC-4E2C-B39D-5E959469FC01}" type="presParOf" srcId="{FA4DD5B3-A3D8-4F4D-88ED-4E559B0AE693}" destId="{34066AA7-B176-4E81-A6C3-985F25632113}" srcOrd="0" destOrd="0" presId="urn:microsoft.com/office/officeart/2005/8/layout/hierarchy1"/>
    <dgm:cxn modelId="{EC194F1D-1025-45AE-8221-5F3F3B1DE212}" type="presParOf" srcId="{34066AA7-B176-4E81-A6C3-985F25632113}" destId="{6BE547CF-84E5-4846-9716-69861C682A36}" srcOrd="0" destOrd="0" presId="urn:microsoft.com/office/officeart/2005/8/layout/hierarchy1"/>
    <dgm:cxn modelId="{60541D21-C6B6-45C4-8EEB-3D27174D436E}" type="presParOf" srcId="{34066AA7-B176-4E81-A6C3-985F25632113}" destId="{1C473D35-C813-4C06-8D7F-03D5FC9D1111}" srcOrd="1" destOrd="0" presId="urn:microsoft.com/office/officeart/2005/8/layout/hierarchy1"/>
    <dgm:cxn modelId="{453D2E6E-9A46-41D7-9DC0-32E30B53F9A1}" type="presParOf" srcId="{FA4DD5B3-A3D8-4F4D-88ED-4E559B0AE693}" destId="{320C818B-A84E-45A0-85A9-5E13C994C57F}" srcOrd="1" destOrd="0" presId="urn:microsoft.com/office/officeart/2005/8/layout/hierarchy1"/>
    <dgm:cxn modelId="{B7A7714A-D0DC-43E1-8CB8-150AB746618C}" type="presParOf" srcId="{C5EB6702-A5C0-4247-BC4A-EFA424C49996}" destId="{C568A26E-7D33-4C23-8B8A-198BA6E6E564}" srcOrd="1" destOrd="0" presId="urn:microsoft.com/office/officeart/2005/8/layout/hierarchy1"/>
    <dgm:cxn modelId="{5467E49E-0E33-4DAF-8051-14DBE9EAC0EA}" type="presParOf" srcId="{C568A26E-7D33-4C23-8B8A-198BA6E6E564}" destId="{424B94C7-90BF-43C0-B974-BFEC1B00012D}" srcOrd="0" destOrd="0" presId="urn:microsoft.com/office/officeart/2005/8/layout/hierarchy1"/>
    <dgm:cxn modelId="{118DD328-30F4-411B-92EF-0D3BE44FE446}" type="presParOf" srcId="{424B94C7-90BF-43C0-B974-BFEC1B00012D}" destId="{14380B59-9457-4181-8F7D-0FE2C0128332}" srcOrd="0" destOrd="0" presId="urn:microsoft.com/office/officeart/2005/8/layout/hierarchy1"/>
    <dgm:cxn modelId="{CD231EA0-A8F3-4934-8107-44A74DECC28A}" type="presParOf" srcId="{424B94C7-90BF-43C0-B974-BFEC1B00012D}" destId="{1194FBC4-A7AB-4D99-A34C-A10AF6A82E72}" srcOrd="1" destOrd="0" presId="urn:microsoft.com/office/officeart/2005/8/layout/hierarchy1"/>
    <dgm:cxn modelId="{5A3CE4CB-DFD1-4FB6-B09F-1178EA0DE6D5}" type="presParOf" srcId="{C568A26E-7D33-4C23-8B8A-198BA6E6E564}" destId="{AEC9857A-A5E2-40C1-947C-E1D9D4C3546D}" srcOrd="1" destOrd="0" presId="urn:microsoft.com/office/officeart/2005/8/layout/hierarchy1"/>
    <dgm:cxn modelId="{0D91B8E1-0F00-4F33-83F0-669C1679BA27}" type="presParOf" srcId="{C5EB6702-A5C0-4247-BC4A-EFA424C49996}" destId="{47FFFF8A-C6EB-4D94-A7CE-AF802192130C}" srcOrd="2" destOrd="0" presId="urn:microsoft.com/office/officeart/2005/8/layout/hierarchy1"/>
    <dgm:cxn modelId="{6DD90484-0405-43C3-B669-A7A7AEB2BCA2}" type="presParOf" srcId="{47FFFF8A-C6EB-4D94-A7CE-AF802192130C}" destId="{ED934963-369A-44EA-B0C5-ABC65E7F9094}" srcOrd="0" destOrd="0" presId="urn:microsoft.com/office/officeart/2005/8/layout/hierarchy1"/>
    <dgm:cxn modelId="{C7C3A7C7-64BD-4348-87E7-A518D60963BB}" type="presParOf" srcId="{ED934963-369A-44EA-B0C5-ABC65E7F9094}" destId="{B9BE6C91-5706-432A-9DCE-349176AB343F}" srcOrd="0" destOrd="0" presId="urn:microsoft.com/office/officeart/2005/8/layout/hierarchy1"/>
    <dgm:cxn modelId="{00BE5D4D-48AD-4FBB-9EEA-62C44350BD2E}" type="presParOf" srcId="{ED934963-369A-44EA-B0C5-ABC65E7F9094}" destId="{7B50038D-45B4-4CCF-A158-13D7E4257F1A}" srcOrd="1" destOrd="0" presId="urn:microsoft.com/office/officeart/2005/8/layout/hierarchy1"/>
    <dgm:cxn modelId="{01217795-7ED4-45BD-83B6-BE310360F949}" type="presParOf" srcId="{47FFFF8A-C6EB-4D94-A7CE-AF802192130C}" destId="{3CA6C9D3-3812-4F87-A72A-AD3E5D1EABA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B9B15D-3D56-451A-945B-70D05ED77642}"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9F70FF74-083D-4D29-B389-482FF36BE407}">
      <dgm:prSet/>
      <dgm:spPr/>
      <dgm:t>
        <a:bodyPr/>
        <a:lstStyle/>
        <a:p>
          <a:r>
            <a:rPr lang="en-US"/>
            <a:t>Race, unemployment status, and housing status play key roles in determining transmission networks. It is imperative that key underlying socioeconomic issues are addressed </a:t>
          </a:r>
        </a:p>
      </dgm:t>
    </dgm:pt>
    <dgm:pt modelId="{A86C4259-25EF-4CEF-99AD-B3044EA272FB}" type="parTrans" cxnId="{0518112C-7E5B-46E9-9B2E-AFBC31CC2E36}">
      <dgm:prSet/>
      <dgm:spPr/>
      <dgm:t>
        <a:bodyPr/>
        <a:lstStyle/>
        <a:p>
          <a:endParaRPr lang="en-US"/>
        </a:p>
      </dgm:t>
    </dgm:pt>
    <dgm:pt modelId="{EE5FED34-288A-4E79-B586-802D68F8B52B}" type="sibTrans" cxnId="{0518112C-7E5B-46E9-9B2E-AFBC31CC2E36}">
      <dgm:prSet/>
      <dgm:spPr/>
      <dgm:t>
        <a:bodyPr/>
        <a:lstStyle/>
        <a:p>
          <a:endParaRPr lang="en-US"/>
        </a:p>
      </dgm:t>
    </dgm:pt>
    <dgm:pt modelId="{0D54B3CF-BF1B-4419-8808-E9F9FAC4F2BB}">
      <dgm:prSet/>
      <dgm:spPr/>
      <dgm:t>
        <a:bodyPr/>
        <a:lstStyle/>
        <a:p>
          <a:r>
            <a:rPr lang="en-US"/>
            <a:t>Further information could provide better understanding and more context </a:t>
          </a:r>
        </a:p>
      </dgm:t>
    </dgm:pt>
    <dgm:pt modelId="{40DCF310-8205-474A-8C3C-346EB0F1D2BC}" type="parTrans" cxnId="{13EC703F-FB3A-4B5F-973D-9C1D139F001B}">
      <dgm:prSet/>
      <dgm:spPr/>
      <dgm:t>
        <a:bodyPr/>
        <a:lstStyle/>
        <a:p>
          <a:endParaRPr lang="en-US"/>
        </a:p>
      </dgm:t>
    </dgm:pt>
    <dgm:pt modelId="{19699A11-C853-4A9F-B48F-B3C0772430CA}" type="sibTrans" cxnId="{13EC703F-FB3A-4B5F-973D-9C1D139F001B}">
      <dgm:prSet/>
      <dgm:spPr/>
      <dgm:t>
        <a:bodyPr/>
        <a:lstStyle/>
        <a:p>
          <a:endParaRPr lang="en-US"/>
        </a:p>
      </dgm:t>
    </dgm:pt>
    <dgm:pt modelId="{42E9C754-BC06-4869-A837-AF46FFAD1E57}">
      <dgm:prSet/>
      <dgm:spPr/>
      <dgm:t>
        <a:bodyPr/>
        <a:lstStyle/>
        <a:p>
          <a:r>
            <a:rPr lang="en-US"/>
            <a:t>The role of certain occupations such as sex worker, drug dealer, etc.</a:t>
          </a:r>
        </a:p>
      </dgm:t>
    </dgm:pt>
    <dgm:pt modelId="{0220E9E7-E3EB-4846-80FD-D25582FD1748}" type="parTrans" cxnId="{E83647E0-2EC4-4D50-A3AC-834917853321}">
      <dgm:prSet/>
      <dgm:spPr/>
      <dgm:t>
        <a:bodyPr/>
        <a:lstStyle/>
        <a:p>
          <a:endParaRPr lang="en-US"/>
        </a:p>
      </dgm:t>
    </dgm:pt>
    <dgm:pt modelId="{69FB792A-6736-440A-96A6-3A021E47A8AD}" type="sibTrans" cxnId="{E83647E0-2EC4-4D50-A3AC-834917853321}">
      <dgm:prSet/>
      <dgm:spPr/>
      <dgm:t>
        <a:bodyPr/>
        <a:lstStyle/>
        <a:p>
          <a:endParaRPr lang="en-US"/>
        </a:p>
      </dgm:t>
    </dgm:pt>
    <dgm:pt modelId="{454F4FE2-86D8-4B43-ADAB-2DDDD165B389}">
      <dgm:prSet/>
      <dgm:spPr/>
      <dgm:t>
        <a:bodyPr/>
        <a:lstStyle/>
        <a:p>
          <a:r>
            <a:rPr lang="en-US"/>
            <a:t>The role of ethnicity (race variable does not distinguish non-Hispanic and Hispanic in white category)</a:t>
          </a:r>
        </a:p>
      </dgm:t>
    </dgm:pt>
    <dgm:pt modelId="{8BBF5FDA-36EF-40E9-8938-939CC7C99C9F}" type="parTrans" cxnId="{B131DF80-C634-4B08-857E-480F793DE1E6}">
      <dgm:prSet/>
      <dgm:spPr/>
      <dgm:t>
        <a:bodyPr/>
        <a:lstStyle/>
        <a:p>
          <a:endParaRPr lang="en-US"/>
        </a:p>
      </dgm:t>
    </dgm:pt>
    <dgm:pt modelId="{F6CCC7A8-29D3-4A48-B387-C918831C963D}" type="sibTrans" cxnId="{B131DF80-C634-4B08-857E-480F793DE1E6}">
      <dgm:prSet/>
      <dgm:spPr/>
      <dgm:t>
        <a:bodyPr/>
        <a:lstStyle/>
        <a:p>
          <a:endParaRPr lang="en-US"/>
        </a:p>
      </dgm:t>
    </dgm:pt>
    <dgm:pt modelId="{9979A2D2-880C-4C29-8438-24AC776E49DC}" type="pres">
      <dgm:prSet presAssocID="{41B9B15D-3D56-451A-945B-70D05ED77642}" presName="Name0" presStyleCnt="0">
        <dgm:presLayoutVars>
          <dgm:dir/>
          <dgm:animLvl val="lvl"/>
          <dgm:resizeHandles val="exact"/>
        </dgm:presLayoutVars>
      </dgm:prSet>
      <dgm:spPr/>
    </dgm:pt>
    <dgm:pt modelId="{855A9360-8938-451C-9F62-2DF64C972AB4}" type="pres">
      <dgm:prSet presAssocID="{9F70FF74-083D-4D29-B389-482FF36BE407}" presName="linNode" presStyleCnt="0"/>
      <dgm:spPr/>
    </dgm:pt>
    <dgm:pt modelId="{2511BB26-6E3B-4D4B-9733-FB5F14726F7F}" type="pres">
      <dgm:prSet presAssocID="{9F70FF74-083D-4D29-B389-482FF36BE407}" presName="parentText" presStyleLbl="node1" presStyleIdx="0" presStyleCnt="2">
        <dgm:presLayoutVars>
          <dgm:chMax val="1"/>
          <dgm:bulletEnabled val="1"/>
        </dgm:presLayoutVars>
      </dgm:prSet>
      <dgm:spPr/>
    </dgm:pt>
    <dgm:pt modelId="{70118800-DD2A-40D2-903E-BC8069A2CF0C}" type="pres">
      <dgm:prSet presAssocID="{EE5FED34-288A-4E79-B586-802D68F8B52B}" presName="sp" presStyleCnt="0"/>
      <dgm:spPr/>
    </dgm:pt>
    <dgm:pt modelId="{34FCA910-3359-46E3-B69A-A5AF278917C9}" type="pres">
      <dgm:prSet presAssocID="{0D54B3CF-BF1B-4419-8808-E9F9FAC4F2BB}" presName="linNode" presStyleCnt="0"/>
      <dgm:spPr/>
    </dgm:pt>
    <dgm:pt modelId="{FC4C5FF0-F0DE-4720-BE41-28759F5453DE}" type="pres">
      <dgm:prSet presAssocID="{0D54B3CF-BF1B-4419-8808-E9F9FAC4F2BB}" presName="parentText" presStyleLbl="node1" presStyleIdx="1" presStyleCnt="2">
        <dgm:presLayoutVars>
          <dgm:chMax val="1"/>
          <dgm:bulletEnabled val="1"/>
        </dgm:presLayoutVars>
      </dgm:prSet>
      <dgm:spPr/>
    </dgm:pt>
    <dgm:pt modelId="{FDE5689D-660E-4B2F-B090-9AF89F4068D2}" type="pres">
      <dgm:prSet presAssocID="{0D54B3CF-BF1B-4419-8808-E9F9FAC4F2BB}" presName="descendantText" presStyleLbl="alignAccFollowNode1" presStyleIdx="0" presStyleCnt="1">
        <dgm:presLayoutVars>
          <dgm:bulletEnabled val="1"/>
        </dgm:presLayoutVars>
      </dgm:prSet>
      <dgm:spPr/>
    </dgm:pt>
  </dgm:ptLst>
  <dgm:cxnLst>
    <dgm:cxn modelId="{0518112C-7E5B-46E9-9B2E-AFBC31CC2E36}" srcId="{41B9B15D-3D56-451A-945B-70D05ED77642}" destId="{9F70FF74-083D-4D29-B389-482FF36BE407}" srcOrd="0" destOrd="0" parTransId="{A86C4259-25EF-4CEF-99AD-B3044EA272FB}" sibTransId="{EE5FED34-288A-4E79-B586-802D68F8B52B}"/>
    <dgm:cxn modelId="{13EC703F-FB3A-4B5F-973D-9C1D139F001B}" srcId="{41B9B15D-3D56-451A-945B-70D05ED77642}" destId="{0D54B3CF-BF1B-4419-8808-E9F9FAC4F2BB}" srcOrd="1" destOrd="0" parTransId="{40DCF310-8205-474A-8C3C-346EB0F1D2BC}" sibTransId="{19699A11-C853-4A9F-B48F-B3C0772430CA}"/>
    <dgm:cxn modelId="{218B7240-A391-4D10-834C-E44381324C66}" type="presOf" srcId="{454F4FE2-86D8-4B43-ADAB-2DDDD165B389}" destId="{FDE5689D-660E-4B2F-B090-9AF89F4068D2}" srcOrd="0" destOrd="1" presId="urn:microsoft.com/office/officeart/2005/8/layout/vList5"/>
    <dgm:cxn modelId="{1C80EC5D-61B4-4EAF-82EB-A193E162F39E}" type="presOf" srcId="{0D54B3CF-BF1B-4419-8808-E9F9FAC4F2BB}" destId="{FC4C5FF0-F0DE-4720-BE41-28759F5453DE}" srcOrd="0" destOrd="0" presId="urn:microsoft.com/office/officeart/2005/8/layout/vList5"/>
    <dgm:cxn modelId="{1EE2FF4C-BF50-421E-99D0-6DDCA106DFBF}" type="presOf" srcId="{42E9C754-BC06-4869-A837-AF46FFAD1E57}" destId="{FDE5689D-660E-4B2F-B090-9AF89F4068D2}" srcOrd="0" destOrd="0" presId="urn:microsoft.com/office/officeart/2005/8/layout/vList5"/>
    <dgm:cxn modelId="{B131DF80-C634-4B08-857E-480F793DE1E6}" srcId="{0D54B3CF-BF1B-4419-8808-E9F9FAC4F2BB}" destId="{454F4FE2-86D8-4B43-ADAB-2DDDD165B389}" srcOrd="1" destOrd="0" parTransId="{8BBF5FDA-36EF-40E9-8938-939CC7C99C9F}" sibTransId="{F6CCC7A8-29D3-4A48-B387-C918831C963D}"/>
    <dgm:cxn modelId="{80F9D887-CCAD-40D2-B9D3-EB982508DC05}" type="presOf" srcId="{41B9B15D-3D56-451A-945B-70D05ED77642}" destId="{9979A2D2-880C-4C29-8438-24AC776E49DC}" srcOrd="0" destOrd="0" presId="urn:microsoft.com/office/officeart/2005/8/layout/vList5"/>
    <dgm:cxn modelId="{B1388FAB-2A58-4B15-9377-D36D28B59D1E}" type="presOf" srcId="{9F70FF74-083D-4D29-B389-482FF36BE407}" destId="{2511BB26-6E3B-4D4B-9733-FB5F14726F7F}" srcOrd="0" destOrd="0" presId="urn:microsoft.com/office/officeart/2005/8/layout/vList5"/>
    <dgm:cxn modelId="{E83647E0-2EC4-4D50-A3AC-834917853321}" srcId="{0D54B3CF-BF1B-4419-8808-E9F9FAC4F2BB}" destId="{42E9C754-BC06-4869-A837-AF46FFAD1E57}" srcOrd="0" destOrd="0" parTransId="{0220E9E7-E3EB-4846-80FD-D25582FD1748}" sibTransId="{69FB792A-6736-440A-96A6-3A021E47A8AD}"/>
    <dgm:cxn modelId="{FE21E08D-BB33-414E-B4A9-149629C9AB25}" type="presParOf" srcId="{9979A2D2-880C-4C29-8438-24AC776E49DC}" destId="{855A9360-8938-451C-9F62-2DF64C972AB4}" srcOrd="0" destOrd="0" presId="urn:microsoft.com/office/officeart/2005/8/layout/vList5"/>
    <dgm:cxn modelId="{A27484C2-B8F8-48A8-B70A-280032676FD9}" type="presParOf" srcId="{855A9360-8938-451C-9F62-2DF64C972AB4}" destId="{2511BB26-6E3B-4D4B-9733-FB5F14726F7F}" srcOrd="0" destOrd="0" presId="urn:microsoft.com/office/officeart/2005/8/layout/vList5"/>
    <dgm:cxn modelId="{31FF6506-391E-4317-9492-33DB8F7C6ABA}" type="presParOf" srcId="{9979A2D2-880C-4C29-8438-24AC776E49DC}" destId="{70118800-DD2A-40D2-903E-BC8069A2CF0C}" srcOrd="1" destOrd="0" presId="urn:microsoft.com/office/officeart/2005/8/layout/vList5"/>
    <dgm:cxn modelId="{078CD47B-9767-4199-BD5E-F3D3CDEA1493}" type="presParOf" srcId="{9979A2D2-880C-4C29-8438-24AC776E49DC}" destId="{34FCA910-3359-46E3-B69A-A5AF278917C9}" srcOrd="2" destOrd="0" presId="urn:microsoft.com/office/officeart/2005/8/layout/vList5"/>
    <dgm:cxn modelId="{D06ACA7B-3DDA-42D3-A6B0-5786042E97A1}" type="presParOf" srcId="{34FCA910-3359-46E3-B69A-A5AF278917C9}" destId="{FC4C5FF0-F0DE-4720-BE41-28759F5453DE}" srcOrd="0" destOrd="0" presId="urn:microsoft.com/office/officeart/2005/8/layout/vList5"/>
    <dgm:cxn modelId="{DC6B115E-A6B2-402D-B119-50DB7091297D}" type="presParOf" srcId="{34FCA910-3359-46E3-B69A-A5AF278917C9}" destId="{FDE5689D-660E-4B2F-B090-9AF89F4068D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15A17-4880-4A68-AFA1-F2C8187A788C}">
      <dsp:nvSpPr>
        <dsp:cNvPr id="0" name=""/>
        <dsp:cNvSpPr/>
      </dsp:nvSpPr>
      <dsp:spPr>
        <a:xfrm>
          <a:off x="0" y="257160"/>
          <a:ext cx="7115139" cy="52447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2214" tIns="187452" rIns="552214"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a:t>Versatile programming language</a:t>
          </a:r>
          <a:endParaRPr lang="en-US" sz="900" kern="1200"/>
        </a:p>
        <a:p>
          <a:pPr marL="57150" lvl="1" indent="-57150" algn="l" defTabSz="400050">
            <a:lnSpc>
              <a:spcPct val="90000"/>
            </a:lnSpc>
            <a:spcBef>
              <a:spcPct val="0"/>
            </a:spcBef>
            <a:spcAft>
              <a:spcPct val="15000"/>
            </a:spcAft>
            <a:buChar char="•"/>
          </a:pPr>
          <a:r>
            <a:rPr lang="en-US" sz="900" b="0" i="0" kern="1200"/>
            <a:t>Used for data preprocessing, cleaning, and manipulation</a:t>
          </a:r>
          <a:endParaRPr lang="en-US" sz="900" kern="1200"/>
        </a:p>
      </dsp:txBody>
      <dsp:txXfrm>
        <a:off x="0" y="257160"/>
        <a:ext cx="7115139" cy="524475"/>
      </dsp:txXfrm>
    </dsp:sp>
    <dsp:sp modelId="{EEB02CBA-979E-4EE8-AA5E-48C69CE31CA0}">
      <dsp:nvSpPr>
        <dsp:cNvPr id="0" name=""/>
        <dsp:cNvSpPr/>
      </dsp:nvSpPr>
      <dsp:spPr>
        <a:xfrm>
          <a:off x="355756" y="124320"/>
          <a:ext cx="4980597" cy="2656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8255" tIns="0" rIns="188255" bIns="0" numCol="1" spcCol="1270" anchor="ctr" anchorCtr="0">
          <a:noAutofit/>
        </a:bodyPr>
        <a:lstStyle/>
        <a:p>
          <a:pPr marL="0" lvl="0" indent="0" algn="l" defTabSz="400050">
            <a:lnSpc>
              <a:spcPct val="90000"/>
            </a:lnSpc>
            <a:spcBef>
              <a:spcPct val="0"/>
            </a:spcBef>
            <a:spcAft>
              <a:spcPct val="35000"/>
            </a:spcAft>
            <a:buNone/>
          </a:pPr>
          <a:r>
            <a:rPr lang="en-US" sz="900" b="0" i="0" kern="1200"/>
            <a:t>Python</a:t>
          </a:r>
          <a:endParaRPr lang="en-US" sz="900" kern="1200"/>
        </a:p>
      </dsp:txBody>
      <dsp:txXfrm>
        <a:off x="368725" y="137289"/>
        <a:ext cx="4954659" cy="239742"/>
      </dsp:txXfrm>
    </dsp:sp>
    <dsp:sp modelId="{06F81C1F-EA03-45AE-BEB1-059C56166CC9}">
      <dsp:nvSpPr>
        <dsp:cNvPr id="0" name=""/>
        <dsp:cNvSpPr/>
      </dsp:nvSpPr>
      <dsp:spPr>
        <a:xfrm>
          <a:off x="0" y="963076"/>
          <a:ext cx="7115139" cy="52447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2214" tIns="187452" rIns="552214"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a:t>Powerful statistical software</a:t>
          </a:r>
          <a:endParaRPr lang="en-US" sz="900" kern="1200"/>
        </a:p>
        <a:p>
          <a:pPr marL="57150" lvl="1" indent="-57150" algn="l" defTabSz="400050">
            <a:lnSpc>
              <a:spcPct val="90000"/>
            </a:lnSpc>
            <a:spcBef>
              <a:spcPct val="0"/>
            </a:spcBef>
            <a:spcAft>
              <a:spcPct val="15000"/>
            </a:spcAft>
            <a:buChar char="•"/>
          </a:pPr>
          <a:r>
            <a:rPr lang="en-US" sz="900" b="0" i="0" kern="1200"/>
            <a:t>Employed for data analysis and visualization</a:t>
          </a:r>
          <a:endParaRPr lang="en-US" sz="900" kern="1200"/>
        </a:p>
      </dsp:txBody>
      <dsp:txXfrm>
        <a:off x="0" y="963076"/>
        <a:ext cx="7115139" cy="524475"/>
      </dsp:txXfrm>
    </dsp:sp>
    <dsp:sp modelId="{52A7D5B1-3A40-406D-BB65-028FF556AB54}">
      <dsp:nvSpPr>
        <dsp:cNvPr id="0" name=""/>
        <dsp:cNvSpPr/>
      </dsp:nvSpPr>
      <dsp:spPr>
        <a:xfrm>
          <a:off x="355756" y="830235"/>
          <a:ext cx="4980597" cy="2656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8255" tIns="0" rIns="188255" bIns="0" numCol="1" spcCol="1270" anchor="ctr" anchorCtr="0">
          <a:noAutofit/>
        </a:bodyPr>
        <a:lstStyle/>
        <a:p>
          <a:pPr marL="0" lvl="0" indent="0" algn="l" defTabSz="400050">
            <a:lnSpc>
              <a:spcPct val="90000"/>
            </a:lnSpc>
            <a:spcBef>
              <a:spcPct val="0"/>
            </a:spcBef>
            <a:spcAft>
              <a:spcPct val="35000"/>
            </a:spcAft>
            <a:buNone/>
          </a:pPr>
          <a:r>
            <a:rPr lang="en-US" sz="900" b="0" i="0" kern="1200"/>
            <a:t>Stata</a:t>
          </a:r>
          <a:endParaRPr lang="en-US" sz="900" kern="1200"/>
        </a:p>
      </dsp:txBody>
      <dsp:txXfrm>
        <a:off x="368725" y="843204"/>
        <a:ext cx="4954659" cy="239742"/>
      </dsp:txXfrm>
    </dsp:sp>
    <dsp:sp modelId="{908ABB66-3B14-47FC-BB51-75A432197610}">
      <dsp:nvSpPr>
        <dsp:cNvPr id="0" name=""/>
        <dsp:cNvSpPr/>
      </dsp:nvSpPr>
      <dsp:spPr>
        <a:xfrm>
          <a:off x="0" y="1668991"/>
          <a:ext cx="7115139" cy="52447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2214" tIns="187452" rIns="552214"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dirty="0"/>
            <a:t>Integrated development environment (IDE) for R</a:t>
          </a:r>
          <a:endParaRPr lang="en-US" sz="900" kern="1200" dirty="0"/>
        </a:p>
        <a:p>
          <a:pPr marL="57150" lvl="1" indent="-57150" algn="l" defTabSz="400050">
            <a:lnSpc>
              <a:spcPct val="90000"/>
            </a:lnSpc>
            <a:spcBef>
              <a:spcPct val="0"/>
            </a:spcBef>
            <a:spcAft>
              <a:spcPct val="15000"/>
            </a:spcAft>
            <a:buChar char="•"/>
          </a:pPr>
          <a:r>
            <a:rPr lang="en-US" sz="900" b="0" i="0" kern="1200" dirty="0"/>
            <a:t>Facilitated Social Network Analysis (SNA) and complex computations</a:t>
          </a:r>
          <a:endParaRPr lang="en-US" sz="900" kern="1200" dirty="0"/>
        </a:p>
      </dsp:txBody>
      <dsp:txXfrm>
        <a:off x="0" y="1668991"/>
        <a:ext cx="7115139" cy="524475"/>
      </dsp:txXfrm>
    </dsp:sp>
    <dsp:sp modelId="{A5B3CE15-9DBA-429D-8D14-FF44AFE417E7}">
      <dsp:nvSpPr>
        <dsp:cNvPr id="0" name=""/>
        <dsp:cNvSpPr/>
      </dsp:nvSpPr>
      <dsp:spPr>
        <a:xfrm>
          <a:off x="355756" y="1536150"/>
          <a:ext cx="4980597" cy="2656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8255" tIns="0" rIns="188255" bIns="0" numCol="1" spcCol="1270" anchor="ctr" anchorCtr="0">
          <a:noAutofit/>
        </a:bodyPr>
        <a:lstStyle/>
        <a:p>
          <a:pPr marL="0" lvl="0" indent="0" algn="l" defTabSz="400050">
            <a:lnSpc>
              <a:spcPct val="90000"/>
            </a:lnSpc>
            <a:spcBef>
              <a:spcPct val="0"/>
            </a:spcBef>
            <a:spcAft>
              <a:spcPct val="35000"/>
            </a:spcAft>
            <a:buNone/>
          </a:pPr>
          <a:r>
            <a:rPr lang="en-US" sz="900" b="0" i="0" kern="1200"/>
            <a:t>RStudio</a:t>
          </a:r>
          <a:endParaRPr lang="en-US" sz="900" kern="1200"/>
        </a:p>
      </dsp:txBody>
      <dsp:txXfrm>
        <a:off x="368725" y="1549119"/>
        <a:ext cx="4954659" cy="239742"/>
      </dsp:txXfrm>
    </dsp:sp>
    <dsp:sp modelId="{8CD22FC6-4825-4D1F-8DB3-F1FC0FB643C1}">
      <dsp:nvSpPr>
        <dsp:cNvPr id="0" name=""/>
        <dsp:cNvSpPr/>
      </dsp:nvSpPr>
      <dsp:spPr>
        <a:xfrm>
          <a:off x="0" y="2374906"/>
          <a:ext cx="7115139" cy="52447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2214" tIns="187452" rIns="552214"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a:t>Open-source network visualization and exploration software</a:t>
          </a:r>
          <a:endParaRPr lang="en-US" sz="900" kern="1200"/>
        </a:p>
        <a:p>
          <a:pPr marL="57150" lvl="1" indent="-57150" algn="l" defTabSz="400050">
            <a:lnSpc>
              <a:spcPct val="90000"/>
            </a:lnSpc>
            <a:spcBef>
              <a:spcPct val="0"/>
            </a:spcBef>
            <a:spcAft>
              <a:spcPct val="15000"/>
            </a:spcAft>
            <a:buChar char="•"/>
          </a:pPr>
          <a:r>
            <a:rPr lang="en-US" sz="900" b="0" i="0" kern="1200"/>
            <a:t>Enabled the creation of insightful graphs and visualizations for HIV transmission networks</a:t>
          </a:r>
          <a:endParaRPr lang="en-US" sz="900" kern="1200"/>
        </a:p>
      </dsp:txBody>
      <dsp:txXfrm>
        <a:off x="0" y="2374906"/>
        <a:ext cx="7115139" cy="524475"/>
      </dsp:txXfrm>
    </dsp:sp>
    <dsp:sp modelId="{48BEC4AE-0411-4368-BEB4-5852857E2570}">
      <dsp:nvSpPr>
        <dsp:cNvPr id="0" name=""/>
        <dsp:cNvSpPr/>
      </dsp:nvSpPr>
      <dsp:spPr>
        <a:xfrm>
          <a:off x="355756" y="2242066"/>
          <a:ext cx="4980597" cy="2656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8255" tIns="0" rIns="188255" bIns="0" numCol="1" spcCol="1270" anchor="ctr" anchorCtr="0">
          <a:noAutofit/>
        </a:bodyPr>
        <a:lstStyle/>
        <a:p>
          <a:pPr marL="0" lvl="0" indent="0" algn="l" defTabSz="400050">
            <a:lnSpc>
              <a:spcPct val="90000"/>
            </a:lnSpc>
            <a:spcBef>
              <a:spcPct val="0"/>
            </a:spcBef>
            <a:spcAft>
              <a:spcPct val="35000"/>
            </a:spcAft>
            <a:buNone/>
          </a:pPr>
          <a:r>
            <a:rPr lang="en-US" sz="900" b="0" i="0" kern="1200"/>
            <a:t>Gephi</a:t>
          </a:r>
          <a:endParaRPr lang="en-US" sz="900" kern="1200"/>
        </a:p>
      </dsp:txBody>
      <dsp:txXfrm>
        <a:off x="368725" y="2255035"/>
        <a:ext cx="4954659" cy="239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60883-A47D-4AE1-9E1E-ED61C01A52BD}">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Open-source network analysis &amp; visualization software</a:t>
          </a:r>
        </a:p>
      </dsp:txBody>
      <dsp:txXfrm>
        <a:off x="0" y="39687"/>
        <a:ext cx="3286125" cy="1971675"/>
      </dsp:txXfrm>
    </dsp:sp>
    <dsp:sp modelId="{690F7465-682D-47CC-87D4-63C427B3ACE9}">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Written in Java on the NetBeans platform</a:t>
          </a:r>
        </a:p>
      </dsp:txBody>
      <dsp:txXfrm>
        <a:off x="3614737" y="39687"/>
        <a:ext cx="3286125" cy="1971675"/>
      </dsp:txXfrm>
    </dsp:sp>
    <dsp:sp modelId="{868089D9-59F0-4110-BEC1-3494F19A6909}">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Explores &amp; understands network relationships</a:t>
          </a:r>
        </a:p>
      </dsp:txBody>
      <dsp:txXfrm>
        <a:off x="7229475" y="39687"/>
        <a:ext cx="3286125" cy="1971675"/>
      </dsp:txXfrm>
    </dsp:sp>
    <dsp:sp modelId="{D7F0960F-290B-4664-90CA-BE063A5FDB91}">
      <dsp:nvSpPr>
        <dsp:cNvPr id="0" name=""/>
        <dsp:cNvSpPr/>
      </dsp:nvSpPr>
      <dsp:spPr>
        <a:xfrm>
          <a:off x="1161809" y="2339975"/>
          <a:ext cx="3953241"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Free, cross-platform, user-friendly</a:t>
          </a:r>
        </a:p>
      </dsp:txBody>
      <dsp:txXfrm>
        <a:off x="1161809" y="2339975"/>
        <a:ext cx="3953241" cy="1971675"/>
      </dsp:txXfrm>
    </dsp:sp>
    <dsp:sp modelId="{7EF786C8-49AC-4275-A5DF-C06E25EEE325}">
      <dsp:nvSpPr>
        <dsp:cNvPr id="0" name=""/>
        <dsp:cNvSpPr/>
      </dsp:nvSpPr>
      <dsp:spPr>
        <a:xfrm>
          <a:off x="5443663" y="2339975"/>
          <a:ext cx="3910127"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Rich features &amp; active community support</a:t>
          </a:r>
        </a:p>
      </dsp:txBody>
      <dsp:txXfrm>
        <a:off x="5443663" y="2339975"/>
        <a:ext cx="3910127"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D0251-9D19-4522-87BB-01781EC69BF0}">
      <dsp:nvSpPr>
        <dsp:cNvPr id="0" name=""/>
        <dsp:cNvSpPr/>
      </dsp:nvSpPr>
      <dsp:spPr>
        <a:xfrm>
          <a:off x="0" y="86822"/>
          <a:ext cx="10515600" cy="10055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1. What is the five-number summary of the network. How can we interpret them?</a:t>
          </a:r>
        </a:p>
      </dsp:txBody>
      <dsp:txXfrm>
        <a:off x="49087" y="135909"/>
        <a:ext cx="10417426" cy="907369"/>
      </dsp:txXfrm>
    </dsp:sp>
    <dsp:sp modelId="{BEDFE2A7-5763-4B69-94AA-F2CC915BAE93}">
      <dsp:nvSpPr>
        <dsp:cNvPr id="0" name=""/>
        <dsp:cNvSpPr/>
      </dsp:nvSpPr>
      <dsp:spPr>
        <a:xfrm>
          <a:off x="0" y="1144205"/>
          <a:ext cx="10515600" cy="100554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2. How do centrality measures (degree, betweenness, eigenvector) differ across node attributes? Are certain subgroups more central in the network?</a:t>
          </a:r>
        </a:p>
      </dsp:txBody>
      <dsp:txXfrm>
        <a:off x="49087" y="1193292"/>
        <a:ext cx="10417426" cy="907369"/>
      </dsp:txXfrm>
    </dsp:sp>
    <dsp:sp modelId="{E7397BF9-C019-498B-BDF2-8CE0C38FF284}">
      <dsp:nvSpPr>
        <dsp:cNvPr id="0" name=""/>
        <dsp:cNvSpPr/>
      </dsp:nvSpPr>
      <dsp:spPr>
        <a:xfrm>
          <a:off x="0" y="2201589"/>
          <a:ext cx="10515600" cy="100554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3. Can community detection algorithms identify subgroups within the network based on node attributes, and if there are subgroups have a higher risk of HIV transmission? What are the defining characteristics of these subgroups?</a:t>
          </a:r>
        </a:p>
      </dsp:txBody>
      <dsp:txXfrm>
        <a:off x="49087" y="2250676"/>
        <a:ext cx="10417426" cy="907369"/>
      </dsp:txXfrm>
    </dsp:sp>
    <dsp:sp modelId="{E308070B-361E-466C-B5DE-8BB28ADCE0D8}">
      <dsp:nvSpPr>
        <dsp:cNvPr id="0" name=""/>
        <dsp:cNvSpPr/>
      </dsp:nvSpPr>
      <dsp:spPr>
        <a:xfrm>
          <a:off x="0" y="3258972"/>
          <a:ext cx="10515600" cy="100554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4. Can network models, such as Exponential Random Graph Models (ERGMs) helps explain the formation and structure of the HIV transmission network based on node attributes? Which attributes have the strongest impact on network formation and HIV transmission?</a:t>
          </a:r>
        </a:p>
      </dsp:txBody>
      <dsp:txXfrm>
        <a:off x="49087" y="3308059"/>
        <a:ext cx="10417426" cy="9073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D6AF1-1235-4C85-8E3A-7BFAE7CF7D3F}">
      <dsp:nvSpPr>
        <dsp:cNvPr id="0" name=""/>
        <dsp:cNvSpPr/>
      </dsp:nvSpPr>
      <dsp:spPr>
        <a:xfrm>
          <a:off x="0" y="78242"/>
          <a:ext cx="10515600" cy="13618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5. Can the relationships between node attributes and network properties (e.g., centrality measures) be used to develop predictive models for HIV transmission risk within the network?</a:t>
          </a:r>
        </a:p>
      </dsp:txBody>
      <dsp:txXfrm>
        <a:off x="66478" y="144720"/>
        <a:ext cx="10382644" cy="1228848"/>
      </dsp:txXfrm>
    </dsp:sp>
    <dsp:sp modelId="{881E25F3-A1EA-49DA-957B-30521DEA5E3C}">
      <dsp:nvSpPr>
        <dsp:cNvPr id="0" name=""/>
        <dsp:cNvSpPr/>
      </dsp:nvSpPr>
      <dsp:spPr>
        <a:xfrm>
          <a:off x="0" y="1494766"/>
          <a:ext cx="10515600" cy="136180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6. Can you identify any key individuals or groups of individuals (e.g., opinion leaders, influencers) within the network who could be targeted for interventions to reduce HIV transmission? We can use algorithms like k-shell decomposition or methods like snowball sampling to identify these individuals or groups.</a:t>
          </a:r>
        </a:p>
      </dsp:txBody>
      <dsp:txXfrm>
        <a:off x="66478" y="1561244"/>
        <a:ext cx="10382644" cy="1228848"/>
      </dsp:txXfrm>
    </dsp:sp>
    <dsp:sp modelId="{85117C0B-5A8D-4C28-8FFF-57D03C4589E1}">
      <dsp:nvSpPr>
        <dsp:cNvPr id="0" name=""/>
        <dsp:cNvSpPr/>
      </dsp:nvSpPr>
      <dsp:spPr>
        <a:xfrm>
          <a:off x="0" y="2911291"/>
          <a:ext cx="10515600" cy="136180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7. Can you identify any structural holes or brokerage positions within the network, and how do these positions relate to node attributes? Individuals occupying these positions may have a unique role in the information or resource flow within the network. We can use methods like Burt's constraint measure to identify structural holes or brokerage positions.</a:t>
          </a:r>
        </a:p>
      </dsp:txBody>
      <dsp:txXfrm>
        <a:off x="66478" y="2977769"/>
        <a:ext cx="10382644" cy="12288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547CF-84E5-4846-9716-69861C682A36}">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473D35-C813-4C06-8D7F-03D5FC9D1111}">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 number of factors are key to spreading HIV. The most important of which seem to be gender, race, and sexual behavior.</a:t>
          </a:r>
        </a:p>
      </dsp:txBody>
      <dsp:txXfrm>
        <a:off x="398656" y="1088253"/>
        <a:ext cx="2959127" cy="1837317"/>
      </dsp:txXfrm>
    </dsp:sp>
    <dsp:sp modelId="{14380B59-9457-4181-8F7D-0FE2C0128332}">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94FBC4-A7AB-4D99-A34C-A10AF6A82E72}">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Intervention policies should be tailored to specific community needs, as not all communities look or behave the same</a:t>
          </a:r>
        </a:p>
      </dsp:txBody>
      <dsp:txXfrm>
        <a:off x="4155097" y="1088253"/>
        <a:ext cx="2959127" cy="1837317"/>
      </dsp:txXfrm>
    </dsp:sp>
    <dsp:sp modelId="{B9BE6C91-5706-432A-9DCE-349176AB343F}">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50038D-45B4-4CCF-A158-13D7E4257F1A}">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Targeting individuals likely to occupy brokerage positions in the network could help to stop spread</a:t>
          </a:r>
        </a:p>
      </dsp:txBody>
      <dsp:txXfrm>
        <a:off x="7911539" y="1088253"/>
        <a:ext cx="2959127" cy="18373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1BB26-6E3B-4D4B-9733-FB5F14726F7F}">
      <dsp:nvSpPr>
        <dsp:cNvPr id="0" name=""/>
        <dsp:cNvSpPr/>
      </dsp:nvSpPr>
      <dsp:spPr>
        <a:xfrm>
          <a:off x="0" y="45"/>
          <a:ext cx="3934018" cy="17996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Race, unemployment status, and housing status play key roles in determining transmission networks. It is imperative that key underlying socioeconomic issues are addressed </a:t>
          </a:r>
        </a:p>
      </dsp:txBody>
      <dsp:txXfrm>
        <a:off x="87852" y="87897"/>
        <a:ext cx="3758314" cy="1623961"/>
      </dsp:txXfrm>
    </dsp:sp>
    <dsp:sp modelId="{FDE5689D-660E-4B2F-B090-9AF89F4068D2}">
      <dsp:nvSpPr>
        <dsp:cNvPr id="0" name=""/>
        <dsp:cNvSpPr/>
      </dsp:nvSpPr>
      <dsp:spPr>
        <a:xfrm rot="5400000">
          <a:off x="6711057" y="-707378"/>
          <a:ext cx="1439732" cy="699381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The role of certain occupations such as sex worker, drug dealer, etc.</a:t>
          </a:r>
        </a:p>
        <a:p>
          <a:pPr marL="228600" lvl="1" indent="-228600" algn="l" defTabSz="889000">
            <a:lnSpc>
              <a:spcPct val="90000"/>
            </a:lnSpc>
            <a:spcBef>
              <a:spcPct val="0"/>
            </a:spcBef>
            <a:spcAft>
              <a:spcPct val="15000"/>
            </a:spcAft>
            <a:buChar char="•"/>
          </a:pPr>
          <a:r>
            <a:rPr lang="en-US" sz="2000" kern="1200"/>
            <a:t>The role of ethnicity (race variable does not distinguish non-Hispanic and Hispanic in white category)</a:t>
          </a:r>
        </a:p>
      </dsp:txBody>
      <dsp:txXfrm rot="-5400000">
        <a:off x="3934018" y="2139943"/>
        <a:ext cx="6923528" cy="1299168"/>
      </dsp:txXfrm>
    </dsp:sp>
    <dsp:sp modelId="{FC4C5FF0-F0DE-4720-BE41-28759F5453DE}">
      <dsp:nvSpPr>
        <dsp:cNvPr id="0" name=""/>
        <dsp:cNvSpPr/>
      </dsp:nvSpPr>
      <dsp:spPr>
        <a:xfrm>
          <a:off x="0" y="1889694"/>
          <a:ext cx="3934018" cy="179966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Further information could provide better understanding and more context </a:t>
          </a:r>
        </a:p>
      </dsp:txBody>
      <dsp:txXfrm>
        <a:off x="87852" y="1977546"/>
        <a:ext cx="3758314" cy="162396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FD6E5-B05C-4B7E-94A1-54F18BD1C60D}"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CA220-F899-4CAB-9BED-49CBE1642007}" type="slidenum">
              <a:rPr lang="en-US" smtClean="0"/>
              <a:t>‹#›</a:t>
            </a:fld>
            <a:endParaRPr lang="en-US"/>
          </a:p>
        </p:txBody>
      </p:sp>
    </p:spTree>
    <p:extLst>
      <p:ext uri="{BB962C8B-B14F-4D97-AF65-F5344CB8AC3E}">
        <p14:creationId xmlns:p14="http://schemas.microsoft.com/office/powerpoint/2010/main" val="354870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In this project, we used three tools to analyze and visualize the HIV transmission network data.</a:t>
            </a:r>
          </a:p>
          <a:p>
            <a:pPr algn="l">
              <a:buFont typeface="Arial" panose="020B0604020202020204" pitchFamily="34" charset="0"/>
              <a:buChar char="•"/>
            </a:pPr>
            <a:r>
              <a:rPr lang="en-US" b="0" i="0" dirty="0">
                <a:solidFill>
                  <a:srgbClr val="D1D5DB"/>
                </a:solidFill>
                <a:effectLst/>
                <a:latin typeface="Söhne"/>
              </a:rPr>
              <a:t>We began by using Python for data preprocessing, cleaning, and ensuring the dataset was ready for further analysis.</a:t>
            </a:r>
          </a:p>
          <a:p>
            <a:pPr algn="l">
              <a:buFont typeface="Arial" panose="020B0604020202020204" pitchFamily="34" charset="0"/>
              <a:buChar char="•"/>
            </a:pPr>
            <a:r>
              <a:rPr lang="en-US" b="0" i="0" dirty="0">
                <a:solidFill>
                  <a:srgbClr val="D1D5DB"/>
                </a:solidFill>
                <a:effectLst/>
                <a:latin typeface="Söhne"/>
              </a:rPr>
              <a:t>Stata was then employed to perform in-depth statistical analyses and generate visualizations to help us understand trends and patterns in the data.</a:t>
            </a:r>
          </a:p>
          <a:p>
            <a:pPr algn="l">
              <a:buFont typeface="Arial" panose="020B0604020202020204" pitchFamily="34" charset="0"/>
              <a:buChar char="•"/>
            </a:pPr>
            <a:r>
              <a:rPr lang="en-US" b="0" i="0" dirty="0">
                <a:solidFill>
                  <a:srgbClr val="D1D5DB"/>
                </a:solidFill>
                <a:effectLst/>
                <a:latin typeface="Söhne"/>
              </a:rPr>
              <a:t>RStudio, an IDE for R, allowed us to conduct Social Network Analysis, providing a unique perspective on HIV transmission networks.</a:t>
            </a:r>
          </a:p>
          <a:p>
            <a:pPr algn="l">
              <a:buFont typeface="Arial" panose="020B0604020202020204" pitchFamily="34" charset="0"/>
              <a:buChar char="•"/>
            </a:pPr>
            <a:r>
              <a:rPr lang="en-US" b="0" i="0" dirty="0">
                <a:solidFill>
                  <a:srgbClr val="D1D5DB"/>
                </a:solidFill>
                <a:effectLst/>
                <a:latin typeface="Söhne"/>
              </a:rPr>
              <a:t>Finally, we used Gephi to create visually engaging and informative network graphs, further illustrating the relationships and connections within the HIV transmission network.</a:t>
            </a:r>
          </a:p>
          <a:p>
            <a:endParaRPr lang="en-US" dirty="0"/>
          </a:p>
        </p:txBody>
      </p:sp>
      <p:sp>
        <p:nvSpPr>
          <p:cNvPr id="4" name="Slide Number Placeholder 3"/>
          <p:cNvSpPr>
            <a:spLocks noGrp="1"/>
          </p:cNvSpPr>
          <p:nvPr>
            <p:ph type="sldNum" sz="quarter" idx="5"/>
          </p:nvPr>
        </p:nvSpPr>
        <p:spPr/>
        <p:txBody>
          <a:bodyPr/>
          <a:lstStyle/>
          <a:p>
            <a:fld id="{B2FCA220-F899-4CAB-9BED-49CBE1642007}" type="slidenum">
              <a:rPr lang="en-US" smtClean="0"/>
              <a:t>3</a:t>
            </a:fld>
            <a:endParaRPr lang="en-US"/>
          </a:p>
        </p:txBody>
      </p:sp>
    </p:spTree>
    <p:extLst>
      <p:ext uri="{BB962C8B-B14F-4D97-AF65-F5344CB8AC3E}">
        <p14:creationId xmlns:p14="http://schemas.microsoft.com/office/powerpoint/2010/main" val="1932623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FCA220-F899-4CAB-9BED-49CBE1642007}" type="slidenum">
              <a:rPr lang="en-US" smtClean="0"/>
              <a:t>8</a:t>
            </a:fld>
            <a:endParaRPr lang="en-US"/>
          </a:p>
        </p:txBody>
      </p:sp>
    </p:spTree>
    <p:extLst>
      <p:ext uri="{BB962C8B-B14F-4D97-AF65-F5344CB8AC3E}">
        <p14:creationId xmlns:p14="http://schemas.microsoft.com/office/powerpoint/2010/main" val="3029192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the visualization phase of our project, we chose to use Gephi, a powerful and open-source network analysis and visualization software.</a:t>
            </a:r>
          </a:p>
          <a:p>
            <a:endParaRPr lang="en-US" b="0" i="0" dirty="0">
              <a:solidFill>
                <a:srgbClr val="D1D5DB"/>
              </a:solidFill>
              <a:effectLst/>
              <a:latin typeface="Söhne"/>
            </a:endParaRPr>
          </a:p>
          <a:p>
            <a:r>
              <a:rPr lang="en-US" b="0" i="0" dirty="0">
                <a:solidFill>
                  <a:srgbClr val="D1D5DB"/>
                </a:solidFill>
                <a:effectLst/>
                <a:latin typeface="Söhne"/>
              </a:rPr>
              <a:t>It helps us explore and understand the relationships between individuals </a:t>
            </a:r>
            <a:r>
              <a:rPr lang="en-US" b="0" i="0">
                <a:solidFill>
                  <a:srgbClr val="D1D5DB"/>
                </a:solidFill>
                <a:effectLst/>
                <a:latin typeface="Söhne"/>
              </a:rPr>
              <a:t>in networks</a:t>
            </a:r>
            <a:endParaRPr lang="en-US" dirty="0"/>
          </a:p>
          <a:p>
            <a:endParaRPr lang="en-US" dirty="0"/>
          </a:p>
        </p:txBody>
      </p:sp>
      <p:sp>
        <p:nvSpPr>
          <p:cNvPr id="4" name="Slide Number Placeholder 3"/>
          <p:cNvSpPr>
            <a:spLocks noGrp="1"/>
          </p:cNvSpPr>
          <p:nvPr>
            <p:ph type="sldNum" sz="quarter" idx="5"/>
          </p:nvPr>
        </p:nvSpPr>
        <p:spPr/>
        <p:txBody>
          <a:bodyPr/>
          <a:lstStyle/>
          <a:p>
            <a:fld id="{B2FCA220-F899-4CAB-9BED-49CBE1642007}" type="slidenum">
              <a:rPr lang="en-US" smtClean="0"/>
              <a:t>9</a:t>
            </a:fld>
            <a:endParaRPr lang="en-US"/>
          </a:p>
        </p:txBody>
      </p:sp>
    </p:spTree>
    <p:extLst>
      <p:ext uri="{BB962C8B-B14F-4D97-AF65-F5344CB8AC3E}">
        <p14:creationId xmlns:p14="http://schemas.microsoft.com/office/powerpoint/2010/main" val="2793876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FCA220-F899-4CAB-9BED-49CBE1642007}" type="slidenum">
              <a:rPr lang="en-US" smtClean="0"/>
              <a:t>10</a:t>
            </a:fld>
            <a:endParaRPr lang="en-US"/>
          </a:p>
        </p:txBody>
      </p:sp>
    </p:spTree>
    <p:extLst>
      <p:ext uri="{BB962C8B-B14F-4D97-AF65-F5344CB8AC3E}">
        <p14:creationId xmlns:p14="http://schemas.microsoft.com/office/powerpoint/2010/main" val="3988790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Our research aims to address several key questions related to the HIV transmission network. These questions will help us understand the network structure, identify high-risk subgroups, and inform potential interventions.</a:t>
            </a:r>
          </a:p>
          <a:p>
            <a:pPr algn="l">
              <a:buFont typeface="Arial" panose="020B0604020202020204" pitchFamily="34" charset="0"/>
              <a:buChar char="•"/>
            </a:pPr>
            <a:r>
              <a:rPr lang="en-US" b="0" i="0" dirty="0">
                <a:solidFill>
                  <a:srgbClr val="D1D5DB"/>
                </a:solidFill>
                <a:effectLst/>
                <a:latin typeface="Söhne"/>
              </a:rPr>
              <a:t>First, we will examine the five-number summary of the network and interpret its significance in understanding the network properties.</a:t>
            </a:r>
          </a:p>
          <a:p>
            <a:pPr algn="l">
              <a:buFont typeface="Arial" panose="020B0604020202020204" pitchFamily="34" charset="0"/>
              <a:buChar char="•"/>
            </a:pPr>
            <a:r>
              <a:rPr lang="en-US" b="0" i="0" dirty="0">
                <a:solidFill>
                  <a:srgbClr val="D1D5DB"/>
                </a:solidFill>
                <a:effectLst/>
                <a:latin typeface="Söhne"/>
              </a:rPr>
              <a:t>We will then analyze how centrality measures such as degree, betweenness, and eigenvector centrality differ across node attributes, and explore whether certain subgroups are more central in the network.</a:t>
            </a:r>
          </a:p>
          <a:p>
            <a:pPr algn="l">
              <a:buFont typeface="Arial" panose="020B0604020202020204" pitchFamily="34" charset="0"/>
              <a:buChar char="•"/>
            </a:pPr>
            <a:r>
              <a:rPr lang="en-US" b="0" i="0" dirty="0">
                <a:solidFill>
                  <a:srgbClr val="D1D5DB"/>
                </a:solidFill>
                <a:effectLst/>
                <a:latin typeface="Söhne"/>
              </a:rPr>
              <a:t>We will use community detection algorithms to identify subgroups based on node attributes and investigate if any of these subgroups have a higher risk of HIV transmission. We will also examine the defining characteristics of these subgroups.</a:t>
            </a:r>
          </a:p>
          <a:p>
            <a:pPr algn="l">
              <a:buFont typeface="Arial" panose="020B0604020202020204" pitchFamily="34" charset="0"/>
              <a:buChar char="•"/>
            </a:pPr>
            <a:r>
              <a:rPr lang="en-US" b="0" i="0" dirty="0">
                <a:solidFill>
                  <a:srgbClr val="D1D5DB"/>
                </a:solidFill>
                <a:effectLst/>
                <a:latin typeface="Söhne"/>
              </a:rPr>
              <a:t>Next, we will assess whether network models like Exponential Random Graph Models (ERGMs) can help explain the formation and structure of the HIV transmission network based on node attributes, and identify which attributes have the strongest impact.</a:t>
            </a:r>
          </a:p>
          <a:p>
            <a:pPr algn="l">
              <a:buFont typeface="Arial" panose="020B0604020202020204" pitchFamily="34" charset="0"/>
              <a:buChar char="•"/>
            </a:pPr>
            <a:r>
              <a:rPr lang="en-US" b="0" i="0" dirty="0">
                <a:solidFill>
                  <a:srgbClr val="D1D5DB"/>
                </a:solidFill>
                <a:effectLst/>
                <a:latin typeface="Söhne"/>
              </a:rPr>
              <a:t>We will explore the possibility of developing predictive models for HIV transmission risk within the network, using the relationships between node attributes and network properties.</a:t>
            </a:r>
          </a:p>
          <a:p>
            <a:pPr algn="l">
              <a:buFont typeface="Arial" panose="020B0604020202020204" pitchFamily="34" charset="0"/>
              <a:buChar char="•"/>
            </a:pPr>
            <a:r>
              <a:rPr lang="en-US" b="0" i="0" dirty="0">
                <a:solidFill>
                  <a:srgbClr val="D1D5DB"/>
                </a:solidFill>
                <a:effectLst/>
                <a:latin typeface="Söhne"/>
              </a:rPr>
              <a:t>We will attempt to identify key individuals or groups within the network who could be targeted for interventions to reduce HIV transmission, using algorithms like k-shell decomposition or methods like snowball sampling.</a:t>
            </a:r>
          </a:p>
          <a:p>
            <a:pPr algn="l">
              <a:buFont typeface="Arial" panose="020B0604020202020204" pitchFamily="34" charset="0"/>
              <a:buChar char="•"/>
            </a:pPr>
            <a:r>
              <a:rPr lang="en-US" b="0" i="0" dirty="0">
                <a:solidFill>
                  <a:srgbClr val="D1D5DB"/>
                </a:solidFill>
                <a:effectLst/>
                <a:latin typeface="Söhne"/>
              </a:rPr>
              <a:t>Finally, we will look for structural holes or brokerage positions within the network and examine how these positions relate to node attributes. Individuals occupying these positions may play a unique role in the flow of information or resources within the network, and we will use methods like Burt's constraint measure to identify these positions.</a:t>
            </a:r>
          </a:p>
          <a:p>
            <a:endParaRPr lang="en-US" dirty="0"/>
          </a:p>
        </p:txBody>
      </p:sp>
      <p:sp>
        <p:nvSpPr>
          <p:cNvPr id="4" name="Slide Number Placeholder 3"/>
          <p:cNvSpPr>
            <a:spLocks noGrp="1"/>
          </p:cNvSpPr>
          <p:nvPr>
            <p:ph type="sldNum" sz="quarter" idx="5"/>
          </p:nvPr>
        </p:nvSpPr>
        <p:spPr/>
        <p:txBody>
          <a:bodyPr/>
          <a:lstStyle/>
          <a:p>
            <a:fld id="{B2FCA220-F899-4CAB-9BED-49CBE1642007}" type="slidenum">
              <a:rPr lang="en-US" smtClean="0"/>
              <a:t>11</a:t>
            </a:fld>
            <a:endParaRPr lang="en-US"/>
          </a:p>
        </p:txBody>
      </p:sp>
    </p:spTree>
    <p:extLst>
      <p:ext uri="{BB962C8B-B14F-4D97-AF65-F5344CB8AC3E}">
        <p14:creationId xmlns:p14="http://schemas.microsoft.com/office/powerpoint/2010/main" val="4008409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FCA220-F899-4CAB-9BED-49CBE1642007}" type="slidenum">
              <a:rPr lang="en-US" smtClean="0"/>
              <a:t>19</a:t>
            </a:fld>
            <a:endParaRPr lang="en-US"/>
          </a:p>
        </p:txBody>
      </p:sp>
    </p:spTree>
    <p:extLst>
      <p:ext uri="{BB962C8B-B14F-4D97-AF65-F5344CB8AC3E}">
        <p14:creationId xmlns:p14="http://schemas.microsoft.com/office/powerpoint/2010/main" val="2225932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4.png"/><Relationship Id="rId7" Type="http://schemas.openxmlformats.org/officeDocument/2006/relationships/diagramData" Target="../diagrams/data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11" Type="http://schemas.microsoft.com/office/2007/relationships/diagramDrawing" Target="../diagrams/drawing1.xml"/><Relationship Id="rId5" Type="http://schemas.openxmlformats.org/officeDocument/2006/relationships/image" Target="../media/image6.png"/><Relationship Id="rId10" Type="http://schemas.openxmlformats.org/officeDocument/2006/relationships/diagramColors" Target="../diagrams/colors1.xml"/><Relationship Id="rId4" Type="http://schemas.openxmlformats.org/officeDocument/2006/relationships/image" Target="../media/image5.png"/><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4" descr="A picture containing fungus&#10;&#10;Description automatically generated">
            <a:extLst>
              <a:ext uri="{FF2B5EF4-FFF2-40B4-BE49-F238E27FC236}">
                <a16:creationId xmlns:a16="http://schemas.microsoft.com/office/drawing/2014/main" id="{ECC38472-72EB-B362-EF5C-3FE311F0A4E0}"/>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13818"/>
          <a:stretch/>
        </p:blipFill>
        <p:spPr>
          <a:xfrm>
            <a:off x="3523488" y="10"/>
            <a:ext cx="8668512" cy="6857990"/>
          </a:xfrm>
          <a:prstGeom prst="rect">
            <a:avLst/>
          </a:prstGeom>
        </p:spPr>
      </p:pic>
      <p:sp>
        <p:nvSpPr>
          <p:cNvPr id="36" name="Rectangle 2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t>TNDY-336 Final Project</a:t>
            </a:r>
          </a:p>
        </p:txBody>
      </p:sp>
      <p:sp>
        <p:nvSpPr>
          <p:cNvPr id="3" name="Subtitle 2"/>
          <p:cNvSpPr>
            <a:spLocks noGrp="1"/>
          </p:cNvSpPr>
          <p:nvPr>
            <p:ph type="subTitle" idx="1"/>
          </p:nvPr>
        </p:nvSpPr>
        <p:spPr>
          <a:xfrm>
            <a:off x="477980" y="4872922"/>
            <a:ext cx="4023359" cy="1208141"/>
          </a:xfrm>
        </p:spPr>
        <p:txBody>
          <a:bodyPr>
            <a:normAutofit/>
          </a:bodyPr>
          <a:lstStyle/>
          <a:p>
            <a:pPr algn="l"/>
            <a:r>
              <a:rPr lang="en-US" sz="2000" dirty="0"/>
              <a:t>Unraveling HIV Transmission Networks: A Social Network Analysis Approach using ICPSR 22140 Data</a:t>
            </a:r>
          </a:p>
        </p:txBody>
      </p:sp>
      <p:sp>
        <p:nvSpPr>
          <p:cNvPr id="37"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fungus&#10;&#10;Description automatically generated">
            <a:extLst>
              <a:ext uri="{FF2B5EF4-FFF2-40B4-BE49-F238E27FC236}">
                <a16:creationId xmlns:a16="http://schemas.microsoft.com/office/drawing/2014/main" id="{F6A17946-9FEC-726A-57BA-8BC8CD454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5" y="3428997"/>
            <a:ext cx="9" cy="6"/>
          </a:xfrm>
          <a:prstGeom prst="rect">
            <a:avLst/>
          </a:prstGeom>
        </p:spPr>
      </p:pic>
      <p:pic>
        <p:nvPicPr>
          <p:cNvPr id="7" name="Picture 6" descr="A picture containing fungus&#10;&#10;Description automatically generated">
            <a:extLst>
              <a:ext uri="{FF2B5EF4-FFF2-40B4-BE49-F238E27FC236}">
                <a16:creationId xmlns:a16="http://schemas.microsoft.com/office/drawing/2014/main" id="{542EC1A9-5E0C-240F-3D97-C339A0B28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213" y="3835397"/>
            <a:ext cx="9" cy="6"/>
          </a:xfrm>
          <a:prstGeom prst="rect">
            <a:avLst/>
          </a:prstGeom>
        </p:spPr>
      </p:pic>
      <p:pic>
        <p:nvPicPr>
          <p:cNvPr id="9" name="Picture 8" descr="A picture containing fungus&#10;&#10;Description automatically generated">
            <a:extLst>
              <a:ext uri="{FF2B5EF4-FFF2-40B4-BE49-F238E27FC236}">
                <a16:creationId xmlns:a16="http://schemas.microsoft.com/office/drawing/2014/main" id="{1169748C-1ED6-3690-3633-243ADD301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5" y="3428997"/>
            <a:ext cx="9" cy="6"/>
          </a:xfrm>
          <a:prstGeom prst="rect">
            <a:avLst/>
          </a:prstGeom>
        </p:spPr>
      </p:pic>
      <p:pic>
        <p:nvPicPr>
          <p:cNvPr id="11" name="Picture 10" descr="A picture containing fungus&#10;&#10;Description automatically generated">
            <a:extLst>
              <a:ext uri="{FF2B5EF4-FFF2-40B4-BE49-F238E27FC236}">
                <a16:creationId xmlns:a16="http://schemas.microsoft.com/office/drawing/2014/main" id="{E9D1E142-9640-C675-26AA-D594EBF7A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5" y="3428997"/>
            <a:ext cx="9" cy="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3" name="Picture 12" descr="A picture containing fungus&#10;&#10;Description automatically generated">
            <a:extLst>
              <a:ext uri="{FF2B5EF4-FFF2-40B4-BE49-F238E27FC236}">
                <a16:creationId xmlns:a16="http://schemas.microsoft.com/office/drawing/2014/main" id="{1C4A5B33-E4C0-4B4C-EFEA-1428D7617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5" y="3428997"/>
            <a:ext cx="9" cy="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B32C54-44D3-8827-ADB9-0027490C4BC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b="1" kern="1200">
                <a:solidFill>
                  <a:schemeClr val="tx1"/>
                </a:solidFill>
                <a:latin typeface="+mj-lt"/>
                <a:ea typeface="+mj-ea"/>
                <a:cs typeface="+mj-cs"/>
              </a:rPr>
              <a:t>Visualization</a:t>
            </a:r>
            <a:endParaRPr lang="en-US" sz="51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CA00FBD-D8C4-3D88-6332-A979FF75E1F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36969" y="640080"/>
            <a:ext cx="5649270" cy="5550408"/>
          </a:xfrm>
          <a:prstGeom prst="rect">
            <a:avLst/>
          </a:prstGeom>
        </p:spPr>
      </p:pic>
      <p:sp>
        <p:nvSpPr>
          <p:cNvPr id="6" name="TextBox 5">
            <a:extLst>
              <a:ext uri="{FF2B5EF4-FFF2-40B4-BE49-F238E27FC236}">
                <a16:creationId xmlns:a16="http://schemas.microsoft.com/office/drawing/2014/main" id="{1BCB14A0-FB9F-5100-F249-6725BD318771}"/>
              </a:ext>
            </a:extLst>
          </p:cNvPr>
          <p:cNvSpPr txBox="1"/>
          <p:nvPr/>
        </p:nvSpPr>
        <p:spPr>
          <a:xfrm>
            <a:off x="1878904" y="4728575"/>
            <a:ext cx="1026243" cy="276999"/>
          </a:xfrm>
          <a:prstGeom prst="rect">
            <a:avLst/>
          </a:prstGeom>
          <a:noFill/>
        </p:spPr>
        <p:txBody>
          <a:bodyPr wrap="none" rtlCol="0">
            <a:spAutoFit/>
          </a:bodyPr>
          <a:lstStyle/>
          <a:p>
            <a:r>
              <a:rPr lang="en-US" sz="1200"/>
              <a:t>Sees in Gephi</a:t>
            </a:r>
          </a:p>
        </p:txBody>
      </p:sp>
    </p:spTree>
    <p:extLst>
      <p:ext uri="{BB962C8B-B14F-4D97-AF65-F5344CB8AC3E}">
        <p14:creationId xmlns:p14="http://schemas.microsoft.com/office/powerpoint/2010/main" val="384237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7E17F-C558-EEC4-46A6-C4969CA6784D}"/>
              </a:ext>
            </a:extLst>
          </p:cNvPr>
          <p:cNvSpPr>
            <a:spLocks noGrp="1"/>
          </p:cNvSpPr>
          <p:nvPr>
            <p:ph type="title"/>
          </p:nvPr>
        </p:nvSpPr>
        <p:spPr>
          <a:xfrm>
            <a:off x="4657345" y="329184"/>
            <a:ext cx="6891527" cy="1783080"/>
          </a:xfrm>
        </p:spPr>
        <p:txBody>
          <a:bodyPr anchor="b">
            <a:normAutofit/>
          </a:bodyPr>
          <a:lstStyle/>
          <a:p>
            <a:r>
              <a:rPr lang="en-US" sz="5400" dirty="0"/>
              <a:t>Our Research Questions</a:t>
            </a:r>
          </a:p>
        </p:txBody>
      </p:sp>
      <p:pic>
        <p:nvPicPr>
          <p:cNvPr id="5" name="Picture 4" descr="Abstract background of mesh on pink">
            <a:extLst>
              <a:ext uri="{FF2B5EF4-FFF2-40B4-BE49-F238E27FC236}">
                <a16:creationId xmlns:a16="http://schemas.microsoft.com/office/drawing/2014/main" id="{0A0A6EA1-186A-FD5C-8B54-B8755C7516F3}"/>
              </a:ext>
            </a:extLst>
          </p:cNvPr>
          <p:cNvPicPr>
            <a:picLocks noChangeAspect="1"/>
          </p:cNvPicPr>
          <p:nvPr/>
        </p:nvPicPr>
        <p:blipFill rotWithShape="1">
          <a:blip r:embed="rId3"/>
          <a:srcRect l="34934" r="1973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0629E0-253F-101D-5842-9312035DABBD}"/>
              </a:ext>
            </a:extLst>
          </p:cNvPr>
          <p:cNvSpPr>
            <a:spLocks noGrp="1"/>
          </p:cNvSpPr>
          <p:nvPr>
            <p:ph idx="1"/>
          </p:nvPr>
        </p:nvSpPr>
        <p:spPr>
          <a:xfrm>
            <a:off x="4657345" y="2706624"/>
            <a:ext cx="7028149" cy="3483864"/>
          </a:xfrm>
        </p:spPr>
        <p:txBody>
          <a:bodyPr>
            <a:normAutofit fontScale="92500"/>
          </a:bodyPr>
          <a:lstStyle/>
          <a:p>
            <a:pPr marL="514350" indent="-514350">
              <a:buFont typeface="+mj-lt"/>
              <a:buAutoNum type="arabicPeriod"/>
            </a:pPr>
            <a:r>
              <a:rPr lang="en-US" sz="1800" dirty="0"/>
              <a:t>Five-number summary: Interpretation &amp; significance in the network</a:t>
            </a:r>
          </a:p>
          <a:p>
            <a:pPr marL="514350" indent="-514350">
              <a:buFont typeface="+mj-lt"/>
              <a:buAutoNum type="arabicPeriod"/>
            </a:pPr>
            <a:r>
              <a:rPr lang="en-US" sz="1800" dirty="0"/>
              <a:t>Centrality measures &amp; node attributes: Identifying central subgroups</a:t>
            </a:r>
          </a:p>
          <a:p>
            <a:pPr marL="514350" indent="-514350">
              <a:buFont typeface="+mj-lt"/>
              <a:buAutoNum type="arabicPeriod"/>
            </a:pPr>
            <a:r>
              <a:rPr lang="en-US" sz="1800" dirty="0"/>
              <a:t>Community detection: Subgroups with higher HIV transmission risk</a:t>
            </a:r>
          </a:p>
          <a:p>
            <a:pPr marL="514350" indent="-514350">
              <a:buFont typeface="+mj-lt"/>
              <a:buAutoNum type="arabicPeriod"/>
            </a:pPr>
            <a:r>
              <a:rPr lang="en-US" sz="1800" dirty="0"/>
              <a:t>Network models &amp; node attributes: Impact on network formation &amp; HIV transmission</a:t>
            </a:r>
          </a:p>
          <a:p>
            <a:pPr marL="514350" indent="-514350">
              <a:buFont typeface="+mj-lt"/>
              <a:buAutoNum type="arabicPeriod"/>
            </a:pPr>
            <a:r>
              <a:rPr lang="en-US" sz="1800" dirty="0"/>
              <a:t>Predictive models: Using network properties to assess HIV transmission risk</a:t>
            </a:r>
          </a:p>
          <a:p>
            <a:pPr marL="514350" indent="-514350">
              <a:buFont typeface="+mj-lt"/>
              <a:buAutoNum type="arabicPeriod"/>
            </a:pPr>
            <a:r>
              <a:rPr lang="en-US" sz="1800" dirty="0"/>
              <a:t>Key individuals &amp; groups: Targeting interventions to reduce HIV transmission</a:t>
            </a:r>
          </a:p>
          <a:p>
            <a:pPr marL="514350" indent="-514350">
              <a:buFont typeface="+mj-lt"/>
              <a:buAutoNum type="arabicPeriod"/>
            </a:pPr>
            <a:r>
              <a:rPr lang="en-US" sz="1800" dirty="0"/>
              <a:t>Structural holes &amp; brokerage positions: Roles in information &amp; resource flow</a:t>
            </a:r>
          </a:p>
        </p:txBody>
      </p:sp>
    </p:spTree>
    <p:extLst>
      <p:ext uri="{BB962C8B-B14F-4D97-AF65-F5344CB8AC3E}">
        <p14:creationId xmlns:p14="http://schemas.microsoft.com/office/powerpoint/2010/main" val="248630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B5938B4-7FA7-3098-4062-231F790E6B31}"/>
              </a:ext>
            </a:extLst>
          </p:cNvPr>
          <p:cNvPicPr>
            <a:picLocks noChangeAspect="1"/>
          </p:cNvPicPr>
          <p:nvPr/>
        </p:nvPicPr>
        <p:blipFill rotWithShape="1">
          <a:blip r:embed="rId2"/>
          <a:srcRect/>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2BAA53-C429-A79F-F159-07439632899D}"/>
              </a:ext>
            </a:extLst>
          </p:cNvPr>
          <p:cNvSpPr>
            <a:spLocks noGrp="1"/>
          </p:cNvSpPr>
          <p:nvPr>
            <p:ph type="title"/>
          </p:nvPr>
        </p:nvSpPr>
        <p:spPr>
          <a:xfrm>
            <a:off x="838200" y="365125"/>
            <a:ext cx="10515600" cy="1325563"/>
          </a:xfrm>
        </p:spPr>
        <p:txBody>
          <a:bodyPr>
            <a:normAutofit/>
          </a:bodyPr>
          <a:lstStyle/>
          <a:p>
            <a:r>
              <a:rPr lang="en-US" b="1" dirty="0"/>
              <a:t>Research Questions Part 1</a:t>
            </a:r>
          </a:p>
        </p:txBody>
      </p:sp>
      <p:graphicFrame>
        <p:nvGraphicFramePr>
          <p:cNvPr id="19" name="Content Placeholder 2">
            <a:extLst>
              <a:ext uri="{FF2B5EF4-FFF2-40B4-BE49-F238E27FC236}">
                <a16:creationId xmlns:a16="http://schemas.microsoft.com/office/drawing/2014/main" id="{E6412493-0530-5D25-90D1-F41FDD1286AE}"/>
              </a:ext>
            </a:extLst>
          </p:cNvPr>
          <p:cNvGraphicFramePr>
            <a:graphicFrameLocks noGrp="1"/>
          </p:cNvGraphicFramePr>
          <p:nvPr>
            <p:ph idx="1"/>
            <p:extLst>
              <p:ext uri="{D42A27DB-BD31-4B8C-83A1-F6EECF244321}">
                <p14:modId xmlns:p14="http://schemas.microsoft.com/office/powerpoint/2010/main" val="26288590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152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FD16D7-4EB3-40C2-A811-4F8DE52B3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42310"/>
            <a:ext cx="12192000" cy="2515690"/>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5" name="Rectangle 1">
            <a:extLst>
              <a:ext uri="{FF2B5EF4-FFF2-40B4-BE49-F238E27FC236}">
                <a16:creationId xmlns:a16="http://schemas.microsoft.com/office/drawing/2014/main" id="{58F856A5-70EB-74A7-D9AF-3DC3D8C468FA}"/>
              </a:ext>
            </a:extLst>
          </p:cNvPr>
          <p:cNvSpPr>
            <a:spLocks noChangeArrowheads="1"/>
          </p:cNvSpPr>
          <p:nvPr/>
        </p:nvSpPr>
        <p:spPr bwMode="auto">
          <a:xfrm>
            <a:off x="-21459154" y="0"/>
            <a:ext cx="3365115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Content Placeholder 3">
            <a:extLst>
              <a:ext uri="{FF2B5EF4-FFF2-40B4-BE49-F238E27FC236}">
                <a16:creationId xmlns:a16="http://schemas.microsoft.com/office/drawing/2014/main" id="{FCEB1053-31EC-A76F-6C1F-7D79C5DE49CC}"/>
              </a:ext>
            </a:extLst>
          </p:cNvPr>
          <p:cNvGraphicFramePr>
            <a:graphicFrameLocks noGrp="1"/>
          </p:cNvGraphicFramePr>
          <p:nvPr>
            <p:ph idx="1"/>
            <p:extLst>
              <p:ext uri="{D42A27DB-BD31-4B8C-83A1-F6EECF244321}">
                <p14:modId xmlns:p14="http://schemas.microsoft.com/office/powerpoint/2010/main" val="2824727632"/>
              </p:ext>
            </p:extLst>
          </p:nvPr>
        </p:nvGraphicFramePr>
        <p:xfrm>
          <a:off x="805648" y="645845"/>
          <a:ext cx="10580705" cy="3932462"/>
        </p:xfrm>
        <a:graphic>
          <a:graphicData uri="http://schemas.openxmlformats.org/drawingml/2006/table">
            <a:tbl>
              <a:tblPr firstRow="1" bandRow="1"/>
              <a:tblGrid>
                <a:gridCol w="2338029">
                  <a:extLst>
                    <a:ext uri="{9D8B030D-6E8A-4147-A177-3AD203B41FA5}">
                      <a16:colId xmlns:a16="http://schemas.microsoft.com/office/drawing/2014/main" val="884386319"/>
                    </a:ext>
                  </a:extLst>
                </a:gridCol>
                <a:gridCol w="1067350">
                  <a:extLst>
                    <a:ext uri="{9D8B030D-6E8A-4147-A177-3AD203B41FA5}">
                      <a16:colId xmlns:a16="http://schemas.microsoft.com/office/drawing/2014/main" val="1239561099"/>
                    </a:ext>
                  </a:extLst>
                </a:gridCol>
                <a:gridCol w="7175326">
                  <a:extLst>
                    <a:ext uri="{9D8B030D-6E8A-4147-A177-3AD203B41FA5}">
                      <a16:colId xmlns:a16="http://schemas.microsoft.com/office/drawing/2014/main" val="3293533685"/>
                    </a:ext>
                  </a:extLst>
                </a:gridCol>
              </a:tblGrid>
              <a:tr h="339702">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Term</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rPr>
                        <a:t>Value</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0" rtl="0" fontAlgn="t">
                        <a:spcBef>
                          <a:spcPts val="0"/>
                        </a:spcBef>
                        <a:spcAft>
                          <a:spcPts val="0"/>
                        </a:spcAft>
                      </a:pPr>
                      <a:r>
                        <a:rPr lang="en-US" sz="1200" b="1" i="0" u="none" strike="noStrike">
                          <a:solidFill>
                            <a:srgbClr val="000000"/>
                          </a:solidFill>
                          <a:effectLst/>
                          <a:latin typeface="Times New Roman" panose="02020603050405020304" pitchFamily="18" charset="0"/>
                        </a:rPr>
                        <a:t>Interpretation of value</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9403668"/>
                  </a:ext>
                </a:extLst>
              </a:tr>
              <a:tr h="529127">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Size</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694</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There have 694 nodes in this network</a:t>
                      </a:r>
                      <a:endParaRPr lang="en-US" sz="1900">
                        <a:effectLst/>
                      </a:endParaRPr>
                    </a:p>
                    <a:p>
                      <a:pPr marL="508000" rtl="0" fontAlgn="t">
                        <a:spcBef>
                          <a:spcPts val="0"/>
                        </a:spcBef>
                        <a:spcAft>
                          <a:spcPts val="0"/>
                        </a:spcAft>
                      </a:pPr>
                      <a:r>
                        <a:rPr lang="en-US" sz="1200" b="0" i="0" u="none" strike="noStrike">
                          <a:solidFill>
                            <a:srgbClr val="000000"/>
                          </a:solidFill>
                          <a:effectLst/>
                          <a:latin typeface="Times New Roman" panose="02020603050405020304" pitchFamily="18" charset="0"/>
                        </a:rPr>
                        <a:t> </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8662368"/>
                  </a:ext>
                </a:extLst>
              </a:tr>
              <a:tr h="718552">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Density</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0.0038</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The proportion of observed ties in a network to the maximum number of possible ties. 0.0038 is the interconnection of this network, which is not very high.</a:t>
                      </a:r>
                      <a:endParaRPr lang="en-US" sz="1900">
                        <a:effectLst/>
                      </a:endParaRPr>
                    </a:p>
                    <a:p>
                      <a:pPr marL="508000" rtl="0" fontAlgn="t">
                        <a:spcBef>
                          <a:spcPts val="0"/>
                        </a:spcBef>
                        <a:spcAft>
                          <a:spcPts val="0"/>
                        </a:spcAft>
                      </a:pPr>
                      <a:r>
                        <a:rPr lang="en-US" sz="1200" b="0" i="0" u="none" strike="noStrike">
                          <a:solidFill>
                            <a:srgbClr val="000000"/>
                          </a:solidFill>
                          <a:effectLst/>
                          <a:latin typeface="Times New Roman" panose="02020603050405020304" pitchFamily="18" charset="0"/>
                        </a:rPr>
                        <a:t> </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659428"/>
                  </a:ext>
                </a:extLst>
              </a:tr>
              <a:tr h="907977">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Components</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311</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1200"/>
                        </a:spcBef>
                        <a:spcAft>
                          <a:spcPts val="1200"/>
                        </a:spcAft>
                      </a:pPr>
                      <a:r>
                        <a:rPr lang="en-US" sz="1200" b="0" i="0" u="none" strike="noStrike">
                          <a:solidFill>
                            <a:srgbClr val="000000"/>
                          </a:solidFill>
                          <a:effectLst/>
                          <a:latin typeface="Times New Roman" panose="02020603050405020304" pitchFamily="18" charset="0"/>
                        </a:rPr>
                        <a:t>The network split into 311 subgroups.</a:t>
                      </a:r>
                      <a:endParaRPr lang="en-US" sz="1900">
                        <a:effectLst/>
                      </a:endParaRPr>
                    </a:p>
                    <a:p>
                      <a:pPr marL="508000" rtl="0" fontAlgn="t">
                        <a:spcBef>
                          <a:spcPts val="1200"/>
                        </a:spcBef>
                        <a:spcAft>
                          <a:spcPts val="1200"/>
                        </a:spcAft>
                      </a:pPr>
                      <a:r>
                        <a:rPr lang="en-US" sz="1200" b="0" i="0" u="none" strike="noStrike">
                          <a:solidFill>
                            <a:srgbClr val="000000"/>
                          </a:solidFill>
                          <a:effectLst/>
                          <a:latin typeface="Times New Roman" panose="02020603050405020304" pitchFamily="18" charset="0"/>
                        </a:rPr>
                        <a:t> </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6023635"/>
                  </a:ext>
                </a:extLst>
              </a:tr>
              <a:tr h="718552">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Diameter</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20</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It’s the longest of the shortest paths across all pairs of nodes. Diameter 20 means it takes 20 steps to connect the two nodes that are furthest in the network.</a:t>
                      </a:r>
                      <a:endParaRPr lang="en-US" sz="1900">
                        <a:effectLst/>
                      </a:endParaRPr>
                    </a:p>
                    <a:p>
                      <a:pPr marL="508000" rtl="0" fontAlgn="t">
                        <a:spcBef>
                          <a:spcPts val="0"/>
                        </a:spcBef>
                        <a:spcAft>
                          <a:spcPts val="0"/>
                        </a:spcAft>
                      </a:pPr>
                      <a:r>
                        <a:rPr lang="en-US" sz="1200" b="0" i="0" u="none" strike="noStrike">
                          <a:solidFill>
                            <a:srgbClr val="000000"/>
                          </a:solidFill>
                          <a:effectLst/>
                          <a:latin typeface="Times New Roman" panose="02020603050405020304" pitchFamily="18" charset="0"/>
                        </a:rPr>
                        <a:t> </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9947631"/>
                  </a:ext>
                </a:extLst>
              </a:tr>
              <a:tr h="718552">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Clustering coefficient</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0.2144</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It’s the proportion of closed triangles to the total number of open and closed triangles. 0. 2144 means a moderate level of clustering in this network.</a:t>
                      </a:r>
                      <a:endParaRPr lang="en-US" sz="1900">
                        <a:effectLst/>
                      </a:endParaRPr>
                    </a:p>
                    <a:p>
                      <a:pPr marL="508000" rtl="0" fontAlgn="t">
                        <a:spcBef>
                          <a:spcPts val="0"/>
                        </a:spcBef>
                        <a:spcAft>
                          <a:spcPts val="0"/>
                        </a:spcAft>
                      </a:pPr>
                      <a:r>
                        <a:rPr lang="en-US" sz="1200" b="0" i="0" u="none" strike="noStrike">
                          <a:solidFill>
                            <a:srgbClr val="000000"/>
                          </a:solidFill>
                          <a:effectLst/>
                          <a:latin typeface="Times New Roman" panose="02020603050405020304" pitchFamily="18" charset="0"/>
                        </a:rPr>
                        <a:t> </a:t>
                      </a:r>
                      <a:endParaRPr lang="en-US" sz="1900">
                        <a:effectLst/>
                      </a:endParaRPr>
                    </a:p>
                  </a:txBody>
                  <a:tcPr marL="52408" marR="52408" marT="52408" marB="524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700068"/>
                  </a:ext>
                </a:extLst>
              </a:tr>
            </a:tbl>
          </a:graphicData>
        </a:graphic>
      </p:graphicFrame>
    </p:spTree>
    <p:extLst>
      <p:ext uri="{BB962C8B-B14F-4D97-AF65-F5344CB8AC3E}">
        <p14:creationId xmlns:p14="http://schemas.microsoft.com/office/powerpoint/2010/main" val="1500016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ED29F-4C48-0FF3-52E3-112FD4481A6E}"/>
              </a:ext>
            </a:extLst>
          </p:cNvPr>
          <p:cNvSpPr>
            <a:spLocks noGrp="1"/>
          </p:cNvSpPr>
          <p:nvPr>
            <p:ph idx="1"/>
          </p:nvPr>
        </p:nvSpPr>
        <p:spPr>
          <a:xfrm>
            <a:off x="518160" y="1278550"/>
            <a:ext cx="11582400" cy="4898413"/>
          </a:xfrm>
        </p:spPr>
        <p:txBody>
          <a:bodyPr vert="horz" lIns="91440" tIns="45720" rIns="91440" bIns="45720" rtlCol="0" anchor="t">
            <a:normAutofit fontScale="92500" lnSpcReduction="20000"/>
          </a:bodyPr>
          <a:lstStyle/>
          <a:p>
            <a:pPr marL="0" indent="0">
              <a:buNone/>
            </a:pPr>
            <a:endParaRPr lang="en-US" sz="2000">
              <a:solidFill>
                <a:srgbClr val="374151"/>
              </a:solidFill>
              <a:latin typeface="Times New Roman"/>
              <a:ea typeface="+mn-lt"/>
              <a:cs typeface="+mn-lt"/>
            </a:endParaRPr>
          </a:p>
          <a:p>
            <a:pPr marL="0" indent="0">
              <a:buNone/>
            </a:pPr>
            <a:r>
              <a:rPr lang="en-US" sz="2400" b="1" dirty="0">
                <a:latin typeface="Calibri"/>
                <a:ea typeface="+mn-lt"/>
                <a:cs typeface="+mn-lt"/>
              </a:rPr>
              <a:t>Impact of Significant Attributes on Network Formation and HIV Transmission</a:t>
            </a:r>
          </a:p>
          <a:p>
            <a:endParaRPr lang="en-US" sz="2000">
              <a:latin typeface="Calibri"/>
              <a:cs typeface="Calibri"/>
            </a:endParaRPr>
          </a:p>
          <a:p>
            <a:pPr marL="0" indent="0">
              <a:buNone/>
            </a:pPr>
            <a:r>
              <a:rPr lang="en-US" sz="2000" dirty="0">
                <a:latin typeface="Calibri"/>
                <a:cs typeface="Times New Roman"/>
              </a:rPr>
              <a:t>   1-  RACE </a:t>
            </a:r>
          </a:p>
          <a:p>
            <a:pPr marL="342900" indent="228600"/>
            <a:r>
              <a:rPr lang="en-US" sz="2000" dirty="0">
                <a:latin typeface="Calibri"/>
                <a:cs typeface="Times New Roman"/>
              </a:rPr>
              <a:t>Coefficient: 0.577145 </a:t>
            </a:r>
          </a:p>
          <a:p>
            <a:pPr marL="342900" indent="228600"/>
            <a:r>
              <a:rPr lang="en-US" sz="2000" dirty="0">
                <a:latin typeface="Calibri"/>
                <a:cs typeface="Times New Roman"/>
              </a:rPr>
              <a:t>The strongest impact on network formation and HIV transmission. </a:t>
            </a:r>
            <a:endParaRPr lang="en-US" sz="2000" dirty="0">
              <a:latin typeface="Calibri"/>
              <a:cs typeface="Calibri" panose="020F0502020204030204"/>
            </a:endParaRPr>
          </a:p>
          <a:p>
            <a:pPr marL="571500"/>
            <a:r>
              <a:rPr lang="en-US" sz="2000" dirty="0">
                <a:latin typeface="Calibri"/>
                <a:cs typeface="Times New Roman"/>
              </a:rPr>
              <a:t>Individuals from the same racial group are more likely to form connections.</a:t>
            </a:r>
            <a:endParaRPr lang="en-US" sz="2000" dirty="0">
              <a:latin typeface="Calibri"/>
              <a:cs typeface="Calibri" panose="020F0502020204030204"/>
            </a:endParaRPr>
          </a:p>
          <a:p>
            <a:endParaRPr lang="en-US" sz="2000">
              <a:latin typeface="Calibri"/>
              <a:cs typeface="Times New Roman"/>
            </a:endParaRPr>
          </a:p>
          <a:p>
            <a:pPr marL="0" indent="0">
              <a:buNone/>
            </a:pPr>
            <a:r>
              <a:rPr lang="en-US" sz="2000" dirty="0">
                <a:latin typeface="Calibri"/>
                <a:ea typeface="+mn-lt"/>
                <a:cs typeface="+mn-lt"/>
              </a:rPr>
              <a:t>   2- Unemployment Status</a:t>
            </a:r>
            <a:endParaRPr lang="en-US" sz="2000" dirty="0">
              <a:latin typeface="Calibri"/>
              <a:cs typeface="Calibri"/>
            </a:endParaRPr>
          </a:p>
          <a:p>
            <a:pPr lvl="1"/>
            <a:r>
              <a:rPr lang="en-US" sz="2000" dirty="0">
                <a:latin typeface="Calibri"/>
                <a:ea typeface="+mn-lt"/>
                <a:cs typeface="+mn-lt"/>
              </a:rPr>
              <a:t>Coefficient: 0.125353</a:t>
            </a:r>
            <a:endParaRPr lang="en-US" sz="2000" dirty="0">
              <a:latin typeface="Calibri"/>
              <a:cs typeface="Times New Roman"/>
            </a:endParaRPr>
          </a:p>
          <a:p>
            <a:pPr lvl="1"/>
            <a:r>
              <a:rPr lang="en-US" sz="2000" dirty="0">
                <a:latin typeface="Calibri"/>
                <a:ea typeface="+mn-lt"/>
                <a:cs typeface="Arial"/>
              </a:rPr>
              <a:t>This attribute might affect the HIV transmission network structure by creating clusters of individuals with similar employment statuses.</a:t>
            </a:r>
            <a:endParaRPr lang="en-US" sz="2000" dirty="0">
              <a:latin typeface="Calibri"/>
              <a:cs typeface="Times New Roman"/>
            </a:endParaRPr>
          </a:p>
          <a:p>
            <a:pPr lvl="1"/>
            <a:endParaRPr lang="en-US" sz="2000">
              <a:latin typeface="Calibri"/>
              <a:ea typeface="+mn-lt"/>
              <a:cs typeface="Arial"/>
            </a:endParaRPr>
          </a:p>
          <a:p>
            <a:pPr marL="0" indent="0">
              <a:buNone/>
            </a:pPr>
            <a:r>
              <a:rPr lang="en-US" sz="2000" dirty="0">
                <a:latin typeface="Calibri"/>
                <a:ea typeface="+mn-lt"/>
                <a:cs typeface="+mn-lt"/>
              </a:rPr>
              <a:t>   3- Living on the streets</a:t>
            </a:r>
            <a:endParaRPr lang="en-US" sz="2000" dirty="0">
              <a:latin typeface="Calibri"/>
              <a:cs typeface="Times New Roman"/>
            </a:endParaRPr>
          </a:p>
          <a:p>
            <a:pPr lvl="1"/>
            <a:r>
              <a:rPr lang="en-US" sz="2000" dirty="0">
                <a:latin typeface="Calibri"/>
                <a:ea typeface="+mn-lt"/>
                <a:cs typeface="+mn-lt"/>
              </a:rPr>
              <a:t>Coefficient: 0.122385</a:t>
            </a:r>
            <a:endParaRPr lang="en-US" sz="2000" dirty="0">
              <a:latin typeface="Calibri"/>
              <a:cs typeface="Times New Roman"/>
            </a:endParaRPr>
          </a:p>
          <a:p>
            <a:pPr lvl="1"/>
            <a:endParaRPr lang="en-US" sz="2000" dirty="0">
              <a:latin typeface="Calibri"/>
              <a:cs typeface="Calibri"/>
            </a:endParaRPr>
          </a:p>
          <a:p>
            <a:endParaRPr lang="en-US">
              <a:solidFill>
                <a:srgbClr val="000000"/>
              </a:solidFill>
              <a:latin typeface="Calibri" panose="020F0502020204030204"/>
              <a:cs typeface="Calibri"/>
            </a:endParaRPr>
          </a:p>
        </p:txBody>
      </p:sp>
    </p:spTree>
    <p:extLst>
      <p:ext uri="{BB962C8B-B14F-4D97-AF65-F5344CB8AC3E}">
        <p14:creationId xmlns:p14="http://schemas.microsoft.com/office/powerpoint/2010/main" val="1883164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wave&#10;&#10;Description automatically generated with low confidence">
            <a:extLst>
              <a:ext uri="{FF2B5EF4-FFF2-40B4-BE49-F238E27FC236}">
                <a16:creationId xmlns:a16="http://schemas.microsoft.com/office/drawing/2014/main" id="{DE9EDE99-628D-C111-C89E-DA8CFD2DCFF0}"/>
              </a:ext>
            </a:extLst>
          </p:cNvPr>
          <p:cNvPicPr>
            <a:picLocks noChangeAspect="1"/>
          </p:cNvPicPr>
          <p:nvPr/>
        </p:nvPicPr>
        <p:blipFill rotWithShape="1">
          <a:blip r:embed="rId2">
            <a:duotone>
              <a:schemeClr val="bg2">
                <a:shade val="45000"/>
                <a:satMod val="135000"/>
              </a:schemeClr>
              <a:prstClr val="white"/>
            </a:duotone>
          </a:blip>
          <a:srcRect t="6932" b="8799"/>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17B0FE-7B9E-AABD-F5D1-6A65EC65EE6F}"/>
              </a:ext>
            </a:extLst>
          </p:cNvPr>
          <p:cNvSpPr>
            <a:spLocks noGrp="1"/>
          </p:cNvSpPr>
          <p:nvPr>
            <p:ph type="title"/>
          </p:nvPr>
        </p:nvSpPr>
        <p:spPr>
          <a:xfrm>
            <a:off x="838200" y="365125"/>
            <a:ext cx="10515600" cy="1325563"/>
          </a:xfrm>
        </p:spPr>
        <p:txBody>
          <a:bodyPr>
            <a:normAutofit/>
          </a:bodyPr>
          <a:lstStyle/>
          <a:p>
            <a:r>
              <a:rPr lang="en-US" b="1"/>
              <a:t>Research Questions Part 2</a:t>
            </a:r>
            <a:endParaRPr lang="en-US" dirty="0"/>
          </a:p>
        </p:txBody>
      </p:sp>
      <p:graphicFrame>
        <p:nvGraphicFramePr>
          <p:cNvPr id="5" name="Content Placeholder 2">
            <a:extLst>
              <a:ext uri="{FF2B5EF4-FFF2-40B4-BE49-F238E27FC236}">
                <a16:creationId xmlns:a16="http://schemas.microsoft.com/office/drawing/2014/main" id="{E26BE519-5884-421A-648B-B9FB7EA3C626}"/>
              </a:ext>
            </a:extLst>
          </p:cNvPr>
          <p:cNvGraphicFramePr>
            <a:graphicFrameLocks noGrp="1"/>
          </p:cNvGraphicFramePr>
          <p:nvPr>
            <p:ph idx="1"/>
            <p:extLst>
              <p:ext uri="{D42A27DB-BD31-4B8C-83A1-F6EECF244321}">
                <p14:modId xmlns:p14="http://schemas.microsoft.com/office/powerpoint/2010/main" val="33389950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073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CF356-5053-7351-6516-7B56352174DD}"/>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Who occupies brokerage points?</a:t>
            </a:r>
            <a:endParaRPr lang="en-US" sz="4000">
              <a:solidFill>
                <a:srgbClr val="FFFFFF"/>
              </a:solidFill>
            </a:endParaRPr>
          </a:p>
        </p:txBody>
      </p:sp>
      <p:sp>
        <p:nvSpPr>
          <p:cNvPr id="3" name="Content Placeholder 2">
            <a:extLst>
              <a:ext uri="{FF2B5EF4-FFF2-40B4-BE49-F238E27FC236}">
                <a16:creationId xmlns:a16="http://schemas.microsoft.com/office/drawing/2014/main" id="{8F825FED-ABD8-BD60-0BB6-D02846200334}"/>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cs typeface="Calibri"/>
              </a:rPr>
              <a:t>Key brokerage positions are occupied by individuals with these node attributes:</a:t>
            </a:r>
          </a:p>
          <a:p>
            <a:pPr lvl="1"/>
            <a:r>
              <a:rPr lang="en-US" sz="2000">
                <a:cs typeface="Calibri"/>
              </a:rPr>
              <a:t>Race: white or black</a:t>
            </a:r>
          </a:p>
          <a:p>
            <a:pPr lvl="1"/>
            <a:r>
              <a:rPr lang="en-US" sz="2000">
                <a:cs typeface="Calibri"/>
              </a:rPr>
              <a:t>Sexuality: mostly heterosexual </a:t>
            </a:r>
          </a:p>
          <a:p>
            <a:pPr lvl="1"/>
            <a:r>
              <a:rPr lang="en-US" sz="2000">
                <a:cs typeface="Calibri"/>
              </a:rPr>
              <a:t>Not disabled</a:t>
            </a:r>
          </a:p>
          <a:p>
            <a:pPr lvl="1"/>
            <a:r>
              <a:rPr lang="en-US" sz="2000">
                <a:cs typeface="Calibri"/>
              </a:rPr>
              <a:t>Mostly unemployed </a:t>
            </a:r>
          </a:p>
          <a:p>
            <a:pPr lvl="1"/>
            <a:r>
              <a:rPr lang="en-US" sz="2000">
                <a:cs typeface="Calibri"/>
              </a:rPr>
              <a:t>Not homeless</a:t>
            </a:r>
          </a:p>
          <a:p>
            <a:pPr lvl="1"/>
            <a:r>
              <a:rPr lang="en-US" sz="2000">
                <a:cs typeface="Calibri"/>
              </a:rPr>
              <a:t>Mostly high school level education</a:t>
            </a:r>
          </a:p>
          <a:p>
            <a:pPr lvl="1"/>
            <a:endParaRPr lang="en-US" sz="2000">
              <a:cs typeface="Calibri"/>
            </a:endParaRPr>
          </a:p>
          <a:p>
            <a:pPr lvl="1"/>
            <a:endParaRPr lang="en-US" sz="2000">
              <a:cs typeface="Calibri"/>
            </a:endParaRPr>
          </a:p>
          <a:p>
            <a:pPr lvl="1"/>
            <a:endParaRPr lang="en-US" sz="2000">
              <a:cs typeface="Calibri"/>
            </a:endParaRPr>
          </a:p>
          <a:p>
            <a:endParaRPr lang="en-US" sz="2000">
              <a:cs typeface="Calibri"/>
            </a:endParaRPr>
          </a:p>
        </p:txBody>
      </p:sp>
    </p:spTree>
    <p:extLst>
      <p:ext uri="{BB962C8B-B14F-4D97-AF65-F5344CB8AC3E}">
        <p14:creationId xmlns:p14="http://schemas.microsoft.com/office/powerpoint/2010/main" val="2611051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7C2DA-6C31-87A3-78C0-4CE6DADB44B1}"/>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a:rPr>
              <a:t>Concluding remarks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51E33E40-DE19-9B5A-8E74-4CA7A387D8CB}"/>
              </a:ext>
            </a:extLst>
          </p:cNvPr>
          <p:cNvGraphicFramePr>
            <a:graphicFrameLocks noGrp="1"/>
          </p:cNvGraphicFramePr>
          <p:nvPr>
            <p:ph idx="1"/>
            <p:extLst>
              <p:ext uri="{D42A27DB-BD31-4B8C-83A1-F6EECF244321}">
                <p14:modId xmlns:p14="http://schemas.microsoft.com/office/powerpoint/2010/main" val="126343000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4333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2B471-EE75-D788-609F-EAFB88A0A557}"/>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a:rPr>
              <a:t>Concluding remarks cont.</a:t>
            </a:r>
          </a:p>
        </p:txBody>
      </p:sp>
      <p:graphicFrame>
        <p:nvGraphicFramePr>
          <p:cNvPr id="5" name="Content Placeholder 2">
            <a:extLst>
              <a:ext uri="{FF2B5EF4-FFF2-40B4-BE49-F238E27FC236}">
                <a16:creationId xmlns:a16="http://schemas.microsoft.com/office/drawing/2014/main" id="{EE8531C7-2A52-0E76-2083-CC86B5E02113}"/>
              </a:ext>
            </a:extLst>
          </p:cNvPr>
          <p:cNvGraphicFramePr>
            <a:graphicFrameLocks noGrp="1"/>
          </p:cNvGraphicFramePr>
          <p:nvPr>
            <p:ph idx="1"/>
            <p:extLst>
              <p:ext uri="{D42A27DB-BD31-4B8C-83A1-F6EECF244321}">
                <p14:modId xmlns:p14="http://schemas.microsoft.com/office/powerpoint/2010/main" val="295572203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8107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1DAEF246-DF03-62E7-D119-995233F2B326}"/>
              </a:ext>
            </a:extLst>
          </p:cNvPr>
          <p:cNvPicPr>
            <a:picLocks noChangeAspect="1"/>
          </p:cNvPicPr>
          <p:nvPr/>
        </p:nvPicPr>
        <p:blipFill rotWithShape="1">
          <a:blip r:embed="rId3">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DD5A239E-AA5F-E277-D287-756FA704F53A}"/>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Thank you!</a:t>
            </a:r>
          </a:p>
        </p:txBody>
      </p:sp>
    </p:spTree>
    <p:extLst>
      <p:ext uri="{BB962C8B-B14F-4D97-AF65-F5344CB8AC3E}">
        <p14:creationId xmlns:p14="http://schemas.microsoft.com/office/powerpoint/2010/main" val="19250867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2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37790-819F-163F-BC52-E215E9DCEE6C}"/>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400" kern="1200" dirty="0">
                <a:latin typeface="+mj-lt"/>
                <a:ea typeface="+mj-ea"/>
                <a:cs typeface="+mj-cs"/>
              </a:rPr>
              <a:t>Our Team</a:t>
            </a:r>
          </a:p>
        </p:txBody>
      </p:sp>
      <p:pic>
        <p:nvPicPr>
          <p:cNvPr id="18" name="Graphic 17" descr="Teamwork">
            <a:extLst>
              <a:ext uri="{FF2B5EF4-FFF2-40B4-BE49-F238E27FC236}">
                <a16:creationId xmlns:a16="http://schemas.microsoft.com/office/drawing/2014/main" id="{78E47387-00F8-9E19-15DB-041F77FEE3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936" y="699516"/>
            <a:ext cx="5458968" cy="5458968"/>
          </a:xfrm>
          <a:prstGeom prst="rect">
            <a:avLst/>
          </a:prstGeom>
        </p:spPr>
      </p:pic>
      <p:sp>
        <p:nvSpPr>
          <p:cNvPr id="64"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97CD9F71-F6C8-6A8A-D730-773A13D7B15D}"/>
              </a:ext>
            </a:extLst>
          </p:cNvPr>
          <p:cNvSpPr>
            <a:spLocks noGrp="1"/>
          </p:cNvSpPr>
          <p:nvPr>
            <p:ph idx="1"/>
          </p:nvPr>
        </p:nvSpPr>
        <p:spPr>
          <a:xfrm>
            <a:off x="6739128" y="2664886"/>
            <a:ext cx="4818888" cy="3550789"/>
          </a:xfrm>
        </p:spPr>
        <p:txBody>
          <a:bodyPr vert="horz" lIns="91440" tIns="45720" rIns="91440" bIns="45720" rtlCol="0" anchor="t">
            <a:normAutofit/>
          </a:bodyPr>
          <a:lstStyle/>
          <a:p>
            <a:pPr marL="0" indent="0">
              <a:buNone/>
            </a:pPr>
            <a:r>
              <a:rPr lang="en-US" sz="2200" kern="1200" dirty="0">
                <a:latin typeface="+mn-lt"/>
                <a:ea typeface="+mn-ea"/>
                <a:cs typeface="+mn-cs"/>
              </a:rPr>
              <a:t>Group </a:t>
            </a:r>
            <a:r>
              <a:rPr lang="en-US" sz="2200" b="1" i="0" dirty="0">
                <a:effectLst/>
                <a:latin typeface="Lato Extended"/>
              </a:rPr>
              <a:t>Multiplexity</a:t>
            </a:r>
          </a:p>
          <a:p>
            <a:pPr marL="0" indent="0">
              <a:buNone/>
            </a:pPr>
            <a:endParaRPr lang="en-US" sz="2200" b="1" i="0" dirty="0">
              <a:effectLst/>
              <a:latin typeface="Lato Extended"/>
            </a:endParaRPr>
          </a:p>
          <a:p>
            <a:r>
              <a:rPr lang="en-US" sz="2200" b="1" i="1" dirty="0">
                <a:effectLst/>
                <a:latin typeface="Lato Extended"/>
              </a:rPr>
              <a:t>Kaijie “Yuri” Yu </a:t>
            </a:r>
          </a:p>
          <a:p>
            <a:r>
              <a:rPr lang="en-US" sz="2200" b="1" i="1" dirty="0">
                <a:effectLst/>
                <a:latin typeface="Lato Extended"/>
              </a:rPr>
              <a:t>Ahmad </a:t>
            </a:r>
            <a:r>
              <a:rPr lang="en-US" sz="2200" b="1" i="1" dirty="0" err="1">
                <a:effectLst/>
                <a:latin typeface="Lato Extended"/>
              </a:rPr>
              <a:t>Alasmari</a:t>
            </a:r>
            <a:r>
              <a:rPr lang="en-US" sz="2200" b="1" i="1" dirty="0">
                <a:effectLst/>
                <a:latin typeface="Lato Extended"/>
              </a:rPr>
              <a:t> </a:t>
            </a:r>
          </a:p>
          <a:p>
            <a:r>
              <a:rPr lang="en-US" sz="2200" b="1" i="1" dirty="0">
                <a:effectLst/>
                <a:latin typeface="Lato Extended"/>
              </a:rPr>
              <a:t>Edward Segura-Tinoco</a:t>
            </a:r>
          </a:p>
          <a:p>
            <a:r>
              <a:rPr lang="en-US" sz="2200" b="1" i="1" dirty="0">
                <a:effectLst/>
                <a:latin typeface="Lato Extended"/>
              </a:rPr>
              <a:t>Denise </a:t>
            </a:r>
            <a:r>
              <a:rPr lang="en-US" sz="2200" b="1" i="1" dirty="0" err="1">
                <a:effectLst/>
                <a:latin typeface="Lato Extended"/>
              </a:rPr>
              <a:t>Escarcega</a:t>
            </a:r>
            <a:r>
              <a:rPr lang="en-US" sz="2200" b="1" i="1" dirty="0">
                <a:effectLst/>
                <a:latin typeface="Lato Extended"/>
              </a:rPr>
              <a:t> </a:t>
            </a:r>
          </a:p>
          <a:p>
            <a:r>
              <a:rPr lang="en-US" sz="2200" b="1" i="1" dirty="0" err="1">
                <a:effectLst/>
                <a:latin typeface="Lato Extended"/>
              </a:rPr>
              <a:t>Ghurdan</a:t>
            </a:r>
            <a:r>
              <a:rPr lang="en-US" sz="2200" b="1" i="1" dirty="0">
                <a:effectLst/>
                <a:latin typeface="Lato Extended"/>
              </a:rPr>
              <a:t> </a:t>
            </a:r>
            <a:r>
              <a:rPr lang="en-US" sz="2200" b="1" i="1" dirty="0" err="1">
                <a:effectLst/>
                <a:latin typeface="Lato Extended"/>
              </a:rPr>
              <a:t>Alghureid</a:t>
            </a:r>
            <a:endParaRPr lang="en-US" sz="2200" b="1" i="1" dirty="0">
              <a:effectLst/>
              <a:latin typeface="Lato Extended"/>
            </a:endParaRPr>
          </a:p>
          <a:p>
            <a:pPr marL="0" indent="0">
              <a:buNone/>
            </a:pPr>
            <a:endParaRPr lang="en-US" sz="2200" kern="1200" dirty="0">
              <a:latin typeface="+mn-lt"/>
              <a:ea typeface="+mn-ea"/>
              <a:cs typeface="+mn-cs"/>
            </a:endParaRPr>
          </a:p>
        </p:txBody>
      </p:sp>
    </p:spTree>
    <p:extLst>
      <p:ext uri="{BB962C8B-B14F-4D97-AF65-F5344CB8AC3E}">
        <p14:creationId xmlns:p14="http://schemas.microsoft.com/office/powerpoint/2010/main" val="237856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6">
            <a:extLst>
              <a:ext uri="{FF2B5EF4-FFF2-40B4-BE49-F238E27FC236}">
                <a16:creationId xmlns:a16="http://schemas.microsoft.com/office/drawing/2014/main" id="{6112B4A7-3559-4D03-BE94-7DA52DBD6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8">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BC357-1E21-59BF-806D-F65FAA8C83B9}"/>
              </a:ext>
            </a:extLst>
          </p:cNvPr>
          <p:cNvSpPr>
            <a:spLocks noGrp="1"/>
          </p:cNvSpPr>
          <p:nvPr>
            <p:ph type="title"/>
          </p:nvPr>
        </p:nvSpPr>
        <p:spPr>
          <a:xfrm>
            <a:off x="4485683" y="349664"/>
            <a:ext cx="7124671" cy="1638377"/>
          </a:xfrm>
        </p:spPr>
        <p:txBody>
          <a:bodyPr anchor="b">
            <a:normAutofit/>
          </a:bodyPr>
          <a:lstStyle/>
          <a:p>
            <a:r>
              <a:rPr lang="en-US" sz="4800" b="0" i="0">
                <a:effectLst/>
                <a:latin typeface="Söhne"/>
              </a:rPr>
              <a:t>Tools Utilized in Our Analysis</a:t>
            </a:r>
            <a:endParaRPr lang="en-US" sz="4800"/>
          </a:p>
        </p:txBody>
      </p:sp>
      <p:sp>
        <p:nvSpPr>
          <p:cNvPr id="1036" name="Rectangle 1040">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4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44">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252538"/>
            <a:ext cx="3494670" cy="635292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Visual Studio Code and VS Code icons and names usage guidelines">
            <a:extLst>
              <a:ext uri="{FF2B5EF4-FFF2-40B4-BE49-F238E27FC236}">
                <a16:creationId xmlns:a16="http://schemas.microsoft.com/office/drawing/2014/main" id="{83241924-A616-5936-F6EA-504AE857783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96809" y="393681"/>
            <a:ext cx="1374838" cy="13748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9AFDBE-90F8-B38A-8DB0-114AE6A12B1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1647" y="2048486"/>
            <a:ext cx="3005162" cy="1164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Studio Logo Usage Guidelines - RStudio">
            <a:extLst>
              <a:ext uri="{FF2B5EF4-FFF2-40B4-BE49-F238E27FC236}">
                <a16:creationId xmlns:a16="http://schemas.microsoft.com/office/drawing/2014/main" id="{135C8630-793B-D64F-4CBC-E55C738F4D5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81648" y="3654468"/>
            <a:ext cx="3005162" cy="10518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ata | Access Tufts">
            <a:extLst>
              <a:ext uri="{FF2B5EF4-FFF2-40B4-BE49-F238E27FC236}">
                <a16:creationId xmlns:a16="http://schemas.microsoft.com/office/drawing/2014/main" id="{36D374CE-C615-F13B-05AC-798E8B6CF1EF}"/>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81648" y="5232999"/>
            <a:ext cx="3005162" cy="9940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Content Placeholder 2">
            <a:extLst>
              <a:ext uri="{FF2B5EF4-FFF2-40B4-BE49-F238E27FC236}">
                <a16:creationId xmlns:a16="http://schemas.microsoft.com/office/drawing/2014/main" id="{310D0523-51FF-8C82-BBA6-E95822AD73C2}"/>
              </a:ext>
            </a:extLst>
          </p:cNvPr>
          <p:cNvGraphicFramePr>
            <a:graphicFrameLocks noGrp="1"/>
          </p:cNvGraphicFramePr>
          <p:nvPr>
            <p:ph idx="1"/>
            <p:extLst>
              <p:ext uri="{D42A27DB-BD31-4B8C-83A1-F6EECF244321}">
                <p14:modId xmlns:p14="http://schemas.microsoft.com/office/powerpoint/2010/main" val="703356694"/>
              </p:ext>
            </p:extLst>
          </p:nvPr>
        </p:nvGraphicFramePr>
        <p:xfrm>
          <a:off x="4488873" y="2620641"/>
          <a:ext cx="7115139" cy="30237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9653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1881-020D-18C9-1CD6-BF9A8D331618}"/>
              </a:ext>
            </a:extLst>
          </p:cNvPr>
          <p:cNvSpPr>
            <a:spLocks noGrp="1"/>
          </p:cNvSpPr>
          <p:nvPr>
            <p:ph type="title"/>
          </p:nvPr>
        </p:nvSpPr>
        <p:spPr/>
        <p:txBody>
          <a:bodyPr>
            <a:normAutofit/>
          </a:bodyPr>
          <a:lstStyle/>
          <a:p>
            <a:pPr algn="ctr"/>
            <a:r>
              <a:rPr lang="en-US" sz="5400" b="1" dirty="0"/>
              <a:t>Introduction</a:t>
            </a:r>
            <a:endParaRPr lang="en-US"/>
          </a:p>
        </p:txBody>
      </p:sp>
      <p:sp>
        <p:nvSpPr>
          <p:cNvPr id="3" name="Content Placeholder 2">
            <a:extLst>
              <a:ext uri="{FF2B5EF4-FFF2-40B4-BE49-F238E27FC236}">
                <a16:creationId xmlns:a16="http://schemas.microsoft.com/office/drawing/2014/main" id="{C3229574-0D1A-D287-BD75-FD677CE1D074}"/>
              </a:ext>
            </a:extLst>
          </p:cNvPr>
          <p:cNvSpPr>
            <a:spLocks noGrp="1"/>
          </p:cNvSpPr>
          <p:nvPr>
            <p:ph idx="1"/>
          </p:nvPr>
        </p:nvSpPr>
        <p:spPr>
          <a:xfrm>
            <a:off x="206829" y="1825625"/>
            <a:ext cx="11789228" cy="4906509"/>
          </a:xfrm>
        </p:spPr>
        <p:txBody>
          <a:bodyPr vert="horz" lIns="91440" tIns="45720" rIns="91440" bIns="45720" rtlCol="0" anchor="t">
            <a:normAutofit lnSpcReduction="10000"/>
          </a:bodyPr>
          <a:lstStyle/>
          <a:p>
            <a:r>
              <a:rPr lang="en-US">
                <a:latin typeface="Arial"/>
                <a:cs typeface="Arial"/>
              </a:rPr>
              <a:t>Project inspiration: </a:t>
            </a:r>
          </a:p>
          <a:p>
            <a:pPr lvl="1"/>
            <a:r>
              <a:rPr lang="en-US">
                <a:latin typeface="Arial"/>
                <a:cs typeface="Arial"/>
              </a:rPr>
              <a:t>CDC STI transmission behavior: </a:t>
            </a:r>
            <a:r>
              <a:rPr lang="en-US">
                <a:ea typeface="+mn-lt"/>
                <a:cs typeface="+mn-lt"/>
              </a:rPr>
              <a:t>“Sexually Transmitted Disease Surveillance"</a:t>
            </a:r>
          </a:p>
          <a:p>
            <a:pPr lvl="1"/>
            <a:r>
              <a:rPr lang="en-US">
                <a:latin typeface="Arial"/>
                <a:cs typeface="Arial"/>
              </a:rPr>
              <a:t>"Fracking and Risky Sexual Behavior" </a:t>
            </a:r>
            <a:endParaRPr lang="en-US">
              <a:latin typeface="Calibri" panose="020F0502020204030204"/>
              <a:cs typeface="Calibri"/>
            </a:endParaRPr>
          </a:p>
          <a:p>
            <a:pPr lvl="1"/>
            <a:r>
              <a:rPr lang="en-US">
                <a:latin typeface="Arial"/>
                <a:cs typeface="Arial"/>
              </a:rPr>
              <a:t>“Social Context of Sexual Relationships Among Rural African Americans,” Sexually Transmitted Diseases</a:t>
            </a:r>
          </a:p>
          <a:p>
            <a:r>
              <a:rPr lang="en-US">
                <a:ea typeface="+mn-lt"/>
                <a:cs typeface="+mn-lt"/>
              </a:rPr>
              <a:t>Previous Work:</a:t>
            </a:r>
          </a:p>
          <a:p>
            <a:pPr lvl="1"/>
            <a:r>
              <a:rPr lang="en-US">
                <a:ea typeface="+mn-lt"/>
                <a:cs typeface="+mn-lt"/>
              </a:rPr>
              <a:t>Modeling HIV/STI transmission by methods of infection via sexual, social, needle, drugs</a:t>
            </a:r>
            <a:endParaRPr lang="en-US">
              <a:cs typeface="Calibri"/>
            </a:endParaRPr>
          </a:p>
          <a:p>
            <a:r>
              <a:rPr lang="en-US">
                <a:cs typeface="Calibri"/>
              </a:rPr>
              <a:t>Project Goal: </a:t>
            </a:r>
          </a:p>
          <a:p>
            <a:pPr lvl="1"/>
            <a:r>
              <a:rPr lang="en-US">
                <a:cs typeface="Calibri"/>
              </a:rPr>
              <a:t>Identify at-risk individuals by covariate subclassification for potential intervention plans/implementations to effectively target at-need populations</a:t>
            </a:r>
          </a:p>
          <a:p>
            <a:r>
              <a:rPr lang="en-US">
                <a:cs typeface="Calibri"/>
              </a:rPr>
              <a:t>Future work:</a:t>
            </a:r>
          </a:p>
          <a:p>
            <a:pPr lvl="1"/>
            <a:r>
              <a:rPr lang="en-US">
                <a:cs typeface="Calibri"/>
              </a:rPr>
              <a:t>Dynamic network evolution of transmission: the </a:t>
            </a:r>
          </a:p>
          <a:p>
            <a:endParaRPr lang="en-US">
              <a:cs typeface="Calibri"/>
            </a:endParaRPr>
          </a:p>
        </p:txBody>
      </p:sp>
    </p:spTree>
    <p:extLst>
      <p:ext uri="{BB962C8B-B14F-4D97-AF65-F5344CB8AC3E}">
        <p14:creationId xmlns:p14="http://schemas.microsoft.com/office/powerpoint/2010/main" val="410991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2B8A-FCEF-A1DA-A267-27EA4A09D117}"/>
              </a:ext>
            </a:extLst>
          </p:cNvPr>
          <p:cNvSpPr>
            <a:spLocks noGrp="1"/>
          </p:cNvSpPr>
          <p:nvPr>
            <p:ph type="title"/>
          </p:nvPr>
        </p:nvSpPr>
        <p:spPr/>
        <p:txBody>
          <a:bodyPr/>
          <a:lstStyle/>
          <a:p>
            <a:pPr algn="ctr"/>
            <a:r>
              <a:rPr lang="en-US">
                <a:cs typeface="Calibri Light"/>
              </a:rPr>
              <a:t>8-Study Data Collection</a:t>
            </a:r>
          </a:p>
        </p:txBody>
      </p:sp>
      <p:sp>
        <p:nvSpPr>
          <p:cNvPr id="3" name="Content Placeholder 2">
            <a:extLst>
              <a:ext uri="{FF2B5EF4-FFF2-40B4-BE49-F238E27FC236}">
                <a16:creationId xmlns:a16="http://schemas.microsoft.com/office/drawing/2014/main" id="{58927594-3285-1596-B46B-C80634C0836C}"/>
              </a:ext>
            </a:extLst>
          </p:cNvPr>
          <p:cNvSpPr>
            <a:spLocks noGrp="1"/>
          </p:cNvSpPr>
          <p:nvPr>
            <p:ph sz="half" idx="1"/>
          </p:nvPr>
        </p:nvSpPr>
        <p:spPr>
          <a:xfrm>
            <a:off x="272143" y="1825625"/>
            <a:ext cx="5747657" cy="4917395"/>
          </a:xfrm>
        </p:spPr>
        <p:txBody>
          <a:bodyPr vert="horz" lIns="91440" tIns="45720" rIns="91440" bIns="45720" rtlCol="0" anchor="t">
            <a:noAutofit/>
          </a:bodyPr>
          <a:lstStyle/>
          <a:p>
            <a:pPr marL="285750" indent="-285750"/>
            <a:r>
              <a:rPr lang="en-US" sz="2000">
                <a:solidFill>
                  <a:srgbClr val="212529"/>
                </a:solidFill>
                <a:latin typeface="Tahoma"/>
                <a:ea typeface="Tahoma"/>
                <a:cs typeface="Tahoma"/>
              </a:rPr>
              <a:t>Colorado Springs Project 90, 1988-1992</a:t>
            </a:r>
            <a:endParaRPr lang="en-US" sz="2000">
              <a:solidFill>
                <a:srgbClr val="000000"/>
              </a:solidFill>
              <a:latin typeface="Tahoma"/>
              <a:ea typeface="Tahoma"/>
              <a:cs typeface="Tahoma"/>
            </a:endParaRPr>
          </a:p>
          <a:p>
            <a:pPr marL="742950" lvl="1" indent="-285750"/>
            <a:r>
              <a:rPr lang="en-US" sz="1600">
                <a:solidFill>
                  <a:srgbClr val="212529"/>
                </a:solidFill>
                <a:latin typeface="Tahoma"/>
                <a:ea typeface="Tahoma"/>
                <a:cs typeface="Arial"/>
              </a:rPr>
              <a:t>N = 595 respondent individuals</a:t>
            </a:r>
            <a:endParaRPr lang="en-US" sz="1600">
              <a:solidFill>
                <a:srgbClr val="000000"/>
              </a:solidFill>
              <a:latin typeface="Tahoma"/>
              <a:ea typeface="Tahoma"/>
              <a:cs typeface="Calibri"/>
            </a:endParaRPr>
          </a:p>
          <a:p>
            <a:pPr marL="742950" lvl="1" indent="-285750"/>
            <a:r>
              <a:rPr lang="en-US" sz="1600">
                <a:solidFill>
                  <a:srgbClr val="212529"/>
                </a:solidFill>
                <a:latin typeface="Tahoma"/>
                <a:ea typeface="Tahoma"/>
                <a:cs typeface="Arial"/>
              </a:rPr>
              <a:t>Age = 15 and older</a:t>
            </a:r>
            <a:endParaRPr lang="en-US" sz="1600">
              <a:solidFill>
                <a:srgbClr val="000000"/>
              </a:solidFill>
              <a:latin typeface="Tahoma"/>
              <a:ea typeface="Tahoma"/>
              <a:cs typeface="Calibri"/>
            </a:endParaRPr>
          </a:p>
          <a:p>
            <a:pPr marL="285750" indent="-285750"/>
            <a:r>
              <a:rPr lang="en-US" sz="2000">
                <a:solidFill>
                  <a:srgbClr val="212529"/>
                </a:solidFill>
                <a:latin typeface="Tahoma"/>
                <a:ea typeface="Tahoma"/>
                <a:cs typeface="Tahoma"/>
              </a:rPr>
              <a:t>Bushwick [Brooklyn, NY] Social Factors and HIV Risk (SFHR) Study, 1991-1993</a:t>
            </a:r>
          </a:p>
          <a:p>
            <a:pPr marL="742950" lvl="1" indent="-285750"/>
            <a:r>
              <a:rPr lang="en-US" sz="1600">
                <a:solidFill>
                  <a:srgbClr val="212529"/>
                </a:solidFill>
                <a:latin typeface="Tahoma"/>
                <a:ea typeface="Tahoma"/>
                <a:cs typeface="Arial"/>
              </a:rPr>
              <a:t>N = 804 respondents</a:t>
            </a:r>
            <a:endParaRPr lang="en-US" sz="1600">
              <a:solidFill>
                <a:srgbClr val="212529"/>
              </a:solidFill>
              <a:latin typeface="Tahoma"/>
              <a:ea typeface="Tahoma"/>
              <a:cs typeface="Tahoma"/>
            </a:endParaRPr>
          </a:p>
          <a:p>
            <a:pPr marL="742950" lvl="1" indent="-285750"/>
            <a:r>
              <a:rPr lang="en-US" sz="1600">
                <a:solidFill>
                  <a:srgbClr val="212529"/>
                </a:solidFill>
                <a:latin typeface="Tahoma"/>
                <a:ea typeface="Tahoma"/>
                <a:cs typeface="Arial"/>
              </a:rPr>
              <a:t>Age = 18 and older</a:t>
            </a:r>
            <a:endParaRPr lang="en-US" sz="1600">
              <a:solidFill>
                <a:srgbClr val="212529"/>
              </a:solidFill>
              <a:latin typeface="Tahoma"/>
              <a:ea typeface="Tahoma"/>
              <a:cs typeface="Tahoma"/>
            </a:endParaRPr>
          </a:p>
          <a:p>
            <a:pPr marL="285750" indent="-285750"/>
            <a:r>
              <a:rPr lang="en-US" sz="2000">
                <a:solidFill>
                  <a:srgbClr val="212529"/>
                </a:solidFill>
                <a:latin typeface="Tahoma"/>
                <a:ea typeface="Tahoma"/>
                <a:cs typeface="Tahoma"/>
              </a:rPr>
              <a:t>Atlanta Urban Networks Project, 1996-1999</a:t>
            </a:r>
          </a:p>
          <a:p>
            <a:pPr marL="742950" lvl="1" indent="-285750"/>
            <a:r>
              <a:rPr lang="en-US" sz="1600">
                <a:solidFill>
                  <a:srgbClr val="212529"/>
                </a:solidFill>
                <a:latin typeface="Tahoma"/>
                <a:ea typeface="Tahoma"/>
                <a:cs typeface="Arial"/>
              </a:rPr>
              <a:t>N = 228 respondents</a:t>
            </a:r>
          </a:p>
          <a:p>
            <a:pPr marL="742950" lvl="1" indent="-285750"/>
            <a:r>
              <a:rPr lang="en-US" sz="1600">
                <a:solidFill>
                  <a:srgbClr val="212529"/>
                </a:solidFill>
                <a:latin typeface="Tahoma"/>
                <a:ea typeface="Tahoma"/>
                <a:cs typeface="Arial"/>
              </a:rPr>
              <a:t>Age = 19 and older</a:t>
            </a:r>
            <a:endParaRPr lang="en-US" sz="1600">
              <a:solidFill>
                <a:srgbClr val="212529"/>
              </a:solidFill>
              <a:latin typeface="Tahoma"/>
              <a:ea typeface="Tahoma"/>
              <a:cs typeface="Tahoma"/>
            </a:endParaRPr>
          </a:p>
          <a:p>
            <a:pPr marL="285750" indent="-285750"/>
            <a:r>
              <a:rPr lang="en-US" sz="2000">
                <a:solidFill>
                  <a:srgbClr val="212529"/>
                </a:solidFill>
                <a:latin typeface="Tahoma"/>
                <a:ea typeface="Tahoma"/>
                <a:cs typeface="Tahoma"/>
              </a:rPr>
              <a:t>Flagstaff Rural Network Study, 1996-1998</a:t>
            </a:r>
          </a:p>
          <a:p>
            <a:pPr marL="742950" lvl="1" indent="-285750"/>
            <a:r>
              <a:rPr lang="en-US" sz="1600">
                <a:solidFill>
                  <a:srgbClr val="212529"/>
                </a:solidFill>
                <a:latin typeface="Tahoma"/>
                <a:ea typeface="Tahoma"/>
                <a:cs typeface="Arial"/>
              </a:rPr>
              <a:t>N = 95 respondents</a:t>
            </a:r>
          </a:p>
          <a:p>
            <a:pPr marL="742950" lvl="1" indent="-285750"/>
            <a:r>
              <a:rPr lang="en-US" sz="1600">
                <a:solidFill>
                  <a:srgbClr val="212529"/>
                </a:solidFill>
                <a:latin typeface="Tahoma"/>
                <a:ea typeface="Tahoma"/>
                <a:cs typeface="Arial"/>
              </a:rPr>
              <a:t>Age = 18 and older</a:t>
            </a:r>
            <a:endParaRPr lang="en-US" sz="1600">
              <a:solidFill>
                <a:srgbClr val="212529"/>
              </a:solidFill>
              <a:latin typeface="Tahoma"/>
              <a:ea typeface="Tahoma"/>
              <a:cs typeface="Tahoma"/>
            </a:endParaRPr>
          </a:p>
        </p:txBody>
      </p:sp>
      <p:sp>
        <p:nvSpPr>
          <p:cNvPr id="4" name="Content Placeholder 3">
            <a:extLst>
              <a:ext uri="{FF2B5EF4-FFF2-40B4-BE49-F238E27FC236}">
                <a16:creationId xmlns:a16="http://schemas.microsoft.com/office/drawing/2014/main" id="{5E99CC4C-468C-5BD6-8862-2C808D49C079}"/>
              </a:ext>
            </a:extLst>
          </p:cNvPr>
          <p:cNvSpPr>
            <a:spLocks noGrp="1"/>
          </p:cNvSpPr>
          <p:nvPr>
            <p:ph sz="half" idx="2"/>
          </p:nvPr>
        </p:nvSpPr>
        <p:spPr>
          <a:xfrm>
            <a:off x="6172200" y="1825625"/>
            <a:ext cx="5747657" cy="4917395"/>
          </a:xfrm>
        </p:spPr>
        <p:txBody>
          <a:bodyPr vert="horz" lIns="91440" tIns="45720" rIns="91440" bIns="45720" rtlCol="0" anchor="t">
            <a:noAutofit/>
          </a:bodyPr>
          <a:lstStyle/>
          <a:p>
            <a:pPr lvl="1"/>
            <a:r>
              <a:rPr lang="en-US" sz="2000">
                <a:solidFill>
                  <a:srgbClr val="212529"/>
                </a:solidFill>
                <a:latin typeface="Tahoma"/>
                <a:ea typeface="Tahoma"/>
                <a:cs typeface="Tahoma"/>
              </a:rPr>
              <a:t>Atlanta Antiretroviral Adherence Study, 1998-2001</a:t>
            </a:r>
          </a:p>
          <a:p>
            <a:pPr lvl="2"/>
            <a:r>
              <a:rPr lang="en-US" sz="1600">
                <a:solidFill>
                  <a:srgbClr val="212529"/>
                </a:solidFill>
                <a:latin typeface="Tahoma"/>
                <a:ea typeface="Tahoma"/>
                <a:cs typeface="Arial"/>
              </a:rPr>
              <a:t>N = 358 respondents</a:t>
            </a:r>
            <a:endParaRPr lang="en-US" sz="1600">
              <a:solidFill>
                <a:srgbClr val="212529"/>
              </a:solidFill>
              <a:latin typeface="Tahoma"/>
              <a:ea typeface="Tahoma"/>
              <a:cs typeface="Tahoma"/>
            </a:endParaRPr>
          </a:p>
          <a:p>
            <a:pPr lvl="2"/>
            <a:r>
              <a:rPr lang="en-US" sz="1600">
                <a:solidFill>
                  <a:srgbClr val="212529"/>
                </a:solidFill>
                <a:latin typeface="Tahoma"/>
                <a:ea typeface="Tahoma"/>
                <a:cs typeface="Arial"/>
              </a:rPr>
              <a:t>Age = 22 and older</a:t>
            </a:r>
            <a:endParaRPr lang="en-US" sz="1600">
              <a:solidFill>
                <a:srgbClr val="212529"/>
              </a:solidFill>
              <a:latin typeface="Tahoma"/>
              <a:ea typeface="Tahoma"/>
              <a:cs typeface="Tahoma"/>
            </a:endParaRPr>
          </a:p>
          <a:p>
            <a:pPr lvl="1"/>
            <a:r>
              <a:rPr lang="en-US" sz="2000">
                <a:solidFill>
                  <a:srgbClr val="212529"/>
                </a:solidFill>
                <a:latin typeface="Tahoma"/>
                <a:ea typeface="Tahoma"/>
                <a:cs typeface="Tahoma"/>
              </a:rPr>
              <a:t>Houston Risk Networks Study, 1997-1998</a:t>
            </a:r>
          </a:p>
          <a:p>
            <a:pPr lvl="2"/>
            <a:r>
              <a:rPr lang="en-US" sz="1600">
                <a:solidFill>
                  <a:srgbClr val="212529"/>
                </a:solidFill>
                <a:latin typeface="Tahoma"/>
                <a:ea typeface="Tahoma"/>
                <a:cs typeface="Arial"/>
              </a:rPr>
              <a:t>N = 126 respondents</a:t>
            </a:r>
            <a:endParaRPr lang="en-US" sz="1600">
              <a:solidFill>
                <a:srgbClr val="212529"/>
              </a:solidFill>
              <a:latin typeface="Tahoma"/>
              <a:ea typeface="Tahoma"/>
              <a:cs typeface="Tahoma"/>
            </a:endParaRPr>
          </a:p>
          <a:p>
            <a:pPr lvl="2"/>
            <a:r>
              <a:rPr lang="en-US" sz="1600">
                <a:solidFill>
                  <a:srgbClr val="212529"/>
                </a:solidFill>
                <a:latin typeface="Tahoma"/>
                <a:ea typeface="Tahoma"/>
                <a:cs typeface="Arial"/>
              </a:rPr>
              <a:t>Age = 18 and older</a:t>
            </a:r>
            <a:endParaRPr lang="en-US" sz="1600">
              <a:solidFill>
                <a:srgbClr val="212529"/>
              </a:solidFill>
              <a:latin typeface="Tahoma"/>
              <a:ea typeface="Tahoma"/>
              <a:cs typeface="Tahoma"/>
            </a:endParaRPr>
          </a:p>
          <a:p>
            <a:pPr lvl="1"/>
            <a:r>
              <a:rPr lang="en-US" sz="2000">
                <a:solidFill>
                  <a:srgbClr val="212529"/>
                </a:solidFill>
                <a:latin typeface="Tahoma"/>
                <a:ea typeface="Tahoma"/>
                <a:cs typeface="Tahoma"/>
              </a:rPr>
              <a:t>Baltimore SHIELD (Self-Help in Eliminating Life-Threatening Diseases), 1997-1999</a:t>
            </a:r>
            <a:endParaRPr lang="en-US" sz="2000">
              <a:latin typeface="Tahoma"/>
              <a:ea typeface="Tahoma"/>
              <a:cs typeface="Calibri" panose="020F0502020204030204"/>
            </a:endParaRPr>
          </a:p>
          <a:p>
            <a:pPr lvl="2"/>
            <a:r>
              <a:rPr lang="en-US" sz="1600">
                <a:solidFill>
                  <a:srgbClr val="212529"/>
                </a:solidFill>
                <a:latin typeface="Tahoma"/>
                <a:ea typeface="Tahoma"/>
                <a:cs typeface="Arial"/>
              </a:rPr>
              <a:t>N = 768 respondents</a:t>
            </a:r>
            <a:endParaRPr lang="en-US" sz="1600">
              <a:solidFill>
                <a:srgbClr val="212529"/>
              </a:solidFill>
              <a:latin typeface="Tahoma"/>
              <a:ea typeface="Tahoma"/>
              <a:cs typeface="Tahoma"/>
            </a:endParaRPr>
          </a:p>
          <a:p>
            <a:pPr lvl="2"/>
            <a:r>
              <a:rPr lang="en-US" sz="1600">
                <a:solidFill>
                  <a:srgbClr val="212529"/>
                </a:solidFill>
                <a:latin typeface="Tahoma"/>
                <a:ea typeface="Tahoma"/>
                <a:cs typeface="Arial"/>
              </a:rPr>
              <a:t>Age = 18 and older</a:t>
            </a:r>
            <a:endParaRPr lang="en-US" sz="1600">
              <a:solidFill>
                <a:srgbClr val="212529"/>
              </a:solidFill>
              <a:latin typeface="Tahoma"/>
              <a:ea typeface="Tahoma"/>
              <a:cs typeface="Tahoma"/>
            </a:endParaRPr>
          </a:p>
          <a:p>
            <a:pPr lvl="1"/>
            <a:r>
              <a:rPr lang="en-US" sz="2000">
                <a:solidFill>
                  <a:srgbClr val="212529"/>
                </a:solidFill>
                <a:latin typeface="Tahoma"/>
                <a:ea typeface="Tahoma"/>
                <a:cs typeface="Tahoma"/>
              </a:rPr>
              <a:t>Manitoba Chlamydia Study, 1997-1998</a:t>
            </a:r>
          </a:p>
          <a:p>
            <a:pPr lvl="2"/>
            <a:r>
              <a:rPr lang="en-US" sz="1600">
                <a:solidFill>
                  <a:srgbClr val="212529"/>
                </a:solidFill>
                <a:latin typeface="Tahoma"/>
                <a:ea typeface="Tahoma"/>
                <a:cs typeface="Arial"/>
              </a:rPr>
              <a:t>N = 2,120</a:t>
            </a:r>
          </a:p>
          <a:p>
            <a:pPr lvl="2"/>
            <a:r>
              <a:rPr lang="en-US" sz="1600">
                <a:solidFill>
                  <a:srgbClr val="212529"/>
                </a:solidFill>
                <a:latin typeface="Tahoma"/>
                <a:ea typeface="Tahoma"/>
                <a:cs typeface="Arial"/>
              </a:rPr>
              <a:t>Age = 10 and older</a:t>
            </a:r>
            <a:endParaRPr lang="en-US" sz="1600">
              <a:solidFill>
                <a:srgbClr val="212529"/>
              </a:solidFill>
              <a:latin typeface="Tahoma"/>
              <a:ea typeface="Tahoma"/>
              <a:cs typeface="Tahoma"/>
            </a:endParaRPr>
          </a:p>
        </p:txBody>
      </p:sp>
    </p:spTree>
    <p:extLst>
      <p:ext uri="{BB962C8B-B14F-4D97-AF65-F5344CB8AC3E}">
        <p14:creationId xmlns:p14="http://schemas.microsoft.com/office/powerpoint/2010/main" val="8699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065F-BAE9-8CB5-7DC5-36CD3F369CD6}"/>
              </a:ext>
            </a:extLst>
          </p:cNvPr>
          <p:cNvSpPr>
            <a:spLocks noGrp="1"/>
          </p:cNvSpPr>
          <p:nvPr>
            <p:ph type="title"/>
          </p:nvPr>
        </p:nvSpPr>
        <p:spPr/>
        <p:txBody>
          <a:bodyPr/>
          <a:lstStyle/>
          <a:p>
            <a:r>
              <a:rPr lang="en-US">
                <a:cs typeface="Calibri Light"/>
              </a:rPr>
              <a:t>Data Limitations and Outcomes</a:t>
            </a:r>
            <a:endParaRPr lang="en-US"/>
          </a:p>
        </p:txBody>
      </p:sp>
      <p:sp>
        <p:nvSpPr>
          <p:cNvPr id="3" name="Content Placeholder 2">
            <a:extLst>
              <a:ext uri="{FF2B5EF4-FFF2-40B4-BE49-F238E27FC236}">
                <a16:creationId xmlns:a16="http://schemas.microsoft.com/office/drawing/2014/main" id="{9373DEED-7CB1-90B7-6813-A6A7D37C5A13}"/>
              </a:ext>
            </a:extLst>
          </p:cNvPr>
          <p:cNvSpPr>
            <a:spLocks noGrp="1"/>
          </p:cNvSpPr>
          <p:nvPr>
            <p:ph idx="1"/>
          </p:nvPr>
        </p:nvSpPr>
        <p:spPr/>
        <p:txBody>
          <a:bodyPr vert="horz" lIns="91440" tIns="45720" rIns="91440" bIns="45720" rtlCol="0" anchor="t">
            <a:normAutofit/>
          </a:bodyPr>
          <a:lstStyle/>
          <a:p>
            <a:r>
              <a:rPr lang="en-US" sz="3200">
                <a:latin typeface="Arial"/>
                <a:cs typeface="Arial"/>
              </a:rPr>
              <a:t>Each study is different and does NOT survey identically</a:t>
            </a:r>
          </a:p>
          <a:p>
            <a:pPr lvl="2"/>
            <a:r>
              <a:rPr lang="en-US" sz="2800">
                <a:latin typeface="Arial"/>
                <a:cs typeface="Arial"/>
              </a:rPr>
              <a:t>Missing values and different questions</a:t>
            </a:r>
            <a:endParaRPr lang="en-US" sz="2800">
              <a:cs typeface="Calibri"/>
            </a:endParaRPr>
          </a:p>
          <a:p>
            <a:r>
              <a:rPr lang="en-US" sz="3200">
                <a:cs typeface="Calibri"/>
              </a:rPr>
              <a:t>Final data for analysis: </a:t>
            </a:r>
          </a:p>
          <a:p>
            <a:pPr lvl="1"/>
            <a:r>
              <a:rPr lang="en-US" sz="2800">
                <a:ea typeface="+mn-lt"/>
                <a:cs typeface="+mn-lt"/>
              </a:rPr>
              <a:t>694 nodes and &lt;2000 edges</a:t>
            </a:r>
            <a:endParaRPr lang="en-US" sz="2800">
              <a:cs typeface="Calibri"/>
            </a:endParaRPr>
          </a:p>
          <a:p>
            <a:pPr lvl="1"/>
            <a:r>
              <a:rPr lang="en-US" sz="2800">
                <a:latin typeface="Arial"/>
                <a:cs typeface="Arial"/>
              </a:rPr>
              <a:t>Covariates: </a:t>
            </a:r>
          </a:p>
          <a:p>
            <a:pPr lvl="2"/>
            <a:r>
              <a:rPr lang="en-US" sz="2400">
                <a:latin typeface="Arial"/>
                <a:cs typeface="Arial"/>
              </a:rPr>
              <a:t>Race, sex, age, behavior, disable, unemployed, street, education </a:t>
            </a:r>
            <a:endParaRPr lang="en-US" sz="2400">
              <a:cs typeface="Calibri"/>
            </a:endParaRPr>
          </a:p>
          <a:p>
            <a:pPr lvl="1"/>
            <a:r>
              <a:rPr lang="en-US" sz="2800">
                <a:cs typeface="Calibri"/>
              </a:rPr>
              <a:t>Weighted network based on the frequency of duplicate sexual interactions </a:t>
            </a:r>
          </a:p>
          <a:p>
            <a:pPr lvl="1"/>
            <a:endParaRPr lang="en-US" sz="2800">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425673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Chart, pie chart&#10;&#10;Description automatically generated">
            <a:extLst>
              <a:ext uri="{FF2B5EF4-FFF2-40B4-BE49-F238E27FC236}">
                <a16:creationId xmlns:a16="http://schemas.microsoft.com/office/drawing/2014/main" id="{A72DB755-A321-2EDC-C653-52EAE972A667}"/>
              </a:ext>
            </a:extLst>
          </p:cNvPr>
          <p:cNvPicPr>
            <a:picLocks noGrp="1" noChangeAspect="1"/>
          </p:cNvPicPr>
          <p:nvPr>
            <p:ph sz="half" idx="1"/>
          </p:nvPr>
        </p:nvPicPr>
        <p:blipFill>
          <a:blip r:embed="rId2"/>
          <a:stretch>
            <a:fillRect/>
          </a:stretch>
        </p:blipFill>
        <p:spPr>
          <a:xfrm>
            <a:off x="2528684" y="643467"/>
            <a:ext cx="3472100" cy="2732318"/>
          </a:xfrm>
        </p:spPr>
      </p:pic>
      <p:pic>
        <p:nvPicPr>
          <p:cNvPr id="3" name="Picture 4" descr="Chart, pie chart&#10;&#10;Description automatically generated">
            <a:extLst>
              <a:ext uri="{FF2B5EF4-FFF2-40B4-BE49-F238E27FC236}">
                <a16:creationId xmlns:a16="http://schemas.microsoft.com/office/drawing/2014/main" id="{E22AE80E-E820-C0C4-18A3-79CE33BE36CA}"/>
              </a:ext>
            </a:extLst>
          </p:cNvPr>
          <p:cNvPicPr>
            <a:picLocks noGrp="1" noChangeAspect="1"/>
          </p:cNvPicPr>
          <p:nvPr>
            <p:ph sz="half" idx="2"/>
          </p:nvPr>
        </p:nvPicPr>
        <p:blipFill rotWithShape="1">
          <a:blip r:embed="rId3"/>
          <a:srcRect l="630" t="1695" r="-630" b="1130"/>
          <a:stretch/>
        </p:blipFill>
        <p:spPr>
          <a:xfrm>
            <a:off x="2404681" y="3471042"/>
            <a:ext cx="3472111" cy="2630733"/>
          </a:xfrm>
        </p:spPr>
      </p:pic>
      <p:pic>
        <p:nvPicPr>
          <p:cNvPr id="2" name="Picture 3" descr="Chart, pie chart&#10;&#10;Description automatically generated">
            <a:extLst>
              <a:ext uri="{FF2B5EF4-FFF2-40B4-BE49-F238E27FC236}">
                <a16:creationId xmlns:a16="http://schemas.microsoft.com/office/drawing/2014/main" id="{75713FEE-F7C9-81AB-3BCE-DF8A7A09EBD8}"/>
              </a:ext>
            </a:extLst>
          </p:cNvPr>
          <p:cNvPicPr>
            <a:picLocks noChangeAspect="1"/>
          </p:cNvPicPr>
          <p:nvPr/>
        </p:nvPicPr>
        <p:blipFill>
          <a:blip r:embed="rId4"/>
          <a:stretch>
            <a:fillRect/>
          </a:stretch>
        </p:blipFill>
        <p:spPr>
          <a:xfrm>
            <a:off x="6098214" y="688637"/>
            <a:ext cx="3689104" cy="2689401"/>
          </a:xfrm>
          <a:prstGeom prst="rect">
            <a:avLst/>
          </a:prstGeom>
        </p:spPr>
      </p:pic>
      <p:pic>
        <p:nvPicPr>
          <p:cNvPr id="4" name="Picture 4" descr="Chart, pie chart&#10;&#10;Description automatically generated">
            <a:extLst>
              <a:ext uri="{FF2B5EF4-FFF2-40B4-BE49-F238E27FC236}">
                <a16:creationId xmlns:a16="http://schemas.microsoft.com/office/drawing/2014/main" id="{A527C32C-3609-C3DE-8DAB-00241CB77D4E}"/>
              </a:ext>
            </a:extLst>
          </p:cNvPr>
          <p:cNvPicPr>
            <a:picLocks noChangeAspect="1"/>
          </p:cNvPicPr>
          <p:nvPr/>
        </p:nvPicPr>
        <p:blipFill>
          <a:blip r:embed="rId5"/>
          <a:stretch>
            <a:fillRect/>
          </a:stretch>
        </p:blipFill>
        <p:spPr>
          <a:xfrm>
            <a:off x="6098214" y="3472161"/>
            <a:ext cx="3689104" cy="2742372"/>
          </a:xfrm>
          <a:prstGeom prst="rect">
            <a:avLst/>
          </a:prstGeom>
        </p:spPr>
      </p:pic>
    </p:spTree>
    <p:extLst>
      <p:ext uri="{BB962C8B-B14F-4D97-AF65-F5344CB8AC3E}">
        <p14:creationId xmlns:p14="http://schemas.microsoft.com/office/powerpoint/2010/main" val="387090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Chart, pie chart&#10;&#10;Description automatically generated">
            <a:extLst>
              <a:ext uri="{FF2B5EF4-FFF2-40B4-BE49-F238E27FC236}">
                <a16:creationId xmlns:a16="http://schemas.microsoft.com/office/drawing/2014/main" id="{722447EC-4681-1808-A148-4BE533D9ED58}"/>
              </a:ext>
            </a:extLst>
          </p:cNvPr>
          <p:cNvPicPr>
            <a:picLocks noChangeAspect="1"/>
          </p:cNvPicPr>
          <p:nvPr/>
        </p:nvPicPr>
        <p:blipFill>
          <a:blip r:embed="rId3"/>
          <a:stretch>
            <a:fillRect/>
          </a:stretch>
        </p:blipFill>
        <p:spPr>
          <a:xfrm>
            <a:off x="1308295" y="321734"/>
            <a:ext cx="3724577" cy="2905170"/>
          </a:xfrm>
          <a:prstGeom prst="rect">
            <a:avLst/>
          </a:prstGeom>
        </p:spPr>
      </p:pic>
      <p:sp>
        <p:nvSpPr>
          <p:cNvPr id="19" name="Rectangle 12">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Chart, pie chart&#10;&#10;Description automatically generated">
            <a:extLst>
              <a:ext uri="{FF2B5EF4-FFF2-40B4-BE49-F238E27FC236}">
                <a16:creationId xmlns:a16="http://schemas.microsoft.com/office/drawing/2014/main" id="{491B1A30-9B68-314A-8001-07DEFF6D7B3B}"/>
              </a:ext>
            </a:extLst>
          </p:cNvPr>
          <p:cNvPicPr>
            <a:picLocks noChangeAspect="1"/>
          </p:cNvPicPr>
          <p:nvPr/>
        </p:nvPicPr>
        <p:blipFill>
          <a:blip r:embed="rId4"/>
          <a:stretch>
            <a:fillRect/>
          </a:stretch>
        </p:blipFill>
        <p:spPr>
          <a:xfrm>
            <a:off x="7042908" y="321734"/>
            <a:ext cx="3642847" cy="2905170"/>
          </a:xfrm>
          <a:prstGeom prst="rect">
            <a:avLst/>
          </a:prstGeom>
        </p:spPr>
      </p:pic>
      <p:sp>
        <p:nvSpPr>
          <p:cNvPr id="20" name="Rectangle 14">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pie chart&#10;&#10;Description automatically generated">
            <a:extLst>
              <a:ext uri="{FF2B5EF4-FFF2-40B4-BE49-F238E27FC236}">
                <a16:creationId xmlns:a16="http://schemas.microsoft.com/office/drawing/2014/main" id="{3DF416D7-2D06-5FB9-943F-B6AED08D7391}"/>
              </a:ext>
            </a:extLst>
          </p:cNvPr>
          <p:cNvPicPr>
            <a:picLocks noChangeAspect="1"/>
          </p:cNvPicPr>
          <p:nvPr/>
        </p:nvPicPr>
        <p:blipFill>
          <a:blip r:embed="rId5"/>
          <a:stretch>
            <a:fillRect/>
          </a:stretch>
        </p:blipFill>
        <p:spPr>
          <a:xfrm>
            <a:off x="1378012" y="3631096"/>
            <a:ext cx="3585142" cy="2760560"/>
          </a:xfrm>
          <a:prstGeom prst="rect">
            <a:avLst/>
          </a:prstGeom>
        </p:spPr>
      </p:pic>
      <p:pic>
        <p:nvPicPr>
          <p:cNvPr id="8" name="Picture 8" descr="Chart, pie chart&#10;&#10;Description automatically generated">
            <a:extLst>
              <a:ext uri="{FF2B5EF4-FFF2-40B4-BE49-F238E27FC236}">
                <a16:creationId xmlns:a16="http://schemas.microsoft.com/office/drawing/2014/main" id="{BD720825-A1C6-C930-7FAC-757FD4311C5E}"/>
              </a:ext>
            </a:extLst>
          </p:cNvPr>
          <p:cNvPicPr>
            <a:picLocks noChangeAspect="1"/>
          </p:cNvPicPr>
          <p:nvPr/>
        </p:nvPicPr>
        <p:blipFill>
          <a:blip r:embed="rId6"/>
          <a:stretch>
            <a:fillRect/>
          </a:stretch>
        </p:blipFill>
        <p:spPr>
          <a:xfrm>
            <a:off x="7117141" y="3631096"/>
            <a:ext cx="3494380" cy="2760560"/>
          </a:xfrm>
          <a:prstGeom prst="rect">
            <a:avLst/>
          </a:prstGeom>
        </p:spPr>
      </p:pic>
    </p:spTree>
    <p:extLst>
      <p:ext uri="{BB962C8B-B14F-4D97-AF65-F5344CB8AC3E}">
        <p14:creationId xmlns:p14="http://schemas.microsoft.com/office/powerpoint/2010/main" val="117190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894898-9171-9790-A37B-F3B737C4A016}"/>
              </a:ext>
            </a:extLst>
          </p:cNvPr>
          <p:cNvSpPr>
            <a:spLocks noGrp="1"/>
          </p:cNvSpPr>
          <p:nvPr>
            <p:ph type="title"/>
          </p:nvPr>
        </p:nvSpPr>
        <p:spPr>
          <a:xfrm>
            <a:off x="5418580" y="444067"/>
            <a:ext cx="3597673" cy="860712"/>
          </a:xfrm>
        </p:spPr>
        <p:txBody>
          <a:bodyPr anchor="b">
            <a:normAutofit/>
          </a:bodyPr>
          <a:lstStyle/>
          <a:p>
            <a:r>
              <a:rPr lang="en-US" sz="5400" b="1" dirty="0">
                <a:cs typeface="Calibri Light"/>
              </a:rPr>
              <a:t>Visualization</a:t>
            </a:r>
            <a:endParaRPr lang="en-US" sz="5400" b="1" dirty="0"/>
          </a:p>
        </p:txBody>
      </p:sp>
      <p:sp>
        <p:nvSpPr>
          <p:cNvPr id="3" name="TextBox 2">
            <a:extLst>
              <a:ext uri="{FF2B5EF4-FFF2-40B4-BE49-F238E27FC236}">
                <a16:creationId xmlns:a16="http://schemas.microsoft.com/office/drawing/2014/main" id="{1EA0C486-74F7-5083-16E6-299A17326D9B}"/>
              </a:ext>
            </a:extLst>
          </p:cNvPr>
          <p:cNvSpPr txBox="1"/>
          <p:nvPr/>
        </p:nvSpPr>
        <p:spPr>
          <a:xfrm>
            <a:off x="5946559" y="1304779"/>
            <a:ext cx="3529853" cy="369332"/>
          </a:xfrm>
          <a:prstGeom prst="rect">
            <a:avLst/>
          </a:prstGeom>
          <a:noFill/>
        </p:spPr>
        <p:txBody>
          <a:bodyPr wrap="square" rtlCol="0">
            <a:spAutoFit/>
          </a:bodyPr>
          <a:lstStyle/>
          <a:p>
            <a:r>
              <a:rPr lang="en-US" b="1" i="0" dirty="0">
                <a:effectLst/>
              </a:rPr>
              <a:t>Why Gephi?</a:t>
            </a:r>
            <a:endParaRPr lang="en-US" b="1" dirty="0"/>
          </a:p>
        </p:txBody>
      </p:sp>
      <p:graphicFrame>
        <p:nvGraphicFramePr>
          <p:cNvPr id="32" name="Content Placeholder 5">
            <a:extLst>
              <a:ext uri="{FF2B5EF4-FFF2-40B4-BE49-F238E27FC236}">
                <a16:creationId xmlns:a16="http://schemas.microsoft.com/office/drawing/2014/main" id="{DEA1D9BB-6945-3E5A-9ABC-A708A0947339}"/>
              </a:ext>
            </a:extLst>
          </p:cNvPr>
          <p:cNvGraphicFramePr>
            <a:graphicFrameLocks noGrp="1"/>
          </p:cNvGraphicFramePr>
          <p:nvPr>
            <p:ph idx="1"/>
            <p:extLst>
              <p:ext uri="{D42A27DB-BD31-4B8C-83A1-F6EECF244321}">
                <p14:modId xmlns:p14="http://schemas.microsoft.com/office/powerpoint/2010/main" val="647772932"/>
              </p:ext>
            </p:extLst>
          </p:nvPr>
        </p:nvGraphicFramePr>
        <p:xfrm>
          <a:off x="751673" y="182324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4" descr="A black and white logo&#10;&#10;Description automatically generated with low confidence">
            <a:extLst>
              <a:ext uri="{FF2B5EF4-FFF2-40B4-BE49-F238E27FC236}">
                <a16:creationId xmlns:a16="http://schemas.microsoft.com/office/drawing/2014/main" id="{11F488B2-9748-417C-5459-67AA95E5DDD2}"/>
              </a:ext>
            </a:extLst>
          </p:cNvPr>
          <p:cNvPicPr>
            <a:picLocks noChangeAspect="1"/>
          </p:cNvPicPr>
          <p:nvPr/>
        </p:nvPicPr>
        <p:blipFill>
          <a:blip r:embed="rId8"/>
          <a:stretch>
            <a:fillRect/>
          </a:stretch>
        </p:blipFill>
        <p:spPr>
          <a:xfrm>
            <a:off x="751673" y="127271"/>
            <a:ext cx="4309533" cy="1671287"/>
          </a:xfrm>
          <a:prstGeom prst="rect">
            <a:avLst/>
          </a:prstGeom>
        </p:spPr>
      </p:pic>
    </p:spTree>
    <p:extLst>
      <p:ext uri="{BB962C8B-B14F-4D97-AF65-F5344CB8AC3E}">
        <p14:creationId xmlns:p14="http://schemas.microsoft.com/office/powerpoint/2010/main" val="17435549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1590</Words>
  <Application>Microsoft Office PowerPoint</Application>
  <PresentationFormat>Widescreen</PresentationFormat>
  <Paragraphs>177</Paragraphs>
  <Slides>19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Lato Extended</vt:lpstr>
      <vt:lpstr>Söhne</vt:lpstr>
      <vt:lpstr>Arial</vt:lpstr>
      <vt:lpstr>Calibri</vt:lpstr>
      <vt:lpstr>Calibri Light</vt:lpstr>
      <vt:lpstr>Tahoma</vt:lpstr>
      <vt:lpstr>Times New Roman</vt:lpstr>
      <vt:lpstr>office theme</vt:lpstr>
      <vt:lpstr>TNDY-336 Final Project</vt:lpstr>
      <vt:lpstr>Our Team</vt:lpstr>
      <vt:lpstr>Tools Utilized in Our Analysis</vt:lpstr>
      <vt:lpstr>Introduction</vt:lpstr>
      <vt:lpstr>8-Study Data Collection</vt:lpstr>
      <vt:lpstr>Data Limitations and Outcomes</vt:lpstr>
      <vt:lpstr>PowerPoint Presentation</vt:lpstr>
      <vt:lpstr>PowerPoint Presentation</vt:lpstr>
      <vt:lpstr>Visualization</vt:lpstr>
      <vt:lpstr>Visualization</vt:lpstr>
      <vt:lpstr>Our Research Questions</vt:lpstr>
      <vt:lpstr>Research Questions Part 1</vt:lpstr>
      <vt:lpstr>PowerPoint Presentation</vt:lpstr>
      <vt:lpstr>PowerPoint Presentation</vt:lpstr>
      <vt:lpstr>Research Questions Part 2</vt:lpstr>
      <vt:lpstr>Who occupies brokerage points?</vt:lpstr>
      <vt:lpstr>Concluding remarks</vt:lpstr>
      <vt:lpstr>Concluding remarks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Yuri Yu</dc:creator>
  <cp:lastModifiedBy>Yuri Yu</cp:lastModifiedBy>
  <cp:revision>1</cp:revision>
  <dcterms:created xsi:type="dcterms:W3CDTF">2023-04-29T23:41:21Z</dcterms:created>
  <dcterms:modified xsi:type="dcterms:W3CDTF">2023-05-02T23:35:16Z</dcterms:modified>
</cp:coreProperties>
</file>