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4" r:id="rId6"/>
    <p:sldId id="266" r:id="rId7"/>
    <p:sldId id="268" r:id="rId8"/>
    <p:sldId id="267" r:id="rId9"/>
    <p:sldId id="261" r:id="rId10"/>
    <p:sldId id="270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76"/>
    </p:cViewPr>
  </p:sorter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Gustava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ima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najmanje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jer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je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specijalni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simbol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.</a:t>
          </a: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C29E6F42-CA0A-41D9-9945-781B42C686C5}">
      <dgm:prSet custT="1"/>
      <dgm:spPr/>
      <dgm:t>
        <a:bodyPr/>
        <a:lstStyle/>
        <a:p>
          <a:r>
            <a:rPr lang="en-US" sz="3200" dirty="0"/>
            <a:t>Svi </a:t>
          </a:r>
          <a:r>
            <a:rPr lang="en-US" sz="3200" dirty="0" err="1"/>
            <a:t>manje</a:t>
          </a:r>
          <a:r>
            <a:rPr lang="en-US" sz="3200" dirty="0"/>
            <a:t> </a:t>
          </a:r>
          <a:r>
            <a:rPr lang="en-US" sz="3200" dirty="0" err="1"/>
            <a:t>vredni</a:t>
          </a:r>
          <a:r>
            <a:rPr lang="en-US" sz="3200" dirty="0"/>
            <a:t> </a:t>
          </a:r>
          <a:r>
            <a:rPr lang="en-US" sz="3200" dirty="0" err="1"/>
            <a:t>simboli</a:t>
          </a:r>
          <a:r>
            <a:rPr lang="en-US" sz="3200" dirty="0"/>
            <a:t> se </a:t>
          </a:r>
          <a:r>
            <a:rPr lang="sr-Latn-RS" sz="3200" dirty="0"/>
            <a:t>češće pojavljuju</a:t>
          </a:r>
          <a:endParaRPr lang="en-US" sz="3200" dirty="0"/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/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/>
        </a:p>
      </dgm:t>
    </dgm:pt>
    <dgm:pt modelId="{28EDD664-B14B-4F29-B5B5-D9C67297BE75}">
      <dgm:prSet custT="1"/>
      <dgm:spPr/>
      <dgm:t>
        <a:bodyPr/>
        <a:lstStyle/>
        <a:p>
          <a:r>
            <a:rPr lang="sr-Latn-RS" sz="2800" dirty="0"/>
            <a:t>Ukupan povrat se računa kao količnik ukupnih dobitaka sa brojem mogućih kombinacija</a:t>
          </a:r>
          <a:endParaRPr lang="en-US" sz="2800" dirty="0"/>
        </a:p>
      </dgm:t>
    </dgm:pt>
    <dgm:pt modelId="{5AC8A25C-AE07-4BB4-B838-D3A1E408D68D}" type="parTrans" cxnId="{2D06EFC4-D82C-4394-8FE4-0249B977DF5B}">
      <dgm:prSet/>
      <dgm:spPr/>
      <dgm:t>
        <a:bodyPr/>
        <a:lstStyle/>
        <a:p>
          <a:endParaRPr lang="en-US"/>
        </a:p>
      </dgm:t>
    </dgm:pt>
    <dgm:pt modelId="{F1ACA61B-EB7E-4EE9-ADBC-F095378886DF}" type="sibTrans" cxnId="{2D06EFC4-D82C-4394-8FE4-0249B977DF5B}">
      <dgm:prSet/>
      <dgm:spPr/>
      <dgm:t>
        <a:bodyPr/>
        <a:lstStyle/>
        <a:p>
          <a:endParaRPr lang="en-US"/>
        </a:p>
      </dgm:t>
    </dgm:pt>
    <dgm:pt modelId="{28AD4BA1-C48A-42FA-AF01-9CCEC0691A5E}">
      <dgm:prSet custT="1"/>
      <dgm:spPr/>
      <dgm:t>
        <a:bodyPr/>
        <a:lstStyle/>
        <a:p>
          <a:r>
            <a:rPr lang="sr-Latn-RS" sz="2800" dirty="0"/>
            <a:t>Odabirom verovatnoće pojavljivanja svakog simbola u reel</a:t>
          </a:r>
          <a:r>
            <a:rPr lang="en-US" sz="2800" dirty="0"/>
            <a:t>-u </a:t>
          </a:r>
          <a:r>
            <a:rPr lang="en-US" sz="2800" dirty="0" err="1"/>
            <a:t>dobijamo</a:t>
          </a:r>
          <a:r>
            <a:rPr lang="en-US" sz="2800" dirty="0"/>
            <a:t> RTP od 92%</a:t>
          </a:r>
        </a:p>
      </dgm:t>
    </dgm:pt>
    <dgm:pt modelId="{3FD72C1A-CCB1-4DE3-AB1C-CF8238D85CF8}" type="parTrans" cxnId="{595A66A6-D743-4F65-B6B5-234815F46CAE}">
      <dgm:prSet/>
      <dgm:spPr/>
      <dgm:t>
        <a:bodyPr/>
        <a:lstStyle/>
        <a:p>
          <a:endParaRPr lang="en-US"/>
        </a:p>
      </dgm:t>
    </dgm:pt>
    <dgm:pt modelId="{2EE9680D-AC5A-4991-A859-9E1F173A56D2}" type="sibTrans" cxnId="{595A66A6-D743-4F65-B6B5-234815F46CAE}">
      <dgm:prSet/>
      <dgm:spPr/>
      <dgm:t>
        <a:bodyPr/>
        <a:lstStyle/>
        <a:p>
          <a:endParaRPr lang="en-US"/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142F86C5-9B46-4692-8B44-3B9CC53BB24B}" type="pres">
      <dgm:prSet presAssocID="{43058F9C-48CD-40E3-B95F-352B6773BD35}" presName="thickLine" presStyleLbl="alignNode1" presStyleIdx="0" presStyleCnt="4"/>
      <dgm:spPr/>
    </dgm:pt>
    <dgm:pt modelId="{B1F6A09A-764D-4A19-9509-BE4EA2F63C35}" type="pres">
      <dgm:prSet presAssocID="{43058F9C-48CD-40E3-B95F-352B6773BD35}" presName="horz1" presStyleCnt="0"/>
      <dgm:spPr/>
    </dgm:pt>
    <dgm:pt modelId="{7EDA14DD-764C-499A-A701-DAC7707564E2}" type="pres">
      <dgm:prSet presAssocID="{43058F9C-48CD-40E3-B95F-352B6773BD35}" presName="tx1" presStyleLbl="revTx" presStyleIdx="0" presStyleCnt="4"/>
      <dgm:spPr/>
    </dgm:pt>
    <dgm:pt modelId="{10AC1366-4D08-4EE8-A1C3-279F5569A9F3}" type="pres">
      <dgm:prSet presAssocID="{43058F9C-48CD-40E3-B95F-352B6773BD35}" presName="vert1" presStyleCnt="0"/>
      <dgm:spPr/>
    </dgm:pt>
    <dgm:pt modelId="{935FD149-B1C9-4E21-807F-C93C1E00496C}" type="pres">
      <dgm:prSet presAssocID="{C29E6F42-CA0A-41D9-9945-781B42C686C5}" presName="thickLine" presStyleLbl="alignNode1" presStyleIdx="1" presStyleCnt="4"/>
      <dgm:spPr/>
    </dgm:pt>
    <dgm:pt modelId="{7DC07DBD-E0BE-4C5F-95D4-671C514937D3}" type="pres">
      <dgm:prSet presAssocID="{C29E6F42-CA0A-41D9-9945-781B42C686C5}" presName="horz1" presStyleCnt="0"/>
      <dgm:spPr/>
    </dgm:pt>
    <dgm:pt modelId="{D6D7E9C1-D0A8-4907-ACCA-34D935A87915}" type="pres">
      <dgm:prSet presAssocID="{C29E6F42-CA0A-41D9-9945-781B42C686C5}" presName="tx1" presStyleLbl="revTx" presStyleIdx="1" presStyleCnt="4"/>
      <dgm:spPr/>
    </dgm:pt>
    <dgm:pt modelId="{47A9F934-AABF-4583-9C92-CBF361FF6D15}" type="pres">
      <dgm:prSet presAssocID="{C29E6F42-CA0A-41D9-9945-781B42C686C5}" presName="vert1" presStyleCnt="0"/>
      <dgm:spPr/>
    </dgm:pt>
    <dgm:pt modelId="{9CF4904F-4C1C-4CEC-BD57-C1B128354024}" type="pres">
      <dgm:prSet presAssocID="{28EDD664-B14B-4F29-B5B5-D9C67297BE75}" presName="thickLine" presStyleLbl="alignNode1" presStyleIdx="2" presStyleCnt="4"/>
      <dgm:spPr/>
    </dgm:pt>
    <dgm:pt modelId="{9B99C45E-DA66-415C-ADC5-6097DB742AE6}" type="pres">
      <dgm:prSet presAssocID="{28EDD664-B14B-4F29-B5B5-D9C67297BE75}" presName="horz1" presStyleCnt="0"/>
      <dgm:spPr/>
    </dgm:pt>
    <dgm:pt modelId="{2058854D-E923-4FD7-A2C8-52F420B16C87}" type="pres">
      <dgm:prSet presAssocID="{28EDD664-B14B-4F29-B5B5-D9C67297BE75}" presName="tx1" presStyleLbl="revTx" presStyleIdx="2" presStyleCnt="4"/>
      <dgm:spPr/>
    </dgm:pt>
    <dgm:pt modelId="{C7150D15-F8A3-415D-B1CF-C6C7C999A127}" type="pres">
      <dgm:prSet presAssocID="{28EDD664-B14B-4F29-B5B5-D9C67297BE75}" presName="vert1" presStyleCnt="0"/>
      <dgm:spPr/>
    </dgm:pt>
    <dgm:pt modelId="{BB7257D7-C2EA-4A84-9C13-6C2F579B7B0C}" type="pres">
      <dgm:prSet presAssocID="{28AD4BA1-C48A-42FA-AF01-9CCEC0691A5E}" presName="thickLine" presStyleLbl="alignNode1" presStyleIdx="3" presStyleCnt="4"/>
      <dgm:spPr/>
    </dgm:pt>
    <dgm:pt modelId="{1F78C865-CA73-48F6-9A87-A5CACF6AE19E}" type="pres">
      <dgm:prSet presAssocID="{28AD4BA1-C48A-42FA-AF01-9CCEC0691A5E}" presName="horz1" presStyleCnt="0"/>
      <dgm:spPr/>
    </dgm:pt>
    <dgm:pt modelId="{A785D1D0-E8FD-4886-8D9A-F9F9AE6AAE39}" type="pres">
      <dgm:prSet presAssocID="{28AD4BA1-C48A-42FA-AF01-9CCEC0691A5E}" presName="tx1" presStyleLbl="revTx" presStyleIdx="3" presStyleCnt="4"/>
      <dgm:spPr/>
    </dgm:pt>
    <dgm:pt modelId="{DC50C708-C703-47F1-BF19-36FEB0440605}" type="pres">
      <dgm:prSet presAssocID="{28AD4BA1-C48A-42FA-AF01-9CCEC0691A5E}" presName="vert1" presStyleCnt="0"/>
      <dgm:spPr/>
    </dgm:pt>
  </dgm:ptLst>
  <dgm:cxnLst>
    <dgm:cxn modelId="{79F4DE20-64E3-4577-A737-747B2AD5F18F}" srcId="{1978E08E-BB78-466C-AF7A-8BF239B0068A}" destId="{C29E6F42-CA0A-41D9-9945-781B42C686C5}" srcOrd="1" destOrd="0" parTransId="{4A678872-A1F4-4A38-A86F-80B19808E526}" sibTransId="{5574754F-C965-498B-ACDC-AF230EEFECD9}"/>
    <dgm:cxn modelId="{F7D9F637-6CBF-4109-9AB4-24F9ABB65755}" type="presOf" srcId="{C29E6F42-CA0A-41D9-9945-781B42C686C5}" destId="{D6D7E9C1-D0A8-4907-ACCA-34D935A87915}" srcOrd="0" destOrd="0" presId="urn:microsoft.com/office/officeart/2008/layout/LinedList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304F778C-3A49-4BDF-8E76-A3F04542D4DD}" type="presOf" srcId="{28EDD664-B14B-4F29-B5B5-D9C67297BE75}" destId="{2058854D-E923-4FD7-A2C8-52F420B16C87}" srcOrd="0" destOrd="0" presId="urn:microsoft.com/office/officeart/2008/layout/LinedList"/>
    <dgm:cxn modelId="{595A66A6-D743-4F65-B6B5-234815F46CAE}" srcId="{1978E08E-BB78-466C-AF7A-8BF239B0068A}" destId="{28AD4BA1-C48A-42FA-AF01-9CCEC0691A5E}" srcOrd="3" destOrd="0" parTransId="{3FD72C1A-CCB1-4DE3-AB1C-CF8238D85CF8}" sibTransId="{2EE9680D-AC5A-4991-A859-9E1F173A56D2}"/>
    <dgm:cxn modelId="{2D06EFC4-D82C-4394-8FE4-0249B977DF5B}" srcId="{1978E08E-BB78-466C-AF7A-8BF239B0068A}" destId="{28EDD664-B14B-4F29-B5B5-D9C67297BE75}" srcOrd="2" destOrd="0" parTransId="{5AC8A25C-AE07-4BB4-B838-D3A1E408D68D}" sibTransId="{F1ACA61B-EB7E-4EE9-ADBC-F095378886DF}"/>
    <dgm:cxn modelId="{CBFA56C6-07CA-4D09-9EEB-90A4130BCF40}" type="presOf" srcId="{28AD4BA1-C48A-42FA-AF01-9CCEC0691A5E}" destId="{A785D1D0-E8FD-4886-8D9A-F9F9AE6AAE39}" srcOrd="0" destOrd="0" presId="urn:microsoft.com/office/officeart/2008/layout/LinedList"/>
    <dgm:cxn modelId="{B44160F1-C1F6-4D06-AFFE-63B763505C21}" type="presOf" srcId="{43058F9C-48CD-40E3-B95F-352B6773BD35}" destId="{7EDA14DD-764C-499A-A701-DAC7707564E2}" srcOrd="0" destOrd="0" presId="urn:microsoft.com/office/officeart/2008/layout/LinedList"/>
    <dgm:cxn modelId="{1EB42C4B-11CE-43F8-B007-F9089A244574}" type="presParOf" srcId="{C1AB8669-8516-4753-A935-BF3A9FF96E3A}" destId="{142F86C5-9B46-4692-8B44-3B9CC53BB24B}" srcOrd="0" destOrd="0" presId="urn:microsoft.com/office/officeart/2008/layout/LinedList"/>
    <dgm:cxn modelId="{42C5F204-AF56-4C8E-961A-82B7084F716B}" type="presParOf" srcId="{C1AB8669-8516-4753-A935-BF3A9FF96E3A}" destId="{B1F6A09A-764D-4A19-9509-BE4EA2F63C35}" srcOrd="1" destOrd="0" presId="urn:microsoft.com/office/officeart/2008/layout/LinedList"/>
    <dgm:cxn modelId="{073816AE-47CA-4AD8-8022-3F51782F66C2}" type="presParOf" srcId="{B1F6A09A-764D-4A19-9509-BE4EA2F63C35}" destId="{7EDA14DD-764C-499A-A701-DAC7707564E2}" srcOrd="0" destOrd="0" presId="urn:microsoft.com/office/officeart/2008/layout/LinedList"/>
    <dgm:cxn modelId="{ADD16BA8-F2A3-4C7C-802E-FB849BBB7326}" type="presParOf" srcId="{B1F6A09A-764D-4A19-9509-BE4EA2F63C35}" destId="{10AC1366-4D08-4EE8-A1C3-279F5569A9F3}" srcOrd="1" destOrd="0" presId="urn:microsoft.com/office/officeart/2008/layout/LinedList"/>
    <dgm:cxn modelId="{426E3A87-8D16-4071-88FF-8512F6A1F27A}" type="presParOf" srcId="{C1AB8669-8516-4753-A935-BF3A9FF96E3A}" destId="{935FD149-B1C9-4E21-807F-C93C1E00496C}" srcOrd="2" destOrd="0" presId="urn:microsoft.com/office/officeart/2008/layout/LinedList"/>
    <dgm:cxn modelId="{5C6651E1-0CBD-43A2-95BE-5FB8951E24B8}" type="presParOf" srcId="{C1AB8669-8516-4753-A935-BF3A9FF96E3A}" destId="{7DC07DBD-E0BE-4C5F-95D4-671C514937D3}" srcOrd="3" destOrd="0" presId="urn:microsoft.com/office/officeart/2008/layout/LinedList"/>
    <dgm:cxn modelId="{E09224DD-A6A4-4DDA-86A5-72FECA896A34}" type="presParOf" srcId="{7DC07DBD-E0BE-4C5F-95D4-671C514937D3}" destId="{D6D7E9C1-D0A8-4907-ACCA-34D935A87915}" srcOrd="0" destOrd="0" presId="urn:microsoft.com/office/officeart/2008/layout/LinedList"/>
    <dgm:cxn modelId="{3513D750-DCEB-43EE-8A6D-495CD82A082B}" type="presParOf" srcId="{7DC07DBD-E0BE-4C5F-95D4-671C514937D3}" destId="{47A9F934-AABF-4583-9C92-CBF361FF6D15}" srcOrd="1" destOrd="0" presId="urn:microsoft.com/office/officeart/2008/layout/LinedList"/>
    <dgm:cxn modelId="{64E75B68-DF4D-4CEE-9EF6-E6CAAACB68BA}" type="presParOf" srcId="{C1AB8669-8516-4753-A935-BF3A9FF96E3A}" destId="{9CF4904F-4C1C-4CEC-BD57-C1B128354024}" srcOrd="4" destOrd="0" presId="urn:microsoft.com/office/officeart/2008/layout/LinedList"/>
    <dgm:cxn modelId="{CA08BAFF-7781-433E-AF44-5346109C155B}" type="presParOf" srcId="{C1AB8669-8516-4753-A935-BF3A9FF96E3A}" destId="{9B99C45E-DA66-415C-ADC5-6097DB742AE6}" srcOrd="5" destOrd="0" presId="urn:microsoft.com/office/officeart/2008/layout/LinedList"/>
    <dgm:cxn modelId="{8B7E9FD6-468D-40A0-B81F-AD4FA7EB55F5}" type="presParOf" srcId="{9B99C45E-DA66-415C-ADC5-6097DB742AE6}" destId="{2058854D-E923-4FD7-A2C8-52F420B16C87}" srcOrd="0" destOrd="0" presId="urn:microsoft.com/office/officeart/2008/layout/LinedList"/>
    <dgm:cxn modelId="{C5925652-B7A4-4F5D-8633-5261F9FFD926}" type="presParOf" srcId="{9B99C45E-DA66-415C-ADC5-6097DB742AE6}" destId="{C7150D15-F8A3-415D-B1CF-C6C7C999A127}" srcOrd="1" destOrd="0" presId="urn:microsoft.com/office/officeart/2008/layout/LinedList"/>
    <dgm:cxn modelId="{ABB899ED-819D-44ED-B99D-5E87905F73FB}" type="presParOf" srcId="{C1AB8669-8516-4753-A935-BF3A9FF96E3A}" destId="{BB7257D7-C2EA-4A84-9C13-6C2F579B7B0C}" srcOrd="6" destOrd="0" presId="urn:microsoft.com/office/officeart/2008/layout/LinedList"/>
    <dgm:cxn modelId="{49C6808D-5BCE-401A-A095-4E63972BF9B2}" type="presParOf" srcId="{C1AB8669-8516-4753-A935-BF3A9FF96E3A}" destId="{1F78C865-CA73-48F6-9A87-A5CACF6AE19E}" srcOrd="7" destOrd="0" presId="urn:microsoft.com/office/officeart/2008/layout/LinedList"/>
    <dgm:cxn modelId="{1D926051-94A9-445E-946D-F2C2B59CF199}" type="presParOf" srcId="{1F78C865-CA73-48F6-9A87-A5CACF6AE19E}" destId="{A785D1D0-E8FD-4886-8D9A-F9F9AE6AAE39}" srcOrd="0" destOrd="0" presId="urn:microsoft.com/office/officeart/2008/layout/LinedList"/>
    <dgm:cxn modelId="{FEFB3967-2511-42AA-8A6B-DDB687865463}" type="presParOf" srcId="{1F78C865-CA73-48F6-9A87-A5CACF6AE19E}" destId="{DC50C708-C703-47F1-BF19-36FEB04406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6C5-9B46-4692-8B44-3B9CC53BB24B}">
      <dsp:nvSpPr>
        <dsp:cNvPr id="0" name=""/>
        <dsp:cNvSpPr/>
      </dsp:nvSpPr>
      <dsp:spPr>
        <a:xfrm>
          <a:off x="0" y="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14DD-764C-499A-A701-DAC7707564E2}">
      <dsp:nvSpPr>
        <dsp:cNvPr id="0" name=""/>
        <dsp:cNvSpPr/>
      </dsp:nvSpPr>
      <dsp:spPr>
        <a:xfrm>
          <a:off x="0" y="0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Gustava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ima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najmanje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jer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je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specijalni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simbol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.</a:t>
          </a:r>
        </a:p>
      </dsp:txBody>
      <dsp:txXfrm>
        <a:off x="0" y="0"/>
        <a:ext cx="5994400" cy="1352355"/>
      </dsp:txXfrm>
    </dsp:sp>
    <dsp:sp modelId="{935FD149-B1C9-4E21-807F-C93C1E00496C}">
      <dsp:nvSpPr>
        <dsp:cNvPr id="0" name=""/>
        <dsp:cNvSpPr/>
      </dsp:nvSpPr>
      <dsp:spPr>
        <a:xfrm>
          <a:off x="0" y="1352355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E9C1-D0A8-4907-ACCA-34D935A87915}">
      <dsp:nvSpPr>
        <dsp:cNvPr id="0" name=""/>
        <dsp:cNvSpPr/>
      </dsp:nvSpPr>
      <dsp:spPr>
        <a:xfrm>
          <a:off x="0" y="1352355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Svi </a:t>
          </a:r>
          <a:r>
            <a:rPr lang="en-US" sz="3200" kern="1200" dirty="0" err="1"/>
            <a:t>manje</a:t>
          </a:r>
          <a:r>
            <a:rPr lang="en-US" sz="3200" kern="1200" dirty="0"/>
            <a:t> </a:t>
          </a:r>
          <a:r>
            <a:rPr lang="en-US" sz="3200" kern="1200" dirty="0" err="1"/>
            <a:t>vredni</a:t>
          </a:r>
          <a:r>
            <a:rPr lang="en-US" sz="3200" kern="1200" dirty="0"/>
            <a:t> </a:t>
          </a:r>
          <a:r>
            <a:rPr lang="en-US" sz="3200" kern="1200" dirty="0" err="1"/>
            <a:t>simboli</a:t>
          </a:r>
          <a:r>
            <a:rPr lang="en-US" sz="3200" kern="1200" dirty="0"/>
            <a:t> se </a:t>
          </a:r>
          <a:r>
            <a:rPr lang="sr-Latn-RS" sz="3200" kern="1200" dirty="0"/>
            <a:t>češće pojavljuju</a:t>
          </a:r>
          <a:endParaRPr lang="en-US" sz="3200" kern="1200" dirty="0"/>
        </a:p>
      </dsp:txBody>
      <dsp:txXfrm>
        <a:off x="0" y="1352355"/>
        <a:ext cx="5994400" cy="1352355"/>
      </dsp:txXfrm>
    </dsp:sp>
    <dsp:sp modelId="{9CF4904F-4C1C-4CEC-BD57-C1B128354024}">
      <dsp:nvSpPr>
        <dsp:cNvPr id="0" name=""/>
        <dsp:cNvSpPr/>
      </dsp:nvSpPr>
      <dsp:spPr>
        <a:xfrm>
          <a:off x="0" y="270471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854D-E923-4FD7-A2C8-52F420B16C87}">
      <dsp:nvSpPr>
        <dsp:cNvPr id="0" name=""/>
        <dsp:cNvSpPr/>
      </dsp:nvSpPr>
      <dsp:spPr>
        <a:xfrm>
          <a:off x="0" y="2704710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Ukupan povrat se računa kao količnik ukupnih dobitaka sa brojem mogućih kombinacija</a:t>
          </a:r>
          <a:endParaRPr lang="en-US" sz="2800" kern="1200" dirty="0"/>
        </a:p>
      </dsp:txBody>
      <dsp:txXfrm>
        <a:off x="0" y="2704710"/>
        <a:ext cx="5994400" cy="1352355"/>
      </dsp:txXfrm>
    </dsp:sp>
    <dsp:sp modelId="{BB7257D7-C2EA-4A84-9C13-6C2F579B7B0C}">
      <dsp:nvSpPr>
        <dsp:cNvPr id="0" name=""/>
        <dsp:cNvSpPr/>
      </dsp:nvSpPr>
      <dsp:spPr>
        <a:xfrm>
          <a:off x="0" y="4057065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5D1D0-E8FD-4886-8D9A-F9F9AE6AAE39}">
      <dsp:nvSpPr>
        <dsp:cNvPr id="0" name=""/>
        <dsp:cNvSpPr/>
      </dsp:nvSpPr>
      <dsp:spPr>
        <a:xfrm>
          <a:off x="0" y="4057065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Odabirom verovatnoće pojavljivanja svakog simbola u reel</a:t>
          </a:r>
          <a:r>
            <a:rPr lang="en-US" sz="2800" kern="1200" dirty="0"/>
            <a:t>-u </a:t>
          </a:r>
          <a:r>
            <a:rPr lang="en-US" sz="2800" kern="1200" dirty="0" err="1"/>
            <a:t>dobijamo</a:t>
          </a:r>
          <a:r>
            <a:rPr lang="en-US" sz="2800" kern="1200" dirty="0"/>
            <a:t> RTP od 92%</a:t>
          </a:r>
        </a:p>
      </dsp:txBody>
      <dsp:txXfrm>
        <a:off x="0" y="4057065"/>
        <a:ext cx="5994400" cy="135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b="1" dirty="0">
                <a:latin typeface="Bodoni MT" panose="02070603080606020203" pitchFamily="18" charset="0"/>
              </a:rPr>
              <a:t>L</a:t>
            </a:r>
            <a:r>
              <a:rPr lang="en-001" b="1" dirty="0" err="1">
                <a:latin typeface="Bodoni MT" panose="02070603080606020203" pitchFamily="18" charset="0"/>
              </a:rPr>
              <a:t>os</a:t>
            </a:r>
            <a:r>
              <a:rPr lang="en-001" b="1" dirty="0">
                <a:latin typeface="Bodoni MT" panose="02070603080606020203" pitchFamily="18" charset="0"/>
              </a:rPr>
              <a:t> </a:t>
            </a:r>
            <a:r>
              <a:rPr lang="en-001" b="1" dirty="0" err="1">
                <a:latin typeface="Bodoni MT" panose="02070603080606020203" pitchFamily="18" charset="0"/>
              </a:rPr>
              <a:t>pollos</a:t>
            </a:r>
            <a:r>
              <a:rPr lang="en-001" b="1" dirty="0">
                <a:latin typeface="Bodoni MT" panose="02070603080606020203" pitchFamily="18" charset="0"/>
              </a:rPr>
              <a:t> </a:t>
            </a:r>
            <a:r>
              <a:rPr lang="en-001" b="1" dirty="0" err="1">
                <a:latin typeface="Bodoni MT" panose="02070603080606020203" pitchFamily="18" charset="0"/>
              </a:rPr>
              <a:t>hermanos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822192" y="590201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MACHINE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0904-87C1-470C-8E4F-DE5CF021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2628"/>
            <a:ext cx="10178322" cy="1492132"/>
          </a:xfrm>
        </p:spPr>
        <p:txBody>
          <a:bodyPr/>
          <a:lstStyle/>
          <a:p>
            <a:r>
              <a:rPr lang="en-001" dirty="0"/>
              <a:t>GRAFIKA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015B44-17A5-4F8F-9C2D-2D53DC1A0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4" t="15704" r="11834" b="9481"/>
          <a:stretch/>
        </p:blipFill>
        <p:spPr bwMode="auto">
          <a:xfrm>
            <a:off x="1251678" y="1173925"/>
            <a:ext cx="9688644" cy="5341447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C275451-D9C6-4DE2-B037-BE379C6D1E2B}"/>
              </a:ext>
            </a:extLst>
          </p:cNvPr>
          <p:cNvSpPr/>
          <p:nvPr/>
        </p:nvSpPr>
        <p:spPr>
          <a:xfrm>
            <a:off x="8945217" y="5243163"/>
            <a:ext cx="2484783" cy="12722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err="1"/>
              <a:t>Igra</a:t>
            </a:r>
            <a:r>
              <a:rPr lang="en-001" dirty="0"/>
              <a:t> se </a:t>
            </a:r>
            <a:r>
              <a:rPr lang="en-001" dirty="0" err="1"/>
              <a:t>pokre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</a:t>
            </a:r>
            <a:r>
              <a:rPr lang="en-US" dirty="0" err="1"/>
              <a:t>petla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18EEC5C-95B7-4975-BB12-C66A827CE1D6}"/>
              </a:ext>
            </a:extLst>
          </p:cNvPr>
          <p:cNvSpPr/>
          <p:nvPr/>
        </p:nvSpPr>
        <p:spPr>
          <a:xfrm>
            <a:off x="8945217" y="2658334"/>
            <a:ext cx="2484783" cy="12722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924" y="1862012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spc="800" dirty="0" err="1">
                <a:latin typeface="Bodoni MT" panose="02070603080606020203" pitchFamily="18" charset="0"/>
              </a:rPr>
              <a:t>Pitanja</a:t>
            </a:r>
            <a:endParaRPr lang="en-US" sz="4000" spc="800" dirty="0">
              <a:latin typeface="Bodoni MT" panose="02070603080606020203" pitchFamily="18" charset="0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906" y="1729957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034495E-EDC0-493C-BE52-8DD8B23C5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389">
            <a:off x="8146243" y="1600197"/>
            <a:ext cx="3212698" cy="2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42822" y="3165878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Nadamo</a:t>
            </a:r>
            <a:r>
              <a:rPr lang="en-US" sz="4000" dirty="0">
                <a:latin typeface="Bodoni MT" panose="02070603080606020203" pitchFamily="18" charset="0"/>
              </a:rPr>
              <a:t> se da </a:t>
            </a:r>
            <a:r>
              <a:rPr lang="en-US" sz="4000" dirty="0" err="1">
                <a:latin typeface="Bodoni MT" panose="02070603080606020203" pitchFamily="18" charset="0"/>
              </a:rPr>
              <a:t>Vam</a:t>
            </a:r>
            <a:r>
              <a:rPr lang="en-US" sz="4000" dirty="0">
                <a:latin typeface="Bodoni MT" panose="02070603080606020203" pitchFamily="18" charset="0"/>
              </a:rPr>
              <a:t> se </a:t>
            </a:r>
            <a:r>
              <a:rPr lang="en-US" sz="4000" dirty="0" err="1">
                <a:latin typeface="Bodoni MT" panose="02070603080606020203" pitchFamily="18" charset="0"/>
              </a:rPr>
              <a:t>dopalo</a:t>
            </a:r>
            <a:r>
              <a:rPr lang="en-US" sz="4000" dirty="0">
                <a:latin typeface="Bodoni MT" panose="02070603080606020203" pitchFamily="18" charset="0"/>
              </a:rPr>
              <a:t> 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Table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pplication&#10;&#10;Description automatically generated">
            <a:extLst>
              <a:ext uri="{FF2B5EF4-FFF2-40B4-BE49-F238E27FC236}">
                <a16:creationId xmlns:a16="http://schemas.microsoft.com/office/drawing/2014/main" id="{DA62810D-AC42-4679-B7A0-1E38CEEF6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6" t="2200" r="27696" b="36061"/>
          <a:stretch/>
        </p:blipFill>
        <p:spPr>
          <a:xfrm>
            <a:off x="9659410" y="4438111"/>
            <a:ext cx="2189613" cy="242279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0254D5-67A7-4B1B-BA9F-AA56B1CD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86219"/>
              </p:ext>
            </p:extLst>
          </p:nvPr>
        </p:nvGraphicFramePr>
        <p:xfrm>
          <a:off x="1497307" y="1277604"/>
          <a:ext cx="5205708" cy="55803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01427">
                  <a:extLst>
                    <a:ext uri="{9D8B030D-6E8A-4147-A177-3AD203B41FA5}">
                      <a16:colId xmlns:a16="http://schemas.microsoft.com/office/drawing/2014/main" val="2353941890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2431282371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4044316265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39738834"/>
                    </a:ext>
                  </a:extLst>
                </a:gridCol>
              </a:tblGrid>
              <a:tr h="697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95453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52487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8507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63431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8244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53343"/>
                  </a:ext>
                </a:extLst>
              </a:tr>
              <a:tr h="697549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89376"/>
                  </a:ext>
                </a:extLst>
              </a:tr>
              <a:tr h="697549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566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0A0616-C50A-4A57-BAEB-FB643D463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3" y="1288524"/>
            <a:ext cx="655749" cy="647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8E109-FD8C-4B85-93D7-866BBC44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03" y="1307597"/>
            <a:ext cx="655749" cy="647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05FB9-E6DC-4C5B-8BE4-843EDBA84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23" y="1307597"/>
            <a:ext cx="655749" cy="647006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0AF09B-792E-4DC2-9DF8-5A2508C39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33" y="2003009"/>
            <a:ext cx="530807" cy="652262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184C69C-E286-47FE-A023-DF1A55EC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73" y="1984596"/>
            <a:ext cx="530807" cy="652262"/>
          </a:xfrm>
          <a:prstGeom prst="rect">
            <a:avLst/>
          </a:pr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1D6D73D-8ABB-46BD-9D4D-F62A278B0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93" y="2003009"/>
            <a:ext cx="530807" cy="65226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C71132-D537-49D8-BE31-EB4CF6905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5" y="2722750"/>
            <a:ext cx="593887" cy="593887"/>
          </a:xfrm>
          <a:prstGeom prst="rect">
            <a:avLst/>
          </a:prstGeom>
        </p:spPr>
      </p:pic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8AB1D-17BB-490E-B960-21033B02F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32" y="2722749"/>
            <a:ext cx="593887" cy="593887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A8A35F-8855-4959-8729-3CFC58425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52" y="2734061"/>
            <a:ext cx="593887" cy="593887"/>
          </a:xfrm>
          <a:prstGeom prst="rect">
            <a:avLst/>
          </a:prstGeom>
        </p:spPr>
      </p:pic>
      <p:pic>
        <p:nvPicPr>
          <p:cNvPr id="20" name="Picture 19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3F60A01D-A1C6-4CD8-A8DB-334D57D020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10555" r="22440" b="7961"/>
          <a:stretch/>
        </p:blipFill>
        <p:spPr>
          <a:xfrm>
            <a:off x="1918159" y="3400560"/>
            <a:ext cx="468581" cy="652262"/>
          </a:xfrm>
          <a:prstGeom prst="rect">
            <a:avLst/>
          </a:prstGeom>
        </p:spPr>
      </p:pic>
      <p:pic>
        <p:nvPicPr>
          <p:cNvPr id="21" name="Picture 20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60D4F4AD-573B-4C80-92E5-A6C8276FF2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10555" r="22440" b="7961"/>
          <a:stretch/>
        </p:blipFill>
        <p:spPr>
          <a:xfrm>
            <a:off x="3255699" y="3400560"/>
            <a:ext cx="468581" cy="652262"/>
          </a:xfrm>
          <a:prstGeom prst="rect">
            <a:avLst/>
          </a:prstGeom>
        </p:spPr>
      </p:pic>
      <p:pic>
        <p:nvPicPr>
          <p:cNvPr id="22" name="Picture 21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686815D5-6B21-4F83-86EF-7A1E37FE37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10555" r="22440" b="7961"/>
          <a:stretch/>
        </p:blipFill>
        <p:spPr>
          <a:xfrm>
            <a:off x="4562604" y="3400560"/>
            <a:ext cx="468581" cy="652262"/>
          </a:xfrm>
          <a:prstGeom prst="rect">
            <a:avLst/>
          </a:prstGeom>
        </p:spPr>
      </p:pic>
      <p:pic>
        <p:nvPicPr>
          <p:cNvPr id="24" name="Picture 2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3105A6-0641-40E5-A610-C16260DD9B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19972" r="12058" b="17303"/>
          <a:stretch/>
        </p:blipFill>
        <p:spPr>
          <a:xfrm>
            <a:off x="1854845" y="4093586"/>
            <a:ext cx="724550" cy="652263"/>
          </a:xfrm>
          <a:prstGeom prst="rect">
            <a:avLst/>
          </a:prstGeom>
        </p:spPr>
      </p:pic>
      <p:pic>
        <p:nvPicPr>
          <p:cNvPr id="25" name="Picture 2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12091AD-1E1C-459F-B47B-07B42A650A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19972" r="12058" b="17303"/>
          <a:stretch/>
        </p:blipFill>
        <p:spPr>
          <a:xfrm>
            <a:off x="3123186" y="4093586"/>
            <a:ext cx="724550" cy="652263"/>
          </a:xfrm>
          <a:prstGeom prst="rect">
            <a:avLst/>
          </a:prstGeom>
        </p:spPr>
      </p:pic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BDB5162-47A1-4FC0-8FD5-13091F74C6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19972" r="12058" b="17303"/>
          <a:stretch/>
        </p:blipFill>
        <p:spPr>
          <a:xfrm>
            <a:off x="4434619" y="4082796"/>
            <a:ext cx="724550" cy="652263"/>
          </a:xfrm>
          <a:prstGeom prst="rect">
            <a:avLst/>
          </a:prstGeom>
        </p:spPr>
      </p:pic>
      <p:pic>
        <p:nvPicPr>
          <p:cNvPr id="28" name="Picture 27" descr="A yellow and red hat&#10;&#10;Description automatically generated with low confidence">
            <a:extLst>
              <a:ext uri="{FF2B5EF4-FFF2-40B4-BE49-F238E27FC236}">
                <a16:creationId xmlns:a16="http://schemas.microsoft.com/office/drawing/2014/main" id="{840BE604-A68A-4F8F-B0C1-4732752E4C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2511" r="11124" b="20361"/>
          <a:stretch/>
        </p:blipFill>
        <p:spPr>
          <a:xfrm>
            <a:off x="1625883" y="4843314"/>
            <a:ext cx="989947" cy="561815"/>
          </a:xfrm>
          <a:prstGeom prst="rect">
            <a:avLst/>
          </a:prstGeom>
        </p:spPr>
      </p:pic>
      <p:pic>
        <p:nvPicPr>
          <p:cNvPr id="29" name="Picture 28" descr="A yellow and red hat&#10;&#10;Description automatically generated with low confidence">
            <a:extLst>
              <a:ext uri="{FF2B5EF4-FFF2-40B4-BE49-F238E27FC236}">
                <a16:creationId xmlns:a16="http://schemas.microsoft.com/office/drawing/2014/main" id="{2A530A10-918B-4851-9183-19CD74C00F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2511" r="11124" b="20361"/>
          <a:stretch/>
        </p:blipFill>
        <p:spPr>
          <a:xfrm>
            <a:off x="2990487" y="4843314"/>
            <a:ext cx="989947" cy="561815"/>
          </a:xfrm>
          <a:prstGeom prst="rect">
            <a:avLst/>
          </a:prstGeom>
        </p:spPr>
      </p:pic>
      <p:pic>
        <p:nvPicPr>
          <p:cNvPr id="30" name="Picture 29" descr="A yellow and red hat&#10;&#10;Description automatically generated with low confidence">
            <a:extLst>
              <a:ext uri="{FF2B5EF4-FFF2-40B4-BE49-F238E27FC236}">
                <a16:creationId xmlns:a16="http://schemas.microsoft.com/office/drawing/2014/main" id="{75B0DCB1-CE5C-4F5A-BE50-B651CE0B8C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2511" r="11124" b="20361"/>
          <a:stretch/>
        </p:blipFill>
        <p:spPr>
          <a:xfrm>
            <a:off x="4301920" y="4825220"/>
            <a:ext cx="989947" cy="5618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F3A29-423A-42D5-9B6F-7467F66E9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96" y="5505856"/>
            <a:ext cx="655749" cy="6470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BA91B0-502F-4E68-9E89-BCE45E223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96" y="6176328"/>
            <a:ext cx="655749" cy="6470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E5CCAB-B517-4009-BD31-82FE56152CFF}"/>
              </a:ext>
            </a:extLst>
          </p:cNvPr>
          <p:cNvSpPr txBox="1"/>
          <p:nvPr/>
        </p:nvSpPr>
        <p:spPr>
          <a:xfrm>
            <a:off x="2985724" y="63330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BF605C-B285-41D4-A173-1AFAC7EB3CA7}"/>
              </a:ext>
            </a:extLst>
          </p:cNvPr>
          <p:cNvSpPr txBox="1"/>
          <p:nvPr/>
        </p:nvSpPr>
        <p:spPr>
          <a:xfrm>
            <a:off x="2972979" y="56495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229EAE-4FC7-426E-8A93-186B91E78181}"/>
              </a:ext>
            </a:extLst>
          </p:cNvPr>
          <p:cNvSpPr txBox="1"/>
          <p:nvPr/>
        </p:nvSpPr>
        <p:spPr>
          <a:xfrm>
            <a:off x="5663830" y="140026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100x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2A574-9B37-4ACC-88D6-9DB12049305C}"/>
              </a:ext>
            </a:extLst>
          </p:cNvPr>
          <p:cNvSpPr txBox="1"/>
          <p:nvPr/>
        </p:nvSpPr>
        <p:spPr>
          <a:xfrm>
            <a:off x="5748788" y="20983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40x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86F46-3B80-4587-B412-8E35CD3F8D51}"/>
              </a:ext>
            </a:extLst>
          </p:cNvPr>
          <p:cNvSpPr txBox="1"/>
          <p:nvPr/>
        </p:nvSpPr>
        <p:spPr>
          <a:xfrm>
            <a:off x="5748787" y="278701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40x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C25B2C-8744-43A3-89B1-4EA4EA360520}"/>
              </a:ext>
            </a:extLst>
          </p:cNvPr>
          <p:cNvSpPr txBox="1"/>
          <p:nvPr/>
        </p:nvSpPr>
        <p:spPr>
          <a:xfrm>
            <a:off x="5727054" y="34840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B33CD-6930-4C86-80E1-AE45748AEF09}"/>
              </a:ext>
            </a:extLst>
          </p:cNvPr>
          <p:cNvSpPr txBox="1"/>
          <p:nvPr/>
        </p:nvSpPr>
        <p:spPr>
          <a:xfrm>
            <a:off x="5718972" y="417276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15BF20-2EFE-453E-9952-148551F51CE7}"/>
              </a:ext>
            </a:extLst>
          </p:cNvPr>
          <p:cNvSpPr txBox="1"/>
          <p:nvPr/>
        </p:nvSpPr>
        <p:spPr>
          <a:xfrm>
            <a:off x="5710890" y="48781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E4C33-9E0E-4F60-8085-4F80D13577DA}"/>
              </a:ext>
            </a:extLst>
          </p:cNvPr>
          <p:cNvSpPr txBox="1"/>
          <p:nvPr/>
        </p:nvSpPr>
        <p:spPr>
          <a:xfrm>
            <a:off x="5806001" y="558274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D5623-45E7-4A6E-BD92-EF99019A618A}"/>
              </a:ext>
            </a:extLst>
          </p:cNvPr>
          <p:cNvSpPr txBox="1"/>
          <p:nvPr/>
        </p:nvSpPr>
        <p:spPr>
          <a:xfrm>
            <a:off x="5833745" y="633306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igra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709094" cy="359359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čitih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simbola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jedan specijalni simbol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 dobitna linija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po 16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8D99D-6EE7-430B-9FB8-AA23A129D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" t="36966" r="3341" b="37768"/>
          <a:stretch/>
        </p:blipFill>
        <p:spPr>
          <a:xfrm>
            <a:off x="0" y="5103090"/>
            <a:ext cx="12118109" cy="17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087AA7-10B5-4F28-8B0B-FEDBF972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5861"/>
              </p:ext>
            </p:extLst>
          </p:nvPr>
        </p:nvGraphicFramePr>
        <p:xfrm>
          <a:off x="1251678" y="2286001"/>
          <a:ext cx="356870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794">
                  <a:extLst>
                    <a:ext uri="{9D8B030D-6E8A-4147-A177-3AD203B41FA5}">
                      <a16:colId xmlns:a16="http://schemas.microsoft.com/office/drawing/2014/main" val="328949528"/>
                    </a:ext>
                  </a:extLst>
                </a:gridCol>
                <a:gridCol w="675674">
                  <a:extLst>
                    <a:ext uri="{9D8B030D-6E8A-4147-A177-3AD203B41FA5}">
                      <a16:colId xmlns:a16="http://schemas.microsoft.com/office/drawing/2014/main" val="3975703720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1906777479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1761209760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3853860009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245503081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REEL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REEL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REEL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92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Gustav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7584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Kokoska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26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Petao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841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Kofica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65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922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Sombrero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976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72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752409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6406143-C8BB-4864-8648-61BCB0E99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16454"/>
              </p:ext>
            </p:extLst>
          </p:nvPr>
        </p:nvGraphicFramePr>
        <p:xfrm>
          <a:off x="6838249" y="2286001"/>
          <a:ext cx="3111502" cy="238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86">
                  <a:extLst>
                    <a:ext uri="{9D8B030D-6E8A-4147-A177-3AD203B41FA5}">
                      <a16:colId xmlns:a16="http://schemas.microsoft.com/office/drawing/2014/main" val="2515244822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200614491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1560017052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2014147097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30860658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247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079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7624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332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564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788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4238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X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622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1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1004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X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58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1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5654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X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0582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0C1A7-74B1-43B8-A1DC-EA8E9889C638}"/>
              </a:ext>
            </a:extLst>
          </p:cNvPr>
          <p:cNvCxnSpPr/>
          <p:nvPr/>
        </p:nvCxnSpPr>
        <p:spPr>
          <a:xfrm flipV="1">
            <a:off x="2533973" y="4045058"/>
            <a:ext cx="185980" cy="6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A97425-4219-4834-8789-F6A6B26D18B4}"/>
              </a:ext>
            </a:extLst>
          </p:cNvPr>
          <p:cNvCxnSpPr>
            <a:cxnSpLocks/>
          </p:cNvCxnSpPr>
          <p:nvPr/>
        </p:nvCxnSpPr>
        <p:spPr>
          <a:xfrm flipV="1">
            <a:off x="2774197" y="4045058"/>
            <a:ext cx="578603" cy="6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4097B2-57AF-4D24-97C6-77B0E5FFFA03}"/>
              </a:ext>
            </a:extLst>
          </p:cNvPr>
          <p:cNvCxnSpPr>
            <a:cxnSpLocks/>
          </p:cNvCxnSpPr>
          <p:nvPr/>
        </p:nvCxnSpPr>
        <p:spPr>
          <a:xfrm flipV="1">
            <a:off x="3063498" y="4045058"/>
            <a:ext cx="811078" cy="6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FB9322-B995-4EFC-8B62-59A24BCA7EFD}"/>
              </a:ext>
            </a:extLst>
          </p:cNvPr>
          <p:cNvSpPr txBox="1"/>
          <p:nvPr/>
        </p:nvSpPr>
        <p:spPr>
          <a:xfrm>
            <a:off x="1140877" y="4653677"/>
            <a:ext cx="242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simbola</a:t>
            </a:r>
            <a:r>
              <a:rPr lang="en-US" dirty="0"/>
              <a:t> po REEL-u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506E5E-BAD4-4270-852B-11273257B6C0}"/>
              </a:ext>
            </a:extLst>
          </p:cNvPr>
          <p:cNvCxnSpPr>
            <a:cxnSpLocks/>
          </p:cNvCxnSpPr>
          <p:nvPr/>
        </p:nvCxnSpPr>
        <p:spPr>
          <a:xfrm flipV="1">
            <a:off x="4657241" y="4045058"/>
            <a:ext cx="0" cy="1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F74E63-A4AE-4C09-BBFA-18E294441DEC}"/>
              </a:ext>
            </a:extLst>
          </p:cNvPr>
          <p:cNvSpPr txBox="1"/>
          <p:nvPr/>
        </p:nvSpPr>
        <p:spPr>
          <a:xfrm>
            <a:off x="3389810" y="5297328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ukupnih</a:t>
            </a:r>
            <a:r>
              <a:rPr lang="en-US" dirty="0"/>
              <a:t> </a:t>
            </a:r>
            <a:r>
              <a:rPr lang="en-US" dirty="0" err="1"/>
              <a:t>kombinacija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23C17-8CAA-42E2-B9A3-8FCAF4D930C2}"/>
              </a:ext>
            </a:extLst>
          </p:cNvPr>
          <p:cNvSpPr/>
          <p:nvPr/>
        </p:nvSpPr>
        <p:spPr>
          <a:xfrm>
            <a:off x="6752093" y="2211421"/>
            <a:ext cx="868821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14FED-4743-4511-B372-CB1F63675D2C}"/>
              </a:ext>
            </a:extLst>
          </p:cNvPr>
          <p:cNvCxnSpPr>
            <a:cxnSpLocks/>
          </p:cNvCxnSpPr>
          <p:nvPr/>
        </p:nvCxnSpPr>
        <p:spPr>
          <a:xfrm flipV="1">
            <a:off x="7188631" y="4741830"/>
            <a:ext cx="0" cy="55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5822B-4B9C-42F3-A257-0352CFB5EA0B}"/>
              </a:ext>
            </a:extLst>
          </p:cNvPr>
          <p:cNvSpPr txBox="1"/>
          <p:nvPr/>
        </p:nvSpPr>
        <p:spPr>
          <a:xfrm>
            <a:off x="6169173" y="5297328"/>
            <a:ext cx="25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Dobitne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CDF912-7A7A-4CE4-A37B-33A9777B595B}"/>
              </a:ext>
            </a:extLst>
          </p:cNvPr>
          <p:cNvSpPr/>
          <p:nvPr/>
        </p:nvSpPr>
        <p:spPr>
          <a:xfrm>
            <a:off x="8020373" y="2211421"/>
            <a:ext cx="832144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77806C-C2EA-4C73-B617-9E0B0E79EC6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431279" y="1675890"/>
            <a:ext cx="5166" cy="53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5EE925-5C24-4AC8-BDAE-4E8D004A23B1}"/>
              </a:ext>
            </a:extLst>
          </p:cNvPr>
          <p:cNvSpPr txBox="1"/>
          <p:nvPr/>
        </p:nvSpPr>
        <p:spPr>
          <a:xfrm>
            <a:off x="7416626" y="1306558"/>
            <a:ext cx="25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</a:t>
            </a:r>
            <a:r>
              <a:rPr lang="sr-Latn-RS" dirty="0"/>
              <a:t>žina (umnožak)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EA23FB-C7AA-4C5C-BA1F-EDF13E91DC5F}"/>
              </a:ext>
            </a:extLst>
          </p:cNvPr>
          <p:cNvSpPr/>
          <p:nvPr/>
        </p:nvSpPr>
        <p:spPr>
          <a:xfrm>
            <a:off x="8989017" y="2211421"/>
            <a:ext cx="563612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042F8A-EE86-407B-89E3-9A02CB8AFD9C}"/>
              </a:ext>
            </a:extLst>
          </p:cNvPr>
          <p:cNvCxnSpPr>
            <a:cxnSpLocks/>
          </p:cNvCxnSpPr>
          <p:nvPr/>
        </p:nvCxnSpPr>
        <p:spPr>
          <a:xfrm flipV="1">
            <a:off x="9441051" y="4725307"/>
            <a:ext cx="0" cy="55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15F1FD-18E5-4757-99FC-4F8F06A235D4}"/>
              </a:ext>
            </a:extLst>
          </p:cNvPr>
          <p:cNvSpPr txBox="1"/>
          <p:nvPr/>
        </p:nvSpPr>
        <p:spPr>
          <a:xfrm>
            <a:off x="8561945" y="5182110"/>
            <a:ext cx="253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Broj ponavljanja zadate kombinacije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F5D196-0B5D-4260-9F22-0A5ECF435DFE}"/>
              </a:ext>
            </a:extLst>
          </p:cNvPr>
          <p:cNvSpPr/>
          <p:nvPr/>
        </p:nvSpPr>
        <p:spPr>
          <a:xfrm>
            <a:off x="9633485" y="2190749"/>
            <a:ext cx="396102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382B1-3FAF-4DA5-BDAC-25AA4E889554}"/>
              </a:ext>
            </a:extLst>
          </p:cNvPr>
          <p:cNvSpPr txBox="1"/>
          <p:nvPr/>
        </p:nvSpPr>
        <p:spPr>
          <a:xfrm>
            <a:off x="9426364" y="1306558"/>
            <a:ext cx="25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Ukupan dobitak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CDC5EC-A14D-48F5-96F4-38D9883C4504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 flipH="1">
            <a:off x="9831536" y="1675890"/>
            <a:ext cx="861391" cy="51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3C3E3-9184-460C-99FF-68930B9B7E02}"/>
              </a:ext>
            </a:extLst>
          </p:cNvPr>
          <p:cNvSpPr txBox="1"/>
          <p:nvPr/>
        </p:nvSpPr>
        <p:spPr>
          <a:xfrm>
            <a:off x="1573078" y="651162"/>
            <a:ext cx="412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MATEMATIKA</a:t>
            </a:r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logika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55078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-up of a snowman&#10;&#10;Description automatically generated with low confidence">
            <a:extLst>
              <a:ext uri="{FF2B5EF4-FFF2-40B4-BE49-F238E27FC236}">
                <a16:creationId xmlns:a16="http://schemas.microsoft.com/office/drawing/2014/main" id="{09FFB8B5-3A2A-4065-8B27-D2163A6EB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27" y="3758340"/>
            <a:ext cx="2895832" cy="20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C15C9-A36F-4FB1-BBA5-B7A5FEE0E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64071"/>
              </p:ext>
            </p:extLst>
          </p:nvPr>
        </p:nvGraphicFramePr>
        <p:xfrm>
          <a:off x="1753083" y="1198242"/>
          <a:ext cx="3283866" cy="114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0602">
                  <a:extLst>
                    <a:ext uri="{9D8B030D-6E8A-4147-A177-3AD203B41FA5}">
                      <a16:colId xmlns:a16="http://schemas.microsoft.com/office/drawing/2014/main" val="900878247"/>
                    </a:ext>
                  </a:extLst>
                </a:gridCol>
                <a:gridCol w="240283">
                  <a:extLst>
                    <a:ext uri="{9D8B030D-6E8A-4147-A177-3AD203B41FA5}">
                      <a16:colId xmlns:a16="http://schemas.microsoft.com/office/drawing/2014/main" val="3682216503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3098584460"/>
                    </a:ext>
                  </a:extLst>
                </a:gridCol>
              </a:tblGrid>
              <a:tr h="370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PAYOUTS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497119"/>
                  </a:ext>
                </a:extLst>
              </a:tr>
              <a:tr h="38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COMBINATIONS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814218"/>
                  </a:ext>
                </a:extLst>
              </a:tr>
              <a:tr h="38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PAYOUT 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92.041016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69998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66BE0-A014-4D13-8190-5936A43797E7}"/>
              </a:ext>
            </a:extLst>
          </p:cNvPr>
          <p:cNvCxnSpPr>
            <a:cxnSpLocks/>
          </p:cNvCxnSpPr>
          <p:nvPr/>
        </p:nvCxnSpPr>
        <p:spPr>
          <a:xfrm flipH="1">
            <a:off x="5168685" y="2151238"/>
            <a:ext cx="157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7A4395-4B43-41A3-8DB0-6D933A6C2F80}"/>
              </a:ext>
            </a:extLst>
          </p:cNvPr>
          <p:cNvSpPr txBox="1"/>
          <p:nvPr/>
        </p:nvSpPr>
        <p:spPr>
          <a:xfrm>
            <a:off x="6927743" y="1977348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RTP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01BAA465-141A-4F52-85EA-E3AFC009A58C}"/>
              </a:ext>
            </a:extLst>
          </p:cNvPr>
          <p:cNvSpPr/>
          <p:nvPr/>
        </p:nvSpPr>
        <p:spPr>
          <a:xfrm>
            <a:off x="5168685" y="2882688"/>
            <a:ext cx="6695268" cy="34289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RT</a:t>
            </a:r>
            <a:r>
              <a:rPr lang="en-US" sz="1400" dirty="0"/>
              <a:t>P  =  TOTAL PAYOUTS  /  TOTAL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9171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B5DC-5C9E-44A7-9DFD-90F877C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Simulacija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4C15-024B-4C22-8C2E-D88B671D4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8"/>
          <a:stretch/>
        </p:blipFill>
        <p:spPr bwMode="auto">
          <a:xfrm>
            <a:off x="1251678" y="2266121"/>
            <a:ext cx="5346151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B7C930CC-8E0A-43DB-B18D-8CF4E94A4275}"/>
              </a:ext>
            </a:extLst>
          </p:cNvPr>
          <p:cNvSpPr/>
          <p:nvPr/>
        </p:nvSpPr>
        <p:spPr>
          <a:xfrm>
            <a:off x="7066721" y="2266121"/>
            <a:ext cx="4154557" cy="3240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Odigrali</a:t>
            </a:r>
            <a:r>
              <a:rPr lang="en-US" dirty="0"/>
              <a:t> smo 1 000 000 puta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smo </a:t>
            </a:r>
            <a:r>
              <a:rPr lang="en-US" dirty="0" err="1"/>
              <a:t>pokazali</a:t>
            </a:r>
            <a:r>
              <a:rPr lang="en-US" dirty="0"/>
              <a:t> </a:t>
            </a:r>
            <a:r>
              <a:rPr lang="en-US" dirty="0" err="1"/>
              <a:t>tačnost</a:t>
            </a:r>
            <a:r>
              <a:rPr lang="en-US" dirty="0"/>
              <a:t> RTP</a:t>
            </a:r>
            <a:r>
              <a:rPr lang="en-001" dirty="0"/>
              <a:t>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C9B2-F904-4EC3-A8A7-BAB423B3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konzola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F20BA8-62B8-4FDE-A0A2-16AA7BC3E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8" t="15" r="9048" b="-4741"/>
          <a:stretch/>
        </p:blipFill>
        <p:spPr bwMode="auto">
          <a:xfrm>
            <a:off x="-123290" y="1530850"/>
            <a:ext cx="12315290" cy="55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86183539-5B61-4160-B758-1DB746071711}"/>
              </a:ext>
            </a:extLst>
          </p:cNvPr>
          <p:cNvSpPr/>
          <p:nvPr/>
        </p:nvSpPr>
        <p:spPr>
          <a:xfrm>
            <a:off x="7626849" y="2984264"/>
            <a:ext cx="3986373" cy="2537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Prvo</a:t>
            </a:r>
            <a:r>
              <a:rPr lang="en-US" dirty="0"/>
              <a:t> smo </a:t>
            </a:r>
            <a:r>
              <a:rPr lang="en-US" dirty="0" err="1"/>
              <a:t>napravili</a:t>
            </a:r>
            <a:r>
              <a:rPr lang="en-US" dirty="0"/>
              <a:t> </a:t>
            </a:r>
            <a:r>
              <a:rPr lang="en-US" dirty="0" err="1"/>
              <a:t>konzolu</a:t>
            </a:r>
            <a:r>
              <a:rPr lang="en-US" dirty="0"/>
              <a:t> za retro </a:t>
            </a:r>
            <a:r>
              <a:rPr lang="en-US" dirty="0" err="1"/>
              <a:t>gejmere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001" sz="4000" dirty="0">
                <a:latin typeface="Bodoni MT" panose="02070603080606020203" pitchFamily="18" charset="0"/>
              </a:rPr>
              <a:t>GRAFIKA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Uzeli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Breaking Bad-a</a:t>
            </a:r>
          </a:p>
          <a:p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Grafiku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prilagodili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likovima</a:t>
            </a:r>
            <a:endParaRPr lang="en-001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Gustavo,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petao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sombrero...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F4943-0F55-4027-8C66-9FD777672DB6}"/>
              </a:ext>
            </a:extLst>
          </p:cNvPr>
          <p:cNvSpPr/>
          <p:nvPr/>
        </p:nvSpPr>
        <p:spPr>
          <a:xfrm>
            <a:off x="1812138" y="4788385"/>
            <a:ext cx="9323393" cy="9459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6978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LOS POLLOS HERMANOS</a:t>
            </a:r>
          </a:p>
        </p:txBody>
      </p:sp>
      <p:pic>
        <p:nvPicPr>
          <p:cNvPr id="6" name="Picture 5" descr="A picture containing popcorn&#10;&#10;Description automatically generated">
            <a:extLst>
              <a:ext uri="{FF2B5EF4-FFF2-40B4-BE49-F238E27FC236}">
                <a16:creationId xmlns:a16="http://schemas.microsoft.com/office/drawing/2014/main" id="{AC45E0E8-598D-4659-BDE9-C5F4AA7A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09" y="581374"/>
            <a:ext cx="4061791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773</TotalTime>
  <Words>308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Los pollos hermanos</vt:lpstr>
      <vt:lpstr>Table of values</vt:lpstr>
      <vt:lpstr>igra</vt:lpstr>
      <vt:lpstr>PowerPoint Presentation</vt:lpstr>
      <vt:lpstr>logika</vt:lpstr>
      <vt:lpstr>PowerPoint Presentation</vt:lpstr>
      <vt:lpstr>Simulacija</vt:lpstr>
      <vt:lpstr>konzola</vt:lpstr>
      <vt:lpstr>GRAFIKA</vt:lpstr>
      <vt:lpstr>GRAFIKA</vt:lpstr>
      <vt:lpstr>Pitanja</vt:lpstr>
      <vt:lpstr>Slide Tite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pollos hermanos</dc:title>
  <dc:creator>Милица Вукашиновић</dc:creator>
  <cp:lastModifiedBy>Милица Вукашиновић</cp:lastModifiedBy>
  <cp:revision>6</cp:revision>
  <dcterms:created xsi:type="dcterms:W3CDTF">2022-04-09T20:05:27Z</dcterms:created>
  <dcterms:modified xsi:type="dcterms:W3CDTF">2022-04-10T09:24:14Z</dcterms:modified>
</cp:coreProperties>
</file>