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9FADC0-C299-4A66-9BD5-88051598926E}">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5566DC-6247-222A-23AA-62D9E4C041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5F5AA0-9D25-30A2-1670-8794B3976F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6AF64C-0CE2-41EC-9E5C-AFCB41D5EB0C}" type="datetimeFigureOut">
              <a:rPr lang="en-US" smtClean="0"/>
              <a:t>5/18/2024</a:t>
            </a:fld>
            <a:endParaRPr lang="en-US"/>
          </a:p>
        </p:txBody>
      </p:sp>
      <p:sp>
        <p:nvSpPr>
          <p:cNvPr id="4" name="Footer Placeholder 3">
            <a:extLst>
              <a:ext uri="{FF2B5EF4-FFF2-40B4-BE49-F238E27FC236}">
                <a16:creationId xmlns:a16="http://schemas.microsoft.com/office/drawing/2014/main" id="{BF9AF8DE-EA30-4779-BFB9-5A88B82CCD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F7840-B405-6692-4022-9512C89407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796D3-09D5-47BF-8AF0-E0EFF018D78C}" type="slidenum">
              <a:rPr lang="en-US" smtClean="0"/>
              <a:t>‹#›</a:t>
            </a:fld>
            <a:endParaRPr lang="en-US"/>
          </a:p>
        </p:txBody>
      </p:sp>
    </p:spTree>
    <p:extLst>
      <p:ext uri="{BB962C8B-B14F-4D97-AF65-F5344CB8AC3E}">
        <p14:creationId xmlns:p14="http://schemas.microsoft.com/office/powerpoint/2010/main" val="369101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D096D-9352-44F8-8E6B-C4B05404AE6E}"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92A03-07A3-4101-9B88-E01C0DC8A5CC}" type="slidenum">
              <a:rPr lang="en-US" smtClean="0"/>
              <a:t>‹#›</a:t>
            </a:fld>
            <a:endParaRPr lang="en-US"/>
          </a:p>
        </p:txBody>
      </p:sp>
    </p:spTree>
    <p:extLst>
      <p:ext uri="{BB962C8B-B14F-4D97-AF65-F5344CB8AC3E}">
        <p14:creationId xmlns:p14="http://schemas.microsoft.com/office/powerpoint/2010/main" val="21505723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0E30-3A44-81AF-26B8-22AFF87FF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3CD96D-42B5-4609-0112-44B558E47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A9727D-9FEA-E005-5EE6-28A79D01CCF4}"/>
              </a:ext>
            </a:extLst>
          </p:cNvPr>
          <p:cNvSpPr>
            <a:spLocks noGrp="1"/>
          </p:cNvSpPr>
          <p:nvPr>
            <p:ph type="dt" sz="half" idx="10"/>
          </p:nvPr>
        </p:nvSpPr>
        <p:spPr/>
        <p:txBody>
          <a:bodyPr/>
          <a:lstStyle/>
          <a:p>
            <a:fld id="{C233DD32-9905-403D-8566-889066D3B10E}" type="datetime1">
              <a:rPr lang="en-US" smtClean="0"/>
              <a:t>5/18/2024</a:t>
            </a:fld>
            <a:endParaRPr lang="en-US"/>
          </a:p>
        </p:txBody>
      </p:sp>
      <p:sp>
        <p:nvSpPr>
          <p:cNvPr id="5" name="Footer Placeholder 4">
            <a:extLst>
              <a:ext uri="{FF2B5EF4-FFF2-40B4-BE49-F238E27FC236}">
                <a16:creationId xmlns:a16="http://schemas.microsoft.com/office/drawing/2014/main" id="{F56E82CA-35DA-7052-0DF8-9C49AB077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E17DE-BF49-D3BA-DB83-B3466009213C}"/>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174403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9210-BF11-22AA-F28B-8C03ADB18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598E7-D827-65FA-6081-E661E5678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8B2FE-E05F-2CB0-49AA-7DA45F5C5F09}"/>
              </a:ext>
            </a:extLst>
          </p:cNvPr>
          <p:cNvSpPr>
            <a:spLocks noGrp="1"/>
          </p:cNvSpPr>
          <p:nvPr>
            <p:ph type="dt" sz="half" idx="10"/>
          </p:nvPr>
        </p:nvSpPr>
        <p:spPr/>
        <p:txBody>
          <a:bodyPr/>
          <a:lstStyle/>
          <a:p>
            <a:fld id="{7748EEC6-B183-466C-9E35-663586787C9C}" type="datetime1">
              <a:rPr lang="en-US" smtClean="0"/>
              <a:t>5/18/2024</a:t>
            </a:fld>
            <a:endParaRPr lang="en-US"/>
          </a:p>
        </p:txBody>
      </p:sp>
      <p:sp>
        <p:nvSpPr>
          <p:cNvPr id="5" name="Footer Placeholder 4">
            <a:extLst>
              <a:ext uri="{FF2B5EF4-FFF2-40B4-BE49-F238E27FC236}">
                <a16:creationId xmlns:a16="http://schemas.microsoft.com/office/drawing/2014/main" id="{BA0E95CE-398D-B57B-75A4-E2450548E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938D2-8E97-ADCE-9021-0AC1CBB804E0}"/>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22109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58428-4564-3C8F-957F-E08C69F2DA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B126B-FF86-0E28-417E-B4641ADE3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5C64A-A77D-6DBD-0A5B-6700385F0444}"/>
              </a:ext>
            </a:extLst>
          </p:cNvPr>
          <p:cNvSpPr>
            <a:spLocks noGrp="1"/>
          </p:cNvSpPr>
          <p:nvPr>
            <p:ph type="dt" sz="half" idx="10"/>
          </p:nvPr>
        </p:nvSpPr>
        <p:spPr/>
        <p:txBody>
          <a:bodyPr/>
          <a:lstStyle/>
          <a:p>
            <a:fld id="{0A9E4C99-BBDB-40E4-9B41-47C0B66CD812}" type="datetime1">
              <a:rPr lang="en-US" smtClean="0"/>
              <a:t>5/18/2024</a:t>
            </a:fld>
            <a:endParaRPr lang="en-US"/>
          </a:p>
        </p:txBody>
      </p:sp>
      <p:sp>
        <p:nvSpPr>
          <p:cNvPr id="5" name="Footer Placeholder 4">
            <a:extLst>
              <a:ext uri="{FF2B5EF4-FFF2-40B4-BE49-F238E27FC236}">
                <a16:creationId xmlns:a16="http://schemas.microsoft.com/office/drawing/2014/main" id="{AFD8163B-B277-C9B4-CF72-3BF7DE47D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C70CC-1273-0581-494F-042BB59E1C74}"/>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132414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109A-A8CF-6ED2-75E7-D9B035835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25C58-B6B6-AB58-E0BE-98E20A8E2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13DB6-FC9A-1BC0-CAE8-34292628657B}"/>
              </a:ext>
            </a:extLst>
          </p:cNvPr>
          <p:cNvSpPr>
            <a:spLocks noGrp="1"/>
          </p:cNvSpPr>
          <p:nvPr>
            <p:ph type="dt" sz="half" idx="10"/>
          </p:nvPr>
        </p:nvSpPr>
        <p:spPr/>
        <p:txBody>
          <a:bodyPr/>
          <a:lstStyle/>
          <a:p>
            <a:fld id="{4C72CF23-C3C7-4D42-A820-DA645EDBE725}" type="datetime1">
              <a:rPr lang="en-US" smtClean="0"/>
              <a:t>5/18/2024</a:t>
            </a:fld>
            <a:endParaRPr lang="en-US"/>
          </a:p>
        </p:txBody>
      </p:sp>
      <p:sp>
        <p:nvSpPr>
          <p:cNvPr id="5" name="Footer Placeholder 4">
            <a:extLst>
              <a:ext uri="{FF2B5EF4-FFF2-40B4-BE49-F238E27FC236}">
                <a16:creationId xmlns:a16="http://schemas.microsoft.com/office/drawing/2014/main" id="{783F15FB-DD42-727B-66F8-DDD67BCA1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F7843-1474-6DFF-E5C0-9C0A5183070F}"/>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372275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18C3-087C-0E56-5C45-1A399F979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9C39A6-DF50-03CD-96C8-1749740ADB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E49E7-CDC6-1F48-39C2-DD41D52601A0}"/>
              </a:ext>
            </a:extLst>
          </p:cNvPr>
          <p:cNvSpPr>
            <a:spLocks noGrp="1"/>
          </p:cNvSpPr>
          <p:nvPr>
            <p:ph type="dt" sz="half" idx="10"/>
          </p:nvPr>
        </p:nvSpPr>
        <p:spPr/>
        <p:txBody>
          <a:bodyPr/>
          <a:lstStyle/>
          <a:p>
            <a:fld id="{C65BA26E-8A6F-4685-8D27-74D2CCA80473}" type="datetime1">
              <a:rPr lang="en-US" smtClean="0"/>
              <a:t>5/18/2024</a:t>
            </a:fld>
            <a:endParaRPr lang="en-US"/>
          </a:p>
        </p:txBody>
      </p:sp>
      <p:sp>
        <p:nvSpPr>
          <p:cNvPr id="5" name="Footer Placeholder 4">
            <a:extLst>
              <a:ext uri="{FF2B5EF4-FFF2-40B4-BE49-F238E27FC236}">
                <a16:creationId xmlns:a16="http://schemas.microsoft.com/office/drawing/2014/main" id="{6AE4C953-4EC0-92BC-8267-B63CF9E8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B1E19-BF0C-3B88-C9F2-4405F9A7909B}"/>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284897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BEAE-EEDA-CB55-2BA4-A13367C12D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F5A3D-E43B-153A-0B52-8E73AD14A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E47F85-C9F8-EDC3-E983-56AB51A95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D7AEB-2CF3-E244-298A-3B21EB19395C}"/>
              </a:ext>
            </a:extLst>
          </p:cNvPr>
          <p:cNvSpPr>
            <a:spLocks noGrp="1"/>
          </p:cNvSpPr>
          <p:nvPr>
            <p:ph type="dt" sz="half" idx="10"/>
          </p:nvPr>
        </p:nvSpPr>
        <p:spPr/>
        <p:txBody>
          <a:bodyPr/>
          <a:lstStyle/>
          <a:p>
            <a:fld id="{0F989547-FBA9-403E-A01A-548CE2D20550}" type="datetime1">
              <a:rPr lang="en-US" smtClean="0"/>
              <a:t>5/18/2024</a:t>
            </a:fld>
            <a:endParaRPr lang="en-US"/>
          </a:p>
        </p:txBody>
      </p:sp>
      <p:sp>
        <p:nvSpPr>
          <p:cNvPr id="6" name="Footer Placeholder 5">
            <a:extLst>
              <a:ext uri="{FF2B5EF4-FFF2-40B4-BE49-F238E27FC236}">
                <a16:creationId xmlns:a16="http://schemas.microsoft.com/office/drawing/2014/main" id="{12A10172-9499-14F6-9EA4-25F49DA17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13C46-2AE5-53DA-2B89-173E48944FD4}"/>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143780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462C-D2AF-A8A5-E395-ED244575B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B9E5B2-C7C8-4BCA-0348-6D4263C29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E45F29-3AFA-2170-EBEC-402DD65FA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6B53CE-1CDE-D3C8-72F3-08F69A8E6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E83AD-8407-C405-3E76-2B1187BFF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95EF59-2A80-920A-A733-30D6DA3C620C}"/>
              </a:ext>
            </a:extLst>
          </p:cNvPr>
          <p:cNvSpPr>
            <a:spLocks noGrp="1"/>
          </p:cNvSpPr>
          <p:nvPr>
            <p:ph type="dt" sz="half" idx="10"/>
          </p:nvPr>
        </p:nvSpPr>
        <p:spPr/>
        <p:txBody>
          <a:bodyPr/>
          <a:lstStyle/>
          <a:p>
            <a:fld id="{D70683CE-5A1B-4285-B50B-2C67711836DD}" type="datetime1">
              <a:rPr lang="en-US" smtClean="0"/>
              <a:t>5/18/2024</a:t>
            </a:fld>
            <a:endParaRPr lang="en-US"/>
          </a:p>
        </p:txBody>
      </p:sp>
      <p:sp>
        <p:nvSpPr>
          <p:cNvPr id="8" name="Footer Placeholder 7">
            <a:extLst>
              <a:ext uri="{FF2B5EF4-FFF2-40B4-BE49-F238E27FC236}">
                <a16:creationId xmlns:a16="http://schemas.microsoft.com/office/drawing/2014/main" id="{49A411A4-793E-C01B-9983-260D0BD364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55107-E2C5-7C3D-28D3-7C709F0EF6CD}"/>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10969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844A-4F88-E442-B265-ACBB68B284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2A9F42-04A6-FE66-62F9-D46EB7554C5B}"/>
              </a:ext>
            </a:extLst>
          </p:cNvPr>
          <p:cNvSpPr>
            <a:spLocks noGrp="1"/>
          </p:cNvSpPr>
          <p:nvPr>
            <p:ph type="dt" sz="half" idx="10"/>
          </p:nvPr>
        </p:nvSpPr>
        <p:spPr/>
        <p:txBody>
          <a:bodyPr/>
          <a:lstStyle/>
          <a:p>
            <a:fld id="{C8901E97-9A7E-48A7-8DB6-7F1BE6970A90}" type="datetime1">
              <a:rPr lang="en-US" smtClean="0"/>
              <a:t>5/18/2024</a:t>
            </a:fld>
            <a:endParaRPr lang="en-US"/>
          </a:p>
        </p:txBody>
      </p:sp>
      <p:sp>
        <p:nvSpPr>
          <p:cNvPr id="4" name="Footer Placeholder 3">
            <a:extLst>
              <a:ext uri="{FF2B5EF4-FFF2-40B4-BE49-F238E27FC236}">
                <a16:creationId xmlns:a16="http://schemas.microsoft.com/office/drawing/2014/main" id="{9FB31266-7341-3A74-47F6-6C6384FF4F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4AEB4-61F9-5809-E059-90EBDE54812E}"/>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294726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D4603-BF94-075E-FD96-899C019D92A7}"/>
              </a:ext>
            </a:extLst>
          </p:cNvPr>
          <p:cNvSpPr>
            <a:spLocks noGrp="1"/>
          </p:cNvSpPr>
          <p:nvPr>
            <p:ph type="dt" sz="half" idx="10"/>
          </p:nvPr>
        </p:nvSpPr>
        <p:spPr/>
        <p:txBody>
          <a:bodyPr/>
          <a:lstStyle/>
          <a:p>
            <a:fld id="{7FF4CC5A-9455-4360-9E3C-3E679D0D0D6B}" type="datetime1">
              <a:rPr lang="en-US" smtClean="0"/>
              <a:t>5/18/2024</a:t>
            </a:fld>
            <a:endParaRPr lang="en-US"/>
          </a:p>
        </p:txBody>
      </p:sp>
      <p:sp>
        <p:nvSpPr>
          <p:cNvPr id="3" name="Footer Placeholder 2">
            <a:extLst>
              <a:ext uri="{FF2B5EF4-FFF2-40B4-BE49-F238E27FC236}">
                <a16:creationId xmlns:a16="http://schemas.microsoft.com/office/drawing/2014/main" id="{F7C324A0-DA83-DCFB-AB38-312B7CADE1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99D825-7FCC-E467-E0E0-85FFFF141518}"/>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42250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0020-3802-EC36-4617-53B9A7644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ADD00B-275C-D53D-0D7B-33DFC2D01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F07D6A-578A-8E53-FE2C-E2ADEBCEF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F281E-7F11-2CCA-C60E-30319151AC52}"/>
              </a:ext>
            </a:extLst>
          </p:cNvPr>
          <p:cNvSpPr>
            <a:spLocks noGrp="1"/>
          </p:cNvSpPr>
          <p:nvPr>
            <p:ph type="dt" sz="half" idx="10"/>
          </p:nvPr>
        </p:nvSpPr>
        <p:spPr/>
        <p:txBody>
          <a:bodyPr/>
          <a:lstStyle/>
          <a:p>
            <a:fld id="{EF8AF6B6-AA62-4745-B095-A2649E5C20F2}" type="datetime1">
              <a:rPr lang="en-US" smtClean="0"/>
              <a:t>5/18/2024</a:t>
            </a:fld>
            <a:endParaRPr lang="en-US"/>
          </a:p>
        </p:txBody>
      </p:sp>
      <p:sp>
        <p:nvSpPr>
          <p:cNvPr id="6" name="Footer Placeholder 5">
            <a:extLst>
              <a:ext uri="{FF2B5EF4-FFF2-40B4-BE49-F238E27FC236}">
                <a16:creationId xmlns:a16="http://schemas.microsoft.com/office/drawing/2014/main" id="{5FB2C676-E93B-1EB8-50BB-7750AC407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1995C-4658-F9C7-ABAC-5EF5770842DD}"/>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92659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6B2E-70EE-CA49-3EE0-8B3A79E80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75ADE4-656F-9CCF-12A5-0706941D7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BB5DE-77AD-7891-0EAE-ECB2BFEE3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84EF4-8B19-CF03-FA2D-F3627BBEE569}"/>
              </a:ext>
            </a:extLst>
          </p:cNvPr>
          <p:cNvSpPr>
            <a:spLocks noGrp="1"/>
          </p:cNvSpPr>
          <p:nvPr>
            <p:ph type="dt" sz="half" idx="10"/>
          </p:nvPr>
        </p:nvSpPr>
        <p:spPr/>
        <p:txBody>
          <a:bodyPr/>
          <a:lstStyle/>
          <a:p>
            <a:fld id="{4A02C516-8FF8-48A2-8456-73730D93BD25}" type="datetime1">
              <a:rPr lang="en-US" smtClean="0"/>
              <a:t>5/18/2024</a:t>
            </a:fld>
            <a:endParaRPr lang="en-US"/>
          </a:p>
        </p:txBody>
      </p:sp>
      <p:sp>
        <p:nvSpPr>
          <p:cNvPr id="6" name="Footer Placeholder 5">
            <a:extLst>
              <a:ext uri="{FF2B5EF4-FFF2-40B4-BE49-F238E27FC236}">
                <a16:creationId xmlns:a16="http://schemas.microsoft.com/office/drawing/2014/main" id="{74079CD2-A261-87DF-490C-D977B0951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95E36-E2F0-4E0D-826A-243BC06F786F}"/>
              </a:ext>
            </a:extLst>
          </p:cNvPr>
          <p:cNvSpPr>
            <a:spLocks noGrp="1"/>
          </p:cNvSpPr>
          <p:nvPr>
            <p:ph type="sldNum" sz="quarter" idx="12"/>
          </p:nvPr>
        </p:nvSpPr>
        <p:spPr/>
        <p:txBody>
          <a:bodyPr/>
          <a:lstStyle/>
          <a:p>
            <a:fld id="{4F623E85-4B1E-42D2-BACA-1E0A2BF7C37C}" type="slidenum">
              <a:rPr lang="en-US" smtClean="0"/>
              <a:t>‹#›</a:t>
            </a:fld>
            <a:endParaRPr lang="en-US"/>
          </a:p>
        </p:txBody>
      </p:sp>
    </p:spTree>
    <p:extLst>
      <p:ext uri="{BB962C8B-B14F-4D97-AF65-F5344CB8AC3E}">
        <p14:creationId xmlns:p14="http://schemas.microsoft.com/office/powerpoint/2010/main" val="347412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EFC51-3DF8-8C09-4088-8B1FF8D73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765F-7613-7417-87FB-8D8C9CA42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8E794-8F67-2C98-984C-96FCD86C7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3E554-27CA-413E-AD58-F4EA6B55462A}" type="datetime1">
              <a:rPr lang="en-US" smtClean="0"/>
              <a:t>5/18/2024</a:t>
            </a:fld>
            <a:endParaRPr lang="en-US"/>
          </a:p>
        </p:txBody>
      </p:sp>
      <p:sp>
        <p:nvSpPr>
          <p:cNvPr id="5" name="Footer Placeholder 4">
            <a:extLst>
              <a:ext uri="{FF2B5EF4-FFF2-40B4-BE49-F238E27FC236}">
                <a16:creationId xmlns:a16="http://schemas.microsoft.com/office/drawing/2014/main" id="{98A672A1-D3F7-B985-8C2B-DEECCA2FF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96DF4D-9C8F-36AD-AEE5-B9E41C967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23E85-4B1E-42D2-BACA-1E0A2BF7C37C}" type="slidenum">
              <a:rPr lang="en-US" smtClean="0"/>
              <a:t>‹#›</a:t>
            </a:fld>
            <a:endParaRPr lang="en-US"/>
          </a:p>
        </p:txBody>
      </p:sp>
    </p:spTree>
    <p:extLst>
      <p:ext uri="{BB962C8B-B14F-4D97-AF65-F5344CB8AC3E}">
        <p14:creationId xmlns:p14="http://schemas.microsoft.com/office/powerpoint/2010/main" val="336198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www.cloudflare.com/learning" TargetMode="External"/><Relationship Id="rId1" Type="http://schemas.openxmlformats.org/officeDocument/2006/relationships/slideLayout" Target="../slideLayouts/slideLayout2.xml"/><Relationship Id="rId5" Type="http://schemas.openxmlformats.org/officeDocument/2006/relationships/hyperlink" Target="https://github.com/MSaLeHNYM/network-article" TargetMode="External"/><Relationship Id="rId4" Type="http://schemas.openxmlformats.org/officeDocument/2006/relationships/hyperlink" Target="https://wiki.wireshark.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loudflare.com/learning/network-layer/what-is-a-network-switch/"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www.cloudflare.com/learning/network-layer/what-is-ipsec/" TargetMode="External"/><Relationship Id="rId3" Type="http://schemas.openxmlformats.org/officeDocument/2006/relationships/hyperlink" Target="https://www.cloudflare.com/learning/network-layer/what-is-the-network-layer/" TargetMode="External"/><Relationship Id="rId7" Type="http://schemas.openxmlformats.org/officeDocument/2006/relationships/hyperlink" Target="https://www.cloudflare.com/learning/network-layer/what-is-igmp/"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cloudflare.com/learning/ddos/glossary/internet-control-message-protocol-icmp/" TargetMode="External"/><Relationship Id="rId11" Type="http://schemas.openxmlformats.org/officeDocument/2006/relationships/hyperlink" Target="https://www.cloudflare.com/learning/ddos/glossary/user-datagram-protocol-udp/" TargetMode="External"/><Relationship Id="rId5" Type="http://schemas.openxmlformats.org/officeDocument/2006/relationships/hyperlink" Target="https://www.cloudflare.com/learning/network-layer/what-is-routing/" TargetMode="External"/><Relationship Id="rId10" Type="http://schemas.openxmlformats.org/officeDocument/2006/relationships/hyperlink" Target="https://www.cloudflare.com/learning/ddos/glossary/tcp-ip/" TargetMode="External"/><Relationship Id="rId4" Type="http://schemas.openxmlformats.org/officeDocument/2006/relationships/hyperlink" Target="https://www.cloudflare.com/learning/network-layer/what-is-a-packet/"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www.cloudflare.com/learning/email-security/what-is-email/" TargetMode="External"/><Relationship Id="rId3" Type="http://schemas.openxmlformats.org/officeDocument/2006/relationships/image" Target="../media/image8.png"/><Relationship Id="rId7" Type="http://schemas.openxmlformats.org/officeDocument/2006/relationships/hyperlink" Target="https://www.cloudflare.com/learning/email-security/what-is-smtp/"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cloudflare.com/learning/ddos/glossary/hypertext-transfer-protocol-http/" TargetMode="External"/><Relationship Id="rId5" Type="http://schemas.openxmlformats.org/officeDocument/2006/relationships/hyperlink" Target="https://www.cloudflare.com/learning/ssl/what-is-encryption/"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09C38-36C2-559B-36E2-E6131DB7EE3B}"/>
              </a:ext>
            </a:extLst>
          </p:cNvPr>
          <p:cNvSpPr>
            <a:spLocks noGrp="1"/>
          </p:cNvSpPr>
          <p:nvPr>
            <p:ph type="ctrTitle"/>
          </p:nvPr>
        </p:nvSpPr>
        <p:spPr>
          <a:xfrm>
            <a:off x="1524000" y="423334"/>
            <a:ext cx="9144000" cy="778933"/>
          </a:xfrm>
        </p:spPr>
        <p:txBody>
          <a:bodyPr>
            <a:noAutofit/>
          </a:bodyPr>
          <a:lstStyle/>
          <a:p>
            <a:r>
              <a:rPr lang="en-US" sz="7200" dirty="0">
                <a:solidFill>
                  <a:schemeClr val="accent1">
                    <a:lumMod val="75000"/>
                  </a:schemeClr>
                </a:solidFill>
                <a:latin typeface="+mn-lt"/>
              </a:rPr>
              <a:t>Network</a:t>
            </a:r>
          </a:p>
        </p:txBody>
      </p:sp>
      <p:sp>
        <p:nvSpPr>
          <p:cNvPr id="5" name="Subtitle 4">
            <a:extLst>
              <a:ext uri="{FF2B5EF4-FFF2-40B4-BE49-F238E27FC236}">
                <a16:creationId xmlns:a16="http://schemas.microsoft.com/office/drawing/2014/main" id="{42317504-F653-3311-405A-C86D9C667F7A}"/>
              </a:ext>
            </a:extLst>
          </p:cNvPr>
          <p:cNvSpPr>
            <a:spLocks noGrp="1"/>
          </p:cNvSpPr>
          <p:nvPr>
            <p:ph type="subTitle" idx="1"/>
          </p:nvPr>
        </p:nvSpPr>
        <p:spPr>
          <a:xfrm>
            <a:off x="389467" y="1397000"/>
            <a:ext cx="11413066" cy="5037666"/>
          </a:xfrm>
        </p:spPr>
        <p:txBody>
          <a:bodyPr/>
          <a:lstStyle/>
          <a:p>
            <a:pPr marL="342900" indent="-342900" algn="justLow">
              <a:buFont typeface="Arial" panose="020B0604020202020204" pitchFamily="34" charset="0"/>
              <a:buChar char="•"/>
            </a:pPr>
            <a:r>
              <a:rPr lang="en-US" b="0" i="0" dirty="0">
                <a:effectLst/>
                <a:latin typeface="+mj-lt"/>
              </a:rPr>
              <a:t>A network, in computing, is a group of two or more devices or nodes that can communicate. The devices or nodes in question can be connected by physical or wireless connections. The key is that there are at least two separate components, and they are connected.</a:t>
            </a:r>
          </a:p>
          <a:p>
            <a:pPr marL="342900" indent="-342900" algn="just">
              <a:buFont typeface="Arial" panose="020B0604020202020204" pitchFamily="34" charset="0"/>
              <a:buChar char="•"/>
            </a:pPr>
            <a:r>
              <a:rPr lang="en-US" b="0" i="0" dirty="0">
                <a:effectLst/>
                <a:latin typeface="+mj-lt"/>
              </a:rPr>
              <a:t>Topology is the arrangement of the elements of a communication network. Network topology can be used to define or describe the arrangement of various types of telecommunication networks, including command and control radio networks and computer networks.</a:t>
            </a:r>
          </a:p>
          <a:p>
            <a:pPr marL="342900" indent="-342900" algn="just">
              <a:buFont typeface="Arial" panose="020B0604020202020204" pitchFamily="34" charset="0"/>
              <a:buChar char="•"/>
            </a:pPr>
            <a:endParaRPr lang="en-US" b="0" i="0" dirty="0">
              <a:effectLst/>
              <a:latin typeface="+mj-lt"/>
            </a:endParaRPr>
          </a:p>
        </p:txBody>
      </p:sp>
      <p:pic>
        <p:nvPicPr>
          <p:cNvPr id="11" name="Graphic 10">
            <a:extLst>
              <a:ext uri="{FF2B5EF4-FFF2-40B4-BE49-F238E27FC236}">
                <a16:creationId xmlns:a16="http://schemas.microsoft.com/office/drawing/2014/main" id="{08FE7961-134C-4730-FF6A-1697F40D37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3833" y="3915833"/>
            <a:ext cx="4838700" cy="2371725"/>
          </a:xfrm>
          <a:prstGeom prst="rect">
            <a:avLst/>
          </a:prstGeom>
        </p:spPr>
      </p:pic>
      <p:sp>
        <p:nvSpPr>
          <p:cNvPr id="13" name="TextBox 12">
            <a:extLst>
              <a:ext uri="{FF2B5EF4-FFF2-40B4-BE49-F238E27FC236}">
                <a16:creationId xmlns:a16="http://schemas.microsoft.com/office/drawing/2014/main" id="{BAD64DB0-B781-E124-90C1-0E3F39BAC798}"/>
              </a:ext>
            </a:extLst>
          </p:cNvPr>
          <p:cNvSpPr txBox="1"/>
          <p:nvPr/>
        </p:nvSpPr>
        <p:spPr>
          <a:xfrm>
            <a:off x="389467" y="4550602"/>
            <a:ext cx="6096000" cy="1938992"/>
          </a:xfrm>
          <a:prstGeom prst="rect">
            <a:avLst/>
          </a:prstGeom>
          <a:noFill/>
        </p:spPr>
        <p:txBody>
          <a:bodyPr wrap="square">
            <a:spAutoFit/>
          </a:bodyPr>
          <a:lstStyle/>
          <a:p>
            <a:pPr marL="285750" indent="-285750" algn="justLow">
              <a:buFont typeface="Arial" panose="020B0604020202020204" pitchFamily="34" charset="0"/>
              <a:buChar char="•"/>
            </a:pPr>
            <a:r>
              <a:rPr lang="en-US" sz="2400" dirty="0">
                <a:latin typeface="+mj-lt"/>
              </a:rPr>
              <a:t>This network has a universal language called </a:t>
            </a:r>
            <a:r>
              <a:rPr lang="en-US" sz="2400" dirty="0" err="1">
                <a:latin typeface="+mj-lt"/>
              </a:rPr>
              <a:t>osi</a:t>
            </a:r>
            <a:r>
              <a:rPr lang="en-US" sz="2400" dirty="0">
                <a:latin typeface="+mj-lt"/>
              </a:rPr>
              <a:t>(</a:t>
            </a:r>
            <a:r>
              <a:rPr lang="en-US" sz="2400" b="0" i="0" dirty="0">
                <a:effectLst/>
                <a:latin typeface="+mj-lt"/>
              </a:rPr>
              <a:t>Open Systems Interconnection)</a:t>
            </a:r>
            <a:r>
              <a:rPr lang="en-US" sz="2400" dirty="0">
                <a:latin typeface="+mj-lt"/>
              </a:rPr>
              <a:t>, which all systems that want to exist in the network must comply with this model in order to be able to communicate.</a:t>
            </a:r>
          </a:p>
        </p:txBody>
      </p:sp>
      <p:sp>
        <p:nvSpPr>
          <p:cNvPr id="6" name="Slide Number Placeholder 5">
            <a:extLst>
              <a:ext uri="{FF2B5EF4-FFF2-40B4-BE49-F238E27FC236}">
                <a16:creationId xmlns:a16="http://schemas.microsoft.com/office/drawing/2014/main" id="{74091D2D-C1D2-1709-1D7E-FE9C9093DD3C}"/>
              </a:ext>
            </a:extLst>
          </p:cNvPr>
          <p:cNvSpPr>
            <a:spLocks noGrp="1"/>
          </p:cNvSpPr>
          <p:nvPr>
            <p:ph type="sldNum" sz="quarter" idx="12"/>
          </p:nvPr>
        </p:nvSpPr>
        <p:spPr/>
        <p:txBody>
          <a:bodyPr/>
          <a:lstStyle/>
          <a:p>
            <a:fld id="{4F623E85-4B1E-42D2-BACA-1E0A2BF7C37C}" type="slidenum">
              <a:rPr lang="en-US" smtClean="0"/>
              <a:t>1</a:t>
            </a:fld>
            <a:endParaRPr lang="en-US"/>
          </a:p>
        </p:txBody>
      </p:sp>
    </p:spTree>
    <p:extLst>
      <p:ext uri="{BB962C8B-B14F-4D97-AF65-F5344CB8AC3E}">
        <p14:creationId xmlns:p14="http://schemas.microsoft.com/office/powerpoint/2010/main" val="133535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BB62-2751-7694-6499-8B3ECA1FB55B}"/>
              </a:ext>
            </a:extLst>
          </p:cNvPr>
          <p:cNvSpPr>
            <a:spLocks noGrp="1"/>
          </p:cNvSpPr>
          <p:nvPr>
            <p:ph type="title"/>
          </p:nvPr>
        </p:nvSpPr>
        <p:spPr>
          <a:xfrm>
            <a:off x="4648200" y="204789"/>
            <a:ext cx="2895600" cy="684742"/>
          </a:xfrm>
        </p:spPr>
        <p:txBody>
          <a:bodyPr>
            <a:normAutofit fontScale="90000"/>
          </a:bodyPr>
          <a:lstStyle/>
          <a:p>
            <a:pPr algn="ctr"/>
            <a:r>
              <a:rPr lang="en-US" dirty="0">
                <a:solidFill>
                  <a:schemeClr val="accent1">
                    <a:lumMod val="75000"/>
                  </a:schemeClr>
                </a:solidFill>
                <a:latin typeface="+mn-lt"/>
              </a:rPr>
              <a:t>TCP Header</a:t>
            </a:r>
          </a:p>
        </p:txBody>
      </p:sp>
      <p:sp>
        <p:nvSpPr>
          <p:cNvPr id="4" name="Slide Number Placeholder 3">
            <a:extLst>
              <a:ext uri="{FF2B5EF4-FFF2-40B4-BE49-F238E27FC236}">
                <a16:creationId xmlns:a16="http://schemas.microsoft.com/office/drawing/2014/main" id="{46A40352-2835-D907-2763-4153DF536E49}"/>
              </a:ext>
            </a:extLst>
          </p:cNvPr>
          <p:cNvSpPr>
            <a:spLocks noGrp="1"/>
          </p:cNvSpPr>
          <p:nvPr>
            <p:ph type="sldNum" sz="quarter" idx="12"/>
          </p:nvPr>
        </p:nvSpPr>
        <p:spPr/>
        <p:txBody>
          <a:bodyPr/>
          <a:lstStyle/>
          <a:p>
            <a:fld id="{4F623E85-4B1E-42D2-BACA-1E0A2BF7C37C}" type="slidenum">
              <a:rPr lang="en-US" smtClean="0"/>
              <a:t>10</a:t>
            </a:fld>
            <a:endParaRPr lang="en-US"/>
          </a:p>
        </p:txBody>
      </p:sp>
      <p:sp>
        <p:nvSpPr>
          <p:cNvPr id="3" name="Content Placeholder 2">
            <a:extLst>
              <a:ext uri="{FF2B5EF4-FFF2-40B4-BE49-F238E27FC236}">
                <a16:creationId xmlns:a16="http://schemas.microsoft.com/office/drawing/2014/main" id="{0677BB42-B21D-9480-0D65-14DC9FEB3B9F}"/>
              </a:ext>
            </a:extLst>
          </p:cNvPr>
          <p:cNvSpPr>
            <a:spLocks noGrp="1"/>
          </p:cNvSpPr>
          <p:nvPr>
            <p:ph idx="1"/>
          </p:nvPr>
        </p:nvSpPr>
        <p:spPr>
          <a:xfrm>
            <a:off x="308239" y="889531"/>
            <a:ext cx="11726334" cy="5067830"/>
          </a:xfrm>
        </p:spPr>
        <p:txBody>
          <a:bodyPr>
            <a:noAutofit/>
          </a:bodyPr>
          <a:lstStyle/>
          <a:p>
            <a:pPr algn="l" fontAlgn="base">
              <a:buFont typeface="Arial" panose="020B0604020202020204" pitchFamily="34" charset="0"/>
              <a:buChar char="•"/>
            </a:pPr>
            <a:r>
              <a:rPr lang="en-US" sz="1400" b="1" i="0" dirty="0">
                <a:solidFill>
                  <a:srgbClr val="273239"/>
                </a:solidFill>
                <a:effectLst/>
                <a:latin typeface="+mj-lt"/>
              </a:rPr>
              <a:t>Source Port:</a:t>
            </a:r>
            <a:r>
              <a:rPr lang="en-US" sz="1400" b="0" i="0" dirty="0">
                <a:solidFill>
                  <a:srgbClr val="273239"/>
                </a:solidFill>
                <a:effectLst/>
                <a:latin typeface="+mj-lt"/>
              </a:rPr>
              <a:t> Specifies the source port quantity, which identifies the sending utility at the supply tool.</a:t>
            </a:r>
          </a:p>
          <a:p>
            <a:pPr fontAlgn="base"/>
            <a:r>
              <a:rPr lang="en-US" sz="1400" b="1" i="0" dirty="0">
                <a:solidFill>
                  <a:srgbClr val="273239"/>
                </a:solidFill>
                <a:effectLst/>
                <a:latin typeface="+mj-lt"/>
              </a:rPr>
              <a:t>Destination Port: </a:t>
            </a:r>
            <a:r>
              <a:rPr lang="en-US" sz="1400" b="0" i="0" dirty="0">
                <a:solidFill>
                  <a:srgbClr val="273239"/>
                </a:solidFill>
                <a:effectLst/>
                <a:latin typeface="+mj-lt"/>
              </a:rPr>
              <a:t>Specifies the destination port wide variety, which identifies the receiving utility on the vacation spot tool.</a:t>
            </a:r>
          </a:p>
          <a:p>
            <a:pPr fontAlgn="base"/>
            <a:r>
              <a:rPr lang="en-US" sz="1400" b="1" i="0" dirty="0">
                <a:solidFill>
                  <a:srgbClr val="273239"/>
                </a:solidFill>
                <a:effectLst/>
                <a:latin typeface="+mj-lt"/>
              </a:rPr>
              <a:t>Sequence Number:</a:t>
            </a:r>
            <a:r>
              <a:rPr lang="en-US" sz="1400" b="0" i="0" dirty="0">
                <a:solidFill>
                  <a:srgbClr val="273239"/>
                </a:solidFill>
                <a:effectLst/>
                <a:latin typeface="+mj-lt"/>
              </a:rPr>
              <a:t> Specifies the sequence variety of the first information byte in the TCP section.</a:t>
            </a:r>
          </a:p>
          <a:p>
            <a:pPr fontAlgn="base"/>
            <a:r>
              <a:rPr lang="en-US" sz="1400" b="1" i="0" dirty="0">
                <a:solidFill>
                  <a:srgbClr val="273239"/>
                </a:solidFill>
                <a:effectLst/>
                <a:latin typeface="+mj-lt"/>
              </a:rPr>
              <a:t>Acknowledgment Number:</a:t>
            </a:r>
            <a:r>
              <a:rPr lang="en-US" sz="1400" b="0" i="0" dirty="0">
                <a:solidFill>
                  <a:srgbClr val="273239"/>
                </a:solidFill>
                <a:effectLst/>
                <a:latin typeface="+mj-lt"/>
              </a:rPr>
              <a:t> Specifies the subsequent sequence quantity predicted by means of the sender of the TCP phase.</a:t>
            </a:r>
          </a:p>
          <a:p>
            <a:pPr fontAlgn="base"/>
            <a:r>
              <a:rPr lang="en-US" sz="1400" b="1" i="0" dirty="0">
                <a:solidFill>
                  <a:srgbClr val="273239"/>
                </a:solidFill>
                <a:effectLst/>
                <a:latin typeface="+mj-lt"/>
              </a:rPr>
              <a:t>Data Offset: </a:t>
            </a:r>
            <a:r>
              <a:rPr lang="en-US" sz="1400" b="0" i="0" dirty="0">
                <a:solidFill>
                  <a:srgbClr val="273239"/>
                </a:solidFill>
                <a:effectLst/>
                <a:latin typeface="+mj-lt"/>
              </a:rPr>
              <a:t>Specifies the period of the TCP header in 32-bit phrases.</a:t>
            </a:r>
          </a:p>
          <a:p>
            <a:pPr fontAlgn="base"/>
            <a:r>
              <a:rPr lang="en-US" sz="1400" b="1" i="0" dirty="0">
                <a:solidFill>
                  <a:srgbClr val="273239"/>
                </a:solidFill>
                <a:effectLst/>
                <a:latin typeface="+mj-lt"/>
              </a:rPr>
              <a:t>Reserved</a:t>
            </a:r>
            <a:r>
              <a:rPr lang="en-US" sz="1400" b="0" i="0" dirty="0">
                <a:solidFill>
                  <a:srgbClr val="273239"/>
                </a:solidFill>
                <a:effectLst/>
                <a:latin typeface="+mj-lt"/>
              </a:rPr>
              <a:t>: Reserved for future use and need to be set to zero.</a:t>
            </a:r>
          </a:p>
          <a:p>
            <a:pPr algn="l" fontAlgn="base">
              <a:buFont typeface="Arial" panose="020B0604020202020204" pitchFamily="34" charset="0"/>
              <a:buChar char="•"/>
            </a:pPr>
            <a:r>
              <a:rPr lang="en-US" sz="1400" b="1" i="0" dirty="0">
                <a:solidFill>
                  <a:srgbClr val="273239"/>
                </a:solidFill>
                <a:effectLst/>
                <a:latin typeface="+mj-lt"/>
              </a:rPr>
              <a:t>Flags:</a:t>
            </a:r>
            <a:r>
              <a:rPr lang="en-US" sz="1400" b="0" i="0" dirty="0">
                <a:solidFill>
                  <a:srgbClr val="273239"/>
                </a:solidFill>
                <a:effectLst/>
                <a:latin typeface="+mj-lt"/>
              </a:rPr>
              <a:t> Various flags that manipulate the behavior of the TCP segment, consisting of SYN (synchronize), ACK (acknowledge), FIN (finish), RST (reset), and others</a:t>
            </a:r>
            <a:r>
              <a:rPr lang="en-US" sz="1400" dirty="0">
                <a:solidFill>
                  <a:srgbClr val="273239"/>
                </a:solidFill>
                <a:latin typeface="+mj-lt"/>
              </a:rPr>
              <a:t>.</a:t>
            </a:r>
          </a:p>
          <a:p>
            <a:pPr fontAlgn="base"/>
            <a:r>
              <a:rPr lang="en-US" sz="1400" b="1" i="0" dirty="0">
                <a:solidFill>
                  <a:srgbClr val="273239"/>
                </a:solidFill>
                <a:effectLst/>
                <a:latin typeface="+mj-lt"/>
              </a:rPr>
              <a:t>Window Size:</a:t>
            </a:r>
            <a:r>
              <a:rPr lang="en-US" sz="1400" b="0" i="0" dirty="0">
                <a:solidFill>
                  <a:srgbClr val="273239"/>
                </a:solidFill>
                <a:effectLst/>
                <a:latin typeface="+mj-lt"/>
              </a:rPr>
              <a:t> Specifies the size of the get hold of window, which shows the amount of records that may be received before requiring acknowledgment.</a:t>
            </a:r>
          </a:p>
          <a:p>
            <a:pPr fontAlgn="base"/>
            <a:r>
              <a:rPr lang="en-US" sz="1400" b="1" i="0" dirty="0">
                <a:solidFill>
                  <a:srgbClr val="273239"/>
                </a:solidFill>
                <a:effectLst/>
                <a:latin typeface="+mj-lt"/>
              </a:rPr>
              <a:t>Checksum: </a:t>
            </a:r>
            <a:r>
              <a:rPr lang="en-US" sz="1400" b="0" i="0" dirty="0">
                <a:solidFill>
                  <a:srgbClr val="273239"/>
                </a:solidFill>
                <a:effectLst/>
                <a:latin typeface="+mj-lt"/>
              </a:rPr>
              <a:t>Used for errors detection to make sure the integrity of the TCP section in the course of transmission.</a:t>
            </a:r>
          </a:p>
          <a:p>
            <a:pPr fontAlgn="base"/>
            <a:r>
              <a:rPr lang="en-US" sz="1400" b="1" i="0" dirty="0">
                <a:solidFill>
                  <a:srgbClr val="273239"/>
                </a:solidFill>
                <a:effectLst/>
                <a:latin typeface="+mj-lt"/>
              </a:rPr>
              <a:t>Urgent Pointer: </a:t>
            </a:r>
            <a:r>
              <a:rPr lang="en-US" sz="1400" b="0" i="0" dirty="0">
                <a:solidFill>
                  <a:srgbClr val="273239"/>
                </a:solidFill>
                <a:effectLst/>
                <a:latin typeface="+mj-lt"/>
              </a:rPr>
              <a:t>Specifies the offset from the series wide variety indicating the end of pressing statistics within the TCP segment.</a:t>
            </a:r>
          </a:p>
          <a:p>
            <a:pPr fontAlgn="base"/>
            <a:r>
              <a:rPr lang="en-US" sz="1400" b="1" i="0" dirty="0">
                <a:solidFill>
                  <a:srgbClr val="273239"/>
                </a:solidFill>
                <a:effectLst/>
                <a:latin typeface="+mj-lt"/>
              </a:rPr>
              <a:t>Options: </a:t>
            </a:r>
            <a:r>
              <a:rPr lang="en-US" sz="1400" b="0" i="0" dirty="0">
                <a:solidFill>
                  <a:srgbClr val="273239"/>
                </a:solidFill>
                <a:effectLst/>
                <a:latin typeface="+mj-lt"/>
              </a:rPr>
              <a:t>Optional fields which could encompass extra control records or parameters.</a:t>
            </a:r>
          </a:p>
        </p:txBody>
      </p:sp>
      <p:pic>
        <p:nvPicPr>
          <p:cNvPr id="10" name="Picture 9">
            <a:extLst>
              <a:ext uri="{FF2B5EF4-FFF2-40B4-BE49-F238E27FC236}">
                <a16:creationId xmlns:a16="http://schemas.microsoft.com/office/drawing/2014/main" id="{9161471E-A487-06C6-D2A0-1856CCFA0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639" y="4490480"/>
            <a:ext cx="8378721" cy="2230464"/>
          </a:xfrm>
          <a:prstGeom prst="rect">
            <a:avLst/>
          </a:prstGeom>
        </p:spPr>
      </p:pic>
    </p:spTree>
    <p:extLst>
      <p:ext uri="{BB962C8B-B14F-4D97-AF65-F5344CB8AC3E}">
        <p14:creationId xmlns:p14="http://schemas.microsoft.com/office/powerpoint/2010/main" val="100669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F384-4321-235F-72CB-90D182A9466B}"/>
              </a:ext>
            </a:extLst>
          </p:cNvPr>
          <p:cNvSpPr>
            <a:spLocks noGrp="1"/>
          </p:cNvSpPr>
          <p:nvPr>
            <p:ph type="title"/>
          </p:nvPr>
        </p:nvSpPr>
        <p:spPr/>
        <p:txBody>
          <a:bodyPr/>
          <a:lstStyle/>
          <a:p>
            <a:r>
              <a:rPr lang="en-US" dirty="0">
                <a:solidFill>
                  <a:schemeClr val="accent1">
                    <a:lumMod val="75000"/>
                  </a:schemeClr>
                </a:solidFill>
                <a:latin typeface="+mn-lt"/>
              </a:rPr>
              <a:t>References</a:t>
            </a:r>
          </a:p>
        </p:txBody>
      </p:sp>
      <p:sp>
        <p:nvSpPr>
          <p:cNvPr id="3" name="Content Placeholder 2">
            <a:extLst>
              <a:ext uri="{FF2B5EF4-FFF2-40B4-BE49-F238E27FC236}">
                <a16:creationId xmlns:a16="http://schemas.microsoft.com/office/drawing/2014/main" id="{0AAA2983-1169-FE8F-8F6D-01795F509E22}"/>
              </a:ext>
            </a:extLst>
          </p:cNvPr>
          <p:cNvSpPr>
            <a:spLocks noGrp="1"/>
          </p:cNvSpPr>
          <p:nvPr>
            <p:ph idx="1"/>
          </p:nvPr>
        </p:nvSpPr>
        <p:spPr>
          <a:xfrm>
            <a:off x="838200" y="3842807"/>
            <a:ext cx="10515600" cy="2650068"/>
          </a:xfrm>
        </p:spPr>
        <p:txBody>
          <a:bodyPr>
            <a:normAutofit/>
          </a:bodyPr>
          <a:lstStyle/>
          <a:p>
            <a:r>
              <a:rPr lang="en-US" dirty="0">
                <a:latin typeface="Andalus" panose="02020603050405020304" pitchFamily="18" charset="-78"/>
                <a:cs typeface="Andalus" panose="02020603050405020304" pitchFamily="18" charset="-78"/>
                <a:hlinkClick r:id="rId2"/>
              </a:rPr>
              <a:t>www.cloudflare.com/learning</a:t>
            </a:r>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hlinkClick r:id="rId3"/>
              </a:rPr>
              <a:t>www.geeksforgeeks.org</a:t>
            </a:r>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hlinkClick r:id="rId4"/>
              </a:rPr>
              <a:t>wiki.wireshark.org</a:t>
            </a:r>
            <a:endParaRPr lang="en-US" dirty="0">
              <a:latin typeface="Andalus" panose="02020603050405020304" pitchFamily="18" charset="-78"/>
              <a:cs typeface="Andalus" panose="02020603050405020304" pitchFamily="18" charset="-78"/>
            </a:endParaRPr>
          </a:p>
        </p:txBody>
      </p:sp>
      <p:sp>
        <p:nvSpPr>
          <p:cNvPr id="4" name="Slide Number Placeholder 3">
            <a:extLst>
              <a:ext uri="{FF2B5EF4-FFF2-40B4-BE49-F238E27FC236}">
                <a16:creationId xmlns:a16="http://schemas.microsoft.com/office/drawing/2014/main" id="{8DA8AEB4-338F-768B-BF41-75C469ADF3EA}"/>
              </a:ext>
            </a:extLst>
          </p:cNvPr>
          <p:cNvSpPr>
            <a:spLocks noGrp="1"/>
          </p:cNvSpPr>
          <p:nvPr>
            <p:ph type="sldNum" sz="quarter" idx="12"/>
          </p:nvPr>
        </p:nvSpPr>
        <p:spPr/>
        <p:txBody>
          <a:bodyPr/>
          <a:lstStyle/>
          <a:p>
            <a:fld id="{4F623E85-4B1E-42D2-BACA-1E0A2BF7C37C}" type="slidenum">
              <a:rPr lang="en-US" smtClean="0"/>
              <a:t>11</a:t>
            </a:fld>
            <a:endParaRPr lang="en-US"/>
          </a:p>
        </p:txBody>
      </p:sp>
      <p:sp>
        <p:nvSpPr>
          <p:cNvPr id="6" name="TextBox 5">
            <a:extLst>
              <a:ext uri="{FF2B5EF4-FFF2-40B4-BE49-F238E27FC236}">
                <a16:creationId xmlns:a16="http://schemas.microsoft.com/office/drawing/2014/main" id="{7F4AF968-B8BA-A92F-A7D6-C7D992FC3555}"/>
              </a:ext>
            </a:extLst>
          </p:cNvPr>
          <p:cNvSpPr txBox="1"/>
          <p:nvPr/>
        </p:nvSpPr>
        <p:spPr>
          <a:xfrm>
            <a:off x="745066" y="3028890"/>
            <a:ext cx="6096000" cy="400110"/>
          </a:xfrm>
          <a:prstGeom prst="rect">
            <a:avLst/>
          </a:prstGeom>
          <a:noFill/>
        </p:spPr>
        <p:txBody>
          <a:bodyPr wrap="square">
            <a:spAutoFit/>
          </a:bodyPr>
          <a:lstStyle/>
          <a:p>
            <a:r>
              <a:rPr lang="en-US" sz="2000" dirty="0"/>
              <a:t>My </a:t>
            </a:r>
            <a:r>
              <a:rPr lang="en-US" sz="2000" dirty="0" err="1"/>
              <a:t>Github</a:t>
            </a:r>
            <a:r>
              <a:rPr lang="en-US" sz="2000" dirty="0"/>
              <a:t> Repo To access This network article:</a:t>
            </a:r>
          </a:p>
        </p:txBody>
      </p:sp>
      <p:sp>
        <p:nvSpPr>
          <p:cNvPr id="8" name="TextBox 7">
            <a:extLst>
              <a:ext uri="{FF2B5EF4-FFF2-40B4-BE49-F238E27FC236}">
                <a16:creationId xmlns:a16="http://schemas.microsoft.com/office/drawing/2014/main" id="{711BB273-37BA-9389-66A5-3AAD09C08E91}"/>
              </a:ext>
            </a:extLst>
          </p:cNvPr>
          <p:cNvSpPr txBox="1"/>
          <p:nvPr/>
        </p:nvSpPr>
        <p:spPr>
          <a:xfrm>
            <a:off x="5647266" y="3028890"/>
            <a:ext cx="6096000" cy="400110"/>
          </a:xfrm>
          <a:prstGeom prst="rect">
            <a:avLst/>
          </a:prstGeom>
          <a:noFill/>
        </p:spPr>
        <p:txBody>
          <a:bodyPr wrap="square">
            <a:spAutoFit/>
          </a:bodyPr>
          <a:lstStyle/>
          <a:p>
            <a:r>
              <a:rPr lang="en-US" sz="2000" dirty="0">
                <a:hlinkClick r:id="rId5"/>
              </a:rPr>
              <a:t>https://github.com/MSaLeHNYM/network-article</a:t>
            </a:r>
            <a:endParaRPr lang="en-US" sz="2000" dirty="0"/>
          </a:p>
        </p:txBody>
      </p:sp>
    </p:spTree>
    <p:extLst>
      <p:ext uri="{BB962C8B-B14F-4D97-AF65-F5344CB8AC3E}">
        <p14:creationId xmlns:p14="http://schemas.microsoft.com/office/powerpoint/2010/main" val="39366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0B8E-C9D9-DC2B-7EE9-2D836D82F434}"/>
              </a:ext>
            </a:extLst>
          </p:cNvPr>
          <p:cNvSpPr>
            <a:spLocks noGrp="1"/>
          </p:cNvSpPr>
          <p:nvPr>
            <p:ph type="title"/>
          </p:nvPr>
        </p:nvSpPr>
        <p:spPr/>
        <p:txBody>
          <a:bodyPr>
            <a:normAutofit/>
          </a:bodyPr>
          <a:lstStyle/>
          <a:p>
            <a:pPr algn="ctr"/>
            <a:r>
              <a:rPr lang="en-US" sz="7200" b="1" i="0" dirty="0">
                <a:solidFill>
                  <a:schemeClr val="accent1">
                    <a:lumMod val="75000"/>
                  </a:schemeClr>
                </a:solidFill>
                <a:effectLst/>
                <a:latin typeface="+mn-lt"/>
              </a:rPr>
              <a:t>OSI Model</a:t>
            </a:r>
            <a:endParaRPr lang="en-US" sz="7200"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85266C4F-35F2-3CB9-D520-4752DB8AFE89}"/>
              </a:ext>
            </a:extLst>
          </p:cNvPr>
          <p:cNvSpPr>
            <a:spLocks noGrp="1"/>
          </p:cNvSpPr>
          <p:nvPr>
            <p:ph idx="1"/>
          </p:nvPr>
        </p:nvSpPr>
        <p:spPr/>
        <p:txBody>
          <a:bodyPr>
            <a:normAutofit/>
          </a:bodyPr>
          <a:lstStyle/>
          <a:p>
            <a:pPr algn="justLow"/>
            <a:r>
              <a:rPr lang="en-US" sz="1800" b="0" i="0" dirty="0">
                <a:solidFill>
                  <a:srgbClr val="222222"/>
                </a:solidFill>
                <a:effectLst/>
                <a:latin typeface="+mj-lt"/>
              </a:rPr>
              <a:t>The OSI Model can be seen as a universal language for computer networking. It is based on the concept of splitting up a communication system into seven abstract layers, each one stacked upon the last.</a:t>
            </a:r>
          </a:p>
          <a:p>
            <a:pPr algn="justLow"/>
            <a:r>
              <a:rPr lang="en-US" sz="1800" dirty="0">
                <a:latin typeface="+mj-lt"/>
              </a:rPr>
              <a:t>This model is introduced with seven layers, each layer does not conflict with the lower layer. This means that the higher layers do not need to understand the logic of the lower layers, for example, a simple request does not matter if it comes from a Linux or Android </a:t>
            </a:r>
            <a:r>
              <a:rPr lang="en-US" sz="1800" dirty="0" err="1">
                <a:latin typeface="+mj-lt"/>
              </a:rPr>
              <a:t>system.If</a:t>
            </a:r>
            <a:r>
              <a:rPr lang="en-US" sz="1800" dirty="0">
                <a:latin typeface="+mj-lt"/>
              </a:rPr>
              <a:t> they are in the same network, they can see each other and communicate with each other</a:t>
            </a:r>
            <a:endParaRPr lang="fa-IR" sz="1800" dirty="0">
              <a:latin typeface="+mj-lt"/>
            </a:endParaRPr>
          </a:p>
          <a:p>
            <a:pPr algn="justLow"/>
            <a:r>
              <a:rPr lang="en-US" sz="1800" b="0" i="0" dirty="0">
                <a:effectLst/>
                <a:latin typeface="+mj-lt"/>
              </a:rPr>
              <a:t>The Open Systems Interconnection (OSI) model is a way to represent how devices communicate with one another. It consists of seven layers:</a:t>
            </a:r>
          </a:p>
        </p:txBody>
      </p:sp>
      <p:sp>
        <p:nvSpPr>
          <p:cNvPr id="7" name="TextBox 6">
            <a:extLst>
              <a:ext uri="{FF2B5EF4-FFF2-40B4-BE49-F238E27FC236}">
                <a16:creationId xmlns:a16="http://schemas.microsoft.com/office/drawing/2014/main" id="{C2766CB5-79CA-80AE-D255-DD9E3B1939D7}"/>
              </a:ext>
            </a:extLst>
          </p:cNvPr>
          <p:cNvSpPr txBox="1"/>
          <p:nvPr/>
        </p:nvSpPr>
        <p:spPr>
          <a:xfrm>
            <a:off x="7857065" y="4001294"/>
            <a:ext cx="2810934" cy="2246769"/>
          </a:xfrm>
          <a:prstGeom prst="rect">
            <a:avLst/>
          </a:prstGeom>
          <a:noFill/>
        </p:spPr>
        <p:txBody>
          <a:bodyPr wrap="square">
            <a:spAutoFit/>
          </a:bodyPr>
          <a:lstStyle/>
          <a:p>
            <a:pPr marL="914400" lvl="1" indent="-457200" algn="justLow" fontAlgn="base">
              <a:buFont typeface="+mj-lt"/>
              <a:buAutoNum type="arabicPeriod"/>
            </a:pPr>
            <a:r>
              <a:rPr lang="en-US" sz="2000" b="0" i="0" dirty="0">
                <a:solidFill>
                  <a:schemeClr val="accent1">
                    <a:lumMod val="50000"/>
                  </a:schemeClr>
                </a:solidFill>
                <a:effectLst/>
                <a:latin typeface="Nunito Sans" pitchFamily="2" charset="0"/>
              </a:rPr>
              <a:t>Physical</a:t>
            </a:r>
          </a:p>
          <a:p>
            <a:pPr marL="914400" lvl="1" indent="-457200" fontAlgn="base">
              <a:buFont typeface="+mj-lt"/>
              <a:buAutoNum type="arabicPeriod"/>
            </a:pPr>
            <a:r>
              <a:rPr lang="en-US" sz="2000" b="0" i="0" dirty="0">
                <a:solidFill>
                  <a:schemeClr val="accent1">
                    <a:lumMod val="50000"/>
                  </a:schemeClr>
                </a:solidFill>
                <a:effectLst/>
                <a:latin typeface="Nunito Sans" pitchFamily="2" charset="0"/>
              </a:rPr>
              <a:t>Data link</a:t>
            </a:r>
          </a:p>
          <a:p>
            <a:pPr marL="914400" lvl="1" indent="-457200" fontAlgn="base">
              <a:buFont typeface="+mj-lt"/>
              <a:buAutoNum type="arabicPeriod"/>
            </a:pPr>
            <a:r>
              <a:rPr lang="en-US" sz="2000" b="0" i="0" dirty="0">
                <a:solidFill>
                  <a:schemeClr val="accent1">
                    <a:lumMod val="50000"/>
                  </a:schemeClr>
                </a:solidFill>
                <a:effectLst/>
                <a:latin typeface="Nunito Sans" pitchFamily="2" charset="0"/>
              </a:rPr>
              <a:t>Network</a:t>
            </a:r>
          </a:p>
          <a:p>
            <a:pPr marL="914400" lvl="1" indent="-457200" fontAlgn="base">
              <a:buFont typeface="+mj-lt"/>
              <a:buAutoNum type="arabicPeriod"/>
            </a:pPr>
            <a:r>
              <a:rPr lang="en-US" sz="2000" b="0" i="0" dirty="0">
                <a:solidFill>
                  <a:schemeClr val="accent1">
                    <a:lumMod val="50000"/>
                  </a:schemeClr>
                </a:solidFill>
                <a:effectLst/>
                <a:latin typeface="Nunito Sans" pitchFamily="2" charset="0"/>
              </a:rPr>
              <a:t>Transport</a:t>
            </a:r>
          </a:p>
          <a:p>
            <a:pPr marL="914400" lvl="1" indent="-457200" fontAlgn="base">
              <a:buFont typeface="+mj-lt"/>
              <a:buAutoNum type="arabicPeriod"/>
            </a:pPr>
            <a:r>
              <a:rPr lang="en-US" sz="2000" b="0" i="0" dirty="0">
                <a:solidFill>
                  <a:schemeClr val="accent1">
                    <a:lumMod val="50000"/>
                  </a:schemeClr>
                </a:solidFill>
                <a:effectLst/>
                <a:latin typeface="Nunito Sans" pitchFamily="2" charset="0"/>
              </a:rPr>
              <a:t>Session</a:t>
            </a:r>
          </a:p>
          <a:p>
            <a:pPr marL="914400" lvl="1" indent="-457200" fontAlgn="base">
              <a:buFont typeface="+mj-lt"/>
              <a:buAutoNum type="arabicPeriod"/>
            </a:pPr>
            <a:r>
              <a:rPr lang="en-US" sz="2000" b="0" i="0" dirty="0">
                <a:solidFill>
                  <a:schemeClr val="accent1">
                    <a:lumMod val="50000"/>
                  </a:schemeClr>
                </a:solidFill>
                <a:effectLst/>
                <a:latin typeface="Nunito Sans" pitchFamily="2" charset="0"/>
              </a:rPr>
              <a:t>Presentation</a:t>
            </a:r>
          </a:p>
          <a:p>
            <a:pPr marL="914400" lvl="1" indent="-457200" fontAlgn="base">
              <a:buFont typeface="+mj-lt"/>
              <a:buAutoNum type="arabicPeriod"/>
            </a:pPr>
            <a:r>
              <a:rPr lang="en-US" sz="2000" b="0" i="0" dirty="0">
                <a:solidFill>
                  <a:schemeClr val="accent1">
                    <a:lumMod val="50000"/>
                  </a:schemeClr>
                </a:solidFill>
                <a:effectLst/>
                <a:latin typeface="Nunito Sans" pitchFamily="2" charset="0"/>
              </a:rPr>
              <a:t>Application</a:t>
            </a:r>
          </a:p>
        </p:txBody>
      </p:sp>
      <p:sp>
        <p:nvSpPr>
          <p:cNvPr id="9" name="TextBox 8">
            <a:extLst>
              <a:ext uri="{FF2B5EF4-FFF2-40B4-BE49-F238E27FC236}">
                <a16:creationId xmlns:a16="http://schemas.microsoft.com/office/drawing/2014/main" id="{4F07A240-B466-F8A5-CA83-5863F25705EF}"/>
              </a:ext>
            </a:extLst>
          </p:cNvPr>
          <p:cNvSpPr txBox="1"/>
          <p:nvPr/>
        </p:nvSpPr>
        <p:spPr>
          <a:xfrm>
            <a:off x="838200" y="4138024"/>
            <a:ext cx="6612467"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You receive data from layers 1 through 7 and transmit data in the opposite direction. That’s because every layer of the OSI Model handles a specific job and passes data to and from the layers above and below itself.</a:t>
            </a:r>
            <a:endParaRPr lang="fa-IR" dirty="0">
              <a:latin typeface="+mj-lt"/>
            </a:endParaRPr>
          </a:p>
          <a:p>
            <a:pPr marL="285750" indent="-285750">
              <a:buFont typeface="Arial" panose="020B0604020202020204" pitchFamily="34" charset="0"/>
              <a:buChar char="•"/>
            </a:pPr>
            <a:r>
              <a:rPr lang="en-US" dirty="0">
                <a:latin typeface="+mj-lt"/>
              </a:rPr>
              <a:t>When the information is sent from layer one to layer seven, headers and flags related to that layer are added to the packet in each layer to finally become something that the application understands.</a:t>
            </a:r>
          </a:p>
        </p:txBody>
      </p:sp>
      <p:sp>
        <p:nvSpPr>
          <p:cNvPr id="6" name="Slide Number Placeholder 5">
            <a:extLst>
              <a:ext uri="{FF2B5EF4-FFF2-40B4-BE49-F238E27FC236}">
                <a16:creationId xmlns:a16="http://schemas.microsoft.com/office/drawing/2014/main" id="{66A2F61A-A145-CC09-AFFA-8AA437F664C0}"/>
              </a:ext>
            </a:extLst>
          </p:cNvPr>
          <p:cNvSpPr>
            <a:spLocks noGrp="1"/>
          </p:cNvSpPr>
          <p:nvPr>
            <p:ph type="sldNum" sz="quarter" idx="12"/>
          </p:nvPr>
        </p:nvSpPr>
        <p:spPr/>
        <p:txBody>
          <a:bodyPr/>
          <a:lstStyle/>
          <a:p>
            <a:fld id="{4F623E85-4B1E-42D2-BACA-1E0A2BF7C37C}" type="slidenum">
              <a:rPr lang="en-US" smtClean="0"/>
              <a:t>2</a:t>
            </a:fld>
            <a:endParaRPr lang="en-US"/>
          </a:p>
        </p:txBody>
      </p:sp>
    </p:spTree>
    <p:extLst>
      <p:ext uri="{BB962C8B-B14F-4D97-AF65-F5344CB8AC3E}">
        <p14:creationId xmlns:p14="http://schemas.microsoft.com/office/powerpoint/2010/main" val="308219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AD3F-5EDB-3225-83EE-6440688C5584}"/>
              </a:ext>
            </a:extLst>
          </p:cNvPr>
          <p:cNvSpPr>
            <a:spLocks noGrp="1"/>
          </p:cNvSpPr>
          <p:nvPr>
            <p:ph type="title"/>
          </p:nvPr>
        </p:nvSpPr>
        <p:spPr>
          <a:xfrm>
            <a:off x="575733" y="305858"/>
            <a:ext cx="10515600" cy="600075"/>
          </a:xfrm>
        </p:spPr>
        <p:txBody>
          <a:bodyPr>
            <a:normAutofit/>
          </a:bodyPr>
          <a:lstStyle/>
          <a:p>
            <a:r>
              <a:rPr lang="en-US" sz="3600" b="1" i="0" dirty="0">
                <a:solidFill>
                  <a:schemeClr val="accent1">
                    <a:lumMod val="50000"/>
                  </a:schemeClr>
                </a:solidFill>
                <a:effectLst/>
                <a:latin typeface="+mn-lt"/>
              </a:rPr>
              <a:t>1. The physical layer</a:t>
            </a:r>
            <a:endParaRPr lang="en-US" sz="3600"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F7920CA6-D488-7F07-DECF-87066E900829}"/>
              </a:ext>
            </a:extLst>
          </p:cNvPr>
          <p:cNvSpPr>
            <a:spLocks noGrp="1"/>
          </p:cNvSpPr>
          <p:nvPr>
            <p:ph idx="1"/>
          </p:nvPr>
        </p:nvSpPr>
        <p:spPr>
          <a:xfrm>
            <a:off x="575733" y="905933"/>
            <a:ext cx="10515600" cy="1078442"/>
          </a:xfrm>
        </p:spPr>
        <p:txBody>
          <a:bodyPr>
            <a:normAutofit lnSpcReduction="10000"/>
          </a:bodyPr>
          <a:lstStyle/>
          <a:p>
            <a:r>
              <a:rPr lang="en-US" sz="1800" b="0" i="0" dirty="0">
                <a:solidFill>
                  <a:srgbClr val="222222"/>
                </a:solidFill>
                <a:effectLst/>
                <a:latin typeface="+mj-lt"/>
              </a:rPr>
              <a:t>This layer includes the physical equipment involved in the data transfer, such as the cables and </a:t>
            </a:r>
            <a:r>
              <a:rPr lang="en-US" sz="1800" b="0" i="0" u="none" strike="noStrike" dirty="0">
                <a:effectLst/>
                <a:latin typeface="+mj-lt"/>
                <a:hlinkClick r:id="rId2"/>
              </a:rPr>
              <a:t>switches</a:t>
            </a:r>
            <a:r>
              <a:rPr lang="en-US" sz="1800" b="0" i="0" dirty="0">
                <a:solidFill>
                  <a:srgbClr val="222222"/>
                </a:solidFill>
                <a:effectLst/>
                <a:latin typeface="+mj-lt"/>
              </a:rPr>
              <a:t>. This is also the layer where the data gets converted into a bit stream, which is a string of 1s and 0s. The physical layer of both devices must also agree on a signal convention so that the 1s can be distinguished from the 0s on both devices.</a:t>
            </a:r>
            <a:endParaRPr lang="en-US" sz="1800" dirty="0">
              <a:latin typeface="+mj-lt"/>
            </a:endParaRPr>
          </a:p>
        </p:txBody>
      </p:sp>
      <p:pic>
        <p:nvPicPr>
          <p:cNvPr id="5" name="Picture 4">
            <a:extLst>
              <a:ext uri="{FF2B5EF4-FFF2-40B4-BE49-F238E27FC236}">
                <a16:creationId xmlns:a16="http://schemas.microsoft.com/office/drawing/2014/main" id="{F3A0D6B5-0AC1-642D-8470-01C8BA46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66" y="1626043"/>
            <a:ext cx="6333066" cy="2009326"/>
          </a:xfrm>
          <a:prstGeom prst="rect">
            <a:avLst/>
          </a:prstGeom>
        </p:spPr>
      </p:pic>
      <p:sp>
        <p:nvSpPr>
          <p:cNvPr id="7" name="TextBox 6">
            <a:extLst>
              <a:ext uri="{FF2B5EF4-FFF2-40B4-BE49-F238E27FC236}">
                <a16:creationId xmlns:a16="http://schemas.microsoft.com/office/drawing/2014/main" id="{BA204703-B812-5E6E-F987-C89652176A68}"/>
              </a:ext>
            </a:extLst>
          </p:cNvPr>
          <p:cNvSpPr txBox="1"/>
          <p:nvPr/>
        </p:nvSpPr>
        <p:spPr>
          <a:xfrm>
            <a:off x="575733" y="3231256"/>
            <a:ext cx="6096000" cy="646331"/>
          </a:xfrm>
          <a:prstGeom prst="rect">
            <a:avLst/>
          </a:prstGeom>
          <a:noFill/>
        </p:spPr>
        <p:txBody>
          <a:bodyPr wrap="square">
            <a:spAutoFit/>
          </a:bodyPr>
          <a:lstStyle/>
          <a:p>
            <a:pPr algn="l"/>
            <a:r>
              <a:rPr lang="en-US" sz="3600" b="1" i="0" dirty="0">
                <a:solidFill>
                  <a:schemeClr val="accent1">
                    <a:lumMod val="50000"/>
                  </a:schemeClr>
                </a:solidFill>
                <a:effectLst/>
              </a:rPr>
              <a:t>2. The data link layer</a:t>
            </a:r>
          </a:p>
        </p:txBody>
      </p:sp>
      <p:pic>
        <p:nvPicPr>
          <p:cNvPr id="11" name="Picture 10">
            <a:extLst>
              <a:ext uri="{FF2B5EF4-FFF2-40B4-BE49-F238E27FC236}">
                <a16:creationId xmlns:a16="http://schemas.microsoft.com/office/drawing/2014/main" id="{889AE5D1-E2D3-CC35-B8C0-4D70BB544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933" y="4038876"/>
            <a:ext cx="5604933" cy="1778308"/>
          </a:xfrm>
          <a:prstGeom prst="rect">
            <a:avLst/>
          </a:prstGeom>
        </p:spPr>
      </p:pic>
      <p:sp>
        <p:nvSpPr>
          <p:cNvPr id="9" name="TextBox 8">
            <a:extLst>
              <a:ext uri="{FF2B5EF4-FFF2-40B4-BE49-F238E27FC236}">
                <a16:creationId xmlns:a16="http://schemas.microsoft.com/office/drawing/2014/main" id="{A619F1AD-AB24-B767-5F99-3CA776050CE8}"/>
              </a:ext>
            </a:extLst>
          </p:cNvPr>
          <p:cNvSpPr txBox="1"/>
          <p:nvPr/>
        </p:nvSpPr>
        <p:spPr>
          <a:xfrm>
            <a:off x="575733" y="3877587"/>
            <a:ext cx="6096000" cy="2585323"/>
          </a:xfrm>
          <a:prstGeom prst="rect">
            <a:avLst/>
          </a:prstGeom>
          <a:noFill/>
        </p:spPr>
        <p:txBody>
          <a:bodyPr wrap="square">
            <a:spAutoFit/>
          </a:bodyPr>
          <a:lstStyle/>
          <a:p>
            <a:pPr marL="285750" indent="-285750" algn="justLow">
              <a:buFont typeface="Arial" panose="020B0604020202020204" pitchFamily="34" charset="0"/>
              <a:buChar char="•"/>
            </a:pPr>
            <a:r>
              <a:rPr lang="en-US" b="0" i="0" dirty="0">
                <a:solidFill>
                  <a:srgbClr val="222222"/>
                </a:solidFill>
                <a:effectLst/>
                <a:latin typeface="+mj-lt"/>
              </a:rPr>
              <a:t>The data link layer is very similar to the network layer, except the data link layer facilitates data transfer between two devices on the </a:t>
            </a:r>
            <a:r>
              <a:rPr lang="en-US" b="0" i="1" dirty="0">
                <a:solidFill>
                  <a:srgbClr val="222222"/>
                </a:solidFill>
                <a:effectLst/>
                <a:latin typeface="+mj-lt"/>
              </a:rPr>
              <a:t>same</a:t>
            </a:r>
            <a:r>
              <a:rPr lang="en-US" b="0" i="0" dirty="0">
                <a:solidFill>
                  <a:srgbClr val="222222"/>
                </a:solidFill>
                <a:effectLst/>
                <a:latin typeface="+mj-lt"/>
              </a:rPr>
              <a:t> network. The data link layer takes packets from the network layer and breaks them into smaller pieces called frames. Like the network layer, the data link layer is also responsible for flow control and error control in intra-network communication (The transport layer only does flow control and error control for inter-network communications).</a:t>
            </a:r>
            <a:endParaRPr lang="en-US" dirty="0">
              <a:latin typeface="+mj-lt"/>
            </a:endParaRPr>
          </a:p>
        </p:txBody>
      </p:sp>
      <p:sp>
        <p:nvSpPr>
          <p:cNvPr id="8" name="Slide Number Placeholder 7">
            <a:extLst>
              <a:ext uri="{FF2B5EF4-FFF2-40B4-BE49-F238E27FC236}">
                <a16:creationId xmlns:a16="http://schemas.microsoft.com/office/drawing/2014/main" id="{5A47315B-129C-D24A-9EF0-8253B50168CD}"/>
              </a:ext>
            </a:extLst>
          </p:cNvPr>
          <p:cNvSpPr>
            <a:spLocks noGrp="1"/>
          </p:cNvSpPr>
          <p:nvPr>
            <p:ph type="sldNum" sz="quarter" idx="12"/>
          </p:nvPr>
        </p:nvSpPr>
        <p:spPr/>
        <p:txBody>
          <a:bodyPr/>
          <a:lstStyle/>
          <a:p>
            <a:fld id="{4F623E85-4B1E-42D2-BACA-1E0A2BF7C37C}" type="slidenum">
              <a:rPr lang="en-US" smtClean="0"/>
              <a:t>3</a:t>
            </a:fld>
            <a:endParaRPr lang="en-US"/>
          </a:p>
        </p:txBody>
      </p:sp>
    </p:spTree>
    <p:extLst>
      <p:ext uri="{BB962C8B-B14F-4D97-AF65-F5344CB8AC3E}">
        <p14:creationId xmlns:p14="http://schemas.microsoft.com/office/powerpoint/2010/main" val="379446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3BB4-8BDB-7962-A2D7-D36C2A9910FA}"/>
              </a:ext>
            </a:extLst>
          </p:cNvPr>
          <p:cNvSpPr>
            <a:spLocks noGrp="1"/>
          </p:cNvSpPr>
          <p:nvPr>
            <p:ph type="title"/>
          </p:nvPr>
        </p:nvSpPr>
        <p:spPr>
          <a:xfrm>
            <a:off x="567266" y="423333"/>
            <a:ext cx="10515600" cy="515408"/>
          </a:xfrm>
        </p:spPr>
        <p:txBody>
          <a:bodyPr>
            <a:normAutofit fontScale="90000"/>
          </a:bodyPr>
          <a:lstStyle/>
          <a:p>
            <a:r>
              <a:rPr lang="en-US" sz="3600" b="1" i="0" dirty="0">
                <a:solidFill>
                  <a:schemeClr val="accent1">
                    <a:lumMod val="50000"/>
                  </a:schemeClr>
                </a:solidFill>
                <a:effectLst/>
                <a:latin typeface="+mn-lt"/>
              </a:rPr>
              <a:t>3. The network layer</a:t>
            </a:r>
            <a:endParaRPr lang="en-US" sz="3600" dirty="0">
              <a:solidFill>
                <a:schemeClr val="accent1">
                  <a:lumMod val="50000"/>
                </a:schemeClr>
              </a:solidFill>
              <a:latin typeface="+mn-lt"/>
            </a:endParaRPr>
          </a:p>
        </p:txBody>
      </p:sp>
      <p:pic>
        <p:nvPicPr>
          <p:cNvPr id="5" name="Picture 4">
            <a:extLst>
              <a:ext uri="{FF2B5EF4-FFF2-40B4-BE49-F238E27FC236}">
                <a16:creationId xmlns:a16="http://schemas.microsoft.com/office/drawing/2014/main" id="{843B51D7-FE04-B752-869C-C8CBE2BAC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98822"/>
            <a:ext cx="6096000" cy="1934112"/>
          </a:xfrm>
          <a:prstGeom prst="rect">
            <a:avLst/>
          </a:prstGeom>
        </p:spPr>
      </p:pic>
      <p:sp>
        <p:nvSpPr>
          <p:cNvPr id="3" name="Content Placeholder 2">
            <a:extLst>
              <a:ext uri="{FF2B5EF4-FFF2-40B4-BE49-F238E27FC236}">
                <a16:creationId xmlns:a16="http://schemas.microsoft.com/office/drawing/2014/main" id="{216E874F-8637-40F4-F3C3-5832A7BC6B57}"/>
              </a:ext>
            </a:extLst>
          </p:cNvPr>
          <p:cNvSpPr>
            <a:spLocks noGrp="1"/>
          </p:cNvSpPr>
          <p:nvPr>
            <p:ph idx="1"/>
          </p:nvPr>
        </p:nvSpPr>
        <p:spPr>
          <a:xfrm>
            <a:off x="567266" y="1198822"/>
            <a:ext cx="6595534" cy="2323043"/>
          </a:xfrm>
        </p:spPr>
        <p:txBody>
          <a:bodyPr>
            <a:noAutofit/>
          </a:bodyPr>
          <a:lstStyle/>
          <a:p>
            <a:r>
              <a:rPr lang="en-US" sz="1400" b="0" i="0" dirty="0">
                <a:solidFill>
                  <a:srgbClr val="222222"/>
                </a:solidFill>
                <a:effectLst/>
                <a:latin typeface="+mj-lt"/>
              </a:rPr>
              <a:t>The </a:t>
            </a:r>
            <a:r>
              <a:rPr lang="en-US" sz="1400" b="0" i="0" u="none" strike="noStrike" dirty="0">
                <a:solidFill>
                  <a:srgbClr val="222222"/>
                </a:solidFill>
                <a:effectLst/>
                <a:latin typeface="+mj-lt"/>
                <a:hlinkClick r:id="rId3"/>
              </a:rPr>
              <a:t>network layer</a:t>
            </a:r>
            <a:r>
              <a:rPr lang="en-US" sz="1400" b="0" i="0" dirty="0">
                <a:solidFill>
                  <a:srgbClr val="222222"/>
                </a:solidFill>
                <a:effectLst/>
                <a:latin typeface="+mj-lt"/>
              </a:rPr>
              <a:t> is responsible for facilitating data transfer between two different networks. If the two devices communicating are on the same network, then the network layer is unnecessary. The network layer breaks up segments from the transport layer into smaller units, called </a:t>
            </a:r>
            <a:r>
              <a:rPr lang="en-US" sz="1400" b="0" i="0" u="none" strike="noStrike" dirty="0">
                <a:solidFill>
                  <a:srgbClr val="222222"/>
                </a:solidFill>
                <a:effectLst/>
                <a:latin typeface="+mj-lt"/>
                <a:hlinkClick r:id="rId4"/>
              </a:rPr>
              <a:t>packets</a:t>
            </a:r>
            <a:r>
              <a:rPr lang="en-US" sz="1400" b="0" i="0" dirty="0">
                <a:solidFill>
                  <a:srgbClr val="222222"/>
                </a:solidFill>
                <a:effectLst/>
                <a:latin typeface="+mj-lt"/>
              </a:rPr>
              <a:t>, on the sender’s device, and reassembling these packets on the receiving device. The network layer also finds the best physical path for the data to reach its destination; this is known as </a:t>
            </a:r>
            <a:r>
              <a:rPr lang="en-US" sz="1400" b="0" i="0" u="none" strike="noStrike" dirty="0">
                <a:solidFill>
                  <a:srgbClr val="222222"/>
                </a:solidFill>
                <a:effectLst/>
                <a:latin typeface="+mj-lt"/>
                <a:hlinkClick r:id="rId5"/>
              </a:rPr>
              <a:t>routing</a:t>
            </a:r>
            <a:r>
              <a:rPr lang="en-US" sz="1400" b="0" i="0" dirty="0">
                <a:solidFill>
                  <a:srgbClr val="222222"/>
                </a:solidFill>
                <a:effectLst/>
                <a:latin typeface="+mj-lt"/>
              </a:rPr>
              <a:t>.</a:t>
            </a:r>
          </a:p>
          <a:p>
            <a:r>
              <a:rPr lang="en-US" sz="1400" b="0" i="0" dirty="0">
                <a:solidFill>
                  <a:srgbClr val="222222"/>
                </a:solidFill>
                <a:effectLst/>
                <a:latin typeface="+mj-lt"/>
              </a:rPr>
              <a:t>Network layer protocols include IP, the </a:t>
            </a:r>
            <a:r>
              <a:rPr lang="en-US" sz="1400" b="0" i="0" u="none" strike="noStrike" dirty="0">
                <a:solidFill>
                  <a:srgbClr val="222222"/>
                </a:solidFill>
                <a:effectLst/>
                <a:latin typeface="+mj-lt"/>
                <a:hlinkClick r:id="rId6"/>
              </a:rPr>
              <a:t>Internet Control Message Protocol (ICMP)</a:t>
            </a:r>
            <a:r>
              <a:rPr lang="en-US" sz="1400" b="0" i="0" dirty="0">
                <a:solidFill>
                  <a:srgbClr val="222222"/>
                </a:solidFill>
                <a:effectLst/>
                <a:latin typeface="+mj-lt"/>
              </a:rPr>
              <a:t>, the </a:t>
            </a:r>
            <a:r>
              <a:rPr lang="en-US" sz="1400" b="0" i="0" u="none" strike="noStrike" dirty="0">
                <a:solidFill>
                  <a:srgbClr val="222222"/>
                </a:solidFill>
                <a:effectLst/>
                <a:latin typeface="+mj-lt"/>
                <a:hlinkClick r:id="rId7"/>
              </a:rPr>
              <a:t>Internet Group Message Protocol (IGMP)</a:t>
            </a:r>
            <a:r>
              <a:rPr lang="en-US" sz="1400" b="0" i="0" dirty="0">
                <a:solidFill>
                  <a:srgbClr val="222222"/>
                </a:solidFill>
                <a:effectLst/>
                <a:latin typeface="+mj-lt"/>
              </a:rPr>
              <a:t>, and the </a:t>
            </a:r>
            <a:r>
              <a:rPr lang="en-US" sz="1400" b="0" i="0" u="none" strike="noStrike" dirty="0">
                <a:solidFill>
                  <a:srgbClr val="222222"/>
                </a:solidFill>
                <a:effectLst/>
                <a:latin typeface="+mj-lt"/>
                <a:hlinkClick r:id="rId8"/>
              </a:rPr>
              <a:t>IPsec</a:t>
            </a:r>
            <a:r>
              <a:rPr lang="en-US" sz="1400" b="0" i="0" dirty="0">
                <a:solidFill>
                  <a:srgbClr val="222222"/>
                </a:solidFill>
                <a:effectLst/>
                <a:latin typeface="+mj-lt"/>
              </a:rPr>
              <a:t> suite.</a:t>
            </a:r>
          </a:p>
          <a:p>
            <a:pPr marL="0" indent="0">
              <a:buNone/>
            </a:pPr>
            <a:endParaRPr lang="en-US" sz="1400" dirty="0"/>
          </a:p>
        </p:txBody>
      </p:sp>
      <p:sp>
        <p:nvSpPr>
          <p:cNvPr id="7" name="TextBox 6">
            <a:extLst>
              <a:ext uri="{FF2B5EF4-FFF2-40B4-BE49-F238E27FC236}">
                <a16:creationId xmlns:a16="http://schemas.microsoft.com/office/drawing/2014/main" id="{BAA96747-8442-C2D9-C3F1-5CDE545745A0}"/>
              </a:ext>
            </a:extLst>
          </p:cNvPr>
          <p:cNvSpPr txBox="1"/>
          <p:nvPr/>
        </p:nvSpPr>
        <p:spPr>
          <a:xfrm>
            <a:off x="567266" y="3105834"/>
            <a:ext cx="6096000" cy="646331"/>
          </a:xfrm>
          <a:prstGeom prst="rect">
            <a:avLst/>
          </a:prstGeom>
          <a:noFill/>
        </p:spPr>
        <p:txBody>
          <a:bodyPr wrap="square">
            <a:spAutoFit/>
          </a:bodyPr>
          <a:lstStyle/>
          <a:p>
            <a:pPr algn="l"/>
            <a:r>
              <a:rPr lang="en-US" sz="3600" b="1" i="0" dirty="0">
                <a:solidFill>
                  <a:schemeClr val="accent1">
                    <a:lumMod val="50000"/>
                  </a:schemeClr>
                </a:solidFill>
                <a:effectLst/>
              </a:rPr>
              <a:t>4. The transport layer</a:t>
            </a:r>
          </a:p>
        </p:txBody>
      </p:sp>
      <p:pic>
        <p:nvPicPr>
          <p:cNvPr id="11" name="Picture 10">
            <a:extLst>
              <a:ext uri="{FF2B5EF4-FFF2-40B4-BE49-F238E27FC236}">
                <a16:creationId xmlns:a16="http://schemas.microsoft.com/office/drawing/2014/main" id="{B86017C2-9490-D3FC-CD16-D5DCEDB7EF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60533" y="4029910"/>
            <a:ext cx="6366933" cy="2020071"/>
          </a:xfrm>
          <a:prstGeom prst="rect">
            <a:avLst/>
          </a:prstGeom>
        </p:spPr>
      </p:pic>
      <p:sp>
        <p:nvSpPr>
          <p:cNvPr id="9" name="TextBox 8">
            <a:extLst>
              <a:ext uri="{FF2B5EF4-FFF2-40B4-BE49-F238E27FC236}">
                <a16:creationId xmlns:a16="http://schemas.microsoft.com/office/drawing/2014/main" id="{5730F777-EE1A-549A-E7E0-792A107AF17C}"/>
              </a:ext>
            </a:extLst>
          </p:cNvPr>
          <p:cNvSpPr txBox="1"/>
          <p:nvPr/>
        </p:nvSpPr>
        <p:spPr>
          <a:xfrm>
            <a:off x="567266" y="4166461"/>
            <a:ext cx="6096000" cy="1815882"/>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222222"/>
                </a:solidFill>
                <a:effectLst/>
                <a:latin typeface="+mj-lt"/>
              </a:rPr>
              <a:t>Layer 4 is responsible for end-to-end communication between the two devices. This includes taking data from the session layer and breaking it up into chunks called segments before sending it to layer 3. The transport layer on the receiving device is responsible for reassembling the segments into data the session layer can consume</a:t>
            </a:r>
          </a:p>
          <a:p>
            <a:pPr marL="285750" indent="-285750">
              <a:buFont typeface="Arial" panose="020B0604020202020204" pitchFamily="34" charset="0"/>
              <a:buChar char="•"/>
            </a:pPr>
            <a:r>
              <a:rPr lang="en-US" sz="1600" b="0" i="0" dirty="0">
                <a:solidFill>
                  <a:srgbClr val="222222"/>
                </a:solidFill>
                <a:effectLst/>
                <a:latin typeface="+mj-lt"/>
              </a:rPr>
              <a:t>Transport layer protocols include the </a:t>
            </a:r>
            <a:r>
              <a:rPr lang="en-US" sz="1600" b="0" i="0" u="none" strike="noStrike" dirty="0">
                <a:effectLst/>
                <a:latin typeface="+mj-lt"/>
                <a:hlinkClick r:id="rId10"/>
              </a:rPr>
              <a:t>Transmission Control Protocol (TCP)</a:t>
            </a:r>
            <a:r>
              <a:rPr lang="en-US" sz="1600" b="0" i="0" dirty="0">
                <a:solidFill>
                  <a:srgbClr val="222222"/>
                </a:solidFill>
                <a:effectLst/>
                <a:latin typeface="+mj-lt"/>
              </a:rPr>
              <a:t> and the </a:t>
            </a:r>
            <a:r>
              <a:rPr lang="en-US" sz="1600" b="0" i="0" u="none" strike="noStrike" dirty="0">
                <a:effectLst/>
                <a:latin typeface="+mj-lt"/>
                <a:hlinkClick r:id="rId11"/>
              </a:rPr>
              <a:t>User Datagram Protocol (UDP)</a:t>
            </a:r>
            <a:r>
              <a:rPr lang="en-US" sz="1600" b="0" i="0" dirty="0">
                <a:solidFill>
                  <a:srgbClr val="222222"/>
                </a:solidFill>
                <a:effectLst/>
                <a:latin typeface="+mj-lt"/>
              </a:rPr>
              <a:t>.</a:t>
            </a:r>
            <a:endParaRPr lang="en-US" sz="1600" dirty="0">
              <a:latin typeface="+mj-lt"/>
            </a:endParaRPr>
          </a:p>
        </p:txBody>
      </p:sp>
      <p:sp>
        <p:nvSpPr>
          <p:cNvPr id="8" name="Slide Number Placeholder 7">
            <a:extLst>
              <a:ext uri="{FF2B5EF4-FFF2-40B4-BE49-F238E27FC236}">
                <a16:creationId xmlns:a16="http://schemas.microsoft.com/office/drawing/2014/main" id="{DC49EB2D-413F-90D4-40EE-0FC5033E804A}"/>
              </a:ext>
            </a:extLst>
          </p:cNvPr>
          <p:cNvSpPr>
            <a:spLocks noGrp="1"/>
          </p:cNvSpPr>
          <p:nvPr>
            <p:ph type="sldNum" sz="quarter" idx="12"/>
          </p:nvPr>
        </p:nvSpPr>
        <p:spPr/>
        <p:txBody>
          <a:bodyPr/>
          <a:lstStyle/>
          <a:p>
            <a:fld id="{4F623E85-4B1E-42D2-BACA-1E0A2BF7C37C}" type="slidenum">
              <a:rPr lang="en-US" smtClean="0"/>
              <a:t>4</a:t>
            </a:fld>
            <a:endParaRPr lang="en-US"/>
          </a:p>
        </p:txBody>
      </p:sp>
    </p:spTree>
    <p:extLst>
      <p:ext uri="{BB962C8B-B14F-4D97-AF65-F5344CB8AC3E}">
        <p14:creationId xmlns:p14="http://schemas.microsoft.com/office/powerpoint/2010/main" val="29645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F53A-D485-05C7-3249-7201D82C84C8}"/>
              </a:ext>
            </a:extLst>
          </p:cNvPr>
          <p:cNvSpPr>
            <a:spLocks noGrp="1"/>
          </p:cNvSpPr>
          <p:nvPr>
            <p:ph type="title"/>
          </p:nvPr>
        </p:nvSpPr>
        <p:spPr>
          <a:xfrm>
            <a:off x="431800" y="322793"/>
            <a:ext cx="10515600" cy="549274"/>
          </a:xfrm>
        </p:spPr>
        <p:txBody>
          <a:bodyPr>
            <a:normAutofit/>
          </a:bodyPr>
          <a:lstStyle/>
          <a:p>
            <a:r>
              <a:rPr lang="en-US" sz="2800" b="1" i="0" dirty="0">
                <a:solidFill>
                  <a:schemeClr val="accent1">
                    <a:lumMod val="50000"/>
                  </a:schemeClr>
                </a:solidFill>
                <a:effectLst/>
                <a:latin typeface="+mn-lt"/>
              </a:rPr>
              <a:t>5. The session layer</a:t>
            </a:r>
            <a:endParaRPr lang="en-US" sz="2800" dirty="0">
              <a:solidFill>
                <a:schemeClr val="accent1">
                  <a:lumMod val="50000"/>
                </a:schemeClr>
              </a:solidFill>
              <a:latin typeface="+mn-lt"/>
            </a:endParaRPr>
          </a:p>
        </p:txBody>
      </p:sp>
      <p:pic>
        <p:nvPicPr>
          <p:cNvPr id="5" name="Picture 4">
            <a:extLst>
              <a:ext uri="{FF2B5EF4-FFF2-40B4-BE49-F238E27FC236}">
                <a16:creationId xmlns:a16="http://schemas.microsoft.com/office/drawing/2014/main" id="{0A0FC096-71B1-5B77-018B-C706E894B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867" y="570985"/>
            <a:ext cx="5554133" cy="1762190"/>
          </a:xfrm>
          <a:prstGeom prst="rect">
            <a:avLst/>
          </a:prstGeom>
        </p:spPr>
      </p:pic>
      <p:sp>
        <p:nvSpPr>
          <p:cNvPr id="3" name="Content Placeholder 2">
            <a:extLst>
              <a:ext uri="{FF2B5EF4-FFF2-40B4-BE49-F238E27FC236}">
                <a16:creationId xmlns:a16="http://schemas.microsoft.com/office/drawing/2014/main" id="{19083FBB-7920-E21C-F10B-F149384BE31D}"/>
              </a:ext>
            </a:extLst>
          </p:cNvPr>
          <p:cNvSpPr>
            <a:spLocks noGrp="1"/>
          </p:cNvSpPr>
          <p:nvPr>
            <p:ph idx="1"/>
          </p:nvPr>
        </p:nvSpPr>
        <p:spPr>
          <a:xfrm>
            <a:off x="427567" y="807385"/>
            <a:ext cx="7577667" cy="1662642"/>
          </a:xfrm>
        </p:spPr>
        <p:txBody>
          <a:bodyPr>
            <a:normAutofit/>
          </a:bodyPr>
          <a:lstStyle/>
          <a:p>
            <a:r>
              <a:rPr lang="en-US" sz="1800" b="0" i="0" dirty="0">
                <a:solidFill>
                  <a:srgbClr val="222222"/>
                </a:solidFill>
                <a:effectLst/>
                <a:latin typeface="+mj-lt"/>
              </a:rPr>
              <a:t>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a:t>
            </a:r>
            <a:endParaRPr lang="en-US" sz="1800" dirty="0">
              <a:latin typeface="+mj-lt"/>
            </a:endParaRPr>
          </a:p>
        </p:txBody>
      </p:sp>
      <p:pic>
        <p:nvPicPr>
          <p:cNvPr id="17" name="Picture 16">
            <a:extLst>
              <a:ext uri="{FF2B5EF4-FFF2-40B4-BE49-F238E27FC236}">
                <a16:creationId xmlns:a16="http://schemas.microsoft.com/office/drawing/2014/main" id="{7AE5C39C-ED2D-8BD0-EB8D-DD21AD6D0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567" y="4446307"/>
            <a:ext cx="5985933" cy="1734410"/>
          </a:xfrm>
          <a:prstGeom prst="rect">
            <a:avLst/>
          </a:prstGeom>
        </p:spPr>
      </p:pic>
      <p:sp>
        <p:nvSpPr>
          <p:cNvPr id="7" name="TextBox 6">
            <a:extLst>
              <a:ext uri="{FF2B5EF4-FFF2-40B4-BE49-F238E27FC236}">
                <a16:creationId xmlns:a16="http://schemas.microsoft.com/office/drawing/2014/main" id="{99062AEA-B47E-59EE-4514-9613DA05DB8F}"/>
              </a:ext>
            </a:extLst>
          </p:cNvPr>
          <p:cNvSpPr txBox="1"/>
          <p:nvPr/>
        </p:nvSpPr>
        <p:spPr>
          <a:xfrm>
            <a:off x="427567" y="2142081"/>
            <a:ext cx="6096000" cy="523220"/>
          </a:xfrm>
          <a:prstGeom prst="rect">
            <a:avLst/>
          </a:prstGeom>
          <a:noFill/>
        </p:spPr>
        <p:txBody>
          <a:bodyPr wrap="square">
            <a:spAutoFit/>
          </a:bodyPr>
          <a:lstStyle/>
          <a:p>
            <a:pPr algn="l"/>
            <a:r>
              <a:rPr lang="en-US" sz="2800" b="1" i="0" dirty="0">
                <a:solidFill>
                  <a:schemeClr val="accent1">
                    <a:lumMod val="50000"/>
                  </a:schemeClr>
                </a:solidFill>
                <a:effectLst/>
              </a:rPr>
              <a:t>6. The presentation layer</a:t>
            </a:r>
          </a:p>
        </p:txBody>
      </p:sp>
      <p:pic>
        <p:nvPicPr>
          <p:cNvPr id="11" name="Picture 10">
            <a:extLst>
              <a:ext uri="{FF2B5EF4-FFF2-40B4-BE49-F238E27FC236}">
                <a16:creationId xmlns:a16="http://schemas.microsoft.com/office/drawing/2014/main" id="{87AE35BE-62BF-E27D-C20E-C94178BAD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567" y="2470027"/>
            <a:ext cx="5554130" cy="1762189"/>
          </a:xfrm>
          <a:prstGeom prst="rect">
            <a:avLst/>
          </a:prstGeom>
        </p:spPr>
      </p:pic>
      <p:sp>
        <p:nvSpPr>
          <p:cNvPr id="9" name="TextBox 8">
            <a:extLst>
              <a:ext uri="{FF2B5EF4-FFF2-40B4-BE49-F238E27FC236}">
                <a16:creationId xmlns:a16="http://schemas.microsoft.com/office/drawing/2014/main" id="{FC57C246-9750-E7E4-44CB-CE9A681D86EB}"/>
              </a:ext>
            </a:extLst>
          </p:cNvPr>
          <p:cNvSpPr txBox="1"/>
          <p:nvPr/>
        </p:nvSpPr>
        <p:spPr>
          <a:xfrm>
            <a:off x="427567" y="2659171"/>
            <a:ext cx="7416800" cy="1200329"/>
          </a:xfrm>
          <a:prstGeom prst="rect">
            <a:avLst/>
          </a:prstGeom>
          <a:noFill/>
        </p:spPr>
        <p:txBody>
          <a:bodyPr wrap="square">
            <a:spAutoFit/>
          </a:bodyPr>
          <a:lstStyle/>
          <a:p>
            <a:r>
              <a:rPr lang="en-US" b="0" i="0" dirty="0">
                <a:solidFill>
                  <a:srgbClr val="222222"/>
                </a:solidFill>
                <a:effectLst/>
                <a:latin typeface="+mj-lt"/>
              </a:rPr>
              <a:t>This layer is primarily responsible for preparing data so that it can be used by the application layer; in other words, layer 6 makes the data presentable for applications to consume. The presentation layer is responsible for translation, </a:t>
            </a:r>
            <a:r>
              <a:rPr lang="en-US" b="0" i="0" u="none" strike="noStrike" dirty="0">
                <a:effectLst/>
                <a:latin typeface="+mj-lt"/>
                <a:hlinkClick r:id="rId5"/>
              </a:rPr>
              <a:t>encryption</a:t>
            </a:r>
            <a:r>
              <a:rPr lang="en-US" b="0" i="0" dirty="0">
                <a:solidFill>
                  <a:srgbClr val="222222"/>
                </a:solidFill>
                <a:effectLst/>
                <a:latin typeface="+mj-lt"/>
              </a:rPr>
              <a:t>, and compression of data.</a:t>
            </a:r>
            <a:endParaRPr lang="en-US" dirty="0">
              <a:latin typeface="+mj-lt"/>
            </a:endParaRPr>
          </a:p>
        </p:txBody>
      </p:sp>
      <p:sp>
        <p:nvSpPr>
          <p:cNvPr id="13" name="TextBox 12">
            <a:extLst>
              <a:ext uri="{FF2B5EF4-FFF2-40B4-BE49-F238E27FC236}">
                <a16:creationId xmlns:a16="http://schemas.microsoft.com/office/drawing/2014/main" id="{533E3E27-403B-AC37-228B-662066041190}"/>
              </a:ext>
            </a:extLst>
          </p:cNvPr>
          <p:cNvSpPr txBox="1"/>
          <p:nvPr/>
        </p:nvSpPr>
        <p:spPr>
          <a:xfrm>
            <a:off x="427567" y="3746597"/>
            <a:ext cx="6096000" cy="523220"/>
          </a:xfrm>
          <a:prstGeom prst="rect">
            <a:avLst/>
          </a:prstGeom>
          <a:noFill/>
        </p:spPr>
        <p:txBody>
          <a:bodyPr wrap="square">
            <a:spAutoFit/>
          </a:bodyPr>
          <a:lstStyle/>
          <a:p>
            <a:pPr algn="l"/>
            <a:r>
              <a:rPr lang="en-US" sz="2800" b="1" i="0" dirty="0">
                <a:solidFill>
                  <a:schemeClr val="accent1">
                    <a:lumMod val="50000"/>
                  </a:schemeClr>
                </a:solidFill>
                <a:effectLst/>
              </a:rPr>
              <a:t>7. The application layer</a:t>
            </a:r>
          </a:p>
        </p:txBody>
      </p:sp>
      <p:sp>
        <p:nvSpPr>
          <p:cNvPr id="15" name="TextBox 14">
            <a:extLst>
              <a:ext uri="{FF2B5EF4-FFF2-40B4-BE49-F238E27FC236}">
                <a16:creationId xmlns:a16="http://schemas.microsoft.com/office/drawing/2014/main" id="{F6B451F1-4DFA-50F1-CF9F-97F678E83D4A}"/>
              </a:ext>
            </a:extLst>
          </p:cNvPr>
          <p:cNvSpPr txBox="1"/>
          <p:nvPr/>
        </p:nvSpPr>
        <p:spPr>
          <a:xfrm>
            <a:off x="427567" y="4232139"/>
            <a:ext cx="6354233" cy="2308324"/>
          </a:xfrm>
          <a:prstGeom prst="rect">
            <a:avLst/>
          </a:prstGeom>
          <a:noFill/>
        </p:spPr>
        <p:txBody>
          <a:bodyPr wrap="square">
            <a:spAutoFit/>
          </a:bodyPr>
          <a:lstStyle/>
          <a:p>
            <a:pPr algn="l"/>
            <a:r>
              <a:rPr lang="en-US" sz="1600" b="0" i="0" dirty="0">
                <a:solidFill>
                  <a:srgbClr val="222222"/>
                </a:solidFill>
                <a:effectLst/>
                <a:latin typeface="+mj-lt"/>
              </a:rPr>
              <a:t>This is the only layer that directly interacts with data from the user. Software applications like web browsers and email clients rely on the application layer to initiate communications. But it should be made clear that client software applications are not part of the application layer; rather the application layer is responsible for the protocols and data manipulation that the software relies on to present meaningful data to the user.</a:t>
            </a:r>
          </a:p>
          <a:p>
            <a:r>
              <a:rPr lang="en-US" sz="1600" b="0" i="0" dirty="0">
                <a:solidFill>
                  <a:srgbClr val="222222"/>
                </a:solidFill>
                <a:effectLst/>
                <a:latin typeface="+mj-lt"/>
              </a:rPr>
              <a:t>Application layer protocols include </a:t>
            </a:r>
            <a:r>
              <a:rPr lang="en-US" sz="1600" b="0" i="0" u="none" strike="noStrike" dirty="0">
                <a:solidFill>
                  <a:srgbClr val="222222"/>
                </a:solidFill>
                <a:effectLst/>
                <a:latin typeface="+mj-lt"/>
                <a:hlinkClick r:id="rId6"/>
              </a:rPr>
              <a:t>HTTP</a:t>
            </a:r>
            <a:r>
              <a:rPr lang="en-US" sz="1600" b="0" i="0" dirty="0">
                <a:solidFill>
                  <a:srgbClr val="222222"/>
                </a:solidFill>
                <a:effectLst/>
                <a:latin typeface="+mj-lt"/>
              </a:rPr>
              <a:t> as well as </a:t>
            </a:r>
            <a:r>
              <a:rPr lang="en-US" sz="1600" b="0" i="0" u="none" strike="noStrike" dirty="0">
                <a:solidFill>
                  <a:srgbClr val="222222"/>
                </a:solidFill>
                <a:effectLst/>
                <a:latin typeface="+mj-lt"/>
                <a:hlinkClick r:id="rId7"/>
              </a:rPr>
              <a:t>SMTP</a:t>
            </a:r>
            <a:r>
              <a:rPr lang="en-US" sz="1600" b="0" i="0" dirty="0">
                <a:solidFill>
                  <a:srgbClr val="222222"/>
                </a:solidFill>
                <a:effectLst/>
                <a:latin typeface="+mj-lt"/>
              </a:rPr>
              <a:t> (Simple Mail Transfer Protocol is one of the protocols that enables </a:t>
            </a:r>
            <a:r>
              <a:rPr lang="en-US" sz="1600" b="0" i="0" u="none" strike="noStrike" dirty="0">
                <a:solidFill>
                  <a:srgbClr val="222222"/>
                </a:solidFill>
                <a:effectLst/>
                <a:latin typeface="+mj-lt"/>
                <a:hlinkClick r:id="rId8"/>
              </a:rPr>
              <a:t>email</a:t>
            </a:r>
            <a:r>
              <a:rPr lang="en-US" sz="1600" b="0" i="0" dirty="0">
                <a:solidFill>
                  <a:srgbClr val="222222"/>
                </a:solidFill>
                <a:effectLst/>
                <a:latin typeface="+mj-lt"/>
              </a:rPr>
              <a:t> communications).</a:t>
            </a:r>
          </a:p>
        </p:txBody>
      </p:sp>
      <p:sp>
        <p:nvSpPr>
          <p:cNvPr id="8" name="Slide Number Placeholder 7">
            <a:extLst>
              <a:ext uri="{FF2B5EF4-FFF2-40B4-BE49-F238E27FC236}">
                <a16:creationId xmlns:a16="http://schemas.microsoft.com/office/drawing/2014/main" id="{CAE75A55-9401-39EA-BDE3-6654DF2D17FC}"/>
              </a:ext>
            </a:extLst>
          </p:cNvPr>
          <p:cNvSpPr>
            <a:spLocks noGrp="1"/>
          </p:cNvSpPr>
          <p:nvPr>
            <p:ph type="sldNum" sz="quarter" idx="12"/>
          </p:nvPr>
        </p:nvSpPr>
        <p:spPr/>
        <p:txBody>
          <a:bodyPr/>
          <a:lstStyle/>
          <a:p>
            <a:fld id="{4F623E85-4B1E-42D2-BACA-1E0A2BF7C37C}" type="slidenum">
              <a:rPr lang="en-US" smtClean="0"/>
              <a:t>5</a:t>
            </a:fld>
            <a:endParaRPr lang="en-US"/>
          </a:p>
        </p:txBody>
      </p:sp>
    </p:spTree>
    <p:extLst>
      <p:ext uri="{BB962C8B-B14F-4D97-AF65-F5344CB8AC3E}">
        <p14:creationId xmlns:p14="http://schemas.microsoft.com/office/powerpoint/2010/main" val="179158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968E-D480-74A2-AB84-AE39E30997A0}"/>
              </a:ext>
            </a:extLst>
          </p:cNvPr>
          <p:cNvSpPr>
            <a:spLocks noGrp="1"/>
          </p:cNvSpPr>
          <p:nvPr>
            <p:ph type="title"/>
          </p:nvPr>
        </p:nvSpPr>
        <p:spPr>
          <a:xfrm>
            <a:off x="287867" y="209617"/>
            <a:ext cx="10515600" cy="1325563"/>
          </a:xfrm>
        </p:spPr>
        <p:txBody>
          <a:bodyPr/>
          <a:lstStyle/>
          <a:p>
            <a:r>
              <a:rPr lang="en-US" dirty="0">
                <a:solidFill>
                  <a:schemeClr val="accent1">
                    <a:lumMod val="50000"/>
                  </a:schemeClr>
                </a:solidFill>
                <a:latin typeface="+mn-lt"/>
              </a:rPr>
              <a:t>All OSI Layers Summery:</a:t>
            </a:r>
          </a:p>
        </p:txBody>
      </p:sp>
      <p:pic>
        <p:nvPicPr>
          <p:cNvPr id="5" name="Content Placeholder 4">
            <a:extLst>
              <a:ext uri="{FF2B5EF4-FFF2-40B4-BE49-F238E27FC236}">
                <a16:creationId xmlns:a16="http://schemas.microsoft.com/office/drawing/2014/main" id="{76DC4AA9-DC27-70B1-401E-594DE1868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0933" y="522884"/>
            <a:ext cx="4250267" cy="6335116"/>
          </a:xfrm>
        </p:spPr>
      </p:pic>
      <p:sp>
        <p:nvSpPr>
          <p:cNvPr id="9" name="TextBox 8">
            <a:extLst>
              <a:ext uri="{FF2B5EF4-FFF2-40B4-BE49-F238E27FC236}">
                <a16:creationId xmlns:a16="http://schemas.microsoft.com/office/drawing/2014/main" id="{5E86D5B4-FBC1-FA95-0104-938C46320CD4}"/>
              </a:ext>
            </a:extLst>
          </p:cNvPr>
          <p:cNvSpPr txBox="1"/>
          <p:nvPr/>
        </p:nvSpPr>
        <p:spPr>
          <a:xfrm>
            <a:off x="287867" y="1598768"/>
            <a:ext cx="6096000" cy="5078313"/>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mj-lt"/>
              </a:rPr>
              <a:t>One of the most important protocols mentioned is TCP, which exists in layer four</a:t>
            </a:r>
            <a:endParaRPr lang="fa-IR" sz="2400" dirty="0">
              <a:latin typeface="+mj-lt"/>
            </a:endParaRPr>
          </a:p>
          <a:p>
            <a:pPr marL="285750" indent="-285750">
              <a:buFont typeface="Arial" panose="020B0604020202020204" pitchFamily="34" charset="0"/>
              <a:buChar char="•"/>
            </a:pPr>
            <a:endParaRPr lang="fa-IR" sz="200" dirty="0">
              <a:latin typeface="+mj-lt"/>
            </a:endParaRPr>
          </a:p>
          <a:p>
            <a:pPr marL="285750" indent="-285750">
              <a:buFont typeface="Arial" panose="020B0604020202020204" pitchFamily="34" charset="0"/>
              <a:buChar char="•"/>
            </a:pPr>
            <a:r>
              <a:rPr lang="en-US" sz="2400" dirty="0">
                <a:latin typeface="+mj-lt"/>
              </a:rPr>
              <a:t>There is a famous term called </a:t>
            </a:r>
            <a:r>
              <a:rPr lang="en-US" sz="2400" dirty="0" err="1">
                <a:latin typeface="+mj-lt"/>
              </a:rPr>
              <a:t>tcp</a:t>
            </a:r>
            <a:r>
              <a:rPr lang="en-US" sz="2400" dirty="0">
                <a:latin typeface="+mj-lt"/>
              </a:rPr>
              <a:t> </a:t>
            </a:r>
            <a:r>
              <a:rPr lang="en-US" sz="2400" dirty="0" err="1">
                <a:latin typeface="+mj-lt"/>
              </a:rPr>
              <a:t>hanshake</a:t>
            </a:r>
            <a:r>
              <a:rPr lang="en-US" sz="2400" dirty="0">
                <a:latin typeface="+mj-lt"/>
              </a:rPr>
              <a:t>, which we will explain in the next slide</a:t>
            </a:r>
            <a:endParaRPr lang="fa-IR" sz="2400" dirty="0">
              <a:latin typeface="+mj-lt"/>
            </a:endParaRPr>
          </a:p>
          <a:p>
            <a:pPr marL="285750" indent="-285750">
              <a:buFont typeface="Arial" panose="020B0604020202020204" pitchFamily="34" charset="0"/>
              <a:buChar char="•"/>
            </a:pPr>
            <a:endParaRPr lang="fa-IR" sz="1000" dirty="0">
              <a:latin typeface="+mj-lt"/>
            </a:endParaRPr>
          </a:p>
          <a:p>
            <a:pPr marL="285750" indent="-285750">
              <a:buFont typeface="Arial" panose="020B0604020202020204" pitchFamily="34" charset="0"/>
              <a:buChar char="•"/>
            </a:pPr>
            <a:r>
              <a:rPr lang="en-US" sz="2400" dirty="0">
                <a:latin typeface="+mj-lt"/>
              </a:rPr>
              <a:t>information in </a:t>
            </a:r>
            <a:r>
              <a:rPr lang="en-US" sz="2400" dirty="0" err="1">
                <a:latin typeface="+mj-lt"/>
              </a:rPr>
              <a:t>tcp</a:t>
            </a:r>
            <a:r>
              <a:rPr lang="en-US" sz="2400" dirty="0">
                <a:latin typeface="+mj-lt"/>
              </a:rPr>
              <a:t> according to </a:t>
            </a:r>
            <a:r>
              <a:rPr lang="en-US" sz="2400" dirty="0" err="1">
                <a:latin typeface="+mj-lt"/>
              </a:rPr>
              <a:t>mss</a:t>
            </a:r>
            <a:r>
              <a:rPr lang="en-US" sz="2400" dirty="0">
                <a:latin typeface="+mj-lt"/>
              </a:rPr>
              <a:t> (maximum segment size)They fall into </a:t>
            </a:r>
            <a:r>
              <a:rPr lang="en-US" sz="2400" dirty="0" err="1">
                <a:latin typeface="+mj-lt"/>
              </a:rPr>
              <a:t>pieces,The</a:t>
            </a:r>
            <a:r>
              <a:rPr lang="en-US" sz="2400" dirty="0">
                <a:latin typeface="+mj-lt"/>
              </a:rPr>
              <a:t> sender converts the information into segments and the receiver reassembles the segments We Call This </a:t>
            </a:r>
            <a:r>
              <a:rPr lang="en-US" sz="2000" dirty="0" err="1">
                <a:solidFill>
                  <a:schemeClr val="accent2">
                    <a:lumMod val="50000"/>
                  </a:schemeClr>
                </a:solidFill>
                <a:latin typeface="Algerian" panose="04020705040A02060702" pitchFamily="82" charset="0"/>
              </a:rPr>
              <a:t>tcp</a:t>
            </a:r>
            <a:r>
              <a:rPr lang="en-US" sz="2000" dirty="0">
                <a:solidFill>
                  <a:schemeClr val="accent2">
                    <a:lumMod val="50000"/>
                  </a:schemeClr>
                </a:solidFill>
                <a:latin typeface="Algerian" panose="04020705040A02060702" pitchFamily="82" charset="0"/>
              </a:rPr>
              <a:t> reassembly</a:t>
            </a:r>
            <a:endParaRPr lang="fa-IR" sz="2000" dirty="0">
              <a:solidFill>
                <a:schemeClr val="accent2">
                  <a:lumMod val="50000"/>
                </a:schemeClr>
              </a:solidFill>
              <a:latin typeface="Algerian" panose="04020705040A02060702" pitchFamily="82" charset="0"/>
            </a:endParaRPr>
          </a:p>
          <a:p>
            <a:pPr marL="285750" indent="-285750">
              <a:buFont typeface="Arial" panose="020B0604020202020204" pitchFamily="34" charset="0"/>
              <a:buChar char="•"/>
            </a:pPr>
            <a:endParaRPr lang="fa-IR" sz="2400" dirty="0">
              <a:latin typeface="+mj-lt"/>
            </a:endParaRPr>
          </a:p>
          <a:p>
            <a:pPr marL="285750" indent="-285750">
              <a:buFont typeface="Arial" panose="020B0604020202020204" pitchFamily="34" charset="0"/>
              <a:buChar char="•"/>
            </a:pPr>
            <a:endParaRPr lang="fa-IR" sz="2400" dirty="0">
              <a:latin typeface="+mj-lt"/>
            </a:endParaRPr>
          </a:p>
          <a:p>
            <a:pPr marL="285750" indent="-285750">
              <a:buFont typeface="Arial" panose="020B0604020202020204" pitchFamily="34" charset="0"/>
              <a:buChar char="•"/>
            </a:pPr>
            <a:endParaRPr lang="fa-IR" sz="2400" dirty="0">
              <a:latin typeface="+mj-lt"/>
            </a:endParaRPr>
          </a:p>
          <a:p>
            <a:pPr marL="285750" indent="-285750">
              <a:buFont typeface="Arial" panose="020B0604020202020204" pitchFamily="34" charset="0"/>
              <a:buChar char="•"/>
            </a:pPr>
            <a:endParaRPr lang="en-US" sz="2400" dirty="0">
              <a:latin typeface="+mj-lt"/>
            </a:endParaRPr>
          </a:p>
        </p:txBody>
      </p:sp>
      <p:sp>
        <p:nvSpPr>
          <p:cNvPr id="6" name="Slide Number Placeholder 5">
            <a:extLst>
              <a:ext uri="{FF2B5EF4-FFF2-40B4-BE49-F238E27FC236}">
                <a16:creationId xmlns:a16="http://schemas.microsoft.com/office/drawing/2014/main" id="{E6A325D2-F829-2B62-F76F-EFC770512651}"/>
              </a:ext>
            </a:extLst>
          </p:cNvPr>
          <p:cNvSpPr>
            <a:spLocks noGrp="1"/>
          </p:cNvSpPr>
          <p:nvPr>
            <p:ph type="sldNum" sz="quarter" idx="12"/>
          </p:nvPr>
        </p:nvSpPr>
        <p:spPr/>
        <p:txBody>
          <a:bodyPr/>
          <a:lstStyle/>
          <a:p>
            <a:fld id="{4F623E85-4B1E-42D2-BACA-1E0A2BF7C37C}" type="slidenum">
              <a:rPr lang="en-US" smtClean="0"/>
              <a:t>6</a:t>
            </a:fld>
            <a:endParaRPr lang="en-US"/>
          </a:p>
        </p:txBody>
      </p:sp>
    </p:spTree>
    <p:extLst>
      <p:ext uri="{BB962C8B-B14F-4D97-AF65-F5344CB8AC3E}">
        <p14:creationId xmlns:p14="http://schemas.microsoft.com/office/powerpoint/2010/main" val="52277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CA24-BEDE-291E-3CFF-85977E4E1F1E}"/>
              </a:ext>
            </a:extLst>
          </p:cNvPr>
          <p:cNvSpPr>
            <a:spLocks noGrp="1"/>
          </p:cNvSpPr>
          <p:nvPr>
            <p:ph type="title"/>
          </p:nvPr>
        </p:nvSpPr>
        <p:spPr>
          <a:xfrm>
            <a:off x="5372100" y="304799"/>
            <a:ext cx="1447800" cy="752475"/>
          </a:xfrm>
        </p:spPr>
        <p:txBody>
          <a:bodyPr>
            <a:normAutofit fontScale="90000"/>
          </a:bodyPr>
          <a:lstStyle/>
          <a:p>
            <a:pPr algn="ctr"/>
            <a:r>
              <a:rPr lang="en-US" sz="7200" dirty="0">
                <a:solidFill>
                  <a:schemeClr val="accent1">
                    <a:lumMod val="75000"/>
                  </a:schemeClr>
                </a:solidFill>
                <a:latin typeface="+mn-lt"/>
              </a:rPr>
              <a:t>TCP</a:t>
            </a:r>
          </a:p>
        </p:txBody>
      </p:sp>
      <p:sp>
        <p:nvSpPr>
          <p:cNvPr id="3" name="Content Placeholder 2">
            <a:extLst>
              <a:ext uri="{FF2B5EF4-FFF2-40B4-BE49-F238E27FC236}">
                <a16:creationId xmlns:a16="http://schemas.microsoft.com/office/drawing/2014/main" id="{86E54BAA-E8F8-830E-E68E-C349EA75485A}"/>
              </a:ext>
            </a:extLst>
          </p:cNvPr>
          <p:cNvSpPr>
            <a:spLocks noGrp="1"/>
          </p:cNvSpPr>
          <p:nvPr>
            <p:ph idx="1"/>
          </p:nvPr>
        </p:nvSpPr>
        <p:spPr>
          <a:xfrm>
            <a:off x="457199" y="1176867"/>
            <a:ext cx="11489267" cy="2777065"/>
          </a:xfrm>
        </p:spPr>
        <p:txBody>
          <a:bodyPr>
            <a:normAutofit fontScale="92500" lnSpcReduction="10000"/>
          </a:bodyPr>
          <a:lstStyle/>
          <a:p>
            <a:pPr algn="just"/>
            <a:r>
              <a:rPr lang="en-US" sz="1800" b="1" i="0" dirty="0">
                <a:solidFill>
                  <a:srgbClr val="273239"/>
                </a:solidFill>
                <a:effectLst/>
                <a:latin typeface="+mj-lt"/>
              </a:rPr>
              <a:t>TCP (Transmission Control Protocol)</a:t>
            </a:r>
            <a:r>
              <a:rPr lang="en-US" sz="1800" b="0" i="0" dirty="0">
                <a:solidFill>
                  <a:srgbClr val="273239"/>
                </a:solidFill>
                <a:effectLst/>
                <a:latin typeface="+mj-lt"/>
              </a:rPr>
              <a:t> is one of the main protocols of the Internet protocol suite. It lies between the Application and Network Layers which are used in providing reliable delivery services.</a:t>
            </a:r>
          </a:p>
          <a:p>
            <a:pPr algn="just"/>
            <a:r>
              <a:rPr lang="en-US" sz="1800" b="0" i="0" dirty="0">
                <a:solidFill>
                  <a:srgbClr val="273239"/>
                </a:solidFill>
                <a:effectLst/>
                <a:latin typeface="+mj-lt"/>
              </a:rPr>
              <a:t>The position of TCP is at the transport layer (Layer 4) of the OSI model. TCP also helps in ensuring that information is transmitted accurately by establishing a virtual connection between the sender and receiver.</a:t>
            </a:r>
          </a:p>
          <a:p>
            <a:pPr algn="just" rtl="0" fontAlgn="base"/>
            <a:r>
              <a:rPr lang="en-US" sz="1800" b="0" i="0" dirty="0">
                <a:solidFill>
                  <a:srgbClr val="273239"/>
                </a:solidFill>
                <a:effectLst/>
                <a:latin typeface="+mj-lt"/>
              </a:rPr>
              <a:t>To make sure that each message reaches its target location intact, the TCP/IP model breaks down the data into small bundles and afterward reassembles the bundles into the original message on the opposite end. Sending the information in little bundles of information makes it simpler to maintain efficiency as opposed to sending everything in one go.</a:t>
            </a:r>
            <a:endParaRPr lang="fa-IR" sz="1800" b="0" i="0" dirty="0">
              <a:solidFill>
                <a:srgbClr val="273239"/>
              </a:solidFill>
              <a:effectLst/>
              <a:latin typeface="+mj-lt"/>
            </a:endParaRPr>
          </a:p>
          <a:p>
            <a:pPr algn="justLow" fontAlgn="base"/>
            <a:r>
              <a:rPr lang="en-US" sz="1800" b="0" i="0" dirty="0">
                <a:solidFill>
                  <a:srgbClr val="273239"/>
                </a:solidFill>
                <a:effectLst/>
                <a:latin typeface="+mj-lt"/>
              </a:rPr>
              <a:t>Now suppose we want to download a </a:t>
            </a:r>
            <a:r>
              <a:rPr lang="en-US" sz="1800" b="0" i="0" dirty="0" err="1">
                <a:solidFill>
                  <a:srgbClr val="273239"/>
                </a:solidFill>
                <a:effectLst/>
                <a:latin typeface="+mj-lt"/>
              </a:rPr>
              <a:t>photo.The</a:t>
            </a:r>
            <a:r>
              <a:rPr lang="en-US" sz="1800" b="0" i="0" dirty="0">
                <a:solidFill>
                  <a:srgbClr val="273239"/>
                </a:solidFill>
                <a:effectLst/>
                <a:latin typeface="+mj-lt"/>
              </a:rPr>
              <a:t> size of this photo is so large that it cannot fit in a packet (this size limit is called MSS).But before the sender converts the photo into smaller segments, they must communicate with the </a:t>
            </a:r>
            <a:r>
              <a:rPr lang="en-US" sz="1800" b="0" i="0" dirty="0" err="1">
                <a:solidFill>
                  <a:srgbClr val="273239"/>
                </a:solidFill>
                <a:effectLst/>
                <a:latin typeface="+mj-lt"/>
              </a:rPr>
              <a:t>receiverTo</a:t>
            </a:r>
            <a:r>
              <a:rPr lang="en-US" sz="1800" b="0" i="0" dirty="0">
                <a:solidFill>
                  <a:srgbClr val="273239"/>
                </a:solidFill>
                <a:effectLst/>
                <a:latin typeface="+mj-lt"/>
              </a:rPr>
              <a:t> establish this communication, the receiver and sender send SYN and ACK to each other, which is called</a:t>
            </a:r>
            <a:r>
              <a:rPr lang="fa-IR" sz="1800" b="0" i="0" dirty="0">
                <a:solidFill>
                  <a:srgbClr val="273239"/>
                </a:solidFill>
                <a:effectLst/>
                <a:latin typeface="+mj-lt"/>
              </a:rPr>
              <a:t> </a:t>
            </a:r>
            <a:r>
              <a:rPr lang="en-US" sz="1400" b="1" i="0" dirty="0">
                <a:solidFill>
                  <a:schemeClr val="accent2">
                    <a:lumMod val="50000"/>
                  </a:schemeClr>
                </a:solidFill>
                <a:effectLst/>
                <a:latin typeface="Algerian" panose="04020705040A02060702" pitchFamily="82" charset="0"/>
              </a:rPr>
              <a:t>3-Way Handshake</a:t>
            </a:r>
          </a:p>
          <a:p>
            <a:pPr algn="just" rtl="0" fontAlgn="base"/>
            <a:endParaRPr lang="en-US" sz="1800" b="0" i="0" dirty="0">
              <a:solidFill>
                <a:srgbClr val="273239"/>
              </a:solidFill>
              <a:effectLst/>
              <a:latin typeface="+mj-lt"/>
            </a:endParaRPr>
          </a:p>
        </p:txBody>
      </p:sp>
      <p:pic>
        <p:nvPicPr>
          <p:cNvPr id="5" name="Picture 4">
            <a:extLst>
              <a:ext uri="{FF2B5EF4-FFF2-40B4-BE49-F238E27FC236}">
                <a16:creationId xmlns:a16="http://schemas.microsoft.com/office/drawing/2014/main" id="{7E47B4A0-FF2B-5441-27DD-39F72B8E7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379" y="3554758"/>
            <a:ext cx="4762087" cy="3015375"/>
          </a:xfrm>
          <a:prstGeom prst="rect">
            <a:avLst/>
          </a:prstGeom>
        </p:spPr>
      </p:pic>
      <p:sp>
        <p:nvSpPr>
          <p:cNvPr id="6" name="Rectangle 1">
            <a:extLst>
              <a:ext uri="{FF2B5EF4-FFF2-40B4-BE49-F238E27FC236}">
                <a16:creationId xmlns:a16="http://schemas.microsoft.com/office/drawing/2014/main" id="{498EDF90-6606-2994-F60A-3A8A8B8F3C06}"/>
              </a:ext>
            </a:extLst>
          </p:cNvPr>
          <p:cNvSpPr>
            <a:spLocks noChangeArrowheads="1"/>
          </p:cNvSpPr>
          <p:nvPr/>
        </p:nvSpPr>
        <p:spPr bwMode="auto">
          <a:xfrm>
            <a:off x="5423374" y="6429087"/>
            <a:ext cx="517218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Bahnschrift Light" panose="020B0502040204020203" pitchFamily="34" charset="0"/>
              </a:rPr>
              <a:t>MTU – (IP header + TCP header) = Maximum Segment Size (MSS)</a:t>
            </a:r>
            <a:endParaRPr kumimoji="0" lang="en-US" altLang="en-US" sz="1800" b="0" i="0" u="none" strike="noStrike" cap="none" normalizeH="0" baseline="0" dirty="0">
              <a:ln>
                <a:noFill/>
              </a:ln>
              <a:solidFill>
                <a:schemeClr val="tx1"/>
              </a:solidFill>
              <a:effectLst/>
              <a:latin typeface="Bahnschrift Light" panose="020B0502040204020203" pitchFamily="34" charset="0"/>
            </a:endParaRPr>
          </a:p>
        </p:txBody>
      </p:sp>
      <p:sp>
        <p:nvSpPr>
          <p:cNvPr id="8" name="TextBox 7">
            <a:extLst>
              <a:ext uri="{FF2B5EF4-FFF2-40B4-BE49-F238E27FC236}">
                <a16:creationId xmlns:a16="http://schemas.microsoft.com/office/drawing/2014/main" id="{70837DD2-A306-E548-B943-D67ED4673B34}"/>
              </a:ext>
            </a:extLst>
          </p:cNvPr>
          <p:cNvSpPr txBox="1"/>
          <p:nvPr/>
        </p:nvSpPr>
        <p:spPr>
          <a:xfrm>
            <a:off x="457199" y="3769266"/>
            <a:ext cx="3175000" cy="369332"/>
          </a:xfrm>
          <a:prstGeom prst="rect">
            <a:avLst/>
          </a:prstGeom>
          <a:noFill/>
        </p:spPr>
        <p:txBody>
          <a:bodyPr wrap="square">
            <a:spAutoFit/>
          </a:bodyPr>
          <a:lstStyle/>
          <a:p>
            <a:pPr algn="l" fontAlgn="base"/>
            <a:r>
              <a:rPr lang="en-US" b="1" i="0" dirty="0">
                <a:solidFill>
                  <a:schemeClr val="accent1">
                    <a:lumMod val="75000"/>
                  </a:schemeClr>
                </a:solidFill>
                <a:effectLst/>
              </a:rPr>
              <a:t>Maximum Segment Size (MSS)</a:t>
            </a:r>
          </a:p>
        </p:txBody>
      </p:sp>
      <p:sp>
        <p:nvSpPr>
          <p:cNvPr id="10" name="TextBox 9">
            <a:extLst>
              <a:ext uri="{FF2B5EF4-FFF2-40B4-BE49-F238E27FC236}">
                <a16:creationId xmlns:a16="http://schemas.microsoft.com/office/drawing/2014/main" id="{6E236A6B-1EA9-F58D-E8CA-BB0197E9BE7E}"/>
              </a:ext>
            </a:extLst>
          </p:cNvPr>
          <p:cNvSpPr txBox="1"/>
          <p:nvPr/>
        </p:nvSpPr>
        <p:spPr>
          <a:xfrm>
            <a:off x="457199" y="4138598"/>
            <a:ext cx="6362702" cy="2246769"/>
          </a:xfrm>
          <a:prstGeom prst="rect">
            <a:avLst/>
          </a:prstGeom>
          <a:noFill/>
        </p:spPr>
        <p:txBody>
          <a:bodyPr wrap="square">
            <a:spAutoFit/>
          </a:bodyPr>
          <a:lstStyle/>
          <a:p>
            <a:pPr marL="285750" indent="-285750" algn="just" rtl="0" fontAlgn="base">
              <a:buFont typeface="Arial" panose="020B0604020202020204" pitchFamily="34" charset="0"/>
              <a:buChar char="•"/>
            </a:pPr>
            <a:r>
              <a:rPr lang="en-US" sz="1400" b="0" i="0" dirty="0">
                <a:solidFill>
                  <a:srgbClr val="273239"/>
                </a:solidFill>
                <a:effectLst/>
                <a:latin typeface="Nunito" pitchFamily="2" charset="0"/>
              </a:rPr>
              <a:t>The maximum segment size, or MSS, sets a restriction on the size of data packets that can be sent over a network like the Internet. Every bit of data that moves across a network is divided up into packets. Multiple headers, each containing information about the contents and destination, are appended to packets. The payload, or non-header portion of a packet, is measured by MSS.</a:t>
            </a:r>
          </a:p>
          <a:p>
            <a:pPr marL="285750" indent="-285750" algn="just" rtl="0" fontAlgn="base">
              <a:buFont typeface="Arial" panose="020B0604020202020204" pitchFamily="34" charset="0"/>
              <a:buChar char="•"/>
            </a:pPr>
            <a:r>
              <a:rPr lang="en-US" sz="1400" b="0" i="0" dirty="0">
                <a:solidFill>
                  <a:srgbClr val="273239"/>
                </a:solidFill>
                <a:effectLst/>
                <a:latin typeface="Nunito" pitchFamily="2" charset="0"/>
              </a:rPr>
              <a:t>MSS is like a scale that measures only the trailer if a data packet is like a transport vehicle, where the payload is the trailer and freight and the header is the truck itself. The truck is not permitted to go to its destination if the trailer weighs too much.</a:t>
            </a:r>
          </a:p>
        </p:txBody>
      </p:sp>
      <p:sp>
        <p:nvSpPr>
          <p:cNvPr id="13" name="Slide Number Placeholder 12">
            <a:extLst>
              <a:ext uri="{FF2B5EF4-FFF2-40B4-BE49-F238E27FC236}">
                <a16:creationId xmlns:a16="http://schemas.microsoft.com/office/drawing/2014/main" id="{B0930B82-8FE7-0509-ABCA-66EDF50EEA8D}"/>
              </a:ext>
            </a:extLst>
          </p:cNvPr>
          <p:cNvSpPr>
            <a:spLocks noGrp="1"/>
          </p:cNvSpPr>
          <p:nvPr>
            <p:ph type="sldNum" sz="quarter" idx="12"/>
          </p:nvPr>
        </p:nvSpPr>
        <p:spPr/>
        <p:txBody>
          <a:bodyPr/>
          <a:lstStyle/>
          <a:p>
            <a:fld id="{4F623E85-4B1E-42D2-BACA-1E0A2BF7C37C}" type="slidenum">
              <a:rPr lang="en-US" smtClean="0"/>
              <a:t>7</a:t>
            </a:fld>
            <a:endParaRPr lang="en-US"/>
          </a:p>
        </p:txBody>
      </p:sp>
    </p:spTree>
    <p:extLst>
      <p:ext uri="{BB962C8B-B14F-4D97-AF65-F5344CB8AC3E}">
        <p14:creationId xmlns:p14="http://schemas.microsoft.com/office/powerpoint/2010/main" val="80681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2288-9D10-D660-C96D-1A1EBCCB40B7}"/>
              </a:ext>
            </a:extLst>
          </p:cNvPr>
          <p:cNvSpPr>
            <a:spLocks noGrp="1"/>
          </p:cNvSpPr>
          <p:nvPr>
            <p:ph type="title"/>
          </p:nvPr>
        </p:nvSpPr>
        <p:spPr>
          <a:xfrm>
            <a:off x="2671233" y="372533"/>
            <a:ext cx="6849533" cy="617008"/>
          </a:xfrm>
        </p:spPr>
        <p:txBody>
          <a:bodyPr>
            <a:normAutofit fontScale="90000"/>
          </a:bodyPr>
          <a:lstStyle/>
          <a:p>
            <a:pPr algn="ctr" fontAlgn="base"/>
            <a:r>
              <a:rPr lang="en-US" b="1" i="0" dirty="0">
                <a:solidFill>
                  <a:schemeClr val="accent1">
                    <a:lumMod val="75000"/>
                  </a:schemeClr>
                </a:solidFill>
                <a:effectLst/>
                <a:latin typeface="+mn-lt"/>
              </a:rPr>
              <a:t>TCP 3-Way Handshake Process</a:t>
            </a:r>
            <a:endParaRPr lang="en-US" dirty="0">
              <a:solidFill>
                <a:schemeClr val="accent1">
                  <a:lumMod val="75000"/>
                </a:schemeClr>
              </a:solidFill>
              <a:latin typeface="+mn-lt"/>
            </a:endParaRPr>
          </a:p>
        </p:txBody>
      </p:sp>
      <p:sp>
        <p:nvSpPr>
          <p:cNvPr id="4" name="Slide Number Placeholder 3">
            <a:extLst>
              <a:ext uri="{FF2B5EF4-FFF2-40B4-BE49-F238E27FC236}">
                <a16:creationId xmlns:a16="http://schemas.microsoft.com/office/drawing/2014/main" id="{5E0504A6-873D-6641-795A-301897EC570D}"/>
              </a:ext>
            </a:extLst>
          </p:cNvPr>
          <p:cNvSpPr>
            <a:spLocks noGrp="1"/>
          </p:cNvSpPr>
          <p:nvPr>
            <p:ph type="sldNum" sz="quarter" idx="12"/>
          </p:nvPr>
        </p:nvSpPr>
        <p:spPr/>
        <p:txBody>
          <a:bodyPr/>
          <a:lstStyle/>
          <a:p>
            <a:fld id="{4F623E85-4B1E-42D2-BACA-1E0A2BF7C37C}" type="slidenum">
              <a:rPr lang="en-US" smtClean="0"/>
              <a:t>8</a:t>
            </a:fld>
            <a:endParaRPr lang="en-US"/>
          </a:p>
        </p:txBody>
      </p:sp>
      <p:sp>
        <p:nvSpPr>
          <p:cNvPr id="6" name="TextBox 5">
            <a:extLst>
              <a:ext uri="{FF2B5EF4-FFF2-40B4-BE49-F238E27FC236}">
                <a16:creationId xmlns:a16="http://schemas.microsoft.com/office/drawing/2014/main" id="{5B040C6D-4F52-A137-C1CF-BFB870EBD125}"/>
              </a:ext>
            </a:extLst>
          </p:cNvPr>
          <p:cNvSpPr txBox="1"/>
          <p:nvPr/>
        </p:nvSpPr>
        <p:spPr>
          <a:xfrm>
            <a:off x="728133" y="1217137"/>
            <a:ext cx="10735734" cy="3046988"/>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273239"/>
                </a:solidFill>
                <a:effectLst/>
                <a:latin typeface="+mj-lt"/>
              </a:rPr>
              <a:t>This could also be seen as a way of how TCP connection is established. Before getting into the details, let us look at some basics. TCP stands for </a:t>
            </a:r>
            <a:r>
              <a:rPr lang="en-US" sz="1600" b="1" i="0" dirty="0">
                <a:solidFill>
                  <a:srgbClr val="273239"/>
                </a:solidFill>
                <a:effectLst/>
                <a:latin typeface="+mj-lt"/>
              </a:rPr>
              <a:t>Transmission Control Protocol</a:t>
            </a:r>
            <a:r>
              <a:rPr lang="en-US" sz="1600" b="0" i="0" dirty="0">
                <a:solidFill>
                  <a:srgbClr val="273239"/>
                </a:solidFill>
                <a:effectLst/>
                <a:latin typeface="+mj-lt"/>
              </a:rPr>
              <a:t> which indicates that it does something to control the transmission of the data in a reliable way. </a:t>
            </a:r>
            <a:endParaRPr lang="fa-IR" sz="1600" b="0" i="0" dirty="0">
              <a:solidFill>
                <a:srgbClr val="273239"/>
              </a:solidFill>
              <a:effectLst/>
              <a:latin typeface="+mj-lt"/>
            </a:endParaRPr>
          </a:p>
          <a:p>
            <a:pPr marL="285750" indent="-285750">
              <a:buFont typeface="Arial" panose="020B0604020202020204" pitchFamily="34" charset="0"/>
              <a:buChar char="•"/>
            </a:pPr>
            <a:endParaRPr lang="fa-IR" sz="1600" dirty="0">
              <a:solidFill>
                <a:srgbClr val="273239"/>
              </a:solidFill>
              <a:latin typeface="+mj-lt"/>
            </a:endParaRPr>
          </a:p>
          <a:p>
            <a:pPr marL="285750" indent="-285750">
              <a:buFont typeface="Arial" panose="020B0604020202020204" pitchFamily="34" charset="0"/>
              <a:buChar char="•"/>
            </a:pPr>
            <a:r>
              <a:rPr lang="en-US" sz="1600" b="1" i="0" dirty="0">
                <a:solidFill>
                  <a:srgbClr val="273239"/>
                </a:solidFill>
                <a:effectLst/>
                <a:latin typeface="+mj-lt"/>
              </a:rPr>
              <a:t>Step 1 (SYN): </a:t>
            </a:r>
            <a:r>
              <a:rPr lang="en-US" sz="1600" b="0" i="0" dirty="0">
                <a:solidFill>
                  <a:srgbClr val="273239"/>
                </a:solidFill>
                <a:effectLst/>
                <a:latin typeface="+mj-lt"/>
              </a:rPr>
              <a:t>In the first step, the client wants to establish a connection with a server, so it sends a segment with SYN(Synchronize Sequence Number) which informs the server that the client is likely to start communication and with what sequence number it starts segments with</a:t>
            </a:r>
          </a:p>
          <a:p>
            <a:pPr marL="285750" indent="-285750">
              <a:buFont typeface="Arial" panose="020B0604020202020204" pitchFamily="34" charset="0"/>
              <a:buChar char="•"/>
            </a:pPr>
            <a:r>
              <a:rPr lang="en-US" sz="1600" b="1" i="0" dirty="0">
                <a:solidFill>
                  <a:srgbClr val="273239"/>
                </a:solidFill>
                <a:effectLst/>
                <a:latin typeface="+mj-lt"/>
              </a:rPr>
              <a:t>Step 2 (SYN + ACK): </a:t>
            </a:r>
            <a:r>
              <a:rPr lang="en-US" sz="1600" b="0" i="0" dirty="0">
                <a:solidFill>
                  <a:srgbClr val="273239"/>
                </a:solidFill>
                <a:effectLst/>
                <a:latin typeface="+mj-lt"/>
              </a:rPr>
              <a:t>Server responds to the client request with SYN-ACK signal bits set. Acknowledgement(ACK) signifies the response of the segment it received and SYN signifies with what sequence number it is likely to start the segments with</a:t>
            </a:r>
          </a:p>
          <a:p>
            <a:pPr marL="285750" indent="-285750">
              <a:buFont typeface="Arial" panose="020B0604020202020204" pitchFamily="34" charset="0"/>
              <a:buChar char="•"/>
            </a:pPr>
            <a:r>
              <a:rPr lang="en-US" sz="1600" b="1" i="0" dirty="0">
                <a:solidFill>
                  <a:srgbClr val="273239"/>
                </a:solidFill>
                <a:effectLst/>
                <a:latin typeface="+mj-lt"/>
              </a:rPr>
              <a:t>Step 3 (ACK): </a:t>
            </a:r>
            <a:r>
              <a:rPr lang="en-US" sz="1600" b="0" i="0" dirty="0">
                <a:solidFill>
                  <a:srgbClr val="273239"/>
                </a:solidFill>
                <a:effectLst/>
                <a:latin typeface="+mj-lt"/>
              </a:rPr>
              <a:t>In the final part client acknowledges the response of the server and they both establish a reliable connection with which they will start the actual data transfer</a:t>
            </a:r>
          </a:p>
          <a:p>
            <a:pPr marL="285750" indent="-285750">
              <a:buFont typeface="Arial" panose="020B0604020202020204" pitchFamily="34" charset="0"/>
              <a:buChar char="•"/>
            </a:pPr>
            <a:endParaRPr lang="en-US" sz="1600" dirty="0">
              <a:latin typeface="+mj-lt"/>
            </a:endParaRPr>
          </a:p>
        </p:txBody>
      </p:sp>
      <p:pic>
        <p:nvPicPr>
          <p:cNvPr id="8" name="Picture 7">
            <a:extLst>
              <a:ext uri="{FF2B5EF4-FFF2-40B4-BE49-F238E27FC236}">
                <a16:creationId xmlns:a16="http://schemas.microsoft.com/office/drawing/2014/main" id="{097CA39E-CE2A-3089-9B03-9F4804FDC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562" y="3505399"/>
            <a:ext cx="4458473" cy="3352601"/>
          </a:xfrm>
          <a:prstGeom prst="rect">
            <a:avLst/>
          </a:prstGeom>
        </p:spPr>
      </p:pic>
      <p:sp>
        <p:nvSpPr>
          <p:cNvPr id="10" name="TextBox 9">
            <a:extLst>
              <a:ext uri="{FF2B5EF4-FFF2-40B4-BE49-F238E27FC236}">
                <a16:creationId xmlns:a16="http://schemas.microsoft.com/office/drawing/2014/main" id="{1231E440-7179-450D-BDE0-FF96C41206FC}"/>
              </a:ext>
            </a:extLst>
          </p:cNvPr>
          <p:cNvSpPr txBox="1"/>
          <p:nvPr/>
        </p:nvSpPr>
        <p:spPr>
          <a:xfrm>
            <a:off x="728133" y="4166036"/>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When the connection is established, the sender immediately sends the segments (fragmented information) and the receiver tells the sender to give it again after receiving each segment, and finally the sender sends the last segment with the FIN flag (this means that the series the information is finished) and finally the receiver puts all these segments together, which is called TCP Reassembly</a:t>
            </a:r>
          </a:p>
        </p:txBody>
      </p:sp>
    </p:spTree>
    <p:extLst>
      <p:ext uri="{BB962C8B-B14F-4D97-AF65-F5344CB8AC3E}">
        <p14:creationId xmlns:p14="http://schemas.microsoft.com/office/powerpoint/2010/main" val="144071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75C-A6A4-A7B1-D16F-4342C130E17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03002066-702A-1D96-C2D0-305333EB3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393" y="286810"/>
            <a:ext cx="10735213" cy="6111875"/>
          </a:xfrm>
        </p:spPr>
      </p:pic>
      <p:sp>
        <p:nvSpPr>
          <p:cNvPr id="4" name="Slide Number Placeholder 3">
            <a:extLst>
              <a:ext uri="{FF2B5EF4-FFF2-40B4-BE49-F238E27FC236}">
                <a16:creationId xmlns:a16="http://schemas.microsoft.com/office/drawing/2014/main" id="{587391D6-2963-16A3-FF9E-AAA22CCD4B9E}"/>
              </a:ext>
            </a:extLst>
          </p:cNvPr>
          <p:cNvSpPr>
            <a:spLocks noGrp="1"/>
          </p:cNvSpPr>
          <p:nvPr>
            <p:ph type="sldNum" sz="quarter" idx="12"/>
          </p:nvPr>
        </p:nvSpPr>
        <p:spPr/>
        <p:txBody>
          <a:bodyPr/>
          <a:lstStyle/>
          <a:p>
            <a:fld id="{4F623E85-4B1E-42D2-BACA-1E0A2BF7C37C}" type="slidenum">
              <a:rPr lang="en-US" smtClean="0"/>
              <a:t>9</a:t>
            </a:fld>
            <a:endParaRPr lang="en-US"/>
          </a:p>
        </p:txBody>
      </p:sp>
    </p:spTree>
    <p:extLst>
      <p:ext uri="{BB962C8B-B14F-4D97-AF65-F5344CB8AC3E}">
        <p14:creationId xmlns:p14="http://schemas.microsoft.com/office/powerpoint/2010/main" val="348445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1893</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Andalus</vt:lpstr>
      <vt:lpstr>Arial</vt:lpstr>
      <vt:lpstr>Bahnschrift Light</vt:lpstr>
      <vt:lpstr>Calibri</vt:lpstr>
      <vt:lpstr>Calibri Light</vt:lpstr>
      <vt:lpstr>Nunito</vt:lpstr>
      <vt:lpstr>Nunito Sans</vt:lpstr>
      <vt:lpstr>Office Theme</vt:lpstr>
      <vt:lpstr>Network</vt:lpstr>
      <vt:lpstr>OSI Model</vt:lpstr>
      <vt:lpstr>1. The physical layer</vt:lpstr>
      <vt:lpstr>3. The network layer</vt:lpstr>
      <vt:lpstr>5. The session layer</vt:lpstr>
      <vt:lpstr>All OSI Layers Summery:</vt:lpstr>
      <vt:lpstr>TCP</vt:lpstr>
      <vt:lpstr>TCP 3-Way Handshake Process</vt:lpstr>
      <vt:lpstr>PowerPoint Presentation</vt:lpstr>
      <vt:lpstr>TCP Header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SaLeH</dc:creator>
  <cp:lastModifiedBy>SaLeH</cp:lastModifiedBy>
  <cp:revision>15</cp:revision>
  <dcterms:created xsi:type="dcterms:W3CDTF">2024-05-13T17:42:46Z</dcterms:created>
  <dcterms:modified xsi:type="dcterms:W3CDTF">2024-05-18T18:16:43Z</dcterms:modified>
</cp:coreProperties>
</file>