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A608-BE53-455C-831C-6BE2E6825A3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3D4B-3DD3-4675-B257-C997B923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8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A608-BE53-455C-831C-6BE2E6825A3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3D4B-3DD3-4675-B257-C997B923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4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A608-BE53-455C-831C-6BE2E6825A3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3D4B-3DD3-4675-B257-C997B923FCC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680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A608-BE53-455C-831C-6BE2E6825A3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3D4B-3DD3-4675-B257-C997B923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70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A608-BE53-455C-831C-6BE2E6825A3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3D4B-3DD3-4675-B257-C997B923FCC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2808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A608-BE53-455C-831C-6BE2E6825A3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3D4B-3DD3-4675-B257-C997B923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19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A608-BE53-455C-831C-6BE2E6825A3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3D4B-3DD3-4675-B257-C997B923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4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A608-BE53-455C-831C-6BE2E6825A3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3D4B-3DD3-4675-B257-C997B923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5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A608-BE53-455C-831C-6BE2E6825A3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3D4B-3DD3-4675-B257-C997B923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7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A608-BE53-455C-831C-6BE2E6825A3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3D4B-3DD3-4675-B257-C997B923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A608-BE53-455C-831C-6BE2E6825A3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3D4B-3DD3-4675-B257-C997B923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2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A608-BE53-455C-831C-6BE2E6825A3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3D4B-3DD3-4675-B257-C997B923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8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A608-BE53-455C-831C-6BE2E6825A3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3D4B-3DD3-4675-B257-C997B923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0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A608-BE53-455C-831C-6BE2E6825A3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3D4B-3DD3-4675-B257-C997B923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9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A608-BE53-455C-831C-6BE2E6825A3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3D4B-3DD3-4675-B257-C997B923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2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A608-BE53-455C-831C-6BE2E6825A3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23D4B-3DD3-4675-B257-C997B923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9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3A608-BE53-455C-831C-6BE2E6825A39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D23D4B-3DD3-4675-B257-C997B923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2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B3D9-A3B6-48B5-A95B-87DF97575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all" dirty="0"/>
              <a:t>Prediction of car accident severity in </a:t>
            </a:r>
            <a:r>
              <a:rPr lang="en-US" cap="all" dirty="0" err="1"/>
              <a:t>seattle</a:t>
            </a:r>
            <a:r>
              <a:rPr lang="en-US" cap="all" dirty="0"/>
              <a:t>, WA 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64794A-19D8-4B66-91F6-60BF5FE9579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115394" y="4276117"/>
            <a:ext cx="61586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Coursera Capstone for IBM Data Science Professional Certificate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 Sagianis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88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9E09-6AA2-4883-AD9E-DEB8BE9A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6E67B-4701-4356-9D7C-CF1159A0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Traffic Accidents cause problems for everyone</a:t>
            </a:r>
          </a:p>
          <a:p>
            <a:pPr lvl="1"/>
            <a:r>
              <a:rPr lang="en-US" dirty="0"/>
              <a:t>Personal Injury / Property Damage</a:t>
            </a:r>
          </a:p>
          <a:p>
            <a:pPr lvl="1"/>
            <a:r>
              <a:rPr lang="en-US" dirty="0"/>
              <a:t>Congestion</a:t>
            </a:r>
          </a:p>
          <a:p>
            <a:pPr lvl="1"/>
            <a:r>
              <a:rPr lang="en-US" dirty="0"/>
              <a:t>Insurance headaches</a:t>
            </a:r>
          </a:p>
          <a:p>
            <a:r>
              <a:rPr lang="en-US" dirty="0"/>
              <a:t>With number of cars on the road increasing, but roadways staying constant, expect more congestion and accidents in future.</a:t>
            </a:r>
          </a:p>
          <a:p>
            <a:r>
              <a:rPr lang="en-US" dirty="0"/>
              <a:t>Ability to predict accident severity can provide multiple benefits</a:t>
            </a:r>
          </a:p>
          <a:p>
            <a:pPr lvl="1"/>
            <a:r>
              <a:rPr lang="en-US" dirty="0"/>
              <a:t>Efficiently allocate resources for Emergency Responders</a:t>
            </a:r>
          </a:p>
          <a:p>
            <a:pPr lvl="1"/>
            <a:r>
              <a:rPr lang="en-US" dirty="0"/>
              <a:t>Changes in policy that will reduce incidents in high density areas</a:t>
            </a:r>
          </a:p>
          <a:p>
            <a:pPr lvl="1"/>
            <a:r>
              <a:rPr lang="en-US" dirty="0"/>
              <a:t>Increase safety of people on the road </a:t>
            </a:r>
            <a:br>
              <a:rPr lang="en-US" dirty="0"/>
            </a:br>
            <a:r>
              <a:rPr lang="en-US" dirty="0"/>
              <a:t>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5108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1A3E-9380-453F-8EE6-63681663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6BF3D-DD1A-4B7E-ADCE-A555F57FB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6031"/>
            <a:ext cx="8596668" cy="4645331"/>
          </a:xfrm>
        </p:spPr>
        <p:txBody>
          <a:bodyPr>
            <a:normAutofit/>
          </a:bodyPr>
          <a:lstStyle/>
          <a:p>
            <a:r>
              <a:rPr lang="en-US" dirty="0"/>
              <a:t>Dataset provided by the city of Seattle, consisting of all traffic incidents from 2004 – present (roughly 220,000 incidents)</a:t>
            </a:r>
          </a:p>
          <a:p>
            <a:r>
              <a:rPr lang="en-US" dirty="0"/>
              <a:t>Incidents recorded with severity level as well as a host of different attributes such as location, people involved, environmental conditions, and classification of accident</a:t>
            </a:r>
          </a:p>
          <a:p>
            <a:r>
              <a:rPr lang="en-US" dirty="0"/>
              <a:t>For model training, unknown and missing values were removed, leading to roughly 170,000 incidents to train model</a:t>
            </a:r>
          </a:p>
          <a:p>
            <a:r>
              <a:rPr lang="en-US" dirty="0"/>
              <a:t>Final data attributes for model training were:</a:t>
            </a:r>
          </a:p>
          <a:p>
            <a:pPr lvl="1"/>
            <a:r>
              <a:rPr lang="en-US" dirty="0"/>
              <a:t>Collision Type</a:t>
            </a:r>
          </a:p>
          <a:p>
            <a:pPr lvl="1"/>
            <a:r>
              <a:rPr lang="en-US" dirty="0"/>
              <a:t>Collision Location Type</a:t>
            </a:r>
          </a:p>
          <a:p>
            <a:pPr lvl="1"/>
            <a:r>
              <a:rPr lang="en-US" dirty="0"/>
              <a:t>Weather Conditions</a:t>
            </a:r>
          </a:p>
          <a:p>
            <a:pPr lvl="1"/>
            <a:r>
              <a:rPr lang="en-US" dirty="0"/>
              <a:t>Road Conditions</a:t>
            </a:r>
          </a:p>
          <a:p>
            <a:pPr lvl="1"/>
            <a:r>
              <a:rPr lang="en-US" dirty="0"/>
              <a:t>Light Conditions</a:t>
            </a:r>
          </a:p>
        </p:txBody>
      </p:sp>
    </p:spTree>
    <p:extLst>
      <p:ext uri="{BB962C8B-B14F-4D97-AF65-F5344CB8AC3E}">
        <p14:creationId xmlns:p14="http://schemas.microsoft.com/office/powerpoint/2010/main" val="34665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0634-27AE-4A24-910D-48AF4B8A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43" y="181290"/>
            <a:ext cx="2544784" cy="1734355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Visualization of Modeling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1310E-A63D-47E1-9779-04F4A3BE7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27" y="-11976"/>
            <a:ext cx="3574403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2D4862-72B0-42B6-BAA2-B86C50FEA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330" y="-11976"/>
            <a:ext cx="3517921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59369E-F13A-4AFB-98A8-37D1DD14D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13" y="2274024"/>
            <a:ext cx="4019717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3E3445-C1F7-43F4-9A01-B07527C56F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330" y="2274024"/>
            <a:ext cx="3679658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D89E92-C7FE-4891-A37B-F62E8F77F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53" y="4572000"/>
            <a:ext cx="4052888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36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A5C9-F583-4A89-90CB-A5F3C0EC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14" y="249050"/>
            <a:ext cx="3183037" cy="1731405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Visualization of Accident Location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58295C69-3418-4BA3-BA92-D3FBA833A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2" y="2241884"/>
            <a:ext cx="2755268" cy="3200400"/>
          </a:xfrm>
          <a:prstGeom prst="rect">
            <a:avLst/>
          </a:prstGeom>
        </p:spPr>
      </p:pic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0FA5D07B-58B6-4937-B072-76A4AEE35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88" y="230762"/>
            <a:ext cx="2782756" cy="3218688"/>
          </a:xfrm>
          <a:prstGeom prst="rect">
            <a:avLst/>
          </a:prstGeom>
        </p:spPr>
      </p:pic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709B5EA6-B99B-4968-AC06-068C6C287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439" y="249050"/>
            <a:ext cx="2751563" cy="3200400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5EEB67BA-5471-438D-AACA-5217008A63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88" y="3587799"/>
            <a:ext cx="2762211" cy="320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9E6184-C726-4C6C-B398-CEE2DC8E18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064" y="3590799"/>
            <a:ext cx="2748311" cy="3200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66504D-02D3-4A41-A00A-6C3BE8391DF3}"/>
              </a:ext>
            </a:extLst>
          </p:cNvPr>
          <p:cNvSpPr txBox="1"/>
          <p:nvPr/>
        </p:nvSpPr>
        <p:spPr>
          <a:xfrm>
            <a:off x="729507" y="5544355"/>
            <a:ext cx="20265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Severity All (Above)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Severity = 1 (Center Top)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Severity = 2 (Right Top)</a:t>
            </a:r>
            <a:br>
              <a:rPr lang="en-US" sz="1200" dirty="0">
                <a:solidFill>
                  <a:schemeClr val="accent1"/>
                </a:solidFill>
              </a:rPr>
            </a:br>
            <a:r>
              <a:rPr lang="en-US" sz="1200" dirty="0">
                <a:solidFill>
                  <a:schemeClr val="accent1"/>
                </a:solidFill>
              </a:rPr>
              <a:t>Severity = 2.5 (Center Bot)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Severity = 3 (Right Bot)</a:t>
            </a:r>
          </a:p>
        </p:txBody>
      </p:sp>
    </p:spTree>
    <p:extLst>
      <p:ext uri="{BB962C8B-B14F-4D97-AF65-F5344CB8AC3E}">
        <p14:creationId xmlns:p14="http://schemas.microsoft.com/office/powerpoint/2010/main" val="15234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3B96-448B-4E2F-94C5-64460987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47" y="171621"/>
            <a:ext cx="2600339" cy="1290034"/>
          </a:xfrm>
        </p:spPr>
        <p:txBody>
          <a:bodyPr>
            <a:normAutofit/>
          </a:bodyPr>
          <a:lstStyle/>
          <a:p>
            <a:r>
              <a:rPr lang="en-US" dirty="0"/>
              <a:t>All Severity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EBC5A-473D-42AC-8DFD-A6FAE0ACE9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65" y="171621"/>
            <a:ext cx="2934335" cy="246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66B768-3203-4422-A511-069DE33B081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479" y="171621"/>
            <a:ext cx="2934335" cy="246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E2A306-9384-43B0-88B9-E96EC82370D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186" y="2794109"/>
            <a:ext cx="2934335" cy="246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6D9E13-5D17-4050-BFA2-9925CB65572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478" y="2794109"/>
            <a:ext cx="2934335" cy="246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28171C-79D9-48E9-93F0-9E3C148E2C5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544060" y="5314779"/>
            <a:ext cx="3103880" cy="137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F5018F-0C24-4136-85E1-E6C804D07D1F}"/>
              </a:ext>
            </a:extLst>
          </p:cNvPr>
          <p:cNvSpPr txBox="1"/>
          <p:nvPr/>
        </p:nvSpPr>
        <p:spPr>
          <a:xfrm>
            <a:off x="729507" y="5544355"/>
            <a:ext cx="25263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K- Nearest Neighbors (Top Left)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Decision Tree (Top Right)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Support Vector Machine (Bot Left)</a:t>
            </a:r>
            <a:br>
              <a:rPr lang="en-US" sz="1200" dirty="0">
                <a:solidFill>
                  <a:schemeClr val="accent1"/>
                </a:solidFill>
              </a:rPr>
            </a:br>
            <a:r>
              <a:rPr lang="en-US" sz="1200" dirty="0">
                <a:solidFill>
                  <a:schemeClr val="accent1"/>
                </a:solidFill>
              </a:rPr>
              <a:t>Logistic Regression (Bot Right)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Accuracy Summary (Table)</a:t>
            </a:r>
          </a:p>
        </p:txBody>
      </p:sp>
    </p:spTree>
    <p:extLst>
      <p:ext uri="{BB962C8B-B14F-4D97-AF65-F5344CB8AC3E}">
        <p14:creationId xmlns:p14="http://schemas.microsoft.com/office/powerpoint/2010/main" val="58121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3B96-448B-4E2F-94C5-64460987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47" y="171621"/>
            <a:ext cx="2600339" cy="1290034"/>
          </a:xfrm>
        </p:spPr>
        <p:txBody>
          <a:bodyPr>
            <a:normAutofit fontScale="90000"/>
          </a:bodyPr>
          <a:lstStyle/>
          <a:p>
            <a:r>
              <a:rPr lang="en-US" dirty="0"/>
              <a:t>Low Severity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5018F-0C24-4136-85E1-E6C804D07D1F}"/>
              </a:ext>
            </a:extLst>
          </p:cNvPr>
          <p:cNvSpPr txBox="1"/>
          <p:nvPr/>
        </p:nvSpPr>
        <p:spPr>
          <a:xfrm>
            <a:off x="729507" y="5544355"/>
            <a:ext cx="25263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K- Nearest Neighbors (Top Left)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Decision Tree (Top Right)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Support Vector Machine (Bot Left)</a:t>
            </a:r>
            <a:br>
              <a:rPr lang="en-US" sz="1200" dirty="0">
                <a:solidFill>
                  <a:schemeClr val="accent1"/>
                </a:solidFill>
              </a:rPr>
            </a:br>
            <a:r>
              <a:rPr lang="en-US" sz="1200" dirty="0">
                <a:solidFill>
                  <a:schemeClr val="accent1"/>
                </a:solidFill>
              </a:rPr>
              <a:t>Logistic Regression (Bot Right)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Accuracy Summary (Table)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18A91B-6BC6-449E-AA2E-A53BE5B14A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40" y="171621"/>
            <a:ext cx="2926080" cy="246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676423-2FEC-45A4-B356-43B45D1472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574" y="171621"/>
            <a:ext cx="2917190" cy="246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3135A2-0E2E-43A0-BFF9-84A8E5BF28C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186" y="2857988"/>
            <a:ext cx="2917190" cy="246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5D3A7C-0828-4629-8568-6EEDBA9870C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574" y="2857988"/>
            <a:ext cx="2917190" cy="246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6B5060-C8AD-4E5E-9CAA-C2F8689036C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582355" y="5326868"/>
            <a:ext cx="319024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9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1A3E-9380-453F-8EE6-63681663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43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6BF3D-DD1A-4B7E-ADCE-A555F57FB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6031"/>
            <a:ext cx="8596668" cy="4645331"/>
          </a:xfrm>
        </p:spPr>
        <p:txBody>
          <a:bodyPr>
            <a:normAutofit/>
          </a:bodyPr>
          <a:lstStyle/>
          <a:p>
            <a:r>
              <a:rPr lang="en-US" dirty="0"/>
              <a:t>4 models built and trained based on supplied data</a:t>
            </a:r>
          </a:p>
          <a:p>
            <a:pPr lvl="1"/>
            <a:r>
              <a:rPr lang="en-US" dirty="0"/>
              <a:t>Similar accuracy values across models</a:t>
            </a:r>
          </a:p>
          <a:p>
            <a:r>
              <a:rPr lang="en-US" dirty="0"/>
              <a:t>Models clearly biased due to inability to accurately predict high severity cases</a:t>
            </a:r>
          </a:p>
          <a:p>
            <a:pPr lvl="1"/>
            <a:r>
              <a:rPr lang="en-US" dirty="0"/>
              <a:t>Likely due to low incident counts</a:t>
            </a:r>
          </a:p>
          <a:p>
            <a:r>
              <a:rPr lang="en-US" dirty="0"/>
              <a:t>Models retrained with data only consisting of low severity incidents</a:t>
            </a:r>
          </a:p>
          <a:p>
            <a:pPr lvl="1"/>
            <a:r>
              <a:rPr lang="en-US" dirty="0"/>
              <a:t>Accuracy improved, but still &lt; 70% accuracy</a:t>
            </a:r>
          </a:p>
          <a:p>
            <a:r>
              <a:rPr lang="en-US" dirty="0"/>
              <a:t>Likely attribute selection can be improved; however attributes were chosen to be easily understood at 911 call of incident.</a:t>
            </a:r>
          </a:p>
        </p:txBody>
      </p:sp>
    </p:spTree>
    <p:extLst>
      <p:ext uri="{BB962C8B-B14F-4D97-AF65-F5344CB8AC3E}">
        <p14:creationId xmlns:p14="http://schemas.microsoft.com/office/powerpoint/2010/main" val="13640847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367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Prediction of car accident severity in seattle, WA </vt:lpstr>
      <vt:lpstr>Purpose</vt:lpstr>
      <vt:lpstr>Data</vt:lpstr>
      <vt:lpstr>Visualization of Modeling Variables</vt:lpstr>
      <vt:lpstr>Visualization of Accident Location</vt:lpstr>
      <vt:lpstr>All Severity Models</vt:lpstr>
      <vt:lpstr>Low Severity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car accident severity in seattle, WA</dc:title>
  <dc:creator>Matthew Sagianis</dc:creator>
  <cp:lastModifiedBy>Matthew Sagianis</cp:lastModifiedBy>
  <cp:revision>4</cp:revision>
  <dcterms:created xsi:type="dcterms:W3CDTF">2020-10-13T15:57:05Z</dcterms:created>
  <dcterms:modified xsi:type="dcterms:W3CDTF">2020-10-13T16:35:14Z</dcterms:modified>
</cp:coreProperties>
</file>