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13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BE86D-6F49-459B-A171-D7F9197140F7}" v="698" dt="2021-09-21T15:43:56.814"/>
    <p1510:client id="{E88BA9AC-6E8D-45D9-A32A-EBA01988FD91}" v="78" dt="2021-09-21T14:24:2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0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4306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3308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7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99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802623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319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01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0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9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926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10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695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45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37295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578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30183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326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0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537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173176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8951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7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5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Bokeh">
            <a:extLst>
              <a:ext uri="{FF2B5EF4-FFF2-40B4-BE49-F238E27FC236}">
                <a16:creationId xmlns:a16="http://schemas.microsoft.com/office/drawing/2014/main" id="{D1515E5A-9BBE-4AE2-B3E8-D2E242EBE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6" r="20265" b="9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39" y="244334"/>
            <a:ext cx="3770915" cy="742549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Sagona Book"/>
              </a:rPr>
              <a:t>Progetto  </a:t>
            </a:r>
            <a:br>
              <a:rPr lang="en-US" sz="1800" b="1" u="sng" dirty="0">
                <a:latin typeface="Sagona Book"/>
              </a:rPr>
            </a:br>
            <a:r>
              <a:rPr lang="en-US" sz="1800" b="1" u="sng" dirty="0">
                <a:solidFill>
                  <a:schemeClr val="tx1"/>
                </a:solidFill>
                <a:latin typeface="Sagona Book"/>
              </a:rPr>
              <a:t> </a:t>
            </a:r>
            <a:r>
              <a:rPr lang="en-US" sz="1800" b="1" u="sng" dirty="0" err="1">
                <a:solidFill>
                  <a:schemeClr val="tx1"/>
                </a:solidFill>
                <a:latin typeface="Sagona Book"/>
              </a:rPr>
              <a:t>ricerca</a:t>
            </a:r>
            <a:r>
              <a:rPr lang="en-US" sz="1800" b="1" u="sng" dirty="0">
                <a:solidFill>
                  <a:schemeClr val="tx1"/>
                </a:solidFill>
                <a:latin typeface="Sagona Book"/>
              </a:rPr>
              <a:t> </a:t>
            </a:r>
            <a:r>
              <a:rPr lang="en-US" sz="1800" b="1" u="sng" dirty="0" err="1">
                <a:solidFill>
                  <a:schemeClr val="tx1"/>
                </a:solidFill>
                <a:latin typeface="Sagona Book"/>
              </a:rPr>
              <a:t>operativa</a:t>
            </a:r>
            <a:endParaRPr lang="en-US" sz="1800" b="1" u="sng">
              <a:solidFill>
                <a:schemeClr val="tx1"/>
              </a:solidFill>
              <a:latin typeface="Sagona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712" y="2275592"/>
            <a:ext cx="3793642" cy="970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Set cover problem: </a:t>
            </a:r>
          </a:p>
          <a:p>
            <a:r>
              <a:rPr lang="en-US" dirty="0" err="1">
                <a:solidFill>
                  <a:schemeClr val="tx1"/>
                </a:solidFill>
              </a:rPr>
              <a:t>Localizzazione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sirene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28CE6-3795-4CBD-9C5F-2DCC10919B1A}"/>
              </a:ext>
            </a:extLst>
          </p:cNvPr>
          <p:cNvSpPr txBox="1"/>
          <p:nvPr/>
        </p:nvSpPr>
        <p:spPr>
          <a:xfrm>
            <a:off x="495300" y="5010150"/>
            <a:ext cx="3838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Studente</a:t>
            </a:r>
            <a:r>
              <a:rPr lang="en-US" dirty="0"/>
              <a:t> : Mohamed </a:t>
            </a:r>
            <a:r>
              <a:rPr lang="en-US" dirty="0" err="1"/>
              <a:t>Abdelsamei</a:t>
            </a:r>
            <a:r>
              <a:rPr lang="en-US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EC613-3CDF-4102-A815-2A73C6AB36F9}"/>
              </a:ext>
            </a:extLst>
          </p:cNvPr>
          <p:cNvSpPr txBox="1"/>
          <p:nvPr/>
        </p:nvSpPr>
        <p:spPr>
          <a:xfrm>
            <a:off x="495299" y="4638674"/>
            <a:ext cx="3581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Prof: Maddalena Nonato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69710-C32C-4AC3-A353-D02E644441E4}"/>
              </a:ext>
            </a:extLst>
          </p:cNvPr>
          <p:cNvSpPr txBox="1"/>
          <p:nvPr/>
        </p:nvSpPr>
        <p:spPr>
          <a:xfrm>
            <a:off x="5506290" y="67577"/>
            <a:ext cx="224734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4000" u="sng" dirty="0" err="1">
                <a:solidFill>
                  <a:schemeClr val="bg1"/>
                </a:solidFill>
                <a:latin typeface="Agency FB"/>
                <a:ea typeface="Arial Unicode MS"/>
              </a:rPr>
              <a:t>Panoramica</a:t>
            </a:r>
            <a:endParaRPr lang="en-US" sz="4000" u="sng">
              <a:solidFill>
                <a:schemeClr val="bg1"/>
              </a:solidFill>
              <a:latin typeface="Agency F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A91B9-A164-4271-A1E3-A936511C498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78E62-AD8A-4C29-A011-BD4225223D9C}"/>
              </a:ext>
            </a:extLst>
          </p:cNvPr>
          <p:cNvSpPr/>
          <p:nvPr/>
        </p:nvSpPr>
        <p:spPr>
          <a:xfrm>
            <a:off x="4529986" y="2724150"/>
            <a:ext cx="3133725" cy="2114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Agency FB"/>
                <a:ea typeface="Arial Unicode MS"/>
              </a:rPr>
              <a:t>Algoritmi</a:t>
            </a:r>
            <a:r>
              <a:rPr lang="en-US" sz="4000" dirty="0">
                <a:solidFill>
                  <a:schemeClr val="tx1"/>
                </a:solidFill>
                <a:latin typeface="Agency FB"/>
                <a:ea typeface="Arial Unicode MS"/>
              </a:rPr>
              <a:t> </a:t>
            </a:r>
          </a:p>
          <a:p>
            <a:pPr algn="ctr"/>
            <a:r>
              <a:rPr lang="en-US" sz="4000" dirty="0" err="1">
                <a:solidFill>
                  <a:schemeClr val="tx1"/>
                </a:solidFill>
                <a:latin typeface="Agency FB"/>
                <a:ea typeface="Arial Unicode MS"/>
              </a:rPr>
              <a:t>Usati</a:t>
            </a:r>
            <a:r>
              <a:rPr lang="en-US" sz="4000" dirty="0">
                <a:solidFill>
                  <a:schemeClr val="tx1"/>
                </a:solidFill>
                <a:latin typeface="Agency FB"/>
                <a:ea typeface="Arial Unicode MS"/>
              </a:rPr>
              <a:t>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87AEEA-FF4E-446A-A08B-C77FDB7A2F31}"/>
              </a:ext>
            </a:extLst>
          </p:cNvPr>
          <p:cNvCxnSpPr/>
          <p:nvPr/>
        </p:nvCxnSpPr>
        <p:spPr>
          <a:xfrm flipV="1">
            <a:off x="3916470" y="2970887"/>
            <a:ext cx="611690" cy="417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FE358-7195-4416-BEA2-F7EC86798A26}"/>
              </a:ext>
            </a:extLst>
          </p:cNvPr>
          <p:cNvCxnSpPr>
            <a:cxnSpLocks/>
          </p:cNvCxnSpPr>
          <p:nvPr/>
        </p:nvCxnSpPr>
        <p:spPr>
          <a:xfrm>
            <a:off x="3926908" y="3716184"/>
            <a:ext cx="538622" cy="62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2D135-2F04-4679-BD67-F1B1540E5747}"/>
              </a:ext>
            </a:extLst>
          </p:cNvPr>
          <p:cNvCxnSpPr>
            <a:cxnSpLocks/>
          </p:cNvCxnSpPr>
          <p:nvPr/>
        </p:nvCxnSpPr>
        <p:spPr>
          <a:xfrm flipV="1">
            <a:off x="3926906" y="4474009"/>
            <a:ext cx="538622" cy="417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D8FA28-6792-46E4-A560-F23F1A64B64B}"/>
              </a:ext>
            </a:extLst>
          </p:cNvPr>
          <p:cNvSpPr txBox="1"/>
          <p:nvPr/>
        </p:nvSpPr>
        <p:spPr>
          <a:xfrm>
            <a:off x="506318" y="2551904"/>
            <a:ext cx="356257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Mappa</a:t>
            </a: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 di una stanza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9D81A-0034-4134-8B6C-33A76764F58B}"/>
              </a:ext>
            </a:extLst>
          </p:cNvPr>
          <p:cNvSpPr txBox="1"/>
          <p:nvPr/>
        </p:nvSpPr>
        <p:spPr>
          <a:xfrm>
            <a:off x="777715" y="3261712"/>
            <a:ext cx="314504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Set </a:t>
            </a: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finito</a:t>
            </a: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 di </a:t>
            </a: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sirene</a:t>
            </a:r>
            <a:endParaRPr lang="en-US" sz="4000">
              <a:solidFill>
                <a:schemeClr val="bg1"/>
              </a:solidFill>
              <a:latin typeface="Agency FB"/>
              <a:ea typeface="Arial Unicode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FA400-32B3-4977-941B-AB1D64E0E7C8}"/>
              </a:ext>
            </a:extLst>
          </p:cNvPr>
          <p:cNvSpPr txBox="1"/>
          <p:nvPr/>
        </p:nvSpPr>
        <p:spPr>
          <a:xfrm>
            <a:off x="506318" y="4055026"/>
            <a:ext cx="356257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Costo </a:t>
            </a: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d'installazione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70066-F875-4EFF-A265-3599DFE538F3}"/>
              </a:ext>
            </a:extLst>
          </p:cNvPr>
          <p:cNvCxnSpPr>
            <a:cxnSpLocks/>
          </p:cNvCxnSpPr>
          <p:nvPr/>
        </p:nvCxnSpPr>
        <p:spPr>
          <a:xfrm>
            <a:off x="7642962" y="3309088"/>
            <a:ext cx="517745" cy="167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B2508C-0039-4AAB-8317-DFF245484E11}"/>
              </a:ext>
            </a:extLst>
          </p:cNvPr>
          <p:cNvSpPr txBox="1"/>
          <p:nvPr/>
        </p:nvSpPr>
        <p:spPr>
          <a:xfrm>
            <a:off x="8115879" y="2969437"/>
            <a:ext cx="356257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No. di </a:t>
            </a: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sirene</a:t>
            </a:r>
            <a:endParaRPr lang="en-US" sz="4000">
              <a:solidFill>
                <a:schemeClr val="bg1"/>
              </a:solidFill>
              <a:latin typeface="Agency FB"/>
              <a:ea typeface="Arial Unicode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A46A9-5C04-4700-AF79-6D77CCCCBC9F}"/>
              </a:ext>
            </a:extLst>
          </p:cNvPr>
          <p:cNvSpPr txBox="1"/>
          <p:nvPr/>
        </p:nvSpPr>
        <p:spPr>
          <a:xfrm>
            <a:off x="8115879" y="3825382"/>
            <a:ext cx="356257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Costo </a:t>
            </a: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minimo</a:t>
            </a:r>
            <a:r>
              <a:rPr lang="en-US" sz="4000" dirty="0">
                <a:solidFill>
                  <a:schemeClr val="bg1"/>
                </a:solidFill>
                <a:latin typeface="Agency FB"/>
                <a:ea typeface="Arial Unicode MS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gency FB"/>
                <a:ea typeface="Arial Unicode MS"/>
              </a:rPr>
              <a:t>totale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F9983-CCEC-42B3-B094-432F388AB83C}"/>
              </a:ext>
            </a:extLst>
          </p:cNvPr>
          <p:cNvCxnSpPr>
            <a:cxnSpLocks/>
          </p:cNvCxnSpPr>
          <p:nvPr/>
        </p:nvCxnSpPr>
        <p:spPr>
          <a:xfrm>
            <a:off x="7663838" y="4165033"/>
            <a:ext cx="517745" cy="167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alendar&#10;&#10;Description automatically generated">
            <a:extLst>
              <a:ext uri="{FF2B5EF4-FFF2-40B4-BE49-F238E27FC236}">
                <a16:creationId xmlns:a16="http://schemas.microsoft.com/office/drawing/2014/main" id="{2DDD14DB-E830-4081-AE6A-3A69F6D4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4" y="256850"/>
            <a:ext cx="6296025" cy="3013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3A1BE8-1E9C-4ADA-8A84-D5CBEE87C384}"/>
              </a:ext>
            </a:extLst>
          </p:cNvPr>
          <p:cNvSpPr txBox="1"/>
          <p:nvPr/>
        </p:nvSpPr>
        <p:spPr>
          <a:xfrm>
            <a:off x="8067675" y="1343025"/>
            <a:ext cx="27813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u="sng" dirty="0" err="1">
                <a:solidFill>
                  <a:schemeClr val="bg1"/>
                </a:solidFill>
                <a:latin typeface="Agency FB"/>
                <a:ea typeface="Arial Unicode MS"/>
              </a:rPr>
              <a:t>Modellazione</a:t>
            </a:r>
            <a:endParaRPr lang="en-US" sz="4800" u="sng">
              <a:solidFill>
                <a:schemeClr val="bg1"/>
              </a:solidFill>
              <a:latin typeface="Agency FB"/>
              <a:ea typeface="Arial Unicode MS"/>
            </a:endParaRPr>
          </a:p>
        </p:txBody>
      </p:sp>
      <p:pic>
        <p:nvPicPr>
          <p:cNvPr id="5" name="Picture 5" descr="A picture containing text, sky, light&#10;&#10;Description automatically generated">
            <a:extLst>
              <a:ext uri="{FF2B5EF4-FFF2-40B4-BE49-F238E27FC236}">
                <a16:creationId xmlns:a16="http://schemas.microsoft.com/office/drawing/2014/main" id="{416A40D8-F894-45A8-BB1F-E35B967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3378921"/>
            <a:ext cx="7286625" cy="33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A5C89-0346-41BC-ACE2-6A0C0109589C}"/>
              </a:ext>
            </a:extLst>
          </p:cNvPr>
          <p:cNvSpPr txBox="1"/>
          <p:nvPr/>
        </p:nvSpPr>
        <p:spPr>
          <a:xfrm>
            <a:off x="4371975" y="676275"/>
            <a:ext cx="32670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 err="1">
                <a:solidFill>
                  <a:schemeClr val="bg1"/>
                </a:solidFill>
                <a:latin typeface="Agency FB"/>
                <a:ea typeface="Arial Unicode MS"/>
              </a:rPr>
              <a:t>Algoritmi</a:t>
            </a:r>
            <a:r>
              <a:rPr lang="en-US" sz="4000" b="1" u="sng" dirty="0">
                <a:solidFill>
                  <a:schemeClr val="bg1"/>
                </a:solidFill>
                <a:latin typeface="Agency FB"/>
                <a:ea typeface="Arial Unicode MS"/>
              </a:rPr>
              <a:t> </a:t>
            </a:r>
            <a:r>
              <a:rPr lang="en-US" sz="4000" b="1" u="sng" dirty="0" err="1">
                <a:solidFill>
                  <a:schemeClr val="bg1"/>
                </a:solidFill>
                <a:latin typeface="Agency FB"/>
                <a:ea typeface="Arial Unicode MS"/>
              </a:rPr>
              <a:t>usati</a:t>
            </a:r>
            <a:r>
              <a:rPr lang="en-US" sz="4000" b="1" u="sng" dirty="0">
                <a:solidFill>
                  <a:schemeClr val="bg1"/>
                </a:solidFill>
                <a:latin typeface="Agency FB"/>
                <a:ea typeface="Arial Unicode MS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7F52E-0365-48DD-8930-4DC8634561A6}"/>
              </a:ext>
            </a:extLst>
          </p:cNvPr>
          <p:cNvSpPr txBox="1"/>
          <p:nvPr/>
        </p:nvSpPr>
        <p:spPr>
          <a:xfrm>
            <a:off x="2249393" y="1913729"/>
            <a:ext cx="174330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  <a:latin typeface="Agency FB"/>
                <a:ea typeface="Arial Unicode MS"/>
              </a:rPr>
              <a:t>Greedy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 Unicode MS"/>
                <a:cs typeface="Arial"/>
              </a:rPr>
              <a:t>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6236-4717-4D4A-99B8-0F3B29E2826C}"/>
              </a:ext>
            </a:extLst>
          </p:cNvPr>
          <p:cNvSpPr txBox="1"/>
          <p:nvPr/>
        </p:nvSpPr>
        <p:spPr>
          <a:xfrm>
            <a:off x="2163668" y="2532854"/>
            <a:ext cx="250530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  <a:latin typeface="Agency FB"/>
                <a:ea typeface="Arial Unicode MS"/>
              </a:rPr>
              <a:t>Local search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0176B-43A8-481F-9C37-20E464F649DF}"/>
              </a:ext>
            </a:extLst>
          </p:cNvPr>
          <p:cNvSpPr txBox="1"/>
          <p:nvPr/>
        </p:nvSpPr>
        <p:spPr>
          <a:xfrm>
            <a:off x="2209800" y="31908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Agency FB"/>
                <a:ea typeface="Arial Unicode MS"/>
              </a:rPr>
              <a:t>GRASP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336B2-8BF8-44BC-8260-8EBA98B79BD9}"/>
              </a:ext>
            </a:extLst>
          </p:cNvPr>
          <p:cNvSpPr txBox="1"/>
          <p:nvPr/>
        </p:nvSpPr>
        <p:spPr>
          <a:xfrm>
            <a:off x="2162175" y="39147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Agency FB"/>
                <a:ea typeface="Arial Unicode MS"/>
              </a:rPr>
              <a:t>ILS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0A12A-6C2B-403D-9808-7CFB3C46955B}"/>
              </a:ext>
            </a:extLst>
          </p:cNvPr>
          <p:cNvSpPr txBox="1"/>
          <p:nvPr/>
        </p:nvSpPr>
        <p:spPr>
          <a:xfrm>
            <a:off x="2114550" y="4572000"/>
            <a:ext cx="38576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Agency FB"/>
                <a:ea typeface="Arial Unicode MS"/>
              </a:rPr>
              <a:t>Simulated annealing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FC1C0-6D8C-4427-AA7F-42DCE89A34BE}"/>
              </a:ext>
            </a:extLst>
          </p:cNvPr>
          <p:cNvSpPr txBox="1"/>
          <p:nvPr/>
        </p:nvSpPr>
        <p:spPr>
          <a:xfrm>
            <a:off x="2162175" y="5314950"/>
            <a:ext cx="3581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Agency FB"/>
                <a:ea typeface="Arial Unicode MS"/>
              </a:rPr>
              <a:t>Genetic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F2237"/>
      </a:dk2>
      <a:lt2>
        <a:srgbClr val="E2E8E2"/>
      </a:lt2>
      <a:accent1>
        <a:srgbClr val="E629E7"/>
      </a:accent1>
      <a:accent2>
        <a:srgbClr val="8517D5"/>
      </a:accent2>
      <a:accent3>
        <a:srgbClr val="4729E7"/>
      </a:accent3>
      <a:accent4>
        <a:srgbClr val="1748D5"/>
      </a:accent4>
      <a:accent5>
        <a:srgbClr val="29A9E7"/>
      </a:accent5>
      <a:accent6>
        <a:srgbClr val="14B7A8"/>
      </a:accent6>
      <a:hlink>
        <a:srgbClr val="3F80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SavonVTI</vt:lpstr>
      <vt:lpstr>Contents Slide Master</vt:lpstr>
      <vt:lpstr>Progetto    ricerca operativa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228</cp:revision>
  <dcterms:created xsi:type="dcterms:W3CDTF">2021-09-21T14:21:35Z</dcterms:created>
  <dcterms:modified xsi:type="dcterms:W3CDTF">2021-09-21T15:46:27Z</dcterms:modified>
</cp:coreProperties>
</file>