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0"/>
  </p:notesMasterIdLst>
  <p:sldIdLst>
    <p:sldId id="256" r:id="rId2"/>
    <p:sldId id="366" r:id="rId3"/>
    <p:sldId id="368" r:id="rId4"/>
    <p:sldId id="370" r:id="rId5"/>
    <p:sldId id="369" r:id="rId6"/>
    <p:sldId id="367" r:id="rId7"/>
    <p:sldId id="371" r:id="rId8"/>
    <p:sldId id="372" r:id="rId9"/>
    <p:sldId id="373" r:id="rId10"/>
    <p:sldId id="375" r:id="rId11"/>
    <p:sldId id="376" r:id="rId12"/>
    <p:sldId id="377" r:id="rId13"/>
    <p:sldId id="379" r:id="rId14"/>
    <p:sldId id="378" r:id="rId15"/>
    <p:sldId id="380" r:id="rId16"/>
    <p:sldId id="381" r:id="rId17"/>
    <p:sldId id="382" r:id="rId18"/>
    <p:sldId id="383" r:id="rId19"/>
    <p:sldId id="384" r:id="rId20"/>
    <p:sldId id="385" r:id="rId21"/>
    <p:sldId id="386" r:id="rId22"/>
    <p:sldId id="388" r:id="rId23"/>
    <p:sldId id="387" r:id="rId24"/>
    <p:sldId id="389" r:id="rId25"/>
    <p:sldId id="390" r:id="rId26"/>
    <p:sldId id="391" r:id="rId27"/>
    <p:sldId id="392" r:id="rId28"/>
    <p:sldId id="393" r:id="rId29"/>
    <p:sldId id="394" r:id="rId30"/>
    <p:sldId id="395" r:id="rId31"/>
    <p:sldId id="396" r:id="rId32"/>
    <p:sldId id="398" r:id="rId33"/>
    <p:sldId id="397" r:id="rId34"/>
    <p:sldId id="399" r:id="rId35"/>
    <p:sldId id="400" r:id="rId36"/>
    <p:sldId id="401" r:id="rId37"/>
    <p:sldId id="431" r:id="rId38"/>
    <p:sldId id="402" r:id="rId39"/>
    <p:sldId id="403" r:id="rId40"/>
    <p:sldId id="404" r:id="rId41"/>
    <p:sldId id="405" r:id="rId42"/>
    <p:sldId id="432" r:id="rId43"/>
    <p:sldId id="406" r:id="rId44"/>
    <p:sldId id="408" r:id="rId45"/>
    <p:sldId id="409" r:id="rId46"/>
    <p:sldId id="410" r:id="rId47"/>
    <p:sldId id="433" r:id="rId48"/>
    <p:sldId id="412" r:id="rId49"/>
    <p:sldId id="413" r:id="rId50"/>
    <p:sldId id="414" r:id="rId51"/>
    <p:sldId id="416" r:id="rId52"/>
    <p:sldId id="415" r:id="rId53"/>
    <p:sldId id="417" r:id="rId54"/>
    <p:sldId id="418" r:id="rId55"/>
    <p:sldId id="419" r:id="rId56"/>
    <p:sldId id="426" r:id="rId57"/>
    <p:sldId id="427" r:id="rId58"/>
    <p:sldId id="434" r:id="rId59"/>
    <p:sldId id="428" r:id="rId60"/>
    <p:sldId id="435" r:id="rId61"/>
    <p:sldId id="430" r:id="rId62"/>
    <p:sldId id="420" r:id="rId63"/>
    <p:sldId id="436" r:id="rId64"/>
    <p:sldId id="422" r:id="rId65"/>
    <p:sldId id="423" r:id="rId66"/>
    <p:sldId id="424" r:id="rId67"/>
    <p:sldId id="425" r:id="rId68"/>
    <p:sldId id="43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33" autoAdjust="0"/>
  </p:normalViewPr>
  <p:slideViewPr>
    <p:cSldViewPr>
      <p:cViewPr varScale="1">
        <p:scale>
          <a:sx n="65" d="100"/>
          <a:sy n="65" d="100"/>
        </p:scale>
        <p:origin x="151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78793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308437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96996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3087043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25153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2685850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342971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174872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One advantage of the MAX232 chip is that it uses a +5 V power source, which is the same as the source voltage for the AVR. In other words, with a single +5 V power supply we can power both the AVR and MAX232, with no need for the dual power supplies that are common in many older systems.</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779730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2897381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3052519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34894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3773060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1621888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448878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242176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1429863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3738326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0" lang="en-US" sz="1200" b="0" i="0" u="none" strike="noStrike" kern="1200" cap="none" spc="0" normalizeH="0" baseline="0" noProof="0" dirty="0" smtClean="0">
                <a:ln>
                  <a:noFill/>
                </a:ln>
                <a:solidFill>
                  <a:schemeClr val="tx1"/>
                </a:solidFill>
                <a:effectLst/>
                <a:uLnTx/>
                <a:uFillTx/>
                <a:latin typeface="+mn-lt"/>
                <a:ea typeface="+mn-ea"/>
                <a:cs typeface="+mn-cs"/>
              </a:rPr>
              <a:t>When</a:t>
            </a:r>
            <a:r>
              <a:rPr kumimoji="0" lang="en-US" sz="12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you write data to UDR, it will be transferred to the Transmit Data Buffer Register (TXB), and when you read data from UDR, it will return the contents of the Receive Data Buffer Register (RXB).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3749648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It is automatically cleared when a transmit complete interrupt is executed. It can be used to generate a transmit complete interrupt.</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1310828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214666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3733849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10501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3386581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1420677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1183666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1271313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3248813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445460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2263286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1361127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3132590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3072671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338005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2999526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4105139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6695915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1406765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20851868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33615267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examples we showed how to transmit or receive data serially. Next we show how do both send and receive at the same time in a program. Assume that the AVR serial port is connected to the COM port of the x86 PC, and we are using the HyperTerminal program on the PC to send and receive data serially. Ports A and B of the AVR are connected to LEDs and switches, respectively. Example 11-7 shows an AVR program with the following parts: (a) sends the message "YES" once to the PC screen, @) gets data on switches and transmits it via the serial port to the PC's screen, and (c) receives any key press sent by HyperTerminal and puts it on LEDs.</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1098697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examples we showed how to transmit or receive data serially. Next we show how do both send and receive at the same time in a program. Assume that the AVR serial port is connected to the COM port of the x86 PC, and we are using the HyperTerminal program on the PC to send and receive data serially. Ports A and B of the AVR are connected to LEDs and switches, respectively. Example 11-7 shows an AVR program with the following parts: (a) sends the message "YES" once to the PC screen, @) gets data on switches and transmits it via the serial port to the PC's screen, and (c) receives any key press sent by HyperTerminal and puts it on LEDs.</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29238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550813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2725829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202656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4136663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1628755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dirty="0"/>
          </a:p>
        </p:txBody>
      </p:sp>
    </p:spTree>
    <p:extLst>
      <p:ext uri="{BB962C8B-B14F-4D97-AF65-F5344CB8AC3E}">
        <p14:creationId xmlns:p14="http://schemas.microsoft.com/office/powerpoint/2010/main" val="2733619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dirty="0"/>
          </a:p>
        </p:txBody>
      </p:sp>
    </p:spTree>
    <p:extLst>
      <p:ext uri="{BB962C8B-B14F-4D97-AF65-F5344CB8AC3E}">
        <p14:creationId xmlns:p14="http://schemas.microsoft.com/office/powerpoint/2010/main" val="9569593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dirty="0"/>
          </a:p>
        </p:txBody>
      </p:sp>
    </p:spTree>
    <p:extLst>
      <p:ext uri="{BB962C8B-B14F-4D97-AF65-F5344CB8AC3E}">
        <p14:creationId xmlns:p14="http://schemas.microsoft.com/office/powerpoint/2010/main" val="17239333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dirty="0"/>
          </a:p>
        </p:txBody>
      </p:sp>
    </p:spTree>
    <p:extLst>
      <p:ext uri="{BB962C8B-B14F-4D97-AF65-F5344CB8AC3E}">
        <p14:creationId xmlns:p14="http://schemas.microsoft.com/office/powerpoint/2010/main" val="2011175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dirty="0"/>
          </a:p>
        </p:txBody>
      </p:sp>
    </p:spTree>
    <p:extLst>
      <p:ext uri="{BB962C8B-B14F-4D97-AF65-F5344CB8AC3E}">
        <p14:creationId xmlns:p14="http://schemas.microsoft.com/office/powerpoint/2010/main" val="30496517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dirty="0"/>
          </a:p>
        </p:txBody>
      </p:sp>
    </p:spTree>
    <p:extLst>
      <p:ext uri="{BB962C8B-B14F-4D97-AF65-F5344CB8AC3E}">
        <p14:creationId xmlns:p14="http://schemas.microsoft.com/office/powerpoint/2010/main" val="1003316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dirty="0"/>
          </a:p>
        </p:txBody>
      </p:sp>
    </p:spTree>
    <p:extLst>
      <p:ext uri="{BB962C8B-B14F-4D97-AF65-F5344CB8AC3E}">
        <p14:creationId xmlns:p14="http://schemas.microsoft.com/office/powerpoint/2010/main" val="2843841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dirty="0"/>
          </a:p>
        </p:txBody>
      </p:sp>
    </p:spTree>
    <p:extLst>
      <p:ext uri="{BB962C8B-B14F-4D97-AF65-F5344CB8AC3E}">
        <p14:creationId xmlns:p14="http://schemas.microsoft.com/office/powerpoint/2010/main" val="12703593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dirty="0"/>
          </a:p>
        </p:txBody>
      </p:sp>
    </p:spTree>
    <p:extLst>
      <p:ext uri="{BB962C8B-B14F-4D97-AF65-F5344CB8AC3E}">
        <p14:creationId xmlns:p14="http://schemas.microsoft.com/office/powerpoint/2010/main" val="174804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33619966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dirty="0"/>
          </a:p>
        </p:txBody>
      </p:sp>
    </p:spTree>
    <p:extLst>
      <p:ext uri="{BB962C8B-B14F-4D97-AF65-F5344CB8AC3E}">
        <p14:creationId xmlns:p14="http://schemas.microsoft.com/office/powerpoint/2010/main" val="3685993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now you might have noticed that it is a waste of the microcontroller's time to poll the TXIF and RXIF flags. In order to avoid wasting the microcontroller's time we use interrupts instead of polling.</a:t>
            </a:r>
          </a:p>
          <a:p>
            <a:endParaRPr lang="en-US" dirty="0" smtClean="0"/>
          </a:p>
          <a:p>
            <a:r>
              <a:rPr lang="en-US" sz="1200" dirty="0" smtClean="0"/>
              <a:t>Setting this bit enables the interrupt on the RXC flag in UCSRA. Upon completion of the receive, the RXC (USART receive complete flag) becomes HIGH. If RXCIE = 1, changing RXC to one will force the CPU to jump to the interrupt vector.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dirty="0"/>
          </a:p>
        </p:txBody>
      </p:sp>
    </p:spTree>
    <p:extLst>
      <p:ext uri="{BB962C8B-B14F-4D97-AF65-F5344CB8AC3E}">
        <p14:creationId xmlns:p14="http://schemas.microsoft.com/office/powerpoint/2010/main" val="3782655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By now you might have noticed that it is a waste of the microcontroller's time to poll the TXIF and RXIF flags. In order to avoid wasting the microcontroller's time we use interrupts instead of polling.</a:t>
            </a:r>
          </a:p>
          <a:p>
            <a:endParaRPr lang="en-US" dirty="0" smtClean="0"/>
          </a:p>
          <a:p>
            <a:r>
              <a:rPr lang="en-US" sz="1200" dirty="0" smtClean="0"/>
              <a:t>Setting this bit enables the interrupt on the RXC flag in UCSRA. Upon completion of the receive, the RXC (USART receive complete flag) becomes HIGH. If RXCIE = 1, changing RXC to one will force the CPU to jump to the interrupt vector.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dirty="0"/>
          </a:p>
        </p:txBody>
      </p:sp>
    </p:spTree>
    <p:extLst>
      <p:ext uri="{BB962C8B-B14F-4D97-AF65-F5344CB8AC3E}">
        <p14:creationId xmlns:p14="http://schemas.microsoft.com/office/powerpoint/2010/main" val="30534185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dirty="0"/>
          </a:p>
        </p:txBody>
      </p:sp>
    </p:spTree>
    <p:extLst>
      <p:ext uri="{BB962C8B-B14F-4D97-AF65-F5344CB8AC3E}">
        <p14:creationId xmlns:p14="http://schemas.microsoft.com/office/powerpoint/2010/main" val="38854858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dirty="0"/>
          </a:p>
        </p:txBody>
      </p:sp>
    </p:spTree>
    <p:extLst>
      <p:ext uri="{BB962C8B-B14F-4D97-AF65-F5344CB8AC3E}">
        <p14:creationId xmlns:p14="http://schemas.microsoft.com/office/powerpoint/2010/main" val="2879905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dirty="0"/>
          </a:p>
        </p:txBody>
      </p:sp>
    </p:spTree>
    <p:extLst>
      <p:ext uri="{BB962C8B-B14F-4D97-AF65-F5344CB8AC3E}">
        <p14:creationId xmlns:p14="http://schemas.microsoft.com/office/powerpoint/2010/main" val="24784947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dirty="0"/>
          </a:p>
        </p:txBody>
      </p:sp>
    </p:spTree>
    <p:extLst>
      <p:ext uri="{BB962C8B-B14F-4D97-AF65-F5344CB8AC3E}">
        <p14:creationId xmlns:p14="http://schemas.microsoft.com/office/powerpoint/2010/main" val="40146209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dirty="0"/>
          </a:p>
        </p:txBody>
      </p:sp>
    </p:spTree>
    <p:extLst>
      <p:ext uri="{BB962C8B-B14F-4D97-AF65-F5344CB8AC3E}">
        <p14:creationId xmlns:p14="http://schemas.microsoft.com/office/powerpoint/2010/main" val="8171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223874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99276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32018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12/5/2023</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12/5/2023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12/5/2023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12/5/2023</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12/5/2023</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12/5/2023</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12/5/2023</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12/5/2023</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12/5/2023</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12/5/2023</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12/5/2023</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12/5/2023</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657492"/>
          </a:xfrm>
        </p:spPr>
        <p:txBody>
          <a:bodyPr>
            <a:normAutofit/>
          </a:bodyPr>
          <a:lstStyle/>
          <a:p>
            <a:r>
              <a:rPr lang="en-US" dirty="0" smtClean="0"/>
              <a:t>Microprocessor Course</a:t>
            </a:r>
          </a:p>
          <a:p>
            <a:r>
              <a:rPr lang="en-US" dirty="0" smtClean="0"/>
              <a:t>Chapter 11</a:t>
            </a:r>
          </a:p>
          <a:p>
            <a:r>
              <a:rPr lang="en-US" dirty="0" smtClean="0"/>
              <a:t>AVR SERIAL PORT PROGRAMMING  IN ASSEMBLY AND C</a:t>
            </a:r>
          </a:p>
          <a:p>
            <a:r>
              <a:rPr lang="en-US" dirty="0" smtClean="0"/>
              <a:t>Bahman1397 (Version 1.2)</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sz="2800" b="1" dirty="0" smtClean="0"/>
              <a:t>RS232 pins</a:t>
            </a:r>
          </a:p>
          <a:p>
            <a:pPr marL="0" indent="274320" algn="just">
              <a:spcBef>
                <a:spcPts val="0"/>
              </a:spcBef>
              <a:buNone/>
            </a:pPr>
            <a:r>
              <a:rPr lang="en-US" sz="2000" dirty="0" smtClean="0"/>
              <a:t>Table 11-1 shows the pins for the original RS232 cable and their labels, commonly referred to as the DB-25 connector. In labeling, DB-25P refers to the plug connector (male), and DB-25s is for the socket connector (female).</a:t>
            </a:r>
          </a:p>
          <a:p>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857224" y="3071810"/>
            <a:ext cx="7200000" cy="2447354"/>
          </a:xfrm>
          <a:prstGeom prst="rect">
            <a:avLst/>
          </a:prstGeom>
          <a:noFill/>
          <a:ln w="9525">
            <a:noFill/>
            <a:miter lim="800000"/>
            <a:headEnd/>
            <a:tailEnd/>
          </a:ln>
          <a:effectLst/>
        </p:spPr>
      </p:pic>
      <p:sp>
        <p:nvSpPr>
          <p:cNvPr id="9" name="Rectangle 8"/>
          <p:cNvSpPr/>
          <p:nvPr/>
        </p:nvSpPr>
        <p:spPr>
          <a:xfrm>
            <a:off x="899592" y="3140968"/>
            <a:ext cx="7056784" cy="208823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0" indent="274320" algn="just">
              <a:spcBef>
                <a:spcPts val="0"/>
              </a:spcBef>
              <a:buNone/>
            </a:pPr>
            <a:r>
              <a:rPr lang="en-US" sz="2000" dirty="0" smtClean="0"/>
              <a:t>Because not all the pins were used in PC cables, IBM introduced the DB-9 version of the serial I/O standard, which uses only 9 pins, as shown in Table 11-2. The DB-9 pins are shown in Figure 11-5.</a:t>
            </a:r>
          </a:p>
          <a:p>
            <a:pPr>
              <a:buNone/>
            </a:pP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714348" y="2707665"/>
            <a:ext cx="3600000" cy="257872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4572000" y="2413347"/>
            <a:ext cx="3600000" cy="3158793"/>
          </a:xfrm>
          <a:prstGeom prst="rect">
            <a:avLst/>
          </a:prstGeom>
          <a:noFill/>
          <a:ln w="9525">
            <a:noFill/>
            <a:miter lim="800000"/>
            <a:headEnd/>
            <a:tailEnd/>
          </a:ln>
          <a:effectLst/>
        </p:spPr>
      </p:pic>
      <p:sp>
        <p:nvSpPr>
          <p:cNvPr id="9" name="Rectangle 8"/>
          <p:cNvSpPr/>
          <p:nvPr/>
        </p:nvSpPr>
        <p:spPr>
          <a:xfrm>
            <a:off x="755576" y="2780928"/>
            <a:ext cx="3528392" cy="2232248"/>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44008" y="2420888"/>
            <a:ext cx="3528392" cy="3168352"/>
          </a:xfrm>
          <a:prstGeom prst="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p:txBody>
          <a:bodyPr/>
          <a:lstStyle/>
          <a:p>
            <a:pPr>
              <a:buNone/>
            </a:pPr>
            <a:r>
              <a:rPr lang="en-US" sz="2800" b="1" dirty="0" smtClean="0"/>
              <a:t>Data communication classification</a:t>
            </a:r>
          </a:p>
          <a:p>
            <a:pPr marL="0" indent="274320" algn="just">
              <a:spcBef>
                <a:spcPts val="0"/>
              </a:spcBef>
              <a:buNone/>
            </a:pPr>
            <a:r>
              <a:rPr lang="en-US" sz="2000" dirty="0" smtClean="0"/>
              <a:t>Current terminology classifies data communication equipment as DTE (data terminal equipment) or DCE (data communication equipment).</a:t>
            </a:r>
          </a:p>
          <a:p>
            <a:pPr marL="0" indent="274320" algn="just">
              <a:spcBef>
                <a:spcPts val="0"/>
              </a:spcBef>
              <a:buNone/>
            </a:pPr>
            <a:r>
              <a:rPr lang="en-US" sz="2000" dirty="0" smtClean="0"/>
              <a:t> </a:t>
            </a:r>
          </a:p>
          <a:p>
            <a:pPr marL="273600" algn="just">
              <a:spcBef>
                <a:spcPts val="0"/>
              </a:spcBef>
            </a:pPr>
            <a:r>
              <a:rPr lang="en-US" sz="2000" dirty="0" smtClean="0"/>
              <a:t>DTE refers to terminals and computers that send and receive data, while </a:t>
            </a:r>
          </a:p>
          <a:p>
            <a:pPr marL="273600" algn="just">
              <a:spcBef>
                <a:spcPts val="0"/>
              </a:spcBef>
            </a:pPr>
            <a:r>
              <a:rPr lang="en-US" sz="2000" dirty="0" smtClean="0"/>
              <a:t>DCE refers to communication equipment, such as modems, that are responsible for transferring the data. </a:t>
            </a:r>
          </a:p>
          <a:p>
            <a:pPr marL="273600" algn="just">
              <a:spcBef>
                <a:spcPts val="0"/>
              </a:spcBef>
            </a:pPr>
            <a:endParaRPr lang="en-US" sz="2000" dirty="0" smtClean="0"/>
          </a:p>
          <a:p>
            <a:pPr marL="0" indent="274320" algn="just">
              <a:spcBef>
                <a:spcPts val="0"/>
              </a:spcBef>
              <a:buNone/>
            </a:pPr>
            <a:r>
              <a:rPr lang="en-US" sz="2000" dirty="0" smtClean="0"/>
              <a:t>Notice that all the RS232 pin function definitions of Tables 11-1 and 11-2 are from the DTE point of view.</a:t>
            </a:r>
          </a:p>
          <a:p>
            <a:pPr marL="0" indent="274320" algn="just">
              <a:spcBef>
                <a:spcPts val="0"/>
              </a:spcBef>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marL="0" indent="274320" algn="just">
              <a:spcBef>
                <a:spcPts val="0"/>
              </a:spcBef>
              <a:buNone/>
            </a:pPr>
            <a:r>
              <a:rPr lang="en-US" sz="2000" dirty="0" smtClean="0"/>
              <a:t>The simplest connection between a PC and a microcontroller requires a minimum of three pins, TX, RX, and ground. </a:t>
            </a:r>
          </a:p>
          <a:p>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2109388" y="2643182"/>
            <a:ext cx="4320000" cy="2762345"/>
          </a:xfrm>
          <a:prstGeom prst="rect">
            <a:avLst/>
          </a:prstGeom>
          <a:noFill/>
          <a:ln w="9525">
            <a:noFill/>
            <a:miter lim="800000"/>
            <a:headEnd/>
            <a:tailEnd/>
          </a:ln>
          <a:effectLst/>
        </p:spPr>
      </p:pic>
      <p:sp>
        <p:nvSpPr>
          <p:cNvPr id="9" name="Rectangle 8"/>
          <p:cNvSpPr/>
          <p:nvPr/>
        </p:nvSpPr>
        <p:spPr>
          <a:xfrm>
            <a:off x="2123728" y="2708920"/>
            <a:ext cx="4248472" cy="2376264"/>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5124472"/>
          </a:xfrm>
        </p:spPr>
        <p:txBody>
          <a:bodyPr>
            <a:normAutofit/>
          </a:bodyPr>
          <a:lstStyle/>
          <a:p>
            <a:pPr>
              <a:buNone/>
            </a:pPr>
            <a:r>
              <a:rPr lang="en-US" sz="2800" b="1" dirty="0" smtClean="0"/>
              <a:t>Examining RS232 handshaking signals</a:t>
            </a:r>
          </a:p>
          <a:p>
            <a:pPr marL="0" indent="274320" algn="just">
              <a:spcBef>
                <a:spcPts val="0"/>
              </a:spcBef>
              <a:buNone/>
            </a:pPr>
            <a:r>
              <a:rPr lang="en-US" sz="2000" dirty="0" smtClean="0"/>
              <a:t>To ensure fast and reliable data transmission between two devices, the data transfer must be coordinated. There must be a way to inform the sender to stop sending data. Many of the pins of the RS-232 connector are used for handshaking signals. Their description is provided below only as a reference, and they can be bypassed</a:t>
            </a:r>
          </a:p>
          <a:p>
            <a:pPr marL="273600" algn="just">
              <a:spcBef>
                <a:spcPts val="0"/>
              </a:spcBef>
              <a:buFont typeface="+mj-lt"/>
              <a:buAutoNum type="arabicPeriod"/>
            </a:pPr>
            <a:r>
              <a:rPr lang="en-US" sz="2000" dirty="0" smtClean="0"/>
              <a:t>DTR (data terminal ready). When the terminal (or a PC COM port) is turned on, after going through a self-test, it sends out signal DTR to indicate that it is ready for communication.</a:t>
            </a:r>
          </a:p>
          <a:p>
            <a:pPr marL="273600" algn="just">
              <a:spcBef>
                <a:spcPts val="0"/>
              </a:spcBef>
              <a:buFont typeface="+mj-lt"/>
              <a:buAutoNum type="arabicPeriod"/>
            </a:pPr>
            <a:r>
              <a:rPr lang="en-US" sz="2000" dirty="0" smtClean="0"/>
              <a:t>DSR (data set ready). When the DCE (modem) is turned on and has gone through the self-test, it asserts DSR to indicate that it is ready to communicate.</a:t>
            </a:r>
          </a:p>
          <a:p>
            <a:pPr marL="273600" algn="just">
              <a:spcBef>
                <a:spcPts val="0"/>
              </a:spcBef>
              <a:buFont typeface="+mj-lt"/>
              <a:buAutoNum type="arabicPeriod"/>
            </a:pPr>
            <a:r>
              <a:rPr lang="en-US" sz="2000" dirty="0" smtClean="0"/>
              <a:t>RTS (request to send). When the DTE device (such as a PC) has a byte to transmit, it asserts RTS to signal the modem that it has a byte of data to transmit. RTS is an active-LOW output from the DTE and an input to the modem.</a:t>
            </a:r>
          </a:p>
          <a:p>
            <a:pPr marL="0" indent="274320" algn="just">
              <a:spcBef>
                <a:spcPts val="0"/>
              </a:spcBef>
              <a:buFont typeface="+mj-lt"/>
              <a:buAutoNum type="arabicPeriod"/>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514350" indent="-514350" algn="just">
              <a:buFont typeface="+mj-lt"/>
              <a:buAutoNum type="arabicPeriod" startAt="4"/>
            </a:pPr>
            <a:r>
              <a:rPr lang="en-US" sz="2000" dirty="0" smtClean="0"/>
              <a:t>CTS (clear to send). In response to RTS, when the modem has room to store the data it is to receive, it sends out signal CTS to the DTE (PC) to indicate that it can receive the data now. This input signal to the DTE is used by the DTE to start transmission.</a:t>
            </a:r>
          </a:p>
          <a:p>
            <a:pPr marL="514350" indent="-514350" algn="just">
              <a:buFont typeface="+mj-lt"/>
              <a:buAutoNum type="arabicPeriod" startAt="4"/>
            </a:pPr>
            <a:r>
              <a:rPr lang="en-US" sz="2000" dirty="0" smtClean="0"/>
              <a:t>DCD (data </a:t>
            </a:r>
            <a:r>
              <a:rPr lang="en-US" sz="2000" dirty="0" err="1" smtClean="0"/>
              <a:t>carier</a:t>
            </a:r>
            <a:r>
              <a:rPr lang="en-US" sz="2000" dirty="0" smtClean="0"/>
              <a:t> detect). The modem asserts signal DCD to inform the DTE (PC) that a valid carrier has been detected and that contact between it and the other modem is established. Therefore, DCD is an output from the modem and an input to the PC (DTE).</a:t>
            </a:r>
          </a:p>
          <a:p>
            <a:pPr marL="514350" indent="-514350" algn="just">
              <a:buFont typeface="+mj-lt"/>
              <a:buAutoNum type="arabicPeriod" startAt="4"/>
            </a:pPr>
            <a:r>
              <a:rPr lang="en-US" sz="2000" dirty="0" smtClean="0"/>
              <a:t>RI (ring indicator). An output from the modem (DCE) and an input to a PC (DTE) indicates that the telephone is ringing. RI goes on and off in synchronization with the ringing sound. Of the six handshake signals, this is the least often used because modems take care of answering the phone. </a:t>
            </a:r>
          </a:p>
          <a:p>
            <a:endParaRPr lang="en-US" sz="2000" dirty="0" smtClean="0"/>
          </a:p>
          <a:p>
            <a:pPr marL="457200" indent="-457200" algn="just">
              <a:buFont typeface="+mj-lt"/>
              <a:buAutoNum type="arabicPeriod" startAt="6"/>
            </a:pPr>
            <a:endParaRPr lang="en-US" sz="2000" dirty="0" smtClean="0"/>
          </a:p>
          <a:p>
            <a:endParaRPr lang="en-US" sz="2000" dirty="0" smtClean="0"/>
          </a:p>
          <a:p>
            <a:pPr marL="514350" indent="-514350" algn="just">
              <a:buFont typeface="+mj-lt"/>
              <a:buAutoNum type="arabicPeriod" startAt="4"/>
            </a:pPr>
            <a:endParaRPr lang="en-US" sz="2000" dirty="0" smtClean="0"/>
          </a:p>
          <a:p>
            <a:pPr marL="514350" indent="-514350" algn="just">
              <a:buFont typeface="+mj-lt"/>
              <a:buAutoNum type="arabicPeriod" startAt="4"/>
            </a:pPr>
            <a:endParaRPr lang="en-US" sz="2000" dirty="0" smtClean="0"/>
          </a:p>
          <a:p>
            <a:endParaRPr lang="en-US" dirty="0" smtClean="0"/>
          </a:p>
          <a:p>
            <a:pPr marL="514350" indent="-514350">
              <a:buFont typeface="+mj-lt"/>
              <a:buAutoNum type="arabicPeriod" startAt="4"/>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sz="2800" b="1" dirty="0" smtClean="0"/>
              <a:t>x86 PC COM ports</a:t>
            </a:r>
          </a:p>
          <a:p>
            <a:pPr marL="0" indent="274320" algn="just">
              <a:spcBef>
                <a:spcPts val="0"/>
              </a:spcBef>
              <a:buNone/>
            </a:pPr>
            <a:r>
              <a:rPr lang="en-US" sz="2000" dirty="0" smtClean="0"/>
              <a:t>The x86 PCs used to have two COM ports. Both COM ports were RS232-type connectors. The COM ports were designated as COM1 and COM2. </a:t>
            </a:r>
          </a:p>
          <a:p>
            <a:pPr marL="0" indent="274320" algn="just">
              <a:spcBef>
                <a:spcPts val="0"/>
              </a:spcBef>
              <a:buNone/>
            </a:pPr>
            <a:endParaRPr lang="en-US" sz="2000" dirty="0" smtClean="0"/>
          </a:p>
          <a:p>
            <a:pPr marL="0" indent="274320" algn="just">
              <a:spcBef>
                <a:spcPts val="0"/>
              </a:spcBef>
              <a:buNone/>
            </a:pPr>
            <a:r>
              <a:rPr lang="en-US" sz="2000" dirty="0" smtClean="0"/>
              <a:t>In recent years, one of these has been replaced with the USB port, and COM1 is the only serial port available, if any. We can connect the AVR serial port to the COM1 port of a PC for serial communication experiments. In the absence of a COM port, we can use a COM-to-USB converter module.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11.2 ATMEGA32 CONNECTION TO RS232</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b="1" dirty="0" smtClean="0"/>
              <a:t>RX and TX pins in the ATmega32</a:t>
            </a:r>
          </a:p>
          <a:p>
            <a:pPr marL="0" indent="274320" algn="just">
              <a:spcBef>
                <a:spcPts val="0"/>
              </a:spcBef>
              <a:buNone/>
            </a:pPr>
            <a:r>
              <a:rPr lang="en-US" sz="2000" dirty="0" smtClean="0"/>
              <a:t>The ATmega32 has two pins that are used specifically for transferring and receiving data serially. These two pins are called TX and RX and are part of the Port D group (PD0 and PD1) of the 40-pin package. These pins are TTL compatible; therefore, they require a line driver to make them RS232 compatible. One such line driver is the MAX232 chip. </a:t>
            </a:r>
          </a:p>
          <a:p>
            <a:pPr>
              <a:buNone/>
            </a:pPr>
            <a:endParaRPr lang="en-US" b="1" dirty="0" smtClean="0"/>
          </a:p>
          <a:p>
            <a:pPr>
              <a:buNone/>
            </a:pPr>
            <a:r>
              <a:rPr lang="en-US" b="1" dirty="0" smtClean="0"/>
              <a:t>MAX232</a:t>
            </a:r>
          </a:p>
          <a:p>
            <a:pPr marL="0" indent="274320" algn="just">
              <a:spcBef>
                <a:spcPts val="0"/>
              </a:spcBef>
              <a:buNone/>
            </a:pPr>
            <a:r>
              <a:rPr lang="en-US" sz="2000" dirty="0" smtClean="0"/>
              <a:t>The MAX232 converts from RS232 voltage levels to TTL voltage levels, and vice versa. One advantage of the MAX232 chip is that it uses a +5 V power source, which is the same as the source voltage for the AVR. In other words, with a single +5 V power supply we can power both the AVR and MAX232.</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11.2 ATMEGA32 CONNECTION TO RS232</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0" indent="274320">
              <a:spcBef>
                <a:spcPts val="0"/>
              </a:spcBef>
              <a:buNone/>
            </a:pPr>
            <a:r>
              <a:rPr lang="en-US" sz="2000" dirty="0" smtClean="0"/>
              <a:t>The MAX232 has two sets of line drivers for transferring and receiving data, as shown in Figure 11-7. The line drivers used for TX are called T1 and T2,</a:t>
            </a:r>
          </a:p>
          <a:p>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000100" y="2214554"/>
            <a:ext cx="7200000" cy="3754711"/>
          </a:xfrm>
          <a:prstGeom prst="rect">
            <a:avLst/>
          </a:prstGeom>
          <a:noFill/>
          <a:ln w="9525">
            <a:noFill/>
            <a:miter lim="800000"/>
            <a:headEnd/>
            <a:tailEnd/>
          </a:ln>
          <a:effectLst/>
        </p:spPr>
      </p:pic>
      <p:sp>
        <p:nvSpPr>
          <p:cNvPr id="9" name="Rectangle 8"/>
          <p:cNvSpPr/>
          <p:nvPr/>
        </p:nvSpPr>
        <p:spPr>
          <a:xfrm>
            <a:off x="1043608" y="2204864"/>
            <a:ext cx="7128792" cy="352839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marL="0" indent="274320" algn="just">
              <a:spcBef>
                <a:spcPts val="0"/>
              </a:spcBef>
              <a:buNone/>
            </a:pPr>
            <a:r>
              <a:rPr lang="en-US" sz="2000" dirty="0" smtClean="0"/>
              <a:t>The USART (Universal Synchronous Asynchronous Receiver Transmitter) in the AVR has </a:t>
            </a:r>
            <a:r>
              <a:rPr lang="en-US" sz="2000" dirty="0" smtClean="0">
                <a:solidFill>
                  <a:srgbClr val="FF0000"/>
                </a:solidFill>
              </a:rPr>
              <a:t>normal asynchronous</a:t>
            </a:r>
            <a:r>
              <a:rPr lang="en-US" sz="2000" dirty="0" smtClean="0"/>
              <a:t>, </a:t>
            </a:r>
            <a:r>
              <a:rPr lang="en-US" sz="2000" dirty="0" smtClean="0">
                <a:solidFill>
                  <a:srgbClr val="FF0000"/>
                </a:solidFill>
              </a:rPr>
              <a:t>double-speed asynchronous</a:t>
            </a:r>
            <a:r>
              <a:rPr lang="en-US" sz="2000" dirty="0" smtClean="0"/>
              <a:t>, </a:t>
            </a:r>
            <a:r>
              <a:rPr lang="en-US" sz="2000" dirty="0" smtClean="0">
                <a:solidFill>
                  <a:srgbClr val="FF0000"/>
                </a:solidFill>
              </a:rPr>
              <a:t>master synchronous</a:t>
            </a:r>
            <a:r>
              <a:rPr lang="en-US" sz="2000" dirty="0" smtClean="0"/>
              <a:t>, and </a:t>
            </a:r>
            <a:r>
              <a:rPr lang="en-US" sz="2000" dirty="0" smtClean="0">
                <a:solidFill>
                  <a:srgbClr val="FF0000"/>
                </a:solidFill>
              </a:rPr>
              <a:t>slave synchronous mode </a:t>
            </a:r>
            <a:r>
              <a:rPr lang="en-US" sz="2000" dirty="0" smtClean="0"/>
              <a:t>features. </a:t>
            </a:r>
          </a:p>
          <a:p>
            <a:pPr marL="0" indent="274320" algn="just">
              <a:spcBef>
                <a:spcPts val="0"/>
              </a:spcBef>
              <a:buNone/>
            </a:pPr>
            <a:endParaRPr lang="en-US" sz="2000" dirty="0" smtClean="0"/>
          </a:p>
          <a:p>
            <a:pPr marL="273600" algn="just">
              <a:spcBef>
                <a:spcPts val="0"/>
              </a:spcBef>
            </a:pPr>
            <a:r>
              <a:rPr lang="en-US" sz="2000" dirty="0" smtClean="0">
                <a:solidFill>
                  <a:srgbClr val="FF0000"/>
                </a:solidFill>
              </a:rPr>
              <a:t>The synchronous mode </a:t>
            </a:r>
            <a:r>
              <a:rPr lang="en-US" sz="2000" dirty="0" smtClean="0"/>
              <a:t>can be used to transfer data between the AVR and external peripherals such as ADC and EEPROMs. </a:t>
            </a:r>
          </a:p>
          <a:p>
            <a:pPr marL="273600" algn="just">
              <a:spcBef>
                <a:spcPts val="0"/>
              </a:spcBef>
            </a:pPr>
            <a:endParaRPr lang="en-US" sz="2000" dirty="0" smtClean="0"/>
          </a:p>
          <a:p>
            <a:pPr marL="273600" algn="just">
              <a:spcBef>
                <a:spcPts val="0"/>
              </a:spcBef>
            </a:pPr>
            <a:r>
              <a:rPr lang="en-US" sz="2000" dirty="0" smtClean="0">
                <a:solidFill>
                  <a:srgbClr val="FF0000"/>
                </a:solidFill>
              </a:rPr>
              <a:t>The asynchronous mode </a:t>
            </a:r>
            <a:r>
              <a:rPr lang="en-US" sz="2000" dirty="0" smtClean="0"/>
              <a:t>is the one we will use to connect the AVR-based system to the x86 PC serial port for the purpose of full-duplex serial data transfer. </a:t>
            </a:r>
          </a:p>
        </p:txBody>
      </p:sp>
      <p:sp>
        <p:nvSpPr>
          <p:cNvPr id="9" name="Rounded Rectangle 8"/>
          <p:cNvSpPr/>
          <p:nvPr/>
        </p:nvSpPr>
        <p:spPr>
          <a:xfrm>
            <a:off x="928662" y="2643182"/>
            <a:ext cx="7500990" cy="857256"/>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28662" y="3571876"/>
            <a:ext cx="7500990" cy="100013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normAutofit/>
          </a:bodyPr>
          <a:lstStyle/>
          <a:p>
            <a:pPr marL="0" indent="274320" algn="just">
              <a:spcBef>
                <a:spcPts val="0"/>
              </a:spcBef>
              <a:buNone/>
            </a:pPr>
            <a:r>
              <a:rPr lang="en-US" sz="2000" dirty="0" smtClean="0"/>
              <a:t>When a microprocessor communicates with the outside world, it provides the data in byte-sized chunks. For some devices, such as printers, the information is simply grabbed from the 8-bit data bus and presented to the 8-bit data bus of the device. This can work only if the cable is not too long, because long cables diminish and even distort signals. Furthermore, an 8-bit data path is expensive. For these reasons, serial communication is used for transferring data between two systems located at distances of hundreds of feet to millions of miles apart. </a:t>
            </a:r>
            <a:endParaRPr lang="en-US" sz="2000" dirty="0"/>
          </a:p>
        </p:txBody>
      </p:sp>
      <p:pic>
        <p:nvPicPr>
          <p:cNvPr id="1027" name="Picture 3"/>
          <p:cNvPicPr>
            <a:picLocks noChangeAspect="1" noChangeArrowheads="1"/>
          </p:cNvPicPr>
          <p:nvPr/>
        </p:nvPicPr>
        <p:blipFill>
          <a:blip r:embed="rId3" cstate="print"/>
          <a:srcRect/>
          <a:stretch>
            <a:fillRect/>
          </a:stretch>
        </p:blipFill>
        <p:spPr bwMode="auto">
          <a:xfrm>
            <a:off x="943900" y="3633847"/>
            <a:ext cx="7200000" cy="2938425"/>
          </a:xfrm>
          <a:prstGeom prst="rect">
            <a:avLst/>
          </a:prstGeom>
          <a:noFill/>
          <a:ln w="9525">
            <a:noFill/>
            <a:miter lim="800000"/>
            <a:headEnd/>
            <a:tailEnd/>
          </a:ln>
          <a:effectLst/>
        </p:spPr>
      </p:pic>
      <p:sp>
        <p:nvSpPr>
          <p:cNvPr id="9" name="Rectangle 8"/>
          <p:cNvSpPr/>
          <p:nvPr/>
        </p:nvSpPr>
        <p:spPr>
          <a:xfrm>
            <a:off x="971600" y="3645024"/>
            <a:ext cx="3600400" cy="2664296"/>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3645024"/>
            <a:ext cx="3528392" cy="2664296"/>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p:cNvPicPr>
            <a:picLocks noChangeAspect="1" noChangeArrowheads="1"/>
          </p:cNvPicPr>
          <p:nvPr/>
        </p:nvPicPr>
        <p:blipFill>
          <a:blip r:embed="rId3" cstate="print"/>
          <a:srcRect/>
          <a:stretch>
            <a:fillRect/>
          </a:stretch>
        </p:blipFill>
        <p:spPr bwMode="auto">
          <a:xfrm>
            <a:off x="675008" y="2709177"/>
            <a:ext cx="5040000" cy="934137"/>
          </a:xfrm>
          <a:prstGeom prst="rect">
            <a:avLst/>
          </a:prstGeom>
          <a:noFill/>
          <a:ln w="9525">
            <a:noFill/>
            <a:miter lim="800000"/>
            <a:headEnd/>
            <a:tailEnd/>
          </a:ln>
          <a:effectLst/>
        </p:spPr>
      </p:pic>
      <p:pic>
        <p:nvPicPr>
          <p:cNvPr id="8200" name="Picture 8"/>
          <p:cNvPicPr>
            <a:picLocks noChangeAspect="1" noChangeArrowheads="1"/>
          </p:cNvPicPr>
          <p:nvPr/>
        </p:nvPicPr>
        <p:blipFill>
          <a:blip r:embed="rId4" cstate="print"/>
          <a:srcRect/>
          <a:stretch>
            <a:fillRect/>
          </a:stretch>
        </p:blipFill>
        <p:spPr bwMode="auto">
          <a:xfrm>
            <a:off x="675008" y="3571875"/>
            <a:ext cx="5760000" cy="983978"/>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0" indent="274320" algn="just">
              <a:spcBef>
                <a:spcPts val="0"/>
              </a:spcBef>
              <a:buNone/>
            </a:pPr>
            <a:r>
              <a:rPr lang="en-US" sz="2000" dirty="0" smtClean="0"/>
              <a:t>In the AVR microcontroller </a:t>
            </a:r>
            <a:r>
              <a:rPr lang="en-US" sz="2000" dirty="0" smtClean="0">
                <a:solidFill>
                  <a:srgbClr val="FF0000"/>
                </a:solidFill>
              </a:rPr>
              <a:t>five registers </a:t>
            </a:r>
            <a:r>
              <a:rPr lang="en-US" sz="2000" dirty="0" smtClean="0"/>
              <a:t>are associated with the USART that we deal with in this chapter. They are </a:t>
            </a:r>
            <a:r>
              <a:rPr lang="en-US" sz="2000" dirty="0" smtClean="0">
                <a:solidFill>
                  <a:srgbClr val="0066FF"/>
                </a:solidFill>
              </a:rPr>
              <a:t>UDR</a:t>
            </a:r>
            <a:r>
              <a:rPr lang="en-US" sz="2000" dirty="0" smtClean="0"/>
              <a:t> (USART Data Register), </a:t>
            </a:r>
            <a:r>
              <a:rPr lang="en-US" sz="2000" dirty="0" smtClean="0">
                <a:solidFill>
                  <a:srgbClr val="0066FF"/>
                </a:solidFill>
              </a:rPr>
              <a:t>UCSRA</a:t>
            </a:r>
            <a:r>
              <a:rPr lang="en-US" sz="2000" dirty="0" smtClean="0"/>
              <a:t>, </a:t>
            </a:r>
            <a:r>
              <a:rPr lang="en-US" sz="2000" dirty="0" smtClean="0">
                <a:solidFill>
                  <a:srgbClr val="0066FF"/>
                </a:solidFill>
              </a:rPr>
              <a:t>UCSRB</a:t>
            </a:r>
            <a:r>
              <a:rPr lang="en-US" sz="2000" dirty="0" smtClean="0"/>
              <a:t>, </a:t>
            </a:r>
            <a:r>
              <a:rPr lang="en-US" sz="2000" dirty="0" smtClean="0">
                <a:solidFill>
                  <a:srgbClr val="0066FF"/>
                </a:solidFill>
              </a:rPr>
              <a:t>UCSRC</a:t>
            </a:r>
            <a:r>
              <a:rPr lang="en-US" sz="2000" dirty="0" smtClean="0"/>
              <a:t> (USART Control Status Register), and </a:t>
            </a:r>
            <a:r>
              <a:rPr lang="en-US" sz="2000" dirty="0" smtClean="0">
                <a:solidFill>
                  <a:srgbClr val="0066FF"/>
                </a:solidFill>
              </a:rPr>
              <a:t>UBRR</a:t>
            </a:r>
            <a:r>
              <a:rPr lang="en-US" sz="2000" dirty="0" smtClean="0"/>
              <a:t> (USART Baud Rate Register). </a:t>
            </a:r>
          </a:p>
          <a:p>
            <a:endParaRPr lang="en-US" dirty="0"/>
          </a:p>
        </p:txBody>
      </p:sp>
      <p:pic>
        <p:nvPicPr>
          <p:cNvPr id="8196" name="Picture 4"/>
          <p:cNvPicPr>
            <a:picLocks noChangeAspect="1" noChangeArrowheads="1"/>
          </p:cNvPicPr>
          <p:nvPr/>
        </p:nvPicPr>
        <p:blipFill>
          <a:blip r:embed="rId5" cstate="print"/>
          <a:srcRect/>
          <a:stretch>
            <a:fillRect/>
          </a:stretch>
        </p:blipFill>
        <p:spPr bwMode="auto">
          <a:xfrm>
            <a:off x="672198" y="4500570"/>
            <a:ext cx="5040000" cy="409188"/>
          </a:xfrm>
          <a:prstGeom prst="rect">
            <a:avLst/>
          </a:prstGeom>
          <a:noFill/>
          <a:ln w="9525">
            <a:noFill/>
            <a:miter lim="800000"/>
            <a:headEnd/>
            <a:tailEnd/>
          </a:ln>
          <a:effectLst/>
        </p:spPr>
      </p:pic>
      <p:sp>
        <p:nvSpPr>
          <p:cNvPr id="15" name="TextBox 14"/>
          <p:cNvSpPr txBox="1"/>
          <p:nvPr/>
        </p:nvSpPr>
        <p:spPr>
          <a:xfrm>
            <a:off x="6000760" y="4429132"/>
            <a:ext cx="2643206" cy="553998"/>
          </a:xfrm>
          <a:prstGeom prst="rect">
            <a:avLst/>
          </a:prstGeom>
          <a:noFill/>
        </p:spPr>
        <p:txBody>
          <a:bodyPr wrap="square" rtlCol="0">
            <a:spAutoFit/>
          </a:bodyPr>
          <a:lstStyle/>
          <a:p>
            <a:r>
              <a:rPr lang="en-US" sz="1500" b="1" dirty="0" smtClean="0"/>
              <a:t>UCSRA: USART Control and Status Register A</a:t>
            </a:r>
            <a:endParaRPr lang="en-US" sz="1500" b="1" dirty="0"/>
          </a:p>
        </p:txBody>
      </p:sp>
      <p:sp>
        <p:nvSpPr>
          <p:cNvPr id="16" name="TextBox 15"/>
          <p:cNvSpPr txBox="1"/>
          <p:nvPr/>
        </p:nvSpPr>
        <p:spPr>
          <a:xfrm>
            <a:off x="6653226" y="3876264"/>
            <a:ext cx="1419236" cy="338554"/>
          </a:xfrm>
          <a:prstGeom prst="rect">
            <a:avLst/>
          </a:prstGeom>
          <a:noFill/>
        </p:spPr>
        <p:txBody>
          <a:bodyPr wrap="square" rtlCol="0">
            <a:spAutoFit/>
          </a:bodyPr>
          <a:lstStyle/>
          <a:p>
            <a:r>
              <a:rPr lang="en-US" sz="1600" b="1" dirty="0" smtClean="0"/>
              <a:t>UDR Register</a:t>
            </a:r>
            <a:endParaRPr lang="en-US" sz="1600" b="1" dirty="0"/>
          </a:p>
        </p:txBody>
      </p:sp>
      <p:sp>
        <p:nvSpPr>
          <p:cNvPr id="17" name="TextBox 16"/>
          <p:cNvSpPr txBox="1"/>
          <p:nvPr/>
        </p:nvSpPr>
        <p:spPr>
          <a:xfrm>
            <a:off x="5795970" y="2947570"/>
            <a:ext cx="1562112" cy="338554"/>
          </a:xfrm>
          <a:prstGeom prst="rect">
            <a:avLst/>
          </a:prstGeom>
          <a:noFill/>
        </p:spPr>
        <p:txBody>
          <a:bodyPr wrap="square" rtlCol="0">
            <a:spAutoFit/>
          </a:bodyPr>
          <a:lstStyle/>
          <a:p>
            <a:r>
              <a:rPr lang="en-US" sz="1600" b="1" dirty="0" smtClean="0"/>
              <a:t>UBRR Register</a:t>
            </a:r>
            <a:endParaRPr lang="en-US" sz="1600" b="1" dirty="0"/>
          </a:p>
        </p:txBody>
      </p:sp>
      <p:sp>
        <p:nvSpPr>
          <p:cNvPr id="19" name="TextBox 18"/>
          <p:cNvSpPr txBox="1"/>
          <p:nvPr/>
        </p:nvSpPr>
        <p:spPr>
          <a:xfrm>
            <a:off x="6000760" y="5089580"/>
            <a:ext cx="2643206" cy="553998"/>
          </a:xfrm>
          <a:prstGeom prst="rect">
            <a:avLst/>
          </a:prstGeom>
          <a:noFill/>
        </p:spPr>
        <p:txBody>
          <a:bodyPr wrap="square" rtlCol="0">
            <a:spAutoFit/>
          </a:bodyPr>
          <a:lstStyle/>
          <a:p>
            <a:r>
              <a:rPr lang="en-US" sz="1500" b="1" dirty="0" smtClean="0"/>
              <a:t>UCSRB: USART Control and Status Register B</a:t>
            </a:r>
            <a:endParaRPr lang="en-US" sz="1500" b="1" dirty="0"/>
          </a:p>
        </p:txBody>
      </p:sp>
      <p:pic>
        <p:nvPicPr>
          <p:cNvPr id="8203" name="Picture 11"/>
          <p:cNvPicPr>
            <a:picLocks noChangeAspect="1" noChangeArrowheads="1"/>
          </p:cNvPicPr>
          <p:nvPr/>
        </p:nvPicPr>
        <p:blipFill>
          <a:blip r:embed="rId6" cstate="print"/>
          <a:srcRect/>
          <a:stretch>
            <a:fillRect/>
          </a:stretch>
        </p:blipFill>
        <p:spPr bwMode="auto">
          <a:xfrm>
            <a:off x="746446" y="5143512"/>
            <a:ext cx="5040000" cy="361455"/>
          </a:xfrm>
          <a:prstGeom prst="rect">
            <a:avLst/>
          </a:prstGeom>
          <a:noFill/>
          <a:ln w="9525">
            <a:noFill/>
            <a:miter lim="800000"/>
            <a:headEnd/>
            <a:tailEnd/>
          </a:ln>
          <a:effectLst/>
        </p:spPr>
      </p:pic>
      <p:pic>
        <p:nvPicPr>
          <p:cNvPr id="8204" name="Picture 12"/>
          <p:cNvPicPr>
            <a:picLocks noChangeAspect="1" noChangeArrowheads="1"/>
          </p:cNvPicPr>
          <p:nvPr/>
        </p:nvPicPr>
        <p:blipFill>
          <a:blip r:embed="rId7" cstate="print"/>
          <a:srcRect/>
          <a:stretch>
            <a:fillRect/>
          </a:stretch>
        </p:blipFill>
        <p:spPr bwMode="auto">
          <a:xfrm>
            <a:off x="746446" y="5715016"/>
            <a:ext cx="5040000" cy="392000"/>
          </a:xfrm>
          <a:prstGeom prst="rect">
            <a:avLst/>
          </a:prstGeom>
          <a:noFill/>
          <a:ln w="9525">
            <a:noFill/>
            <a:miter lim="800000"/>
            <a:headEnd/>
            <a:tailEnd/>
          </a:ln>
          <a:effectLst/>
        </p:spPr>
      </p:pic>
      <p:sp>
        <p:nvSpPr>
          <p:cNvPr id="22" name="TextBox 21"/>
          <p:cNvSpPr txBox="1"/>
          <p:nvPr/>
        </p:nvSpPr>
        <p:spPr>
          <a:xfrm>
            <a:off x="6000760" y="5661084"/>
            <a:ext cx="2643206" cy="553998"/>
          </a:xfrm>
          <a:prstGeom prst="rect">
            <a:avLst/>
          </a:prstGeom>
          <a:noFill/>
        </p:spPr>
        <p:txBody>
          <a:bodyPr wrap="square" rtlCol="0">
            <a:spAutoFit/>
          </a:bodyPr>
          <a:lstStyle/>
          <a:p>
            <a:r>
              <a:rPr lang="en-US" sz="1500" b="1" dirty="0" smtClean="0"/>
              <a:t>UCSRC: USART Control and Status Register C</a:t>
            </a:r>
            <a:endParaRPr lang="en-US" sz="1500" b="1" dirty="0"/>
          </a:p>
        </p:txBody>
      </p:sp>
      <p:sp>
        <p:nvSpPr>
          <p:cNvPr id="18" name="Rectangle 17"/>
          <p:cNvSpPr/>
          <p:nvPr/>
        </p:nvSpPr>
        <p:spPr>
          <a:xfrm>
            <a:off x="714348" y="2928934"/>
            <a:ext cx="4929222" cy="500066"/>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14348" y="3786190"/>
            <a:ext cx="4786346" cy="571504"/>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4348" y="4572008"/>
            <a:ext cx="4929222" cy="285752"/>
          </a:xfrm>
          <a:prstGeom prst="rect">
            <a:avLst/>
          </a:prstGeom>
          <a:solidFill>
            <a:srgbClr val="00B0F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85786" y="5143512"/>
            <a:ext cx="4929222" cy="35719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5786" y="5715016"/>
            <a:ext cx="4929222" cy="35719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b="1" dirty="0" smtClean="0"/>
              <a:t>UBRR register and baud rate in the AVR</a:t>
            </a:r>
          </a:p>
          <a:p>
            <a:pPr marL="0" indent="457200" algn="just">
              <a:spcBef>
                <a:spcPts val="0"/>
              </a:spcBef>
              <a:buClrTx/>
              <a:buSzTx/>
              <a:buNone/>
              <a:defRPr/>
            </a:pPr>
            <a:r>
              <a:rPr lang="en-US" sz="2200" dirty="0" smtClean="0"/>
              <a:t>Because the x86 PCs are so widely used to communicate with AVR-based systems, we will emphasize serial communications of the AVR with the COM port of the x86 PC. </a:t>
            </a:r>
          </a:p>
          <a:p>
            <a:pPr marL="0" indent="457200" algn="just">
              <a:spcBef>
                <a:spcPts val="0"/>
              </a:spcBef>
              <a:buNone/>
            </a:pPr>
            <a:r>
              <a:rPr lang="en-US" sz="2200" dirty="0" smtClean="0"/>
              <a:t>The AVR transfers and receives data serially at many different baud rates. The baud rate in the AVR is programmable. This is done with the help of the 8-bit register called UBRR. For a given crystal frequency, the value loaded into the UBRR decides the baud rate. The relation between the value loaded into UBBR and the </a:t>
            </a:r>
            <a:r>
              <a:rPr lang="en-US" sz="2200" dirty="0" err="1" smtClean="0"/>
              <a:t>Fosc</a:t>
            </a:r>
            <a:r>
              <a:rPr lang="en-US" sz="2200" dirty="0" smtClean="0"/>
              <a:t> (frequency of oscillator connected to the </a:t>
            </a:r>
            <a:r>
              <a:rPr lang="en-US" sz="2200" dirty="0" err="1" smtClean="0"/>
              <a:t>XTALl</a:t>
            </a:r>
            <a:r>
              <a:rPr lang="en-US" sz="2200" dirty="0" smtClean="0"/>
              <a:t> and XTAL2 pins) is dictated by the following formula:</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2019300" y="5072074"/>
            <a:ext cx="5105400" cy="704850"/>
          </a:xfrm>
          <a:prstGeom prst="rect">
            <a:avLst/>
          </a:prstGeom>
          <a:noFill/>
          <a:ln w="9525">
            <a:noFill/>
            <a:miter lim="800000"/>
            <a:headEnd/>
            <a:tailEnd/>
          </a:ln>
          <a:effectLst/>
        </p:spPr>
      </p:pic>
      <p:sp>
        <p:nvSpPr>
          <p:cNvPr id="9" name="Rounded Rectangle 8"/>
          <p:cNvSpPr/>
          <p:nvPr/>
        </p:nvSpPr>
        <p:spPr>
          <a:xfrm>
            <a:off x="539552" y="1412776"/>
            <a:ext cx="5832648" cy="5040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979712" y="5085184"/>
            <a:ext cx="5184576" cy="64807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dirty="0" smtClean="0"/>
              <a:t>Assuming that </a:t>
            </a:r>
            <a:r>
              <a:rPr lang="en-US" dirty="0" err="1" smtClean="0"/>
              <a:t>Fosc</a:t>
            </a:r>
            <a:r>
              <a:rPr lang="en-US" dirty="0" smtClean="0"/>
              <a:t> = 8 MHz, we have the following:</a:t>
            </a:r>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1214414" y="1928802"/>
            <a:ext cx="6480000" cy="769344"/>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cstate="print"/>
          <a:srcRect/>
          <a:stretch>
            <a:fillRect/>
          </a:stretch>
        </p:blipFill>
        <p:spPr bwMode="auto">
          <a:xfrm>
            <a:off x="785786" y="2786058"/>
            <a:ext cx="7200000" cy="2541561"/>
          </a:xfrm>
          <a:prstGeom prst="rect">
            <a:avLst/>
          </a:prstGeom>
          <a:noFill/>
          <a:ln w="9525">
            <a:noFill/>
            <a:miter lim="800000"/>
            <a:headEnd/>
            <a:tailEnd/>
          </a:ln>
          <a:effectLst/>
        </p:spPr>
      </p:pic>
      <p:sp>
        <p:nvSpPr>
          <p:cNvPr id="9" name="Rectangle 8"/>
          <p:cNvSpPr/>
          <p:nvPr/>
        </p:nvSpPr>
        <p:spPr>
          <a:xfrm>
            <a:off x="827584" y="3068960"/>
            <a:ext cx="7128792" cy="1944216"/>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0" indent="274320" algn="just">
              <a:spcBef>
                <a:spcPts val="0"/>
              </a:spcBef>
              <a:buNone/>
            </a:pPr>
            <a:r>
              <a:rPr lang="en-US" sz="2000" dirty="0" smtClean="0"/>
              <a:t>Another way to understand the UBRR values listed in Table 11-4 is to look at Figure 11-9. The UBRR is connected to a down-counter, which functions as a programmable prescaler to generate baud rate. The system clock (</a:t>
            </a:r>
            <a:r>
              <a:rPr lang="en-US" sz="2000" dirty="0" err="1" smtClean="0"/>
              <a:t>Fosc</a:t>
            </a:r>
            <a:r>
              <a:rPr lang="en-US" sz="2000" dirty="0" smtClean="0"/>
              <a:t>) is the clock input to the down-counter. The down-counter is loaded with the UBRR value each time it counts down to zero. When the counter reaches zero, a clock is generated. This makes a frequency divider that divides the OSC frequency by UBRR + 1. Then the frequency is divided by 2, 4, and 2. </a:t>
            </a:r>
          </a:p>
          <a:p>
            <a:pPr>
              <a:buNone/>
            </a:pPr>
            <a:endParaRPr lang="en-US" dirty="0"/>
          </a:p>
        </p:txBody>
      </p:sp>
      <p:pic>
        <p:nvPicPr>
          <p:cNvPr id="11266" name="Picture 2"/>
          <p:cNvPicPr>
            <a:picLocks noChangeAspect="1" noChangeArrowheads="1"/>
          </p:cNvPicPr>
          <p:nvPr/>
        </p:nvPicPr>
        <p:blipFill>
          <a:blip r:embed="rId3" cstate="print"/>
          <a:srcRect/>
          <a:stretch>
            <a:fillRect/>
          </a:stretch>
        </p:blipFill>
        <p:spPr bwMode="auto">
          <a:xfrm>
            <a:off x="943900" y="3714752"/>
            <a:ext cx="7200000" cy="2324876"/>
          </a:xfrm>
          <a:prstGeom prst="rect">
            <a:avLst/>
          </a:prstGeom>
          <a:noFill/>
          <a:ln w="9525">
            <a:noFill/>
            <a:miter lim="800000"/>
            <a:headEnd/>
            <a:tailEnd/>
          </a:ln>
          <a:effectLst/>
        </p:spPr>
      </p:pic>
      <p:sp>
        <p:nvSpPr>
          <p:cNvPr id="9" name="Rectangle 8"/>
          <p:cNvSpPr/>
          <p:nvPr/>
        </p:nvSpPr>
        <p:spPr>
          <a:xfrm>
            <a:off x="1043608" y="3717032"/>
            <a:ext cx="7056784" cy="208823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2290" name="Picture 2"/>
          <p:cNvPicPr>
            <a:picLocks noGrp="1" noChangeAspect="1" noChangeArrowheads="1"/>
          </p:cNvPicPr>
          <p:nvPr>
            <p:ph sz="quarter" idx="1"/>
          </p:nvPr>
        </p:nvPicPr>
        <p:blipFill>
          <a:blip r:embed="rId3" cstate="print"/>
          <a:srcRect/>
          <a:stretch>
            <a:fillRect/>
          </a:stretch>
        </p:blipFill>
        <p:spPr bwMode="auto">
          <a:xfrm>
            <a:off x="815037" y="1447800"/>
            <a:ext cx="7543177" cy="4572000"/>
          </a:xfrm>
          <a:prstGeom prst="rect">
            <a:avLst/>
          </a:prstGeom>
          <a:noFill/>
          <a:ln w="9525">
            <a:noFill/>
            <a:miter lim="800000"/>
            <a:headEnd/>
            <a:tailEnd/>
          </a:ln>
          <a:effectLst/>
        </p:spPr>
      </p:pic>
      <p:sp>
        <p:nvSpPr>
          <p:cNvPr id="8" name="Rounded Rectangle 7"/>
          <p:cNvSpPr/>
          <p:nvPr/>
        </p:nvSpPr>
        <p:spPr>
          <a:xfrm>
            <a:off x="899592" y="2060848"/>
            <a:ext cx="864096" cy="28803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123728" y="2060848"/>
            <a:ext cx="864096" cy="28803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347864" y="2060848"/>
            <a:ext cx="864096" cy="28803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44008" y="2060848"/>
            <a:ext cx="864096" cy="288032"/>
          </a:xfrm>
          <a:prstGeom prst="roundRect">
            <a:avLst/>
          </a:prstGeom>
          <a:solidFill>
            <a:srgbClr val="00FF00">
              <a:alpha val="24706"/>
            </a:srgbClr>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9592" y="3789040"/>
            <a:ext cx="7272808" cy="288032"/>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99592" y="4077072"/>
            <a:ext cx="7272808" cy="216024"/>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99592" y="4293096"/>
            <a:ext cx="7272808" cy="288032"/>
          </a:xfrm>
          <a:prstGeom prst="round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99592" y="4581128"/>
            <a:ext cx="7272808" cy="288032"/>
          </a:xfrm>
          <a:prstGeom prst="roundRect">
            <a:avLst/>
          </a:prstGeom>
          <a:solidFill>
            <a:srgbClr val="00FF00">
              <a:alpha val="24706"/>
            </a:srgbClr>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marL="0" indent="274320" algn="just">
              <a:spcBef>
                <a:spcPts val="0"/>
              </a:spcBef>
              <a:buNone/>
            </a:pPr>
            <a:r>
              <a:rPr lang="en-US" sz="2000" dirty="0" smtClean="0"/>
              <a:t>As you see in Figure 11-10, UBRR is a 16-bit register but only 12 bits of it are used to set the USART baud rate. Bit 15 is URSEL and, as we will see in the next section, selects between accessing the UBRRH or the UCSRC register. The other bits are reserved.</a:t>
            </a:r>
          </a:p>
          <a:p>
            <a:pPr>
              <a:buNone/>
            </a:pP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872462" y="2786058"/>
            <a:ext cx="7200000" cy="1466117"/>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872462" y="4357694"/>
            <a:ext cx="7200000" cy="1453048"/>
          </a:xfrm>
          <a:prstGeom prst="rect">
            <a:avLst/>
          </a:prstGeom>
          <a:noFill/>
          <a:ln w="9525">
            <a:noFill/>
            <a:miter lim="800000"/>
            <a:headEnd/>
            <a:tailEnd/>
          </a:ln>
          <a:effectLst/>
        </p:spPr>
      </p:pic>
      <p:sp>
        <p:nvSpPr>
          <p:cNvPr id="9" name="Rectangle 8"/>
          <p:cNvSpPr/>
          <p:nvPr/>
        </p:nvSpPr>
        <p:spPr>
          <a:xfrm>
            <a:off x="899592" y="2780928"/>
            <a:ext cx="7128792" cy="1152128"/>
          </a:xfrm>
          <a:prstGeom prst="rect">
            <a:avLst/>
          </a:prstGeom>
          <a:solidFill>
            <a:srgbClr val="00FF00">
              <a:alpha val="25000"/>
            </a:srgbClr>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9592" y="4365104"/>
            <a:ext cx="7128792" cy="1152128"/>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915276" cy="481002"/>
          </a:xfrm>
        </p:spPr>
        <p:txBody>
          <a:bodyPr>
            <a:normAutofit lnSpcReduction="10000"/>
          </a:bodyPr>
          <a:lstStyle/>
          <a:p>
            <a:pPr>
              <a:buNone/>
            </a:pPr>
            <a:r>
              <a:rPr lang="en-US" b="1" dirty="0" smtClean="0"/>
              <a:t>UDR registers and USART data </a:t>
            </a:r>
            <a:r>
              <a:rPr lang="en-US" b="1" i="1" dirty="0" smtClean="0"/>
              <a:t>I/O in the AVR</a:t>
            </a:r>
          </a:p>
        </p:txBody>
      </p:sp>
      <p:sp>
        <p:nvSpPr>
          <p:cNvPr id="9" name="Content Placeholder 7"/>
          <p:cNvSpPr txBox="1">
            <a:spLocks/>
          </p:cNvSpPr>
          <p:nvPr/>
        </p:nvSpPr>
        <p:spPr>
          <a:xfrm>
            <a:off x="642910" y="4500570"/>
            <a:ext cx="7858180" cy="1428760"/>
          </a:xfrm>
          <a:prstGeom prst="rect">
            <a:avLst/>
          </a:prstGeom>
          <a:solidFill>
            <a:srgbClr val="0066FF">
              <a:alpha val="25000"/>
            </a:srgbClr>
          </a:solidFill>
          <a:ln>
            <a:solidFill>
              <a:srgbClr val="0066FF"/>
            </a:solidFill>
          </a:ln>
        </p:spPr>
        <p:txBody>
          <a:bodyPr vert="horz">
            <a:noAutofit/>
          </a:bodyPr>
          <a:lstStyle/>
          <a:p>
            <a:pPr lvl="0" indent="274320" algn="just">
              <a:buClr>
                <a:schemeClr val="accent1"/>
              </a:buClr>
              <a:buSzPct val="85000"/>
            </a:pPr>
            <a:r>
              <a:rPr lang="en-US" sz="2000" dirty="0" smtClean="0"/>
              <a:t>Each shift register has a buffer that is connected to it directly. These buffers are called </a:t>
            </a:r>
            <a:r>
              <a:rPr lang="en-US" sz="2000" b="1" i="1" dirty="0" smtClean="0"/>
              <a:t>Transmit Data Buffer Register </a:t>
            </a:r>
            <a:r>
              <a:rPr lang="en-US" sz="2000" i="1" dirty="0" smtClean="0"/>
              <a:t>and </a:t>
            </a:r>
            <a:r>
              <a:rPr lang="en-US" sz="2000" b="1" i="1" dirty="0" smtClean="0"/>
              <a:t>Receive Data Buffer Register</a:t>
            </a:r>
            <a:r>
              <a:rPr lang="en-US" sz="2000" i="1" dirty="0" smtClean="0"/>
              <a:t>. </a:t>
            </a:r>
            <a:r>
              <a:rPr kumimoji="0" lang="en-US" sz="2000" b="0" i="1" u="none" strike="noStrike" kern="1200" cap="none" spc="0" normalizeH="0" baseline="0" noProof="0" dirty="0" smtClean="0">
                <a:ln>
                  <a:noFill/>
                </a:ln>
                <a:solidFill>
                  <a:srgbClr val="FF0000"/>
                </a:solidFill>
                <a:effectLst/>
                <a:uLnTx/>
                <a:uFillTx/>
                <a:latin typeface="+mn-lt"/>
                <a:ea typeface="+mn-ea"/>
                <a:cs typeface="+mn-cs"/>
              </a:rPr>
              <a:t>The </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USART Transmit Data Buffer Register and USART Receive Data Buffer Register share the same </a:t>
            </a:r>
            <a:r>
              <a:rPr kumimoji="0" lang="en-US" sz="2000" b="0" i="1" u="none" strike="noStrike" kern="1200" cap="none" spc="0" normalizeH="0" baseline="0" noProof="0" dirty="0" smtClean="0">
                <a:ln>
                  <a:noFill/>
                </a:ln>
                <a:solidFill>
                  <a:srgbClr val="FF0000"/>
                </a:solidFill>
                <a:effectLst/>
                <a:uLnTx/>
                <a:uFillTx/>
                <a:latin typeface="+mn-lt"/>
                <a:ea typeface="+mn-ea"/>
                <a:cs typeface="+mn-cs"/>
              </a:rPr>
              <a:t>I/O address, which is called USART Data Register or UDR.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7"/>
          <p:cNvSpPr txBox="1">
            <a:spLocks/>
          </p:cNvSpPr>
          <p:nvPr/>
        </p:nvSpPr>
        <p:spPr>
          <a:xfrm>
            <a:off x="500034" y="1928802"/>
            <a:ext cx="2357454" cy="2428892"/>
          </a:xfrm>
          <a:prstGeom prst="rect">
            <a:avLst/>
          </a:prstGeom>
        </p:spPr>
        <p:txBody>
          <a:bodyPr vert="horz">
            <a:no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the AVR, to provide a full-duplex serial communication, there are two shift registers referred to as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Transmit Shift Register and Receive Shift Register.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4339" name="Picture 3"/>
          <p:cNvPicPr>
            <a:picLocks noChangeAspect="1" noChangeArrowheads="1"/>
          </p:cNvPicPr>
          <p:nvPr/>
        </p:nvPicPr>
        <p:blipFill>
          <a:blip r:embed="rId3" cstate="print"/>
          <a:srcRect/>
          <a:stretch>
            <a:fillRect/>
          </a:stretch>
        </p:blipFill>
        <p:spPr bwMode="auto">
          <a:xfrm>
            <a:off x="2812528" y="2075008"/>
            <a:ext cx="5760000" cy="1996934"/>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2857488" y="4143380"/>
            <a:ext cx="4320000" cy="187606"/>
          </a:xfrm>
          <a:prstGeom prst="rect">
            <a:avLst/>
          </a:prstGeom>
          <a:noFill/>
          <a:ln w="9525">
            <a:noFill/>
            <a:miter lim="800000"/>
            <a:headEnd/>
            <a:tailEnd/>
          </a:ln>
          <a:effectLst/>
        </p:spPr>
      </p:pic>
      <p:sp>
        <p:nvSpPr>
          <p:cNvPr id="12" name="Rectangle 11"/>
          <p:cNvSpPr/>
          <p:nvPr/>
        </p:nvSpPr>
        <p:spPr>
          <a:xfrm>
            <a:off x="2843808" y="2060848"/>
            <a:ext cx="5760640" cy="2016224"/>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5410200"/>
          </a:xfrm>
        </p:spPr>
        <p:txBody>
          <a:bodyPr>
            <a:normAutofit/>
          </a:bodyPr>
          <a:lstStyle/>
          <a:p>
            <a:pPr>
              <a:buNone/>
            </a:pPr>
            <a:r>
              <a:rPr lang="en-US" b="1" dirty="0" smtClean="0"/>
              <a:t>UCSR registers and USART configurations in the AVR</a:t>
            </a:r>
          </a:p>
          <a:p>
            <a:pPr marL="0" indent="274320" algn="just">
              <a:spcBef>
                <a:spcPts val="0"/>
              </a:spcBef>
              <a:buNone/>
            </a:pPr>
            <a:r>
              <a:rPr lang="en-US" sz="2000" dirty="0" smtClean="0"/>
              <a:t>UCSRs are 8-bit control registers used for controlling serial communication in the AVR. </a:t>
            </a:r>
            <a:r>
              <a:rPr lang="en-US" sz="2000" b="1" dirty="0" smtClean="0"/>
              <a:t>There are three USART Control Status Registers </a:t>
            </a:r>
            <a:r>
              <a:rPr lang="en-US" sz="2000" dirty="0" smtClean="0"/>
              <a:t>in the AVR. They are </a:t>
            </a:r>
            <a:r>
              <a:rPr lang="en-US" sz="2000" dirty="0" smtClean="0">
                <a:solidFill>
                  <a:srgbClr val="FF0000"/>
                </a:solidFill>
              </a:rPr>
              <a:t>UCSRA</a:t>
            </a:r>
            <a:r>
              <a:rPr lang="en-US" sz="2000" dirty="0" smtClean="0"/>
              <a:t>, </a:t>
            </a:r>
            <a:r>
              <a:rPr lang="en-US" sz="2000" dirty="0" smtClean="0">
                <a:solidFill>
                  <a:srgbClr val="FF0000"/>
                </a:solidFill>
              </a:rPr>
              <a:t>UCSRB</a:t>
            </a:r>
            <a:r>
              <a:rPr lang="en-US" sz="2000" dirty="0" smtClean="0"/>
              <a:t>, and </a:t>
            </a:r>
            <a:r>
              <a:rPr lang="en-US" sz="2000" dirty="0" smtClean="0">
                <a:solidFill>
                  <a:srgbClr val="FF0000"/>
                </a:solidFill>
              </a:rPr>
              <a:t>UCSRC</a:t>
            </a:r>
            <a:r>
              <a:rPr lang="en-US" sz="2000" dirty="0" smtClean="0"/>
              <a:t>. </a:t>
            </a:r>
          </a:p>
          <a:p>
            <a:pPr marL="0" indent="0" algn="just">
              <a:spcBef>
                <a:spcPts val="0"/>
              </a:spcBef>
              <a:buNone/>
            </a:pPr>
            <a:r>
              <a:rPr lang="en-US" sz="2400" b="1" dirty="0" smtClean="0"/>
              <a:t>UCSRA: USART Control and Status </a:t>
            </a:r>
            <a:r>
              <a:rPr lang="en-US" sz="2400" b="1" dirty="0" err="1" smtClean="0"/>
              <a:t>RegisterA</a:t>
            </a:r>
            <a:endParaRPr lang="en-US" sz="2400" b="1" dirty="0" smtClean="0"/>
          </a:p>
          <a:p>
            <a:pPr marL="0" indent="0" algn="just">
              <a:spcBef>
                <a:spcPts val="0"/>
              </a:spcBef>
              <a:buNone/>
            </a:pPr>
            <a:endParaRPr lang="en-US" sz="2800" b="1" dirty="0" smtClean="0"/>
          </a:p>
          <a:p>
            <a:pPr>
              <a:buNone/>
            </a:pPr>
            <a:endParaRPr lang="en-US" dirty="0" smtClean="0"/>
          </a:p>
          <a:p>
            <a:pPr>
              <a:buNone/>
            </a:pPr>
            <a:r>
              <a:rPr lang="en-US" sz="2000" b="1" dirty="0" smtClean="0"/>
              <a:t>RXC (Bit 7): USART Receive Complete</a:t>
            </a:r>
          </a:p>
          <a:p>
            <a:pPr marL="0" indent="274320" algn="just">
              <a:spcBef>
                <a:spcPts val="0"/>
              </a:spcBef>
              <a:buNone/>
            </a:pPr>
            <a:r>
              <a:rPr lang="en-US" sz="2000" dirty="0" smtClean="0"/>
              <a:t>This flag bit is set when there are new data in the receive buffer that are not read yet. It is cleared when the receive buffer is empty. It also can be used to generate a receive complete interrupt</a:t>
            </a:r>
          </a:p>
          <a:p>
            <a:pPr>
              <a:buNone/>
            </a:pPr>
            <a:r>
              <a:rPr lang="en-US" sz="2000" b="1" dirty="0" smtClean="0"/>
              <a:t>TXC (Bit 6): USART Transmit Complete</a:t>
            </a:r>
          </a:p>
          <a:p>
            <a:pPr marL="0" indent="274320" algn="just">
              <a:spcBef>
                <a:spcPts val="0"/>
              </a:spcBef>
              <a:buNone/>
            </a:pPr>
            <a:r>
              <a:rPr lang="en-US" sz="2000" dirty="0" smtClean="0"/>
              <a:t>This flag bit is set when the entire frame in the transmit shift register has been transmitted and there are no new data available in the transmit data buffer register (TXB). It can be cleared by writing a one to its bit location. </a:t>
            </a:r>
            <a:endParaRPr lang="en-US" dirty="0"/>
          </a:p>
        </p:txBody>
      </p:sp>
      <p:pic>
        <p:nvPicPr>
          <p:cNvPr id="15362" name="Picture 2"/>
          <p:cNvPicPr>
            <a:picLocks noChangeAspect="1" noChangeArrowheads="1"/>
          </p:cNvPicPr>
          <p:nvPr/>
        </p:nvPicPr>
        <p:blipFill>
          <a:blip r:embed="rId3" cstate="print"/>
          <a:srcRect/>
          <a:stretch>
            <a:fillRect/>
          </a:stretch>
        </p:blipFill>
        <p:spPr bwMode="auto">
          <a:xfrm>
            <a:off x="1163834" y="3214686"/>
            <a:ext cx="6480000" cy="450726"/>
          </a:xfrm>
          <a:prstGeom prst="rect">
            <a:avLst/>
          </a:prstGeom>
          <a:noFill/>
          <a:ln w="9525">
            <a:noFill/>
            <a:miter lim="800000"/>
            <a:headEnd/>
            <a:tailEnd/>
          </a:ln>
          <a:effectLst/>
        </p:spPr>
      </p:pic>
      <p:sp>
        <p:nvSpPr>
          <p:cNvPr id="9" name="Rectangle 8"/>
          <p:cNvSpPr/>
          <p:nvPr/>
        </p:nvSpPr>
        <p:spPr>
          <a:xfrm>
            <a:off x="1187624" y="3284984"/>
            <a:ext cx="792088" cy="360040"/>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1720" y="3284984"/>
            <a:ext cx="792088" cy="360040"/>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43808" y="3284984"/>
            <a:ext cx="792088" cy="360040"/>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635896" y="3284984"/>
            <a:ext cx="792088" cy="360040"/>
          </a:xfrm>
          <a:prstGeom prst="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27984" y="3284984"/>
            <a:ext cx="792088" cy="36004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20072" y="3284984"/>
            <a:ext cx="792088" cy="360040"/>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12160" y="3284984"/>
            <a:ext cx="792088" cy="36004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04248" y="3284984"/>
            <a:ext cx="792088" cy="36004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11560" y="4149080"/>
            <a:ext cx="4104456" cy="360040"/>
          </a:xfrm>
          <a:prstGeom prst="round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11560" y="5445224"/>
            <a:ext cx="4248472" cy="360040"/>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nn-NO" sz="2000" b="1" dirty="0" smtClean="0"/>
              <a:t>UDRE (Bit 5): USART Data Register Empty</a:t>
            </a:r>
          </a:p>
          <a:p>
            <a:pPr marL="0" indent="274320" algn="just">
              <a:spcBef>
                <a:spcPts val="0"/>
              </a:spcBef>
              <a:buNone/>
            </a:pPr>
            <a:r>
              <a:rPr lang="en-US" sz="2000" dirty="0" smtClean="0"/>
              <a:t>This flag is set when the transmit data buffer is empty and it is ready to receive new data. If this bit is cleared you should not write to UDR because it overrides your last data. The UDRE flag can generate a data register empty interrupt.</a:t>
            </a:r>
          </a:p>
          <a:p>
            <a:pPr marL="0" indent="274320" algn="just">
              <a:spcBef>
                <a:spcPts val="0"/>
              </a:spcBef>
              <a:buNone/>
            </a:pPr>
            <a:endParaRPr lang="en-US" sz="2000" dirty="0" smtClean="0"/>
          </a:p>
          <a:p>
            <a:pPr>
              <a:buNone/>
            </a:pPr>
            <a:r>
              <a:rPr lang="nn-NO" sz="2000" b="1" dirty="0" smtClean="0"/>
              <a:t>FE (Bit 4): Frame Error</a:t>
            </a:r>
          </a:p>
          <a:p>
            <a:pPr marL="0" indent="274320" algn="just">
              <a:spcBef>
                <a:spcPts val="0"/>
              </a:spcBef>
              <a:buNone/>
            </a:pPr>
            <a:r>
              <a:rPr lang="en-US" sz="2000" dirty="0" smtClean="0"/>
              <a:t>This bit is set if a frame error has occurred in receiving the next character in the receive buffer. A frame error is detected when the first stop hit of the next character in the receive buffer is zero.</a:t>
            </a:r>
          </a:p>
          <a:p>
            <a:pPr marL="0" indent="274320" algn="just">
              <a:spcBef>
                <a:spcPts val="0"/>
              </a:spcBef>
              <a:buNone/>
            </a:pPr>
            <a:endParaRPr lang="en-US" sz="2000" dirty="0" smtClean="0"/>
          </a:p>
          <a:p>
            <a:pPr marL="0" indent="0" algn="just">
              <a:spcBef>
                <a:spcPts val="0"/>
              </a:spcBef>
              <a:buNone/>
            </a:pPr>
            <a:r>
              <a:rPr lang="nn-NO" sz="2000" b="1" dirty="0" smtClean="0"/>
              <a:t>DOR (Bit 3): Data OverRun</a:t>
            </a:r>
          </a:p>
          <a:p>
            <a:pPr marL="0" indent="274320" algn="just">
              <a:spcBef>
                <a:spcPts val="0"/>
              </a:spcBef>
              <a:buNone/>
            </a:pPr>
            <a:r>
              <a:rPr lang="en-US" sz="2000" dirty="0" smtClean="0"/>
              <a:t>This bit is set if a data overrun is detected. A data overrun occurs when the receive data buffer and receive shift register are full, and a new start bit is detected. </a:t>
            </a:r>
          </a:p>
          <a:p>
            <a:pPr marL="0" indent="274320" algn="just">
              <a:spcBef>
                <a:spcPts val="0"/>
              </a:spcBef>
              <a:buNone/>
            </a:pPr>
            <a:endParaRPr lang="nn-NO" sz="2000" dirty="0" smtClean="0"/>
          </a:p>
          <a:p>
            <a:pPr marL="0" indent="274320" algn="just">
              <a:spcBef>
                <a:spcPts val="0"/>
              </a:spcBef>
              <a:buNone/>
            </a:pPr>
            <a:endParaRPr lang="en-US" sz="2000" dirty="0" smtClean="0"/>
          </a:p>
          <a:p>
            <a:pPr>
              <a:buNone/>
            </a:pPr>
            <a:endParaRPr lang="en-US" sz="2000" dirty="0" smtClean="0"/>
          </a:p>
          <a:p>
            <a:pPr>
              <a:buNone/>
            </a:pPr>
            <a:endParaRPr lang="nn-NO" sz="2000" dirty="0" smtClean="0"/>
          </a:p>
          <a:p>
            <a:pPr>
              <a:buNone/>
            </a:pPr>
            <a:endParaRPr lang="en-US" dirty="0"/>
          </a:p>
        </p:txBody>
      </p:sp>
      <p:sp>
        <p:nvSpPr>
          <p:cNvPr id="9" name="Rounded Rectangle 8"/>
          <p:cNvSpPr/>
          <p:nvPr/>
        </p:nvSpPr>
        <p:spPr>
          <a:xfrm>
            <a:off x="611560" y="1484784"/>
            <a:ext cx="4680520" cy="36004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1560" y="3068960"/>
            <a:ext cx="2592288" cy="360040"/>
          </a:xfrm>
          <a:prstGeom prst="round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1560" y="4581128"/>
            <a:ext cx="3024336" cy="360040"/>
          </a:xfrm>
          <a:prstGeom prst="round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sz="2000" b="1" dirty="0" smtClean="0"/>
              <a:t>PE (Bit 2): Parity Error</a:t>
            </a:r>
          </a:p>
          <a:p>
            <a:pPr marL="0" indent="274320" algn="just">
              <a:spcBef>
                <a:spcPts val="0"/>
              </a:spcBef>
              <a:buNone/>
            </a:pPr>
            <a:r>
              <a:rPr lang="en-US" sz="2000" dirty="0" smtClean="0"/>
              <a:t>This bit is set if parity checking was enabled (UPM1 = 1) and the next character in the receive buffer had a parity error when received.</a:t>
            </a:r>
          </a:p>
          <a:p>
            <a:pPr marL="0" indent="274320" algn="just">
              <a:spcBef>
                <a:spcPts val="0"/>
              </a:spcBef>
              <a:buNone/>
            </a:pPr>
            <a:endParaRPr lang="en-US" sz="2000" dirty="0" smtClean="0"/>
          </a:p>
          <a:p>
            <a:pPr>
              <a:buNone/>
            </a:pPr>
            <a:r>
              <a:rPr lang="en-US" sz="2000" b="1" dirty="0" smtClean="0"/>
              <a:t>U2X (Bit 1): Double the USART Transmission Speed</a:t>
            </a:r>
          </a:p>
          <a:p>
            <a:pPr marL="0" indent="274320" algn="just">
              <a:spcBef>
                <a:spcPts val="0"/>
              </a:spcBef>
              <a:buNone/>
            </a:pPr>
            <a:r>
              <a:rPr lang="en-US" sz="2000" dirty="0" smtClean="0"/>
              <a:t>Setting this bit will double the transfer rate for asynchronous communication.</a:t>
            </a:r>
          </a:p>
          <a:p>
            <a:pPr marL="0" indent="274320" algn="just">
              <a:spcBef>
                <a:spcPts val="0"/>
              </a:spcBef>
              <a:buNone/>
            </a:pPr>
            <a:endParaRPr lang="en-US" sz="2000" dirty="0" smtClean="0"/>
          </a:p>
          <a:p>
            <a:pPr>
              <a:buNone/>
            </a:pPr>
            <a:r>
              <a:rPr lang="fr-FR" sz="2000" b="1" dirty="0" smtClean="0"/>
              <a:t>MPCM (Bit 0): Multi-processor Communication Mode</a:t>
            </a:r>
          </a:p>
          <a:p>
            <a:pPr marL="0" indent="274320" algn="just">
              <a:spcBef>
                <a:spcPts val="0"/>
              </a:spcBef>
              <a:buNone/>
            </a:pPr>
            <a:r>
              <a:rPr lang="en-US" sz="2000" dirty="0" smtClean="0"/>
              <a:t>This bit enables the multi-processor communication mode. The MPCM feature is not discussed in this book.</a:t>
            </a:r>
          </a:p>
          <a:p>
            <a:pPr marL="0" indent="274320" algn="just">
              <a:spcBef>
                <a:spcPts val="0"/>
              </a:spcBef>
              <a:buNone/>
            </a:pPr>
            <a:endParaRPr lang="en-US" sz="2000" dirty="0" smtClean="0"/>
          </a:p>
          <a:p>
            <a:pPr marL="0" indent="274320" algn="just">
              <a:spcBef>
                <a:spcPts val="0"/>
              </a:spcBef>
              <a:buNone/>
            </a:pPr>
            <a:r>
              <a:rPr lang="en-US" sz="2000" dirty="0" smtClean="0"/>
              <a:t>Notice that FE, DOR, and PE are valid until the receive buffer (UDR) is read. Always set these bits to zero when writing to UCSRA.</a:t>
            </a:r>
          </a:p>
          <a:p>
            <a:pPr marL="0" indent="274320" algn="just">
              <a:spcBef>
                <a:spcPts val="0"/>
              </a:spcBef>
              <a:buNone/>
            </a:pPr>
            <a:endParaRPr lang="en-US" sz="2000" dirty="0" smtClean="0"/>
          </a:p>
          <a:p>
            <a:pPr>
              <a:buNone/>
            </a:pPr>
            <a:endParaRPr lang="en-US" dirty="0"/>
          </a:p>
        </p:txBody>
      </p:sp>
      <p:sp>
        <p:nvSpPr>
          <p:cNvPr id="9" name="Rounded Rectangle 8"/>
          <p:cNvSpPr/>
          <p:nvPr/>
        </p:nvSpPr>
        <p:spPr>
          <a:xfrm>
            <a:off x="611560" y="2780928"/>
            <a:ext cx="5616624" cy="360040"/>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1560" y="3717032"/>
            <a:ext cx="5904656" cy="360040"/>
          </a:xfrm>
          <a:prstGeom prst="round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1560" y="1484784"/>
            <a:ext cx="2592288" cy="360040"/>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5838852"/>
          </a:xfrm>
        </p:spPr>
        <p:txBody>
          <a:bodyPr/>
          <a:lstStyle/>
          <a:p>
            <a:pPr marL="0" indent="274320" algn="just">
              <a:spcBef>
                <a:spcPts val="0"/>
              </a:spcBef>
              <a:buNone/>
            </a:pPr>
            <a:r>
              <a:rPr lang="en-US" sz="2000" dirty="0" smtClean="0"/>
              <a:t>Serial communication enables two computers located in two different cities to communicate over the telephone.</a:t>
            </a:r>
          </a:p>
          <a:p>
            <a:pPr marL="0" indent="274320" algn="just">
              <a:spcBef>
                <a:spcPts val="0"/>
              </a:spcBef>
              <a:buNone/>
            </a:pPr>
            <a:r>
              <a:rPr lang="en-US" sz="2000" dirty="0" smtClean="0"/>
              <a:t>For serial data communication to work, the byte of data must be converted to serial bits using a parallel-in-serial-out shift register; then it can be transmitted over a single data line. This also means that at the receiving end there must be a serial-in-parallel-out shift register to receive the serial data and pack them into a byte. Of course, if data is to be transmitted on the telephone line, it must be converted from 0s and 1s to audio tones, which are sinusoidal signals. This conversion is performed by a peripheral device called a </a:t>
            </a:r>
            <a:r>
              <a:rPr lang="en-US" sz="2000" b="1" i="1" dirty="0" smtClean="0"/>
              <a:t>modem, </a:t>
            </a:r>
            <a:r>
              <a:rPr lang="en-US" sz="2000" dirty="0" smtClean="0"/>
              <a:t>which stands for  “</a:t>
            </a:r>
            <a:r>
              <a:rPr lang="en-US" sz="2000" b="1" i="1" dirty="0" err="1" smtClean="0"/>
              <a:t>MOdulator</a:t>
            </a:r>
            <a:r>
              <a:rPr lang="en-US" sz="2000" b="1" i="1" dirty="0" smtClean="0"/>
              <a:t>/</a:t>
            </a:r>
            <a:r>
              <a:rPr lang="en-US" sz="2000" b="1" i="1" dirty="0" err="1" smtClean="0"/>
              <a:t>DEModulator</a:t>
            </a:r>
            <a:r>
              <a:rPr lang="en-US" sz="2000" b="1" i="1" dirty="0" smtClean="0"/>
              <a:t>”</a:t>
            </a:r>
            <a:r>
              <a:rPr lang="en-US" sz="2000" dirty="0" smtClean="0"/>
              <a:t>.</a:t>
            </a:r>
          </a:p>
          <a:p>
            <a:pPr marL="0" indent="274320" algn="just">
              <a:spcBef>
                <a:spcPts val="0"/>
              </a:spcBef>
              <a:buNone/>
            </a:pPr>
            <a:r>
              <a:rPr lang="en-US" sz="2000" dirty="0" smtClean="0"/>
              <a:t>When the distance is short, the digital signal can be transmitted as it is on a simple wire and requires no modulation. For long-distance data transfers using communication lines such as a telephone, however, serial data communication requires a modem to </a:t>
            </a:r>
            <a:r>
              <a:rPr lang="en-US" sz="2000" b="1" i="1" dirty="0" smtClean="0"/>
              <a:t>modulate </a:t>
            </a:r>
            <a:r>
              <a:rPr lang="en-US" sz="2000" dirty="0" smtClean="0"/>
              <a:t>(convert from 0s and 1 s to audio tones) </a:t>
            </a:r>
            <a:r>
              <a:rPr lang="en-US" sz="2000" b="1" i="1" dirty="0" smtClean="0"/>
              <a:t>and demodulate </a:t>
            </a:r>
            <a:r>
              <a:rPr lang="en-US" sz="2000" dirty="0" smtClean="0"/>
              <a:t>(convert from audio tones to 0s and 1s).</a:t>
            </a:r>
          </a:p>
          <a:p>
            <a:pPr marL="0" indent="274320" algn="just">
              <a:spcBef>
                <a:spcPts val="0"/>
              </a:spcBef>
              <a:buNone/>
            </a:pP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5195910"/>
          </a:xfrm>
        </p:spPr>
        <p:txBody>
          <a:bodyPr>
            <a:normAutofit/>
          </a:bodyPr>
          <a:lstStyle/>
          <a:p>
            <a:pPr>
              <a:buNone/>
            </a:pPr>
            <a:r>
              <a:rPr lang="en-US" sz="2400" b="1" dirty="0" smtClean="0"/>
              <a:t>UCSRB: USART Control and Status Register B</a:t>
            </a:r>
          </a:p>
          <a:p>
            <a:endParaRPr lang="en-US" sz="2800" dirty="0" smtClean="0"/>
          </a:p>
          <a:p>
            <a:pPr>
              <a:buNone/>
            </a:pPr>
            <a:r>
              <a:rPr lang="en-US" sz="2000" b="1" dirty="0" smtClean="0"/>
              <a:t>RXCIE (Bit 7): Receive Complete Interrupt Enable</a:t>
            </a:r>
          </a:p>
          <a:p>
            <a:pPr marL="0" indent="0">
              <a:spcBef>
                <a:spcPts val="0"/>
              </a:spcBef>
              <a:buNone/>
            </a:pPr>
            <a:r>
              <a:rPr lang="en-US" sz="2000" dirty="0" smtClean="0"/>
              <a:t>To enable the interrupt on the RXC flag in UCSRA you should set this bit to one.</a:t>
            </a:r>
          </a:p>
          <a:p>
            <a:pPr marL="0" indent="0">
              <a:spcBef>
                <a:spcPts val="0"/>
              </a:spcBef>
              <a:buNone/>
            </a:pPr>
            <a:endParaRPr lang="en-US" sz="2000" dirty="0" smtClean="0"/>
          </a:p>
          <a:p>
            <a:pPr>
              <a:buNone/>
            </a:pPr>
            <a:r>
              <a:rPr lang="en-US" sz="2000" b="1" dirty="0" smtClean="0"/>
              <a:t>TXCIE (Bit 6): Transmit Complete Interrupt Enable</a:t>
            </a:r>
          </a:p>
          <a:p>
            <a:pPr marL="0" indent="0">
              <a:spcBef>
                <a:spcPts val="0"/>
              </a:spcBef>
              <a:buNone/>
            </a:pPr>
            <a:r>
              <a:rPr lang="en-US" sz="2000" dirty="0" smtClean="0"/>
              <a:t>To enable the interrupt on the TXC flag in UCSRA you should set this bit to one.</a:t>
            </a:r>
          </a:p>
          <a:p>
            <a:pPr marL="0" indent="274320">
              <a:spcBef>
                <a:spcPts val="0"/>
              </a:spcBef>
              <a:buNone/>
            </a:pPr>
            <a:endParaRPr lang="en-US" sz="2000" dirty="0" smtClean="0"/>
          </a:p>
          <a:p>
            <a:pPr>
              <a:buNone/>
            </a:pPr>
            <a:r>
              <a:rPr lang="en-US" sz="2000" b="1" dirty="0" smtClean="0"/>
              <a:t>UDRIE (Bit 5): USART Data Register Empty Interrupt Enable</a:t>
            </a:r>
          </a:p>
          <a:p>
            <a:pPr marL="0" indent="0" algn="just">
              <a:spcBef>
                <a:spcPts val="0"/>
              </a:spcBef>
              <a:buNone/>
            </a:pPr>
            <a:r>
              <a:rPr lang="en-US" sz="2000" dirty="0" smtClean="0"/>
              <a:t>To enable the interrupt on the UDRE flag in UCSRA you should set this bit to one.</a:t>
            </a:r>
          </a:p>
          <a:p>
            <a:pPr>
              <a:buNone/>
            </a:pPr>
            <a:r>
              <a:rPr lang="en-US" sz="2000" b="1" dirty="0" smtClean="0"/>
              <a:t>RXEN (Bit 4): Receive Enable</a:t>
            </a:r>
          </a:p>
          <a:p>
            <a:pPr marL="0" indent="274320">
              <a:spcBef>
                <a:spcPts val="0"/>
              </a:spcBef>
              <a:buNone/>
            </a:pPr>
            <a:r>
              <a:rPr lang="en-US" sz="2000" dirty="0" smtClean="0"/>
              <a:t>To enable the USART receiver you should set this bit to one.</a:t>
            </a:r>
          </a:p>
          <a:p>
            <a:endParaRPr lang="en-US" dirty="0" smtClean="0"/>
          </a:p>
          <a:p>
            <a:pPr>
              <a:buNone/>
            </a:pPr>
            <a:endParaRPr lang="en-US" dirty="0"/>
          </a:p>
        </p:txBody>
      </p:sp>
      <p:pic>
        <p:nvPicPr>
          <p:cNvPr id="16386" name="Picture 2"/>
          <p:cNvPicPr>
            <a:picLocks noChangeAspect="1" noChangeArrowheads="1"/>
          </p:cNvPicPr>
          <p:nvPr/>
        </p:nvPicPr>
        <p:blipFill>
          <a:blip r:embed="rId3" cstate="print"/>
          <a:srcRect/>
          <a:stretch>
            <a:fillRect/>
          </a:stretch>
        </p:blipFill>
        <p:spPr bwMode="auto">
          <a:xfrm>
            <a:off x="1235272" y="1928802"/>
            <a:ext cx="6480000" cy="513976"/>
          </a:xfrm>
          <a:prstGeom prst="rect">
            <a:avLst/>
          </a:prstGeom>
          <a:noFill/>
          <a:ln w="9525">
            <a:noFill/>
            <a:miter lim="800000"/>
            <a:headEnd/>
            <a:tailEnd/>
          </a:ln>
          <a:effectLst/>
        </p:spPr>
      </p:pic>
      <p:sp>
        <p:nvSpPr>
          <p:cNvPr id="9" name="Rectangle 8"/>
          <p:cNvSpPr/>
          <p:nvPr/>
        </p:nvSpPr>
        <p:spPr>
          <a:xfrm>
            <a:off x="1259632" y="1988840"/>
            <a:ext cx="792088" cy="360040"/>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51720" y="1988840"/>
            <a:ext cx="792088" cy="360040"/>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43808" y="1988840"/>
            <a:ext cx="792088" cy="360040"/>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35896" y="1988840"/>
            <a:ext cx="792088" cy="360040"/>
          </a:xfrm>
          <a:prstGeom prst="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27984" y="1988840"/>
            <a:ext cx="792088" cy="36004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20072" y="1988840"/>
            <a:ext cx="792088" cy="360040"/>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12160" y="1988840"/>
            <a:ext cx="792088" cy="36004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04248" y="1988840"/>
            <a:ext cx="792088" cy="36004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11560" y="2420888"/>
            <a:ext cx="5472608" cy="360040"/>
          </a:xfrm>
          <a:prstGeom prst="round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11560" y="3356992"/>
            <a:ext cx="5472608" cy="360040"/>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611560" y="4365104"/>
            <a:ext cx="6552728" cy="36004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11560" y="5373216"/>
            <a:ext cx="3240360" cy="360040"/>
          </a:xfrm>
          <a:prstGeom prst="round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5053034"/>
          </a:xfrm>
        </p:spPr>
        <p:txBody>
          <a:bodyPr>
            <a:normAutofit/>
          </a:bodyPr>
          <a:lstStyle/>
          <a:p>
            <a:pPr>
              <a:buNone/>
            </a:pPr>
            <a:r>
              <a:rPr lang="sv-SE" sz="2000" b="1" dirty="0" smtClean="0"/>
              <a:t>TXEN (Bit 3): Transmit Enable</a:t>
            </a:r>
          </a:p>
          <a:p>
            <a:pPr marL="0" indent="274320">
              <a:spcBef>
                <a:spcPts val="0"/>
              </a:spcBef>
              <a:buNone/>
            </a:pPr>
            <a:r>
              <a:rPr lang="en-US" sz="2000" dirty="0" smtClean="0"/>
              <a:t>To enable the USART transmitter you should set this bit to one.</a:t>
            </a:r>
          </a:p>
          <a:p>
            <a:pPr>
              <a:buNone/>
            </a:pPr>
            <a:endParaRPr lang="en-US" sz="2000" b="1" dirty="0" smtClean="0"/>
          </a:p>
          <a:p>
            <a:pPr>
              <a:buNone/>
            </a:pPr>
            <a:r>
              <a:rPr lang="en-US" sz="2000" b="1" dirty="0" smtClean="0"/>
              <a:t>UCSZ2 (Bit 2): Character Size</a:t>
            </a:r>
          </a:p>
          <a:p>
            <a:pPr marL="0" indent="274320">
              <a:spcBef>
                <a:spcPts val="0"/>
              </a:spcBef>
              <a:buNone/>
            </a:pPr>
            <a:r>
              <a:rPr lang="en-US" sz="2000" dirty="0" smtClean="0"/>
              <a:t>This bit combined with the </a:t>
            </a:r>
            <a:r>
              <a:rPr lang="en-US" sz="2000" dirty="0" smtClean="0"/>
              <a:t>UCSZ1:</a:t>
            </a:r>
            <a:r>
              <a:rPr lang="fa-IR" sz="2000" smtClean="0"/>
              <a:t>0</a:t>
            </a:r>
            <a:r>
              <a:rPr lang="en-US" sz="2000" smtClean="0"/>
              <a:t> </a:t>
            </a:r>
            <a:r>
              <a:rPr lang="en-US" sz="2000" dirty="0" smtClean="0"/>
              <a:t>bits in UCSRC sets the number of data bits (character size) in a frame.</a:t>
            </a:r>
          </a:p>
          <a:p>
            <a:pPr>
              <a:buNone/>
            </a:pPr>
            <a:endParaRPr lang="en-US" sz="2000" b="1" dirty="0" smtClean="0"/>
          </a:p>
          <a:p>
            <a:pPr>
              <a:buNone/>
            </a:pPr>
            <a:r>
              <a:rPr lang="en-US" sz="2000" b="1" dirty="0" smtClean="0"/>
              <a:t>RXBS (Bit 1): Receive data bit 8</a:t>
            </a:r>
          </a:p>
          <a:p>
            <a:pPr marL="0" indent="274320">
              <a:spcBef>
                <a:spcPts val="0"/>
              </a:spcBef>
              <a:buNone/>
            </a:pPr>
            <a:r>
              <a:rPr lang="en-US" sz="2000" dirty="0" smtClean="0"/>
              <a:t>This is the ninth data bit of the received character when using serial frames with nine data bits. This bit is not used in this book.</a:t>
            </a:r>
          </a:p>
          <a:p>
            <a:pPr>
              <a:buNone/>
            </a:pPr>
            <a:endParaRPr lang="en-US" sz="2000" b="1" dirty="0" smtClean="0"/>
          </a:p>
          <a:p>
            <a:pPr>
              <a:buNone/>
            </a:pPr>
            <a:r>
              <a:rPr lang="en-US" sz="2000" b="1" dirty="0" smtClean="0"/>
              <a:t>TXBS (Bit 0): Transmit data bit 8</a:t>
            </a:r>
          </a:p>
          <a:p>
            <a:pPr marL="0" indent="274320">
              <a:spcBef>
                <a:spcPts val="0"/>
              </a:spcBef>
              <a:buNone/>
            </a:pPr>
            <a:r>
              <a:rPr lang="en-US" sz="2000" dirty="0" smtClean="0"/>
              <a:t>This is the ninth data bit of the transmitted character when using serial frames with nine data bits. This bit is not used in this book.</a:t>
            </a:r>
          </a:p>
          <a:p>
            <a:pPr marL="0" indent="274320">
              <a:spcBef>
                <a:spcPts val="0"/>
              </a:spcBef>
              <a:buNone/>
            </a:pPr>
            <a:endParaRPr lang="en-US" sz="2000" dirty="0" smtClean="0"/>
          </a:p>
        </p:txBody>
      </p:sp>
      <p:sp>
        <p:nvSpPr>
          <p:cNvPr id="9" name="Rounded Rectangle 8"/>
          <p:cNvSpPr/>
          <p:nvPr/>
        </p:nvSpPr>
        <p:spPr>
          <a:xfrm>
            <a:off x="611560" y="2492896"/>
            <a:ext cx="3240360" cy="360040"/>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1560" y="3861048"/>
            <a:ext cx="3456384" cy="360040"/>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1560" y="5229200"/>
            <a:ext cx="3528392" cy="360040"/>
          </a:xfrm>
          <a:prstGeom prst="round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11560" y="1484784"/>
            <a:ext cx="3240360" cy="360040"/>
          </a:xfrm>
          <a:prstGeom prst="round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b="1" dirty="0" smtClean="0"/>
              <a:t>USART Control and Status Register C</a:t>
            </a:r>
          </a:p>
          <a:p>
            <a:pPr>
              <a:buNone/>
            </a:pPr>
            <a:endParaRPr lang="en-US" dirty="0" smtClean="0"/>
          </a:p>
          <a:p>
            <a:pPr>
              <a:buNone/>
            </a:pPr>
            <a:r>
              <a:rPr lang="en-US" sz="2000" b="1" dirty="0" smtClean="0"/>
              <a:t>URSEL (Bit 7): Register Select</a:t>
            </a:r>
          </a:p>
          <a:p>
            <a:pPr marL="0" indent="0" algn="just">
              <a:spcBef>
                <a:spcPts val="0"/>
              </a:spcBef>
              <a:buNone/>
            </a:pPr>
            <a:r>
              <a:rPr lang="en-US" sz="2000" dirty="0" smtClean="0"/>
              <a:t>This bit selects to access either the UCSRC or the UBRRH register and will be discussed more in this section.</a:t>
            </a:r>
          </a:p>
          <a:p>
            <a:pPr marL="0" indent="0">
              <a:spcBef>
                <a:spcPts val="0"/>
              </a:spcBef>
              <a:buNone/>
            </a:pPr>
            <a:endParaRPr lang="en-US" sz="2000" dirty="0" smtClean="0"/>
          </a:p>
          <a:p>
            <a:pPr>
              <a:buNone/>
            </a:pPr>
            <a:r>
              <a:rPr lang="fr-FR" sz="2000" b="1" dirty="0" smtClean="0"/>
              <a:t>UMSEL (Bit 6): USART Mode Select</a:t>
            </a:r>
          </a:p>
          <a:p>
            <a:pPr algn="just">
              <a:buNone/>
            </a:pPr>
            <a:r>
              <a:rPr lang="en-US" sz="2000" dirty="0" smtClean="0"/>
              <a:t>This bit selects to operate in either the asynchronous or synchronous mode of operation.</a:t>
            </a:r>
          </a:p>
          <a:p>
            <a:pPr>
              <a:buNone/>
            </a:pPr>
            <a:r>
              <a:rPr lang="en-US" sz="2000" dirty="0" smtClean="0"/>
              <a:t>0 = Asynchronous operation</a:t>
            </a:r>
          </a:p>
          <a:p>
            <a:pPr>
              <a:buNone/>
            </a:pPr>
            <a:r>
              <a:rPr lang="en-US" sz="2000" dirty="0" smtClean="0"/>
              <a:t>1 = Synchronous operation</a:t>
            </a:r>
            <a:endParaRPr lang="en-US" sz="2000" dirty="0"/>
          </a:p>
        </p:txBody>
      </p:sp>
      <p:pic>
        <p:nvPicPr>
          <p:cNvPr id="17410" name="Picture 2"/>
          <p:cNvPicPr>
            <a:picLocks noChangeAspect="1" noChangeArrowheads="1"/>
          </p:cNvPicPr>
          <p:nvPr/>
        </p:nvPicPr>
        <p:blipFill>
          <a:blip r:embed="rId3" cstate="print"/>
          <a:srcRect/>
          <a:stretch>
            <a:fillRect/>
          </a:stretch>
        </p:blipFill>
        <p:spPr bwMode="auto">
          <a:xfrm>
            <a:off x="1235272" y="1928802"/>
            <a:ext cx="6480000" cy="536186"/>
          </a:xfrm>
          <a:prstGeom prst="rect">
            <a:avLst/>
          </a:prstGeom>
          <a:noFill/>
          <a:ln w="9525">
            <a:noFill/>
            <a:miter lim="800000"/>
            <a:headEnd/>
            <a:tailEnd/>
          </a:ln>
          <a:effectLst/>
        </p:spPr>
      </p:pic>
      <p:sp>
        <p:nvSpPr>
          <p:cNvPr id="9" name="Rectangle 8"/>
          <p:cNvSpPr/>
          <p:nvPr/>
        </p:nvSpPr>
        <p:spPr>
          <a:xfrm>
            <a:off x="1259632" y="1988840"/>
            <a:ext cx="792088" cy="360040"/>
          </a:xfrm>
          <a:prstGeom prst="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51720" y="1988840"/>
            <a:ext cx="792088" cy="360040"/>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43808" y="1988840"/>
            <a:ext cx="792088" cy="360040"/>
          </a:xfrm>
          <a:prstGeom prst="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35896" y="1988840"/>
            <a:ext cx="792088" cy="360040"/>
          </a:xfrm>
          <a:prstGeom prst="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9992" y="1988840"/>
            <a:ext cx="792088" cy="36004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92080" y="1988840"/>
            <a:ext cx="792088" cy="360040"/>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84168" y="1988840"/>
            <a:ext cx="792088" cy="36004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76256" y="1988840"/>
            <a:ext cx="792088" cy="360040"/>
          </a:xfrm>
          <a:prstGeom prst="rect">
            <a:avLst/>
          </a:prstGeom>
          <a:solidFill>
            <a:srgbClr val="002060">
              <a:alpha val="25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11560" y="2420888"/>
            <a:ext cx="3312368" cy="360040"/>
          </a:xfrm>
          <a:prstGeom prst="round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611560" y="3717032"/>
            <a:ext cx="3888432" cy="360040"/>
          </a:xfrm>
          <a:prstGeom prst="round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Autofit/>
          </a:bodyPr>
          <a:lstStyle/>
          <a:p>
            <a:pPr marL="0" indent="0" algn="just">
              <a:spcBef>
                <a:spcPts val="0"/>
              </a:spcBef>
              <a:buNone/>
            </a:pPr>
            <a:r>
              <a:rPr lang="en-US" sz="2000" b="1" dirty="0" smtClean="0"/>
              <a:t>UPM1:0 (Bit 5:4): Parity Mode</a:t>
            </a:r>
          </a:p>
          <a:p>
            <a:pPr marL="0" indent="0" algn="just">
              <a:spcBef>
                <a:spcPts val="0"/>
              </a:spcBef>
              <a:buNone/>
            </a:pPr>
            <a:r>
              <a:rPr lang="en-US" sz="2000" dirty="0" smtClean="0"/>
              <a:t>These bits disable or enable and set the type of parity generation and check.</a:t>
            </a:r>
          </a:p>
          <a:p>
            <a:pPr marL="0" indent="0" algn="just">
              <a:spcBef>
                <a:spcPts val="0"/>
              </a:spcBef>
              <a:buNone/>
            </a:pPr>
            <a:r>
              <a:rPr lang="en-US" sz="2000" dirty="0" smtClean="0"/>
              <a:t>00 = Disabled	0 l = Reserved	10 = Even Parity	11 = Odd Parity</a:t>
            </a:r>
          </a:p>
          <a:p>
            <a:pPr marL="0" indent="0" algn="just">
              <a:spcBef>
                <a:spcPts val="0"/>
              </a:spcBef>
              <a:buNone/>
            </a:pPr>
            <a:endParaRPr lang="en-US" sz="2000" dirty="0" smtClean="0"/>
          </a:p>
          <a:p>
            <a:pPr marL="0" indent="0" algn="just">
              <a:spcBef>
                <a:spcPts val="0"/>
              </a:spcBef>
              <a:buNone/>
            </a:pPr>
            <a:r>
              <a:rPr lang="en-US" sz="2000" b="1" dirty="0" smtClean="0"/>
              <a:t>USBS (Bit 3): Stop Bit Select</a:t>
            </a:r>
          </a:p>
          <a:p>
            <a:pPr marL="0" indent="0" algn="just">
              <a:spcBef>
                <a:spcPts val="0"/>
              </a:spcBef>
              <a:buNone/>
            </a:pPr>
            <a:r>
              <a:rPr lang="en-US" sz="2000" dirty="0" smtClean="0"/>
              <a:t>This bit selects the number of stop bits to be transmitted.</a:t>
            </a:r>
          </a:p>
          <a:p>
            <a:pPr marL="0" indent="0" algn="just">
              <a:spcBef>
                <a:spcPts val="0"/>
              </a:spcBef>
              <a:buNone/>
            </a:pPr>
            <a:r>
              <a:rPr lang="en-US" sz="2000" dirty="0" smtClean="0"/>
              <a:t>0 = 1 bit		1 = 2 bits</a:t>
            </a:r>
          </a:p>
          <a:p>
            <a:pPr marL="0" indent="0" algn="just">
              <a:spcBef>
                <a:spcPts val="0"/>
              </a:spcBef>
              <a:buNone/>
            </a:pPr>
            <a:endParaRPr lang="en-US" sz="2000" dirty="0" smtClean="0"/>
          </a:p>
          <a:p>
            <a:pPr marL="0" indent="0" algn="just">
              <a:spcBef>
                <a:spcPts val="0"/>
              </a:spcBef>
              <a:buNone/>
            </a:pPr>
            <a:r>
              <a:rPr lang="en-US" sz="2000" b="1" dirty="0" smtClean="0"/>
              <a:t>UCSZ1:0 (Bit 2:l): Character Size</a:t>
            </a:r>
          </a:p>
          <a:p>
            <a:pPr marL="0" indent="0" algn="just">
              <a:spcBef>
                <a:spcPts val="0"/>
              </a:spcBef>
              <a:buNone/>
            </a:pPr>
            <a:r>
              <a:rPr lang="en-US" sz="2000" dirty="0" smtClean="0"/>
              <a:t>These bits combined with the UCSZ2 bit in UCSRB set the character size in a frame and will be discussed more in this section.</a:t>
            </a:r>
          </a:p>
          <a:p>
            <a:pPr marL="0" indent="0" algn="just">
              <a:spcBef>
                <a:spcPts val="0"/>
              </a:spcBef>
              <a:buNone/>
            </a:pPr>
            <a:endParaRPr lang="en-US" sz="2000" dirty="0" smtClean="0"/>
          </a:p>
          <a:p>
            <a:pPr marL="0" indent="0" algn="just">
              <a:spcBef>
                <a:spcPts val="0"/>
              </a:spcBef>
              <a:buNone/>
            </a:pPr>
            <a:r>
              <a:rPr lang="en-US" sz="2000" b="1" dirty="0" smtClean="0"/>
              <a:t>UCPOL (Bit 2): Clock Polarity</a:t>
            </a:r>
          </a:p>
          <a:p>
            <a:pPr marL="0" indent="0" algn="just">
              <a:spcBef>
                <a:spcPts val="0"/>
              </a:spcBef>
              <a:buNone/>
            </a:pPr>
            <a:r>
              <a:rPr lang="en-US" sz="2000" dirty="0" smtClean="0"/>
              <a:t>This bit is used for synchronous mode only and will not be covered in this section.</a:t>
            </a:r>
          </a:p>
          <a:p>
            <a:pPr marL="0" indent="0" algn="just">
              <a:spcBef>
                <a:spcPts val="0"/>
              </a:spcBef>
              <a:buNone/>
            </a:pPr>
            <a:endParaRPr lang="en-US" sz="2000" dirty="0"/>
          </a:p>
        </p:txBody>
      </p:sp>
      <p:sp>
        <p:nvSpPr>
          <p:cNvPr id="9" name="Rounded Rectangle 8"/>
          <p:cNvSpPr/>
          <p:nvPr/>
        </p:nvSpPr>
        <p:spPr>
          <a:xfrm>
            <a:off x="611560" y="1484784"/>
            <a:ext cx="3312368" cy="360040"/>
          </a:xfrm>
          <a:prstGeom prst="roundRect">
            <a:avLst/>
          </a:prstGeom>
          <a:solidFill>
            <a:srgbClr val="92D050">
              <a:alpha val="25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11560" y="2636912"/>
            <a:ext cx="3096344" cy="360040"/>
          </a:xfrm>
          <a:prstGeom prst="round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3568" y="3861048"/>
            <a:ext cx="3456384" cy="360040"/>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11560" y="5085184"/>
            <a:ext cx="3312368" cy="360040"/>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marL="0" indent="274320" algn="just">
              <a:spcBef>
                <a:spcPts val="0"/>
              </a:spcBef>
              <a:buNone/>
            </a:pPr>
            <a:r>
              <a:rPr lang="en-US" sz="2000" dirty="0" smtClean="0"/>
              <a:t>Table 11-5 shows the values of UCSZ2, </a:t>
            </a:r>
            <a:r>
              <a:rPr lang="en-US" sz="2000" dirty="0" err="1" smtClean="0"/>
              <a:t>UCSZl</a:t>
            </a:r>
            <a:r>
              <a:rPr lang="en-US" sz="2000" dirty="0" smtClean="0"/>
              <a:t>, and UCSZ0 for different character sizes. In this book we use the 8-bit character size because it is the most common in x86 serial communications. If you want to use 9-bit data, you have to use the RXB8 and TXB8 bits in UCSRB as the 9th bit of UDR (USART Data Registers).</a:t>
            </a:r>
          </a:p>
          <a:p>
            <a:pPr>
              <a:buNone/>
            </a:pPr>
            <a:endParaRPr lang="en-US" dirty="0"/>
          </a:p>
        </p:txBody>
      </p:sp>
      <p:pic>
        <p:nvPicPr>
          <p:cNvPr id="18434" name="Picture 2"/>
          <p:cNvPicPr>
            <a:picLocks noChangeAspect="1" noChangeArrowheads="1"/>
          </p:cNvPicPr>
          <p:nvPr/>
        </p:nvPicPr>
        <p:blipFill>
          <a:blip r:embed="rId3" cstate="print"/>
          <a:srcRect/>
          <a:stretch>
            <a:fillRect/>
          </a:stretch>
        </p:blipFill>
        <p:spPr bwMode="auto">
          <a:xfrm>
            <a:off x="872462" y="3571876"/>
            <a:ext cx="7200000" cy="2339350"/>
          </a:xfrm>
          <a:prstGeom prst="rect">
            <a:avLst/>
          </a:prstGeom>
          <a:noFill/>
          <a:ln w="9525">
            <a:noFill/>
            <a:miter lim="800000"/>
            <a:headEnd/>
            <a:tailEnd/>
          </a:ln>
          <a:effectLst/>
        </p:spPr>
      </p:pic>
      <p:sp>
        <p:nvSpPr>
          <p:cNvPr id="9" name="Rectangle 8"/>
          <p:cNvSpPr/>
          <p:nvPr/>
        </p:nvSpPr>
        <p:spPr>
          <a:xfrm>
            <a:off x="971600" y="3789040"/>
            <a:ext cx="7056784" cy="1728192"/>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marL="0" indent="274320" algn="just">
              <a:spcBef>
                <a:spcPts val="0"/>
              </a:spcBef>
              <a:buNone/>
            </a:pPr>
            <a:r>
              <a:rPr lang="en-US" sz="2000" dirty="0" smtClean="0"/>
              <a:t>Because of some technical considerations, the UCSRC register shares the same I/O location as the UBRRH, and therefore some care must be taken when accessing these I/O locations. </a:t>
            </a:r>
          </a:p>
          <a:p>
            <a:pPr marL="0" indent="274320" algn="just">
              <a:spcBef>
                <a:spcPts val="0"/>
              </a:spcBef>
              <a:buNone/>
            </a:pPr>
            <a:endParaRPr lang="en-US" sz="2000" dirty="0" smtClean="0"/>
          </a:p>
          <a:p>
            <a:pPr marL="0" indent="274320" algn="just">
              <a:spcBef>
                <a:spcPts val="0"/>
              </a:spcBef>
              <a:buNone/>
            </a:pPr>
            <a:r>
              <a:rPr lang="en-US" sz="2000" dirty="0" smtClean="0"/>
              <a:t>When you write to UCSRC or UBRRH, the high bit of the written value (URSEL) controls which of the two registers will be the target of the write operation. </a:t>
            </a:r>
          </a:p>
          <a:p>
            <a:pPr marL="0" indent="274320" algn="just">
              <a:spcBef>
                <a:spcPts val="0"/>
              </a:spcBef>
              <a:buNone/>
            </a:pPr>
            <a:endParaRPr lang="en-US" sz="2000" dirty="0" smtClean="0">
              <a:solidFill>
                <a:srgbClr val="FF0000"/>
              </a:solidFill>
            </a:endParaRPr>
          </a:p>
          <a:p>
            <a:pPr marL="0" indent="274320" algn="just">
              <a:spcBef>
                <a:spcPts val="0"/>
              </a:spcBef>
              <a:buNone/>
            </a:pPr>
            <a:r>
              <a:rPr lang="en-US" sz="2000" dirty="0" smtClean="0">
                <a:solidFill>
                  <a:srgbClr val="FF0000"/>
                </a:solidFill>
              </a:rPr>
              <a:t>If URSEL is zero during a write operation, the UBRRH value will be updated;</a:t>
            </a:r>
            <a:r>
              <a:rPr lang="en-US" sz="2000" dirty="0" smtClean="0"/>
              <a:t> otherwise</a:t>
            </a:r>
            <a:r>
              <a:rPr lang="en-US" sz="2000" dirty="0" smtClean="0">
                <a:solidFill>
                  <a:srgbClr val="FF0000"/>
                </a:solidFill>
              </a:rPr>
              <a:t>, UCSRC will be updated</a:t>
            </a:r>
            <a:r>
              <a:rPr lang="en-US" sz="2000"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rgbClr val="FF0000"/>
                </a:solidFill>
              </a:rPr>
              <a:t>Example 11-2 </a:t>
            </a:r>
          </a:p>
          <a:p>
            <a:pPr marL="457200" indent="-457200" algn="just">
              <a:buAutoNum type="alphaLcParenBoth"/>
            </a:pPr>
            <a:r>
              <a:rPr lang="en-US" sz="2000" dirty="0" smtClean="0"/>
              <a:t>What </a:t>
            </a:r>
            <a:r>
              <a:rPr lang="en-US" sz="2000" dirty="0"/>
              <a:t>are the values of UCSRB and UCSRC needed to configure USART for </a:t>
            </a:r>
            <a:r>
              <a:rPr lang="en-US" sz="2000" dirty="0" smtClean="0"/>
              <a:t>asynchronous </a:t>
            </a:r>
            <a:r>
              <a:rPr lang="en-US" sz="2000" dirty="0"/>
              <a:t>operating mode, 8 data bits (character size), no parity, and 1 stop bit? Enable both receive and transmit. </a:t>
            </a:r>
            <a:endParaRPr lang="en-US" sz="2000" dirty="0" smtClean="0"/>
          </a:p>
          <a:p>
            <a:pPr marL="457200" indent="-457200" algn="just">
              <a:buAutoNum type="alphaLcParenBoth"/>
            </a:pPr>
            <a:r>
              <a:rPr lang="en-US" sz="2000" dirty="0" smtClean="0"/>
              <a:t>Write </a:t>
            </a:r>
            <a:r>
              <a:rPr lang="en-US" sz="2000" dirty="0"/>
              <a:t>a program for the AVR to set the values of UCSRB and UCSRC for this </a:t>
            </a:r>
            <a:r>
              <a:rPr lang="en-US" sz="2000" dirty="0" smtClean="0"/>
              <a:t>configuration</a:t>
            </a:r>
            <a:r>
              <a:rPr lang="en-US" sz="2000" dirty="0"/>
              <a:t>. </a:t>
            </a:r>
          </a:p>
          <a:p>
            <a:pPr marL="0" indent="0">
              <a:buNone/>
            </a:pPr>
            <a:r>
              <a:rPr lang="en-US" sz="2400" dirty="0">
                <a:solidFill>
                  <a:srgbClr val="0066FF"/>
                </a:solidFill>
              </a:rPr>
              <a:t>Solution:</a:t>
            </a:r>
            <a:r>
              <a:rPr lang="en-US" dirty="0"/>
              <a:t> </a:t>
            </a:r>
          </a:p>
          <a:p>
            <a:pPr marL="457200" indent="-457200">
              <a:buAutoNum type="alphaLcParenBoth"/>
            </a:pPr>
            <a:r>
              <a:rPr lang="en-US" sz="2000" dirty="0" smtClean="0"/>
              <a:t>RXEN </a:t>
            </a:r>
            <a:r>
              <a:rPr lang="en-US" sz="2000" dirty="0"/>
              <a:t>and TXEN have to be 1 to enable receive and transmit. UCSZ2:0 should be 011 for 8-bit data, UMSEL should be 0 for asynchronous operating mode, UPM 1:0 have to be 00 for no parity, and USBS should be 0 for one stop bit. </a:t>
            </a:r>
            <a:endParaRPr lang="en-US" sz="2000" dirty="0" smtClean="0"/>
          </a:p>
          <a:p>
            <a:pPr marL="457200" indent="-457200">
              <a:buAutoNum type="alphaLcParenBoth"/>
            </a:pPr>
            <a:r>
              <a:rPr lang="en-US" sz="2000" dirty="0" smtClean="0"/>
              <a:t>Refer to the program in the next page</a:t>
            </a:r>
            <a:endParaRPr lang="en-US" sz="2000" dirty="0"/>
          </a:p>
        </p:txBody>
      </p:sp>
      <p:sp>
        <p:nvSpPr>
          <p:cNvPr id="6" name="Rounded Rectangle 5"/>
          <p:cNvSpPr/>
          <p:nvPr/>
        </p:nvSpPr>
        <p:spPr>
          <a:xfrm>
            <a:off x="914400" y="1447800"/>
            <a:ext cx="1785392"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14400" y="3645024"/>
            <a:ext cx="1209328"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71600" y="3816752"/>
            <a:ext cx="7315200" cy="1628472"/>
          </a:xfrm>
        </p:spPr>
      </p:pic>
      <p:sp>
        <p:nvSpPr>
          <p:cNvPr id="8" name="Rectangle 7"/>
          <p:cNvSpPr/>
          <p:nvPr/>
        </p:nvSpPr>
        <p:spPr>
          <a:xfrm>
            <a:off x="971600" y="1427835"/>
            <a:ext cx="7416824" cy="2000548"/>
          </a:xfrm>
          <a:prstGeom prst="rect">
            <a:avLst/>
          </a:prstGeom>
        </p:spPr>
        <p:txBody>
          <a:bodyPr wrap="square">
            <a:spAutoFit/>
          </a:bodyPr>
          <a:lstStyle/>
          <a:p>
            <a:r>
              <a:rPr lang="en-US" sz="2400" dirty="0">
                <a:solidFill>
                  <a:srgbClr val="0066FF"/>
                </a:solidFill>
              </a:rPr>
              <a:t>Solution:</a:t>
            </a:r>
            <a:r>
              <a:rPr lang="en-US" sz="2400" dirty="0"/>
              <a:t> </a:t>
            </a:r>
          </a:p>
          <a:p>
            <a:pPr marL="457200" indent="-457200">
              <a:buAutoNum type="alphaLcParenBoth"/>
            </a:pPr>
            <a:r>
              <a:rPr lang="en-US" sz="2000" dirty="0"/>
              <a:t>RXEN and TXEN have to be 1 to enable receive and transmit. UCSZ2:0 should be 011 for 8-bit data, UMSEL should be 0 for asynchronous operating mode, UPM 1:0 have to be 00 for no parity, and USBS should be 0 for one stop bit. </a:t>
            </a:r>
          </a:p>
          <a:p>
            <a:pPr marL="457200" indent="-457200">
              <a:buAutoNum type="alphaLcParenBoth"/>
            </a:pPr>
            <a:r>
              <a:rPr lang="en-US" sz="2000" dirty="0"/>
              <a:t>Refer to the </a:t>
            </a:r>
            <a:r>
              <a:rPr lang="en-US" sz="2000" dirty="0" smtClean="0"/>
              <a:t>following program </a:t>
            </a:r>
            <a:endParaRPr lang="en-US" sz="2000" dirty="0"/>
          </a:p>
        </p:txBody>
      </p:sp>
      <p:sp>
        <p:nvSpPr>
          <p:cNvPr id="10" name="Rounded Rectangle 9"/>
          <p:cNvSpPr/>
          <p:nvPr/>
        </p:nvSpPr>
        <p:spPr>
          <a:xfrm>
            <a:off x="914400" y="1484784"/>
            <a:ext cx="1209328"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129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621160"/>
          </a:xfrm>
        </p:spPr>
        <p:txBody>
          <a:bodyPr>
            <a:normAutofit/>
          </a:bodyPr>
          <a:lstStyle/>
          <a:p>
            <a:pPr marL="0" indent="0">
              <a:buNone/>
            </a:pPr>
            <a:r>
              <a:rPr lang="en-US" sz="2400" dirty="0">
                <a:solidFill>
                  <a:srgbClr val="FF0000"/>
                </a:solidFill>
              </a:rPr>
              <a:t>Example 11-3 </a:t>
            </a:r>
          </a:p>
          <a:p>
            <a:pPr marL="0" indent="0" algn="just">
              <a:buNone/>
            </a:pPr>
            <a:r>
              <a:rPr lang="en-US" sz="2000" dirty="0"/>
              <a:t>In Example 11-2, set the baud rate to 1200 and write a program for the AVR to set up the values of UCSRB, UCSRC, and UBRR. (</a:t>
            </a:r>
            <a:r>
              <a:rPr lang="en-US" sz="2000" dirty="0" err="1" smtClean="0"/>
              <a:t>Fosc</a:t>
            </a:r>
            <a:r>
              <a:rPr lang="en-US" sz="2000" dirty="0" smtClean="0"/>
              <a:t> </a:t>
            </a:r>
            <a:r>
              <a:rPr lang="en-US" sz="2000" dirty="0"/>
              <a:t>= 8 MHz) </a:t>
            </a:r>
          </a:p>
          <a:p>
            <a:pPr marL="0" indent="0">
              <a:buNone/>
            </a:pPr>
            <a:r>
              <a:rPr lang="en-US" sz="2400" dirty="0">
                <a:solidFill>
                  <a:srgbClr val="0066FF"/>
                </a:solidFill>
              </a:rPr>
              <a:t>Solution: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212976"/>
            <a:ext cx="7315200" cy="2150815"/>
          </a:xfrm>
          <a:prstGeom prst="rect">
            <a:avLst/>
          </a:prstGeom>
        </p:spPr>
      </p:pic>
      <p:sp>
        <p:nvSpPr>
          <p:cNvPr id="9" name="Rounded Rectangle 8"/>
          <p:cNvSpPr/>
          <p:nvPr/>
        </p:nvSpPr>
        <p:spPr>
          <a:xfrm>
            <a:off x="914400" y="1447800"/>
            <a:ext cx="1785392"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14400" y="2636912"/>
            <a:ext cx="1209328"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b="1" dirty="0" smtClean="0"/>
              <a:t>FE and PE flag bits</a:t>
            </a:r>
          </a:p>
          <a:p>
            <a:pPr marL="0" indent="274320" algn="just">
              <a:spcBef>
                <a:spcPts val="0"/>
              </a:spcBef>
              <a:buNone/>
            </a:pPr>
            <a:r>
              <a:rPr lang="en-US" sz="2000" dirty="0" smtClean="0"/>
              <a:t>When the AVR USART receives a byte, </a:t>
            </a:r>
          </a:p>
          <a:p>
            <a:pPr marL="273600" algn="just">
              <a:spcBef>
                <a:spcPts val="0"/>
              </a:spcBef>
            </a:pPr>
            <a:r>
              <a:rPr lang="en-US" sz="2000" dirty="0" smtClean="0"/>
              <a:t>we can check the parity bit and stop bit. If the parity bit is not correct, the AVR will set PE to one, indicating that an parity error has occurred.</a:t>
            </a:r>
          </a:p>
          <a:p>
            <a:pPr marL="273600" algn="just">
              <a:spcBef>
                <a:spcPts val="0"/>
              </a:spcBef>
              <a:buNone/>
            </a:pPr>
            <a:r>
              <a:rPr lang="en-US" sz="2000" dirty="0" smtClean="0"/>
              <a:t> </a:t>
            </a:r>
          </a:p>
          <a:p>
            <a:pPr marL="273600" algn="just">
              <a:spcBef>
                <a:spcPts val="0"/>
              </a:spcBef>
            </a:pPr>
            <a:r>
              <a:rPr lang="en-US" sz="2000" dirty="0" smtClean="0"/>
              <a:t>We can also check the stop bit. As we mentioned before, the stop bit must be one, otherwise the AVR would generate a stop bit error and set the FE flag bit to one, indicating that a stop bit error has occurred. </a:t>
            </a:r>
          </a:p>
          <a:p>
            <a:pPr marL="273600" algn="just">
              <a:spcBef>
                <a:spcPts val="0"/>
              </a:spcBef>
            </a:pPr>
            <a:endParaRPr lang="en-US" sz="2000" dirty="0" smtClean="0"/>
          </a:p>
          <a:p>
            <a:pPr marL="273600" algn="just">
              <a:spcBef>
                <a:spcPts val="0"/>
              </a:spcBef>
            </a:pPr>
            <a:r>
              <a:rPr lang="en-US" sz="2000" dirty="0" smtClean="0"/>
              <a:t>We can check these flags to see if the received data is valid and correct. </a:t>
            </a:r>
          </a:p>
          <a:p>
            <a:pPr marL="273600" algn="just">
              <a:spcBef>
                <a:spcPts val="0"/>
              </a:spcBef>
            </a:pPr>
            <a:endParaRPr lang="en-US" sz="2000" dirty="0" smtClean="0"/>
          </a:p>
          <a:p>
            <a:pPr marL="273600" algn="just">
              <a:spcBef>
                <a:spcPts val="0"/>
              </a:spcBef>
            </a:pPr>
            <a:r>
              <a:rPr lang="en-US" sz="2000" dirty="0" smtClean="0"/>
              <a:t>Notice that FE and PE are valid until the receive buffer (UDR) is read. So we have to read FE and PE bits before reading UDR. </a:t>
            </a:r>
          </a:p>
          <a:p>
            <a:pPr marL="273600"/>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normAutofit/>
          </a:bodyPr>
          <a:lstStyle/>
          <a:p>
            <a:pPr marL="0" indent="274320" algn="just">
              <a:spcBef>
                <a:spcPts val="0"/>
              </a:spcBef>
              <a:buNone/>
            </a:pPr>
            <a:r>
              <a:rPr lang="en-US" sz="2000" b="1" dirty="0" smtClean="0"/>
              <a:t>Serial data communication uses two methods</a:t>
            </a:r>
            <a:endParaRPr lang="en-US" sz="2000" dirty="0" smtClean="0"/>
          </a:p>
          <a:p>
            <a:pPr marL="0" indent="274320" algn="just">
              <a:spcBef>
                <a:spcPts val="0"/>
              </a:spcBef>
              <a:buNone/>
            </a:pPr>
            <a:r>
              <a:rPr lang="en-US" sz="2000" dirty="0" smtClean="0"/>
              <a:t> </a:t>
            </a:r>
          </a:p>
          <a:p>
            <a:pPr marL="0" indent="274320" algn="just">
              <a:spcBef>
                <a:spcPts val="0"/>
              </a:spcBef>
              <a:buFont typeface="+mj-lt"/>
              <a:buAutoNum type="arabicPeriod"/>
            </a:pPr>
            <a:r>
              <a:rPr lang="en-US" sz="2000" dirty="0" smtClean="0"/>
              <a:t>The synchronous method transfers a block of data (characters) at a time</a:t>
            </a:r>
          </a:p>
          <a:p>
            <a:pPr marL="0" indent="274320" algn="just">
              <a:spcBef>
                <a:spcPts val="0"/>
              </a:spcBef>
              <a:buFont typeface="+mj-lt"/>
              <a:buAutoNum type="arabicPeriod"/>
            </a:pPr>
            <a:r>
              <a:rPr lang="en-US" sz="2000" dirty="0" smtClean="0"/>
              <a:t> The asynchronous method transfers a single byte at a time. </a:t>
            </a:r>
          </a:p>
          <a:p>
            <a:pPr marL="0" indent="274320" algn="just">
              <a:spcBef>
                <a:spcPts val="0"/>
              </a:spcBef>
              <a:buFont typeface="+mj-lt"/>
              <a:buAutoNum type="arabicPeriod"/>
            </a:pPr>
            <a:endParaRPr lang="en-US" sz="2000" dirty="0" smtClean="0"/>
          </a:p>
          <a:p>
            <a:pPr marL="0" indent="274320" algn="just">
              <a:spcBef>
                <a:spcPts val="0"/>
              </a:spcBef>
              <a:buNone/>
            </a:pPr>
            <a:r>
              <a:rPr lang="en-US" sz="2000" dirty="0" smtClean="0"/>
              <a:t>It is possible to write software to use either of these methods, but the programs can be tedious and long. For this reason, special IC chips are made by many manufacturers for serial data communications. </a:t>
            </a:r>
          </a:p>
          <a:p>
            <a:pPr marL="0" indent="274320" algn="just">
              <a:spcBef>
                <a:spcPts val="0"/>
              </a:spcBef>
              <a:buNone/>
            </a:pPr>
            <a:r>
              <a:rPr lang="en-US" sz="2000" dirty="0" smtClean="0"/>
              <a:t>These chips are commonly referred to as </a:t>
            </a:r>
          </a:p>
          <a:p>
            <a:pPr marL="0" indent="0" algn="ctr">
              <a:spcBef>
                <a:spcPts val="0"/>
              </a:spcBef>
              <a:buNone/>
            </a:pPr>
            <a:r>
              <a:rPr lang="en-US" sz="2000" dirty="0" smtClean="0"/>
              <a:t>UART (universal asynchronous receiver-transmitter) and </a:t>
            </a:r>
          </a:p>
          <a:p>
            <a:pPr marL="0" indent="0" algn="ctr">
              <a:spcBef>
                <a:spcPts val="0"/>
              </a:spcBef>
              <a:buNone/>
            </a:pPr>
            <a:r>
              <a:rPr lang="en-US" sz="2000" dirty="0" smtClean="0"/>
              <a:t>USART (universal synchronous/asynchronous receiver-transmitter). </a:t>
            </a:r>
          </a:p>
          <a:p>
            <a:pPr marL="0" indent="0" algn="ctr">
              <a:spcBef>
                <a:spcPts val="0"/>
              </a:spcBef>
              <a:buNone/>
            </a:pPr>
            <a:endParaRPr lang="en-US" sz="2000" dirty="0" smtClean="0"/>
          </a:p>
          <a:p>
            <a:pPr marL="0" indent="0" algn="ctr">
              <a:spcBef>
                <a:spcPts val="0"/>
              </a:spcBef>
              <a:buNone/>
            </a:pPr>
            <a:r>
              <a:rPr lang="en-US" sz="2000" dirty="0" smtClean="0"/>
              <a:t>The AVR chip has a built-in USART.</a:t>
            </a:r>
          </a:p>
          <a:p>
            <a:pPr marL="0" indent="274320" algn="just">
              <a:spcBef>
                <a:spcPts val="0"/>
              </a:spcBef>
              <a:buNone/>
            </a:pPr>
            <a:endParaRPr lang="en-US" sz="2000" dirty="0" smtClean="0"/>
          </a:p>
          <a:p>
            <a:pPr>
              <a:buNone/>
            </a:pPr>
            <a:endParaRPr lang="en-US" dirty="0"/>
          </a:p>
        </p:txBody>
      </p:sp>
      <p:sp>
        <p:nvSpPr>
          <p:cNvPr id="9" name="Rounded Rectangle 8"/>
          <p:cNvSpPr/>
          <p:nvPr/>
        </p:nvSpPr>
        <p:spPr>
          <a:xfrm>
            <a:off x="971600" y="2060848"/>
            <a:ext cx="6696744" cy="28803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71600" y="2420888"/>
            <a:ext cx="6696744" cy="28803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259632" y="4221088"/>
            <a:ext cx="6480720" cy="648072"/>
          </a:xfrm>
          <a:prstGeom prst="round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843808" y="5085184"/>
            <a:ext cx="3384376" cy="504056"/>
          </a:xfrm>
          <a:prstGeom prst="round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lnSpcReduction="10000"/>
          </a:bodyPr>
          <a:lstStyle/>
          <a:p>
            <a:pPr>
              <a:buNone/>
            </a:pPr>
            <a:r>
              <a:rPr lang="en-US" b="1" dirty="0" smtClean="0"/>
              <a:t>Programming the AVR to transfer data serially</a:t>
            </a:r>
          </a:p>
          <a:p>
            <a:pPr marL="0" indent="274320">
              <a:spcBef>
                <a:spcPts val="0"/>
              </a:spcBef>
              <a:buNone/>
            </a:pPr>
            <a:r>
              <a:rPr lang="en-US" sz="2000" dirty="0" smtClean="0"/>
              <a:t>In programming the AVR to transfer character bytes serially, the following steps must be taken:</a:t>
            </a:r>
          </a:p>
          <a:p>
            <a:pPr marL="456480" indent="-457200" algn="just">
              <a:spcBef>
                <a:spcPts val="1200"/>
              </a:spcBef>
              <a:buFont typeface="+mj-lt"/>
              <a:buAutoNum type="arabicPeriod"/>
            </a:pPr>
            <a:r>
              <a:rPr lang="en-US" sz="1800" dirty="0" smtClean="0"/>
              <a:t>The UCSRB register is loaded with the value 08H, enabling the USART transmitter. The transmitter will override normal port operation for the </a:t>
            </a:r>
            <a:r>
              <a:rPr lang="en-US" sz="1800" dirty="0" err="1" smtClean="0"/>
              <a:t>TxD</a:t>
            </a:r>
            <a:r>
              <a:rPr lang="en-US" sz="1800" dirty="0" smtClean="0"/>
              <a:t> pin when enabled. </a:t>
            </a:r>
          </a:p>
          <a:p>
            <a:pPr marL="456480" indent="-457200" algn="just">
              <a:spcBef>
                <a:spcPts val="1200"/>
              </a:spcBef>
              <a:buFont typeface="+mj-lt"/>
              <a:buAutoNum type="arabicPeriod"/>
            </a:pPr>
            <a:r>
              <a:rPr lang="en-US" sz="1800" dirty="0" smtClean="0"/>
              <a:t>The UCSRC register is loaded with the value 06H, indicating asynchronous mode with 8-bit data frame, no parity, and one stop bit.</a:t>
            </a:r>
          </a:p>
          <a:p>
            <a:pPr marL="456480" indent="-457200" algn="just">
              <a:spcBef>
                <a:spcPts val="1200"/>
              </a:spcBef>
              <a:buFont typeface="+mj-lt"/>
              <a:buAutoNum type="arabicPeriod"/>
            </a:pPr>
            <a:r>
              <a:rPr lang="en-US" sz="1800" dirty="0" smtClean="0"/>
              <a:t>The UBRR is loaded with one of the values in Table 11-4 (if </a:t>
            </a:r>
            <a:r>
              <a:rPr lang="en-US" sz="1800" dirty="0" err="1" smtClean="0"/>
              <a:t>Fosc</a:t>
            </a:r>
            <a:r>
              <a:rPr lang="en-US" sz="1800" dirty="0" smtClean="0"/>
              <a:t> = 8 MHz) to set the baud rate for serial data transfer.</a:t>
            </a:r>
          </a:p>
          <a:p>
            <a:pPr marL="456480" indent="-457200" algn="just">
              <a:spcBef>
                <a:spcPts val="1200"/>
              </a:spcBef>
              <a:buFont typeface="+mj-lt"/>
              <a:buAutoNum type="arabicPeriod"/>
            </a:pPr>
            <a:r>
              <a:rPr lang="en-US" sz="1800" dirty="0" smtClean="0"/>
              <a:t>The character byte to be transmitted serially is written into the UDR register.</a:t>
            </a:r>
          </a:p>
          <a:p>
            <a:pPr marL="456480" indent="-457200" algn="just">
              <a:spcBef>
                <a:spcPts val="1200"/>
              </a:spcBef>
              <a:buFont typeface="+mj-lt"/>
              <a:buAutoNum type="arabicPeriod"/>
            </a:pPr>
            <a:r>
              <a:rPr lang="en-US" sz="1800" dirty="0" smtClean="0"/>
              <a:t>Monitor the UDRE bit of the UCSRA register to make sure UDR is ready for the next byte.</a:t>
            </a:r>
          </a:p>
          <a:p>
            <a:pPr marL="456480" indent="-457200" algn="just">
              <a:spcBef>
                <a:spcPts val="1200"/>
              </a:spcBef>
              <a:buFont typeface="+mj-lt"/>
              <a:buAutoNum type="arabicPeriod"/>
            </a:pPr>
            <a:r>
              <a:rPr lang="en-US" sz="1800" dirty="0" smtClean="0"/>
              <a:t>To transmit the next character, go to Step 4.</a:t>
            </a:r>
          </a:p>
          <a:p>
            <a:pPr marL="0" indent="274320">
              <a:spcBef>
                <a:spcPts val="0"/>
              </a:spcBef>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b="1" dirty="0" smtClean="0"/>
              <a:t>Importance of monitoring the UDRE flag</a:t>
            </a:r>
          </a:p>
          <a:p>
            <a:pPr marL="0" indent="274320" algn="just">
              <a:spcBef>
                <a:spcPts val="0"/>
              </a:spcBef>
              <a:buNone/>
            </a:pPr>
            <a:r>
              <a:rPr lang="en-US" sz="2000" dirty="0" smtClean="0"/>
              <a:t>By monitoring the UDRE flag, we make sure that we are not overloading the UDR register. If we write another byte into the UDR register before it is empty, the old byte could be lost before it is transmitted.</a:t>
            </a:r>
          </a:p>
          <a:p>
            <a:pPr>
              <a:buNone/>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747520" y="1556792"/>
            <a:ext cx="7640904" cy="1446550"/>
          </a:xfrm>
          <a:prstGeom prst="rect">
            <a:avLst/>
          </a:prstGeom>
        </p:spPr>
        <p:txBody>
          <a:bodyPr wrap="square">
            <a:spAutoFit/>
          </a:bodyPr>
          <a:lstStyle/>
          <a:p>
            <a:r>
              <a:rPr lang="en-US" sz="2400" dirty="0">
                <a:solidFill>
                  <a:srgbClr val="FF0000"/>
                </a:solidFill>
              </a:rPr>
              <a:t>Example 11-4 </a:t>
            </a:r>
          </a:p>
          <a:p>
            <a:pPr algn="just"/>
            <a:r>
              <a:rPr lang="en-US" sz="2000" dirty="0"/>
              <a:t>Write a program for the AVR to transfer the letter 'G' serially at 9600 baud, </a:t>
            </a:r>
            <a:r>
              <a:rPr lang="en-US" sz="2000" dirty="0" smtClean="0"/>
              <a:t>continuously</a:t>
            </a:r>
            <a:r>
              <a:rPr lang="en-US" sz="2000" dirty="0"/>
              <a:t>. Assume XTAL = 8 MHz. </a:t>
            </a:r>
          </a:p>
          <a:p>
            <a:r>
              <a:rPr lang="en-US" sz="2400" dirty="0">
                <a:solidFill>
                  <a:srgbClr val="0066FF"/>
                </a:solidFill>
              </a:rPr>
              <a:t>Solution: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068960"/>
            <a:ext cx="7315200" cy="2108886"/>
          </a:xfrm>
          <a:prstGeom prst="rect">
            <a:avLst/>
          </a:prstGeom>
        </p:spPr>
      </p:pic>
      <p:sp>
        <p:nvSpPr>
          <p:cNvPr id="11" name="Rounded Rectangle 10"/>
          <p:cNvSpPr/>
          <p:nvPr/>
        </p:nvSpPr>
        <p:spPr>
          <a:xfrm>
            <a:off x="755576" y="1519808"/>
            <a:ext cx="1785392"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55576" y="2564904"/>
            <a:ext cx="1209328"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2687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71600" y="1588452"/>
            <a:ext cx="7272808" cy="1446550"/>
          </a:xfrm>
          <a:prstGeom prst="rect">
            <a:avLst/>
          </a:prstGeom>
        </p:spPr>
        <p:txBody>
          <a:bodyPr wrap="square">
            <a:spAutoFit/>
          </a:bodyPr>
          <a:lstStyle/>
          <a:p>
            <a:r>
              <a:rPr lang="en-US" sz="2400" dirty="0">
                <a:solidFill>
                  <a:srgbClr val="FF0000"/>
                </a:solidFill>
              </a:rPr>
              <a:t>Example 11-5 </a:t>
            </a:r>
          </a:p>
          <a:p>
            <a:r>
              <a:rPr lang="en-US" sz="2000" dirty="0"/>
              <a:t>Write a program to transmit the message "YES " serially at 9600 baud, 8-bit data, and 1 stop bit. Do this forever. </a:t>
            </a:r>
          </a:p>
          <a:p>
            <a:r>
              <a:rPr lang="en-US" sz="2400" dirty="0">
                <a:solidFill>
                  <a:srgbClr val="0066FF"/>
                </a:solidFill>
              </a:rPr>
              <a:t>Solution: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184" y="2636912"/>
            <a:ext cx="7315200" cy="4219460"/>
          </a:xfrm>
          <a:prstGeom prst="rect">
            <a:avLst/>
          </a:prstGeom>
        </p:spPr>
      </p:pic>
      <p:sp>
        <p:nvSpPr>
          <p:cNvPr id="11" name="Rounded Rectangle 10"/>
          <p:cNvSpPr/>
          <p:nvPr/>
        </p:nvSpPr>
        <p:spPr>
          <a:xfrm>
            <a:off x="914400" y="1591816"/>
            <a:ext cx="1785392"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5410200"/>
          </a:xfrm>
        </p:spPr>
        <p:txBody>
          <a:bodyPr>
            <a:normAutofit/>
          </a:bodyPr>
          <a:lstStyle/>
          <a:p>
            <a:pPr>
              <a:buNone/>
            </a:pPr>
            <a:r>
              <a:rPr lang="en-US" b="1" dirty="0" smtClean="0"/>
              <a:t>Programming the AVR to receive data serially</a:t>
            </a:r>
          </a:p>
          <a:p>
            <a:pPr marL="0" indent="274320" algn="just">
              <a:spcBef>
                <a:spcPts val="0"/>
              </a:spcBef>
              <a:buNone/>
            </a:pPr>
            <a:r>
              <a:rPr lang="en-US" sz="1800" dirty="0" smtClean="0"/>
              <a:t>In programming the AVR to receive character bytes serially, the following steps must be taken:</a:t>
            </a:r>
          </a:p>
          <a:p>
            <a:pPr marL="360000" indent="-360000" algn="just">
              <a:spcBef>
                <a:spcPts val="1200"/>
              </a:spcBef>
              <a:buFont typeface="+mj-lt"/>
              <a:buAutoNum type="arabicPeriod"/>
            </a:pPr>
            <a:r>
              <a:rPr lang="en-US" sz="1800" dirty="0" smtClean="0"/>
              <a:t>The UCSRB register is loaded with the value 10H, enabling the USART receiver. The receiver will override normal port operation for the </a:t>
            </a:r>
            <a:r>
              <a:rPr lang="en-US" sz="1800" dirty="0" err="1" smtClean="0"/>
              <a:t>RxD</a:t>
            </a:r>
            <a:r>
              <a:rPr lang="en-US" sz="1800" dirty="0" smtClean="0"/>
              <a:t> pin when enabled.</a:t>
            </a:r>
          </a:p>
          <a:p>
            <a:pPr marL="360000" indent="-360000" algn="just">
              <a:spcBef>
                <a:spcPts val="1200"/>
              </a:spcBef>
              <a:buFont typeface="+mj-lt"/>
              <a:buAutoNum type="arabicPeriod"/>
            </a:pPr>
            <a:r>
              <a:rPr lang="en-US" sz="1800" dirty="0" smtClean="0"/>
              <a:t>The UCSRC register is loaded with the value 06H, indicating asynchronous mode with 8-bit data frame, no parity, and one stop bit.</a:t>
            </a:r>
          </a:p>
          <a:p>
            <a:pPr marL="360000" indent="-360000" algn="just">
              <a:spcBef>
                <a:spcPts val="1200"/>
              </a:spcBef>
              <a:buFont typeface="+mj-lt"/>
              <a:buAutoNum type="arabicPeriod"/>
            </a:pPr>
            <a:r>
              <a:rPr lang="en-US" sz="1800" dirty="0" smtClean="0"/>
              <a:t> The UBRR is loaded with one of the values in Table 11-4 (if </a:t>
            </a:r>
            <a:r>
              <a:rPr lang="en-US" sz="1800" dirty="0" err="1" smtClean="0"/>
              <a:t>Fosc</a:t>
            </a:r>
            <a:r>
              <a:rPr lang="en-US" sz="1800" dirty="0" smtClean="0"/>
              <a:t> = 8 MHz) to set the baud rate for serial data transfer.</a:t>
            </a:r>
          </a:p>
          <a:p>
            <a:pPr marL="360000" indent="-360000" algn="just">
              <a:spcBef>
                <a:spcPts val="1200"/>
              </a:spcBef>
              <a:buFont typeface="+mj-lt"/>
              <a:buAutoNum type="arabicPeriod"/>
            </a:pPr>
            <a:r>
              <a:rPr lang="en-US" sz="1800" dirty="0" smtClean="0"/>
              <a:t>The RXC flag bit of the UCSRA register is monitored for a HIGH to see if an entire character has been received yet.</a:t>
            </a:r>
          </a:p>
          <a:p>
            <a:pPr marL="360000" indent="-360000" algn="just">
              <a:spcBef>
                <a:spcPts val="1200"/>
              </a:spcBef>
              <a:buFont typeface="+mj-lt"/>
              <a:buAutoNum type="arabicPeriod"/>
            </a:pPr>
            <a:r>
              <a:rPr lang="en-US" sz="1800" dirty="0" smtClean="0"/>
              <a:t>When RXC is raised, the UDR register has the byte. Its contents are moved into a safe place.</a:t>
            </a:r>
          </a:p>
          <a:p>
            <a:pPr marL="360000" indent="-360000" algn="just">
              <a:spcBef>
                <a:spcPts val="1200"/>
              </a:spcBef>
              <a:buFont typeface="+mj-lt"/>
              <a:buAutoNum type="arabicPeriod"/>
            </a:pPr>
            <a:r>
              <a:rPr lang="en-US" sz="1800" dirty="0" smtClean="0"/>
              <a:t>To receive the next character, go to Step 5.</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613549"/>
            <a:ext cx="7474024" cy="1446550"/>
          </a:xfrm>
          <a:prstGeom prst="rect">
            <a:avLst/>
          </a:prstGeom>
        </p:spPr>
        <p:txBody>
          <a:bodyPr wrap="square">
            <a:spAutoFit/>
          </a:bodyPr>
          <a:lstStyle/>
          <a:p>
            <a:r>
              <a:rPr lang="en-US" sz="2400" dirty="0">
                <a:solidFill>
                  <a:srgbClr val="FF0000"/>
                </a:solidFill>
              </a:rPr>
              <a:t>Example 11-6 </a:t>
            </a:r>
          </a:p>
          <a:p>
            <a:r>
              <a:rPr lang="en-US" sz="2000" dirty="0"/>
              <a:t>Program the ATmega32 to receive bytes of data serially and put them on </a:t>
            </a:r>
            <a:r>
              <a:rPr lang="en-US" sz="2000" dirty="0" err="1" smtClean="0"/>
              <a:t>PortB</a:t>
            </a:r>
            <a:r>
              <a:rPr lang="en-US" sz="2000" dirty="0"/>
              <a:t>. Set the baud rate at 9600, 8-bit data, and 1 stop bit. </a:t>
            </a:r>
          </a:p>
          <a:p>
            <a:r>
              <a:rPr lang="en-US" sz="2400" dirty="0">
                <a:solidFill>
                  <a:srgbClr val="0066FF"/>
                </a:solidFill>
              </a:rPr>
              <a:t>Solution: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01181"/>
            <a:ext cx="7315200" cy="2948099"/>
          </a:xfrm>
          <a:prstGeom prst="rect">
            <a:avLst/>
          </a:prstGeom>
        </p:spPr>
      </p:pic>
      <p:sp>
        <p:nvSpPr>
          <p:cNvPr id="10" name="Rounded Rectangle 9"/>
          <p:cNvSpPr/>
          <p:nvPr/>
        </p:nvSpPr>
        <p:spPr>
          <a:xfrm>
            <a:off x="842392" y="1591816"/>
            <a:ext cx="1785392" cy="469032"/>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42392" y="2636912"/>
            <a:ext cx="1209328"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90649" y="1412776"/>
            <a:ext cx="7641791" cy="2308324"/>
          </a:xfrm>
          <a:prstGeom prst="rect">
            <a:avLst/>
          </a:prstGeom>
        </p:spPr>
        <p:txBody>
          <a:bodyPr wrap="square">
            <a:spAutoFit/>
          </a:bodyPr>
          <a:lstStyle/>
          <a:p>
            <a:r>
              <a:rPr lang="en-US" sz="2400" dirty="0">
                <a:solidFill>
                  <a:srgbClr val="FF0000"/>
                </a:solidFill>
              </a:rPr>
              <a:t>Example 11-7 </a:t>
            </a:r>
          </a:p>
          <a:p>
            <a:pPr algn="just"/>
            <a:r>
              <a:rPr lang="en-US" sz="2000" dirty="0"/>
              <a:t>Write an AVR program with the following parts: </a:t>
            </a:r>
            <a:endParaRPr lang="en-US" sz="2000" dirty="0" smtClean="0"/>
          </a:p>
          <a:p>
            <a:pPr marL="457200" indent="-457200" algn="just">
              <a:buAutoNum type="alphaLcParenBoth"/>
            </a:pPr>
            <a:r>
              <a:rPr lang="en-US" sz="2000" dirty="0" smtClean="0"/>
              <a:t>send </a:t>
            </a:r>
            <a:r>
              <a:rPr lang="en-US" sz="2000" dirty="0"/>
              <a:t>the message "YES" once to the PC screen, </a:t>
            </a:r>
            <a:endParaRPr lang="en-US" sz="2000" dirty="0" smtClean="0"/>
          </a:p>
          <a:p>
            <a:pPr marL="457200" indent="-457200" algn="just">
              <a:buAutoNum type="alphaLcParenBoth"/>
            </a:pPr>
            <a:r>
              <a:rPr lang="en-US" sz="2000" dirty="0" smtClean="0"/>
              <a:t>get </a:t>
            </a:r>
            <a:r>
              <a:rPr lang="en-US" sz="2000" dirty="0"/>
              <a:t>data from switches on Port A and transmit it via the serial port to the PC's screen, and </a:t>
            </a:r>
            <a:endParaRPr lang="en-US" sz="2000" dirty="0" smtClean="0"/>
          </a:p>
          <a:p>
            <a:pPr marL="457200" indent="-457200" algn="just">
              <a:buAutoNum type="alphaLcParenBoth"/>
            </a:pPr>
            <a:r>
              <a:rPr lang="en-US" sz="2000" dirty="0" smtClean="0"/>
              <a:t>receive </a:t>
            </a:r>
            <a:r>
              <a:rPr lang="en-US" sz="2000" dirty="0"/>
              <a:t>any key press sent by HyperTerminal and put it on LEDs. The programs must do parts (b) and (c) repeatedly. </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645024"/>
            <a:ext cx="7315200" cy="2558573"/>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528761"/>
            <a:ext cx="7315200" cy="4640326"/>
          </a:xfrm>
          <a:prstGeom prst="rect">
            <a:avLst/>
          </a:prstGeom>
        </p:spPr>
      </p:pic>
    </p:spTree>
    <p:extLst>
      <p:ext uri="{BB962C8B-B14F-4D97-AF65-F5344CB8AC3E}">
        <p14:creationId xmlns:p14="http://schemas.microsoft.com/office/powerpoint/2010/main" val="529718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b="1" dirty="0" smtClean="0"/>
              <a:t>Doubling the baud rate in the AVR</a:t>
            </a:r>
          </a:p>
          <a:p>
            <a:pPr marL="0" indent="274320" algn="just">
              <a:spcBef>
                <a:spcPts val="0"/>
              </a:spcBef>
              <a:buNone/>
            </a:pPr>
            <a:r>
              <a:rPr lang="en-US" sz="2000" dirty="0" smtClean="0"/>
              <a:t>There are two ways to increase the baud rate of data transfer in the AVR:</a:t>
            </a:r>
          </a:p>
          <a:p>
            <a:pPr marL="514350" indent="-514350">
              <a:spcBef>
                <a:spcPts val="1200"/>
              </a:spcBef>
              <a:buFont typeface="+mj-lt"/>
              <a:buAutoNum type="arabicPeriod"/>
            </a:pPr>
            <a:r>
              <a:rPr lang="en-US" sz="2000" dirty="0" smtClean="0"/>
              <a:t>Use a higher-frequency crystal.</a:t>
            </a:r>
          </a:p>
          <a:p>
            <a:pPr marL="514350" indent="-514350">
              <a:spcBef>
                <a:spcPts val="1200"/>
              </a:spcBef>
              <a:buFont typeface="+mj-lt"/>
              <a:buAutoNum type="arabicPeriod"/>
            </a:pPr>
            <a:r>
              <a:rPr lang="en-US" sz="2000" dirty="0" smtClean="0"/>
              <a:t>Change a bit in the UCSRA register, as shown below.</a:t>
            </a:r>
          </a:p>
          <a:p>
            <a:pPr marL="514350" indent="-514350">
              <a:spcBef>
                <a:spcPts val="1200"/>
              </a:spcBef>
              <a:buFont typeface="+mj-lt"/>
              <a:buAutoNum type="arabicPeriod"/>
            </a:pPr>
            <a:endParaRPr lang="en-US" sz="2000" dirty="0" smtClean="0"/>
          </a:p>
          <a:p>
            <a:pPr marL="0" indent="274320" algn="just">
              <a:spcBef>
                <a:spcPts val="0"/>
              </a:spcBef>
              <a:buNone/>
            </a:pPr>
            <a:r>
              <a:rPr lang="en-US" sz="2000" dirty="0" smtClean="0"/>
              <a:t>Option 1 is not feasible in many situations because the system crystal is fixed. Therefore, we will explore option 2. There is a software way to double the baud rate of the AVR while the crystal frequency stays the same. This is done with the U2X bit of the UCSRA register. </a:t>
            </a:r>
          </a:p>
          <a:p>
            <a:pPr marL="0" indent="274320" algn="just">
              <a:spcBef>
                <a:spcPts val="0"/>
              </a:spcBef>
              <a:buNone/>
            </a:pPr>
            <a:r>
              <a:rPr lang="en-US" sz="2000" dirty="0" smtClean="0"/>
              <a:t>If we set the U2X bit to HIGH, the third frequency divider (in Figure 11.9) will be bypassed. In the case of XTAL = 8 MHz and U2X bit set to HIGH, we would have:</a:t>
            </a:r>
          </a:p>
          <a:p>
            <a:pPr marL="0" indent="274320" algn="just">
              <a:spcBef>
                <a:spcPts val="0"/>
              </a:spcBef>
              <a:buNone/>
            </a:pPr>
            <a:endParaRPr lang="en-US" sz="2000" dirty="0" smtClean="0"/>
          </a:p>
          <a:p>
            <a:endParaRPr lang="en-US" sz="2000" dirty="0"/>
          </a:p>
        </p:txBody>
      </p:sp>
      <p:pic>
        <p:nvPicPr>
          <p:cNvPr id="27650" name="Picture 2"/>
          <p:cNvPicPr>
            <a:picLocks noChangeAspect="1" noChangeArrowheads="1"/>
          </p:cNvPicPr>
          <p:nvPr/>
        </p:nvPicPr>
        <p:blipFill>
          <a:blip r:embed="rId3" cstate="print"/>
          <a:srcRect/>
          <a:stretch>
            <a:fillRect/>
          </a:stretch>
        </p:blipFill>
        <p:spPr bwMode="auto">
          <a:xfrm>
            <a:off x="1285852" y="5643578"/>
            <a:ext cx="6480000" cy="600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sz="2000" dirty="0" smtClean="0"/>
              <a:t>To get the X value for different baud rates we can solve the equation as follows:</a:t>
            </a:r>
          </a:p>
          <a:p>
            <a:endParaRPr lang="en-US" dirty="0" smtClean="0"/>
          </a:p>
          <a:p>
            <a:pPr>
              <a:buNone/>
            </a:pPr>
            <a:endParaRPr lang="en-US" dirty="0" smtClean="0"/>
          </a:p>
          <a:p>
            <a:pPr marL="0" indent="274320" algn="just">
              <a:spcBef>
                <a:spcPts val="0"/>
              </a:spcBef>
              <a:buNone/>
            </a:pPr>
            <a:r>
              <a:rPr lang="en-US" sz="2000" dirty="0" smtClean="0"/>
              <a:t>In Table 11-6 you can see values of UBRR in hex and decimal for different baud rates for U2X = 0 and U2X = 1. (XTAL = 8 MHz).</a:t>
            </a:r>
          </a:p>
          <a:p>
            <a:endParaRPr lang="en-US" dirty="0"/>
          </a:p>
        </p:txBody>
      </p:sp>
      <p:pic>
        <p:nvPicPr>
          <p:cNvPr id="28674" name="Picture 2"/>
          <p:cNvPicPr>
            <a:picLocks noChangeAspect="1" noChangeArrowheads="1"/>
          </p:cNvPicPr>
          <p:nvPr/>
        </p:nvPicPr>
        <p:blipFill>
          <a:blip r:embed="rId3" cstate="print"/>
          <a:srcRect/>
          <a:stretch>
            <a:fillRect/>
          </a:stretch>
        </p:blipFill>
        <p:spPr bwMode="auto">
          <a:xfrm>
            <a:off x="2326512" y="2046159"/>
            <a:ext cx="3960000" cy="59702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4" cstate="print"/>
          <a:srcRect/>
          <a:stretch>
            <a:fillRect/>
          </a:stretch>
        </p:blipFill>
        <p:spPr bwMode="auto">
          <a:xfrm>
            <a:off x="1235272" y="3545421"/>
            <a:ext cx="6480000" cy="23124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lstStyle/>
          <a:p>
            <a:pPr>
              <a:buNone/>
            </a:pPr>
            <a:r>
              <a:rPr lang="en-US" b="1" dirty="0" smtClean="0"/>
              <a:t>Half- and full-duplex transmission</a:t>
            </a:r>
          </a:p>
          <a:p>
            <a:pPr marL="0" indent="274320" algn="just">
              <a:spcBef>
                <a:spcPts val="0"/>
              </a:spcBef>
              <a:buNone/>
            </a:pPr>
            <a:r>
              <a:rPr lang="en-US" sz="2000" dirty="0" smtClean="0"/>
              <a:t>Duplex transmissions can be half or full duplex, depending on whether or not the data transfer can be simultaneous. </a:t>
            </a:r>
          </a:p>
          <a:p>
            <a:pPr marL="0" indent="274320" algn="just">
              <a:spcBef>
                <a:spcPts val="1800"/>
              </a:spcBef>
              <a:buNone/>
            </a:pPr>
            <a:r>
              <a:rPr lang="en-US" sz="2000" dirty="0" smtClean="0"/>
              <a:t>If data is transmitted one way at a time, it is referred to as </a:t>
            </a:r>
            <a:r>
              <a:rPr lang="en-US" sz="2000" b="1" i="1" dirty="0" smtClean="0">
                <a:solidFill>
                  <a:srgbClr val="FF0000"/>
                </a:solidFill>
              </a:rPr>
              <a:t>half duplex</a:t>
            </a:r>
            <a:r>
              <a:rPr lang="en-US" sz="2000" dirty="0" smtClean="0"/>
              <a:t>. </a:t>
            </a:r>
          </a:p>
          <a:p>
            <a:pPr marL="0" indent="274320" algn="just">
              <a:spcBef>
                <a:spcPts val="0"/>
              </a:spcBef>
              <a:spcAft>
                <a:spcPts val="1800"/>
              </a:spcAft>
              <a:buNone/>
            </a:pPr>
            <a:r>
              <a:rPr lang="en-US" sz="2000" dirty="0" smtClean="0"/>
              <a:t>If the data can go both ways at the same time, it is </a:t>
            </a:r>
            <a:r>
              <a:rPr lang="en-US" sz="2000" b="1" i="1" dirty="0" smtClean="0">
                <a:solidFill>
                  <a:srgbClr val="FF0000"/>
                </a:solidFill>
              </a:rPr>
              <a:t>full duplex</a:t>
            </a:r>
            <a:r>
              <a:rPr lang="en-US" sz="2000" dirty="0" smtClean="0"/>
              <a:t>. </a:t>
            </a:r>
          </a:p>
          <a:p>
            <a:pPr marL="0" indent="274320" algn="just">
              <a:spcBef>
                <a:spcPts val="0"/>
              </a:spcBef>
              <a:buNone/>
            </a:pPr>
            <a:endParaRPr lang="en-US" sz="2000" dirty="0" smtClean="0"/>
          </a:p>
          <a:p>
            <a:pPr marL="0" indent="274320" algn="just">
              <a:spcBef>
                <a:spcPts val="0"/>
              </a:spcBef>
              <a:buNone/>
            </a:pPr>
            <a:r>
              <a:rPr lang="en-US" sz="2000" dirty="0" smtClean="0"/>
              <a:t>Of course, full duplex requires  two wire conductors for the data lines (in addition to the signal ground), one for transmission and one for reception, in order to transfer and receive data simultaneously. </a:t>
            </a:r>
          </a:p>
          <a:p>
            <a:pPr marL="0" indent="274320" algn="just">
              <a:spcBef>
                <a:spcPts val="0"/>
              </a:spcBef>
              <a:buNone/>
            </a:pPr>
            <a:endParaRPr lang="en-US" sz="2000" dirty="0" smtClean="0"/>
          </a:p>
          <a:p>
            <a:pPr>
              <a:buNone/>
            </a:pPr>
            <a:endParaRPr lang="en-US" dirty="0"/>
          </a:p>
        </p:txBody>
      </p:sp>
      <p:sp>
        <p:nvSpPr>
          <p:cNvPr id="9" name="Rounded Rectangle 8"/>
          <p:cNvSpPr/>
          <p:nvPr/>
        </p:nvSpPr>
        <p:spPr>
          <a:xfrm>
            <a:off x="827584" y="2564904"/>
            <a:ext cx="6768752" cy="1008112"/>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b="1" dirty="0" smtClean="0"/>
              <a:t>Baud rate error calculation</a:t>
            </a:r>
          </a:p>
          <a:p>
            <a:pPr marL="0" indent="274320" algn="just">
              <a:spcBef>
                <a:spcPts val="0"/>
              </a:spcBef>
              <a:buNone/>
            </a:pPr>
            <a:r>
              <a:rPr lang="en-US" sz="2000" dirty="0" smtClean="0"/>
              <a:t>In calculating the baud rate we have used the integer number for the UBRR register values because AVR microcontrollers can only use integer values. By dropping the decimal portion of the calculated values we run the risk of introducing error into the baud rate. There are several ways to calculate this error. </a:t>
            </a:r>
            <a:r>
              <a:rPr lang="en-US" sz="2000" dirty="0" smtClean="0">
                <a:solidFill>
                  <a:srgbClr val="FF0000"/>
                </a:solidFill>
              </a:rPr>
              <a:t>One way would be to use the following formula. </a:t>
            </a:r>
          </a:p>
          <a:p>
            <a:pPr marL="0" indent="274320" algn="just">
              <a:spcBef>
                <a:spcPts val="0"/>
              </a:spcBef>
              <a:buNone/>
            </a:pPr>
            <a:endParaRPr lang="en-US" sz="2000" dirty="0" smtClean="0">
              <a:solidFill>
                <a:srgbClr val="FF0000"/>
              </a:solidFill>
            </a:endParaRPr>
          </a:p>
          <a:p>
            <a:pPr marL="0" indent="274320" algn="just">
              <a:spcBef>
                <a:spcPts val="0"/>
              </a:spcBef>
              <a:buNone/>
            </a:pPr>
            <a:endParaRPr lang="en-US" sz="2000" dirty="0" smtClean="0">
              <a:solidFill>
                <a:srgbClr val="FF0000"/>
              </a:solidFill>
            </a:endParaRPr>
          </a:p>
          <a:p>
            <a:pPr marL="0" indent="274320" algn="just">
              <a:spcBef>
                <a:spcPts val="0"/>
              </a:spcBef>
              <a:buNone/>
            </a:pPr>
            <a:r>
              <a:rPr lang="en-US" sz="2000" dirty="0" smtClean="0"/>
              <a:t>For example, with XTAL = 8 MHz and U2X = 0 we have the following for the 9600 baud rate:</a:t>
            </a:r>
          </a:p>
          <a:p>
            <a:pPr marL="0" indent="274320" algn="just">
              <a:spcBef>
                <a:spcPts val="0"/>
              </a:spcBef>
              <a:buNone/>
            </a:pPr>
            <a:endParaRPr lang="en-US" sz="2000" dirty="0" smtClean="0"/>
          </a:p>
          <a:p>
            <a:pPr marL="0" indent="274320" algn="just">
              <a:spcBef>
                <a:spcPts val="0"/>
              </a:spcBef>
              <a:buNone/>
            </a:pPr>
            <a:endParaRPr lang="en-US" sz="2000" dirty="0" smtClean="0">
              <a:solidFill>
                <a:srgbClr val="FF0000"/>
              </a:solidFill>
            </a:endParaRPr>
          </a:p>
          <a:p>
            <a:endParaRPr lang="en-US" dirty="0" smtClean="0"/>
          </a:p>
          <a:p>
            <a:pPr>
              <a:buNone/>
            </a:pPr>
            <a:endParaRPr lang="en-US" dirty="0"/>
          </a:p>
        </p:txBody>
      </p:sp>
      <p:pic>
        <p:nvPicPr>
          <p:cNvPr id="29698" name="Picture 2"/>
          <p:cNvPicPr>
            <a:picLocks noChangeAspect="1" noChangeArrowheads="1"/>
          </p:cNvPicPr>
          <p:nvPr/>
        </p:nvPicPr>
        <p:blipFill>
          <a:blip r:embed="rId3" cstate="print"/>
          <a:srcRect/>
          <a:stretch>
            <a:fillRect/>
          </a:stretch>
        </p:blipFill>
        <p:spPr bwMode="auto">
          <a:xfrm>
            <a:off x="1598082" y="3515903"/>
            <a:ext cx="5760000" cy="484601"/>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cstate="print"/>
          <a:srcRect/>
          <a:stretch>
            <a:fillRect/>
          </a:stretch>
        </p:blipFill>
        <p:spPr bwMode="auto">
          <a:xfrm>
            <a:off x="1815206" y="4714884"/>
            <a:ext cx="5400000" cy="694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marL="0" indent="274320">
              <a:spcBef>
                <a:spcPts val="0"/>
              </a:spcBef>
              <a:buNone/>
            </a:pPr>
            <a:r>
              <a:rPr lang="en-US" sz="2000" dirty="0" smtClean="0"/>
              <a:t>Another way to calculate the error rate is as follows: </a:t>
            </a:r>
          </a:p>
          <a:p>
            <a:pPr>
              <a:buNone/>
            </a:pPr>
            <a:endParaRPr lang="en-US" sz="2000" dirty="0" smtClean="0"/>
          </a:p>
          <a:p>
            <a:pPr>
              <a:buNone/>
            </a:pPr>
            <a:endParaRPr lang="en-US" sz="2000" dirty="0" smtClean="0"/>
          </a:p>
          <a:p>
            <a:pPr marL="0" indent="274320" algn="just">
              <a:spcBef>
                <a:spcPts val="0"/>
              </a:spcBef>
              <a:buNone/>
            </a:pPr>
            <a:r>
              <a:rPr lang="en-US" sz="2000" dirty="0" smtClean="0"/>
              <a:t>Where the desired baud rate is calculated using X = (</a:t>
            </a:r>
            <a:r>
              <a:rPr lang="en-US" sz="2000" dirty="0" err="1" smtClean="0"/>
              <a:t>Fosc</a:t>
            </a:r>
            <a:r>
              <a:rPr lang="en-US" sz="2000" dirty="0" smtClean="0"/>
              <a:t> / (16(Desired Baud rate))) - 1, and then the integer X (value loaded into UBRR reg) is used for the calculated baud rate as follows:</a:t>
            </a:r>
          </a:p>
          <a:p>
            <a:pPr marL="0" indent="274320" algn="just">
              <a:spcBef>
                <a:spcPts val="0"/>
              </a:spcBef>
              <a:buNone/>
            </a:pPr>
            <a:endParaRPr lang="en-US" sz="2800" dirty="0" smtClean="0"/>
          </a:p>
          <a:p>
            <a:pPr marL="0" indent="274320" algn="just">
              <a:spcBef>
                <a:spcPts val="0"/>
              </a:spcBef>
              <a:buNone/>
            </a:pPr>
            <a:endParaRPr lang="en-US" sz="2000" dirty="0" smtClean="0"/>
          </a:p>
          <a:p>
            <a:pPr marL="0" indent="274320" algn="just">
              <a:spcBef>
                <a:spcPts val="0"/>
              </a:spcBef>
              <a:buNone/>
            </a:pPr>
            <a:r>
              <a:rPr lang="en-US" sz="2000" dirty="0" smtClean="0"/>
              <a:t>For XTAL = 8 MHz and 9600 baud rate, we got X = 51. Therefore, we get the calculated baud rate of 8 MHz/(16(51 + 1)) = 9765. Now the error is calculated as follows: </a:t>
            </a:r>
          </a:p>
          <a:p>
            <a:pPr marL="0" indent="274320" algn="just">
              <a:spcBef>
                <a:spcPts val="0"/>
              </a:spcBef>
              <a:buNone/>
            </a:pPr>
            <a:endParaRPr lang="en-US" sz="2800" dirty="0" smtClean="0"/>
          </a:p>
          <a:p>
            <a:pPr marL="0" indent="274320" algn="just">
              <a:spcBef>
                <a:spcPts val="0"/>
              </a:spcBef>
              <a:buNone/>
            </a:pPr>
            <a:r>
              <a:rPr lang="en-US" sz="2000" dirty="0" smtClean="0"/>
              <a:t>which is the same as what we got earlier using the other method.</a:t>
            </a:r>
          </a:p>
          <a:p>
            <a:pPr marL="0" indent="274320" algn="just">
              <a:spcBef>
                <a:spcPts val="0"/>
              </a:spcBef>
              <a:buNone/>
            </a:pPr>
            <a:endParaRPr lang="en-US" sz="2000" dirty="0" smtClean="0"/>
          </a:p>
          <a:p>
            <a:endParaRPr lang="en-US" sz="2000" dirty="0" smtClean="0"/>
          </a:p>
          <a:p>
            <a:pPr marL="0" indent="274320" algn="just">
              <a:spcBef>
                <a:spcPts val="0"/>
              </a:spcBef>
              <a:buNone/>
            </a:pPr>
            <a:endParaRPr lang="en-US" sz="2000" dirty="0" smtClean="0"/>
          </a:p>
          <a:p>
            <a:pPr>
              <a:buNone/>
            </a:pPr>
            <a:endParaRPr lang="en-US" sz="2000" dirty="0" smtClean="0"/>
          </a:p>
          <a:p>
            <a:endParaRPr lang="en-US" dirty="0"/>
          </a:p>
        </p:txBody>
      </p:sp>
      <p:pic>
        <p:nvPicPr>
          <p:cNvPr id="30722" name="Picture 2"/>
          <p:cNvPicPr>
            <a:picLocks noChangeAspect="1" noChangeArrowheads="1"/>
          </p:cNvPicPr>
          <p:nvPr/>
        </p:nvPicPr>
        <p:blipFill>
          <a:blip r:embed="rId3" cstate="print"/>
          <a:srcRect/>
          <a:stretch>
            <a:fillRect/>
          </a:stretch>
        </p:blipFill>
        <p:spPr bwMode="auto">
          <a:xfrm>
            <a:off x="1455206" y="1928802"/>
            <a:ext cx="5760000" cy="327066"/>
          </a:xfrm>
          <a:prstGeom prst="rect">
            <a:avLst/>
          </a:prstGeom>
          <a:noFill/>
          <a:ln w="9525">
            <a:noFill/>
            <a:miter lim="800000"/>
            <a:headEnd/>
            <a:tailEnd/>
          </a:ln>
          <a:effectLst/>
        </p:spPr>
      </p:pic>
      <p:pic>
        <p:nvPicPr>
          <p:cNvPr id="30723" name="Picture 3"/>
          <p:cNvPicPr>
            <a:picLocks noChangeAspect="1" noChangeArrowheads="1"/>
          </p:cNvPicPr>
          <p:nvPr/>
        </p:nvPicPr>
        <p:blipFill>
          <a:blip r:embed="rId4" cstate="print"/>
          <a:srcRect/>
          <a:stretch>
            <a:fillRect/>
          </a:stretch>
        </p:blipFill>
        <p:spPr bwMode="auto">
          <a:xfrm>
            <a:off x="1960892" y="3643314"/>
            <a:ext cx="5040000" cy="544165"/>
          </a:xfrm>
          <a:prstGeom prst="rect">
            <a:avLst/>
          </a:prstGeom>
          <a:noFill/>
          <a:ln w="9525">
            <a:noFill/>
            <a:miter lim="800000"/>
            <a:headEnd/>
            <a:tailEnd/>
          </a:ln>
          <a:effectLst/>
        </p:spPr>
      </p:pic>
      <p:pic>
        <p:nvPicPr>
          <p:cNvPr id="30725" name="Picture 5"/>
          <p:cNvPicPr>
            <a:picLocks noChangeAspect="1" noChangeArrowheads="1"/>
          </p:cNvPicPr>
          <p:nvPr/>
        </p:nvPicPr>
        <p:blipFill>
          <a:blip r:embed="rId5" cstate="print"/>
          <a:srcRect/>
          <a:stretch>
            <a:fillRect/>
          </a:stretch>
        </p:blipFill>
        <p:spPr bwMode="auto">
          <a:xfrm>
            <a:off x="2760760" y="5143512"/>
            <a:ext cx="3240000" cy="3872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623878"/>
          </a:xfrm>
        </p:spPr>
        <p:txBody>
          <a:bodyPr>
            <a:normAutofit/>
          </a:bodyPr>
          <a:lstStyle/>
          <a:p>
            <a:pPr marL="0" indent="0">
              <a:spcBef>
                <a:spcPts val="0"/>
              </a:spcBef>
              <a:buClrTx/>
              <a:buSzTx/>
              <a:buNone/>
              <a:defRPr/>
            </a:pPr>
            <a:r>
              <a:rPr lang="en-US" sz="2000" dirty="0" smtClean="0"/>
              <a:t>Table 11-7 provides the error rates for UBRR values of 8 MHz crystal frequencies.</a:t>
            </a:r>
          </a:p>
          <a:p>
            <a:pPr marL="0" indent="0">
              <a:spcBef>
                <a:spcPts val="0"/>
              </a:spcBef>
              <a:buClrTx/>
              <a:buSzTx/>
              <a:buNone/>
              <a:defRPr/>
            </a:pPr>
            <a:endParaRPr lang="en-US" sz="2000" dirty="0" smtClean="0"/>
          </a:p>
        </p:txBody>
      </p:sp>
      <p:pic>
        <p:nvPicPr>
          <p:cNvPr id="31746" name="Picture 2"/>
          <p:cNvPicPr>
            <a:picLocks noChangeAspect="1" noChangeArrowheads="1"/>
          </p:cNvPicPr>
          <p:nvPr/>
        </p:nvPicPr>
        <p:blipFill>
          <a:blip r:embed="rId3" cstate="print"/>
          <a:srcRect/>
          <a:stretch>
            <a:fillRect/>
          </a:stretch>
        </p:blipFill>
        <p:spPr bwMode="auto">
          <a:xfrm>
            <a:off x="801024" y="1972900"/>
            <a:ext cx="7200000" cy="2456232"/>
          </a:xfrm>
          <a:prstGeom prst="rect">
            <a:avLst/>
          </a:prstGeom>
          <a:noFill/>
          <a:ln w="9525">
            <a:noFill/>
            <a:miter lim="800000"/>
            <a:headEnd/>
            <a:tailEnd/>
          </a:ln>
          <a:effectLst/>
        </p:spPr>
      </p:pic>
      <p:sp>
        <p:nvSpPr>
          <p:cNvPr id="9" name="Content Placeholder 7"/>
          <p:cNvSpPr txBox="1">
            <a:spLocks/>
          </p:cNvSpPr>
          <p:nvPr/>
        </p:nvSpPr>
        <p:spPr>
          <a:xfrm>
            <a:off x="585814" y="4519634"/>
            <a:ext cx="7772400" cy="1338258"/>
          </a:xfrm>
          <a:prstGeom prst="rect">
            <a:avLst/>
          </a:prstGeom>
        </p:spPr>
        <p:txBody>
          <a:bodyPr vert="horz">
            <a:normAutofit/>
          </a:bodyPr>
          <a:lstStyle/>
          <a:p>
            <a:pPr indent="457200" algn="just"/>
            <a:r>
              <a:rPr lang="en-US" sz="2000" dirty="0" smtClean="0"/>
              <a:t>In some applications we need very accurate baud rate generation. In these cases we can use a 7.3728 MHz or 11.0592 MHz crystal. As you can see in Table 11-8, the error is 0% if we use a 7.3728 MHz crystal. In the table there are values of UBRR for different baud rates for U2X = 0 and U2X = 1.</a:t>
            </a:r>
          </a:p>
          <a:p>
            <a:pPr marL="0" marR="0" lvl="0" indent="0" algn="l" defTabSz="914400" rtl="0" eaLnBrk="1" fontAlgn="auto" latinLnBrk="0" hangingPunct="1">
              <a:lnSpc>
                <a:spcPct val="100000"/>
              </a:lnSpc>
              <a:spcBef>
                <a:spcPts val="0"/>
              </a:spcBef>
              <a:spcAft>
                <a:spcPts val="0"/>
              </a:spcAft>
              <a:buClrTx/>
              <a:buSzTx/>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9"/>
          <p:cNvSpPr/>
          <p:nvPr/>
        </p:nvSpPr>
        <p:spPr>
          <a:xfrm>
            <a:off x="857224" y="2214554"/>
            <a:ext cx="7143800" cy="2143140"/>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3929066"/>
            <a:ext cx="7772400" cy="2090734"/>
          </a:xfrm>
        </p:spPr>
        <p:txBody>
          <a:bodyPr/>
          <a:lstStyle/>
          <a:p>
            <a:endParaRPr lang="en-US" dirty="0"/>
          </a:p>
        </p:txBody>
      </p:sp>
      <p:pic>
        <p:nvPicPr>
          <p:cNvPr id="32770" name="Picture 2"/>
          <p:cNvPicPr>
            <a:picLocks noChangeAspect="1" noChangeArrowheads="1"/>
          </p:cNvPicPr>
          <p:nvPr/>
        </p:nvPicPr>
        <p:blipFill>
          <a:blip r:embed="rId3" cstate="print"/>
          <a:srcRect/>
          <a:stretch>
            <a:fillRect/>
          </a:stretch>
        </p:blipFill>
        <p:spPr bwMode="auto">
          <a:xfrm>
            <a:off x="872462" y="1428736"/>
            <a:ext cx="7200000" cy="2429658"/>
          </a:xfrm>
          <a:prstGeom prst="rect">
            <a:avLst/>
          </a:prstGeom>
          <a:noFill/>
          <a:ln w="9525">
            <a:noFill/>
            <a:miter lim="800000"/>
            <a:headEnd/>
            <a:tailEnd/>
          </a:ln>
          <a:effectLst/>
        </p:spPr>
      </p:pic>
      <p:sp>
        <p:nvSpPr>
          <p:cNvPr id="9" name="Rectangle 8"/>
          <p:cNvSpPr/>
          <p:nvPr/>
        </p:nvSpPr>
        <p:spPr>
          <a:xfrm>
            <a:off x="928662" y="1714488"/>
            <a:ext cx="7143800" cy="214314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11.3 AVR SERIAL PORT PROGRAMMING IN ASSEMBLY</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27584" y="1443841"/>
            <a:ext cx="7704856" cy="4431983"/>
          </a:xfrm>
          <a:prstGeom prst="rect">
            <a:avLst/>
          </a:prstGeom>
        </p:spPr>
        <p:txBody>
          <a:bodyPr wrap="square">
            <a:spAutoFit/>
          </a:bodyPr>
          <a:lstStyle/>
          <a:p>
            <a:r>
              <a:rPr lang="en-US" sz="2400" dirty="0">
                <a:solidFill>
                  <a:srgbClr val="FF0000"/>
                </a:solidFill>
              </a:rPr>
              <a:t>Example 11-8 </a:t>
            </a:r>
          </a:p>
          <a:p>
            <a:r>
              <a:rPr lang="en-US" dirty="0"/>
              <a:t>Assuming XTAL = 10 MHz, calculate the baud rate error for each of the following: </a:t>
            </a:r>
            <a:endParaRPr lang="en-US" dirty="0" smtClean="0"/>
          </a:p>
          <a:p>
            <a:pPr marL="342900" indent="-342900">
              <a:buAutoNum type="alphaLcParenBoth"/>
            </a:pPr>
            <a:r>
              <a:rPr lang="en-US" dirty="0" smtClean="0"/>
              <a:t>2400 		(</a:t>
            </a:r>
            <a:r>
              <a:rPr lang="en-US" dirty="0"/>
              <a:t>b) 9600 </a:t>
            </a:r>
            <a:r>
              <a:rPr lang="en-US" dirty="0" smtClean="0"/>
              <a:t>		(</a:t>
            </a:r>
            <a:r>
              <a:rPr lang="en-US" dirty="0"/>
              <a:t>c) 19,200 </a:t>
            </a:r>
            <a:r>
              <a:rPr lang="en-US" dirty="0" smtClean="0"/>
              <a:t>	(</a:t>
            </a:r>
            <a:r>
              <a:rPr lang="en-US" dirty="0"/>
              <a:t>d) 57,600 </a:t>
            </a:r>
            <a:endParaRPr lang="en-US" dirty="0" smtClean="0"/>
          </a:p>
          <a:p>
            <a:r>
              <a:rPr lang="en-US" dirty="0" smtClean="0"/>
              <a:t>Use </a:t>
            </a:r>
            <a:r>
              <a:rPr lang="en-US" dirty="0"/>
              <a:t>the U2X = 0 mode. </a:t>
            </a:r>
          </a:p>
          <a:p>
            <a:r>
              <a:rPr lang="en-US" sz="2400" dirty="0">
                <a:solidFill>
                  <a:srgbClr val="0066FF"/>
                </a:solidFill>
              </a:rPr>
              <a:t>Solution: </a:t>
            </a:r>
            <a:endParaRPr lang="en-US" sz="2400" dirty="0" smtClean="0">
              <a:solidFill>
                <a:srgbClr val="0066FF"/>
              </a:solidFill>
            </a:endParaRPr>
          </a:p>
          <a:p>
            <a:r>
              <a:rPr lang="en-US" sz="2000" dirty="0" smtClean="0"/>
              <a:t>UBRR </a:t>
            </a:r>
            <a:r>
              <a:rPr lang="en-US" sz="2000" dirty="0"/>
              <a:t>Value = (</a:t>
            </a:r>
            <a:r>
              <a:rPr lang="en-US" sz="2000" dirty="0" err="1"/>
              <a:t>Fosc</a:t>
            </a:r>
            <a:r>
              <a:rPr lang="en-US" sz="2000" dirty="0"/>
              <a:t> / 16(baud rate)) </a:t>
            </a:r>
            <a:r>
              <a:rPr lang="en-US" sz="2000" dirty="0" smtClean="0"/>
              <a:t>- </a:t>
            </a:r>
            <a:r>
              <a:rPr lang="en-US" sz="2000" dirty="0"/>
              <a:t>1 , </a:t>
            </a:r>
            <a:r>
              <a:rPr lang="en-US" sz="2000" dirty="0" err="1"/>
              <a:t>Fosc</a:t>
            </a:r>
            <a:r>
              <a:rPr lang="en-US" sz="2000" dirty="0"/>
              <a:t> = 10 MHz </a:t>
            </a:r>
            <a:r>
              <a:rPr lang="en-US" sz="2000" dirty="0" smtClean="0">
                <a:sym typeface="Symbol" panose="05050102010706020507" pitchFamily="18" charset="2"/>
              </a:rPr>
              <a:t></a:t>
            </a:r>
            <a:r>
              <a:rPr lang="en-US" sz="2000" dirty="0" smtClean="0"/>
              <a:t> </a:t>
            </a:r>
          </a:p>
          <a:p>
            <a:pPr marL="342900" indent="-342900">
              <a:buAutoNum type="alphaLcParenBoth"/>
            </a:pPr>
            <a:r>
              <a:rPr lang="en-US" sz="2000" dirty="0" smtClean="0"/>
              <a:t>UBRR </a:t>
            </a:r>
            <a:r>
              <a:rPr lang="en-US" sz="2000" dirty="0"/>
              <a:t>Value = (625,000 / 2400) </a:t>
            </a:r>
            <a:r>
              <a:rPr lang="en-US" sz="2000" dirty="0" smtClean="0"/>
              <a:t>- </a:t>
            </a:r>
            <a:r>
              <a:rPr lang="en-US" sz="2000" dirty="0"/>
              <a:t>1 = 260.41 </a:t>
            </a:r>
            <a:r>
              <a:rPr lang="en-US" sz="2000" dirty="0" smtClean="0"/>
              <a:t>- </a:t>
            </a:r>
            <a:r>
              <a:rPr lang="en-US" sz="2000" dirty="0"/>
              <a:t>1 = 259.41 = 259 </a:t>
            </a:r>
            <a:endParaRPr lang="en-US" sz="2000" dirty="0" smtClean="0"/>
          </a:p>
          <a:p>
            <a:r>
              <a:rPr lang="en-US" sz="2000" dirty="0"/>
              <a:t>	</a:t>
            </a:r>
            <a:r>
              <a:rPr lang="en-US" sz="2000" dirty="0" smtClean="0"/>
              <a:t>Error </a:t>
            </a:r>
            <a:r>
              <a:rPr lang="en-US" sz="2000" dirty="0"/>
              <a:t>= (</a:t>
            </a:r>
            <a:r>
              <a:rPr lang="en-US" sz="2000" dirty="0" smtClean="0"/>
              <a:t>259.41 - 259</a:t>
            </a:r>
            <a:r>
              <a:rPr lang="en-US" sz="2000" dirty="0"/>
              <a:t>) / 259 = 0.158% </a:t>
            </a:r>
            <a:endParaRPr lang="en-US" sz="2000" dirty="0" smtClean="0"/>
          </a:p>
          <a:p>
            <a:r>
              <a:rPr lang="en-US" sz="2000" dirty="0" smtClean="0"/>
              <a:t>(</a:t>
            </a:r>
            <a:r>
              <a:rPr lang="en-US" sz="2000" dirty="0"/>
              <a:t>b) UBRR Value (625,000 / 9600) </a:t>
            </a:r>
            <a:r>
              <a:rPr lang="en-US" sz="2000" dirty="0" smtClean="0"/>
              <a:t>-1 </a:t>
            </a:r>
            <a:r>
              <a:rPr lang="en-US" sz="2000" dirty="0"/>
              <a:t>= 65,104 </a:t>
            </a:r>
            <a:r>
              <a:rPr lang="en-US" sz="2000" dirty="0" smtClean="0"/>
              <a:t>- </a:t>
            </a:r>
            <a:r>
              <a:rPr lang="en-US" sz="2000" dirty="0"/>
              <a:t>1 = 64.104 = 64 </a:t>
            </a:r>
            <a:endParaRPr lang="en-US" sz="2000" dirty="0" smtClean="0"/>
          </a:p>
          <a:p>
            <a:r>
              <a:rPr lang="en-US" sz="2000" dirty="0"/>
              <a:t>	</a:t>
            </a:r>
            <a:r>
              <a:rPr lang="en-US" sz="2000" dirty="0" smtClean="0"/>
              <a:t>Error </a:t>
            </a:r>
            <a:r>
              <a:rPr lang="en-US" sz="2000" dirty="0"/>
              <a:t>= (64.104 </a:t>
            </a:r>
            <a:r>
              <a:rPr lang="en-US" sz="2000" dirty="0" smtClean="0"/>
              <a:t>- </a:t>
            </a:r>
            <a:r>
              <a:rPr lang="en-US" sz="2000" dirty="0"/>
              <a:t>64)/64 = 0.162% </a:t>
            </a:r>
            <a:endParaRPr lang="en-US" sz="2000" dirty="0" smtClean="0"/>
          </a:p>
          <a:p>
            <a:r>
              <a:rPr lang="en-US" sz="2000" dirty="0" smtClean="0"/>
              <a:t>(</a:t>
            </a:r>
            <a:r>
              <a:rPr lang="en-US" sz="2000" dirty="0"/>
              <a:t>c) UBRR Value (625,000 / 19,200) </a:t>
            </a:r>
            <a:r>
              <a:rPr lang="en-US" sz="2000" dirty="0" smtClean="0"/>
              <a:t>- </a:t>
            </a:r>
            <a:r>
              <a:rPr lang="en-US" sz="2000" dirty="0"/>
              <a:t>1 = 32.55 </a:t>
            </a:r>
            <a:r>
              <a:rPr lang="en-US" sz="2000" dirty="0" smtClean="0"/>
              <a:t>- </a:t>
            </a:r>
            <a:r>
              <a:rPr lang="en-US" sz="2000" dirty="0"/>
              <a:t>1 = 31.55 = 31 </a:t>
            </a:r>
            <a:endParaRPr lang="en-US" sz="2000" dirty="0" smtClean="0"/>
          </a:p>
          <a:p>
            <a:r>
              <a:rPr lang="en-US" sz="2000" dirty="0"/>
              <a:t>	</a:t>
            </a:r>
            <a:r>
              <a:rPr lang="en-US" sz="2000" dirty="0" smtClean="0"/>
              <a:t>Error </a:t>
            </a:r>
            <a:r>
              <a:rPr lang="en-US" sz="2000" dirty="0"/>
              <a:t>= (31.55 </a:t>
            </a:r>
            <a:r>
              <a:rPr lang="en-US" sz="2000" dirty="0" smtClean="0"/>
              <a:t>- </a:t>
            </a:r>
            <a:r>
              <a:rPr lang="en-US" sz="2000" dirty="0"/>
              <a:t>31) / 31 = 1.77% </a:t>
            </a:r>
            <a:endParaRPr lang="en-US" sz="2000" dirty="0" smtClean="0"/>
          </a:p>
          <a:p>
            <a:r>
              <a:rPr lang="en-US" sz="2000" dirty="0" smtClean="0"/>
              <a:t>(</a:t>
            </a:r>
            <a:r>
              <a:rPr lang="en-US" sz="2000" dirty="0"/>
              <a:t>d) UBRR Value (625,000 / 57,600) </a:t>
            </a:r>
            <a:r>
              <a:rPr lang="en-US" sz="2000" dirty="0" smtClean="0"/>
              <a:t>- </a:t>
            </a:r>
            <a:r>
              <a:rPr lang="en-US" sz="2000" dirty="0"/>
              <a:t>1 = 10.85 </a:t>
            </a:r>
            <a:r>
              <a:rPr lang="en-US" sz="2000" dirty="0" smtClean="0"/>
              <a:t>- </a:t>
            </a:r>
            <a:r>
              <a:rPr lang="en-US" sz="2000" dirty="0"/>
              <a:t>1 = 9.85 = 9 </a:t>
            </a:r>
            <a:endParaRPr lang="en-US" sz="2000" dirty="0" smtClean="0"/>
          </a:p>
          <a:p>
            <a:r>
              <a:rPr lang="en-US" sz="2000" dirty="0"/>
              <a:t>	</a:t>
            </a:r>
            <a:r>
              <a:rPr lang="en-US" sz="2000" dirty="0" smtClean="0"/>
              <a:t>Error </a:t>
            </a:r>
            <a:r>
              <a:rPr lang="en-US" sz="2000" dirty="0"/>
              <a:t>= (9.85 </a:t>
            </a:r>
            <a:r>
              <a:rPr lang="en-US" sz="2000" dirty="0" smtClean="0"/>
              <a:t>- </a:t>
            </a:r>
            <a:r>
              <a:rPr lang="en-US" sz="2000" dirty="0"/>
              <a:t>9) / 9 = 9.4% </a:t>
            </a:r>
          </a:p>
        </p:txBody>
      </p:sp>
      <p:sp>
        <p:nvSpPr>
          <p:cNvPr id="10" name="Rounded Rectangle 9"/>
          <p:cNvSpPr/>
          <p:nvPr/>
        </p:nvSpPr>
        <p:spPr>
          <a:xfrm>
            <a:off x="921296" y="1533994"/>
            <a:ext cx="1929408" cy="36004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27584" y="2636912"/>
            <a:ext cx="1224136" cy="360040"/>
          </a:xfrm>
          <a:prstGeom prst="round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57252" y="1447800"/>
            <a:ext cx="7772400" cy="4724400"/>
          </a:xfrm>
        </p:spPr>
        <p:txBody>
          <a:bodyPr>
            <a:normAutofit/>
          </a:bodyPr>
          <a:lstStyle/>
          <a:p>
            <a:pPr marL="0" indent="274320" algn="just">
              <a:spcBef>
                <a:spcPts val="0"/>
              </a:spcBef>
              <a:buNone/>
            </a:pPr>
            <a:r>
              <a:rPr lang="en-US" sz="2000" dirty="0" smtClean="0"/>
              <a:t>Examples 11-9 through 11-14 show how to program the serial port in C. Connect your AVR trainer to the PC's COM port and use HyperTerminal to test the  operation of these examples.</a:t>
            </a:r>
          </a:p>
          <a:p>
            <a:pPr marL="0" indent="0">
              <a:buNone/>
            </a:pPr>
            <a:r>
              <a:rPr lang="en-US" sz="2400" dirty="0">
                <a:solidFill>
                  <a:srgbClr val="FF0000"/>
                </a:solidFill>
              </a:rPr>
              <a:t>Example 11-9 </a:t>
            </a:r>
          </a:p>
          <a:p>
            <a:pPr marL="0" indent="0">
              <a:buNone/>
            </a:pPr>
            <a:r>
              <a:rPr lang="en-US" sz="2000" dirty="0"/>
              <a:t>Write a C function to initialize the USART to work at 9600 baud, 8-bit data, and 1 stop bit. Assume XTAL = 8 MHz. </a:t>
            </a:r>
          </a:p>
          <a:p>
            <a:pPr marL="0" indent="0">
              <a:buNone/>
            </a:pPr>
            <a:r>
              <a:rPr lang="en-US" sz="2400" dirty="0">
                <a:solidFill>
                  <a:srgbClr val="0066FF"/>
                </a:solidFill>
              </a:rPr>
              <a:t>Solution: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195666"/>
            <a:ext cx="7315200" cy="153759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755576" y="1430859"/>
            <a:ext cx="7488832" cy="1446550"/>
          </a:xfrm>
          <a:prstGeom prst="rect">
            <a:avLst/>
          </a:prstGeom>
        </p:spPr>
        <p:txBody>
          <a:bodyPr wrap="square">
            <a:spAutoFit/>
          </a:bodyPr>
          <a:lstStyle/>
          <a:p>
            <a:r>
              <a:rPr lang="en-US" sz="2400" dirty="0">
                <a:solidFill>
                  <a:srgbClr val="FF0000"/>
                </a:solidFill>
              </a:rPr>
              <a:t>Example 11-10 (C Version of Example 11-4) </a:t>
            </a:r>
          </a:p>
          <a:p>
            <a:pPr algn="just"/>
            <a:r>
              <a:rPr lang="en-US" sz="2000" dirty="0"/>
              <a:t>Write a C program for the AVR to transfer the letter `G' serially at 9600 baud, </a:t>
            </a:r>
            <a:r>
              <a:rPr lang="en-US" sz="2000" dirty="0" smtClean="0"/>
              <a:t>continuously</a:t>
            </a:r>
            <a:r>
              <a:rPr lang="en-US" sz="2000" dirty="0"/>
              <a:t>. Use 8-bit data and </a:t>
            </a:r>
            <a:r>
              <a:rPr lang="en-US" sz="2000" dirty="0" smtClean="0"/>
              <a:t>1 </a:t>
            </a:r>
            <a:r>
              <a:rPr lang="en-US" sz="2000" dirty="0"/>
              <a:t>stop bit. Assume XTAL = 8 MHz. </a:t>
            </a:r>
          </a:p>
          <a:p>
            <a:r>
              <a:rPr lang="en-US" sz="2400" dirty="0">
                <a:solidFill>
                  <a:srgbClr val="0066FF"/>
                </a:solidFill>
              </a:rPr>
              <a:t>Solution: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968153"/>
            <a:ext cx="7315200" cy="283711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27584" y="1412776"/>
            <a:ext cx="7632848" cy="1446550"/>
          </a:xfrm>
          <a:prstGeom prst="rect">
            <a:avLst/>
          </a:prstGeom>
        </p:spPr>
        <p:txBody>
          <a:bodyPr wrap="square">
            <a:spAutoFit/>
          </a:bodyPr>
          <a:lstStyle/>
          <a:p>
            <a:r>
              <a:rPr lang="en-US" sz="2400" dirty="0">
                <a:solidFill>
                  <a:srgbClr val="FF0000"/>
                </a:solidFill>
              </a:rPr>
              <a:t>Example </a:t>
            </a:r>
            <a:r>
              <a:rPr lang="en-US" sz="2400" dirty="0" smtClean="0">
                <a:solidFill>
                  <a:srgbClr val="FF0000"/>
                </a:solidFill>
              </a:rPr>
              <a:t>11-11 </a:t>
            </a:r>
            <a:endParaRPr lang="en-US" sz="2400" dirty="0">
              <a:solidFill>
                <a:srgbClr val="FF0000"/>
              </a:solidFill>
            </a:endParaRPr>
          </a:p>
          <a:p>
            <a:pPr algn="just"/>
            <a:r>
              <a:rPr lang="en-US" sz="2000" dirty="0" smtClean="0"/>
              <a:t>Write </a:t>
            </a:r>
            <a:r>
              <a:rPr lang="en-US" sz="2000" dirty="0"/>
              <a:t>a program to send the message "The Earth is but One Country. " to the serial port continuously. Using the settings in the last example. </a:t>
            </a:r>
          </a:p>
          <a:p>
            <a:r>
              <a:rPr lang="en-US" sz="2400" dirty="0">
                <a:solidFill>
                  <a:srgbClr val="0066FF"/>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68960"/>
            <a:ext cx="7315200" cy="239223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916832"/>
            <a:ext cx="7315200" cy="2618867"/>
          </a:xfrm>
          <a:prstGeom prst="rect">
            <a:avLst/>
          </a:prstGeom>
        </p:spPr>
      </p:pic>
    </p:spTree>
    <p:extLst>
      <p:ext uri="{BB962C8B-B14F-4D97-AF65-F5344CB8AC3E}">
        <p14:creationId xmlns:p14="http://schemas.microsoft.com/office/powerpoint/2010/main" val="35934163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588452"/>
            <a:ext cx="7402016" cy="1446550"/>
          </a:xfrm>
          <a:prstGeom prst="rect">
            <a:avLst/>
          </a:prstGeom>
        </p:spPr>
        <p:txBody>
          <a:bodyPr wrap="square">
            <a:spAutoFit/>
          </a:bodyPr>
          <a:lstStyle/>
          <a:p>
            <a:r>
              <a:rPr lang="en-US" sz="2400" dirty="0">
                <a:solidFill>
                  <a:srgbClr val="FF0000"/>
                </a:solidFill>
              </a:rPr>
              <a:t>Example 11-12 </a:t>
            </a:r>
          </a:p>
          <a:p>
            <a:pPr algn="just"/>
            <a:r>
              <a:rPr lang="en-US" sz="2000" dirty="0"/>
              <a:t>Program the AVR in C to receive bytes of data serially and put them on Port A. Set the baud rate at 9600, 8-bit data, and </a:t>
            </a:r>
            <a:r>
              <a:rPr lang="en-US" sz="2000" dirty="0" smtClean="0"/>
              <a:t>1 </a:t>
            </a:r>
            <a:r>
              <a:rPr lang="en-US" sz="2000" dirty="0"/>
              <a:t>stop bit. </a:t>
            </a:r>
          </a:p>
          <a:p>
            <a:r>
              <a:rPr lang="en-US" sz="2400" dirty="0" smtClean="0">
                <a:solidFill>
                  <a:srgbClr val="0066FF"/>
                </a:solidFill>
              </a:rPr>
              <a:t>Solution: </a:t>
            </a:r>
            <a:endParaRPr lang="en-US" sz="2400" dirty="0">
              <a:solidFill>
                <a:srgbClr val="0066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131518"/>
            <a:ext cx="7315200" cy="260173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642938" y="1711988"/>
            <a:ext cx="7772400" cy="4043624"/>
          </a:xfrm>
          <a:prstGeom prst="rect">
            <a:avLst/>
          </a:prstGeom>
          <a:noFill/>
          <a:ln w="9525">
            <a:noFill/>
            <a:miter lim="800000"/>
            <a:headEnd/>
            <a:tailEnd/>
          </a:ln>
          <a:effectLst/>
        </p:spPr>
      </p:pic>
      <p:sp>
        <p:nvSpPr>
          <p:cNvPr id="8" name="Rounded Rectangle 7"/>
          <p:cNvSpPr/>
          <p:nvPr/>
        </p:nvSpPr>
        <p:spPr>
          <a:xfrm>
            <a:off x="1043608" y="1916832"/>
            <a:ext cx="7200800" cy="648072"/>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43608" y="2852936"/>
            <a:ext cx="7200800" cy="1080120"/>
          </a:xfrm>
          <a:prstGeom prst="round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43608" y="4293096"/>
            <a:ext cx="7200800" cy="1080120"/>
          </a:xfrm>
          <a:prstGeom prst="round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556792"/>
            <a:ext cx="7402016" cy="1384995"/>
          </a:xfrm>
          <a:prstGeom prst="rect">
            <a:avLst/>
          </a:prstGeom>
        </p:spPr>
        <p:txBody>
          <a:bodyPr wrap="square">
            <a:spAutoFit/>
          </a:bodyPr>
          <a:lstStyle/>
          <a:p>
            <a:r>
              <a:rPr lang="en-US" sz="2400" dirty="0">
                <a:solidFill>
                  <a:srgbClr val="FF0000"/>
                </a:solidFill>
              </a:rPr>
              <a:t>Example 11-13 </a:t>
            </a:r>
          </a:p>
          <a:p>
            <a:r>
              <a:rPr lang="en-US" dirty="0"/>
              <a:t>Write an AVR C program to receive a character from the serial port. If it is 'a' </a:t>
            </a:r>
            <a:r>
              <a:rPr lang="en-US" dirty="0" smtClean="0"/>
              <a:t>-'z</a:t>
            </a:r>
            <a:r>
              <a:rPr lang="en-US" dirty="0"/>
              <a:t>' change it to capital letters and transmit it back. Use the settings in the last example. </a:t>
            </a:r>
          </a:p>
          <a:p>
            <a:r>
              <a:rPr lang="en-US" sz="2400" dirty="0">
                <a:solidFill>
                  <a:srgbClr val="0066FF"/>
                </a:solidFill>
              </a:rPr>
              <a:t>Solution: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852936"/>
            <a:ext cx="7315200" cy="4324865"/>
          </a:xfrm>
          <a:prstGeom prst="rect">
            <a:avLst/>
          </a:prstGeom>
        </p:spPr>
      </p:pic>
    </p:spTree>
    <p:extLst>
      <p:ext uri="{BB962C8B-B14F-4D97-AF65-F5344CB8AC3E}">
        <p14:creationId xmlns:p14="http://schemas.microsoft.com/office/powerpoint/2010/main" val="24519609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11.4 AVR SERIAL PORT PROGRAMMING IN C</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08886" y="1568398"/>
            <a:ext cx="7335522" cy="2062103"/>
          </a:xfrm>
          <a:prstGeom prst="rect">
            <a:avLst/>
          </a:prstGeom>
        </p:spPr>
        <p:txBody>
          <a:bodyPr wrap="square">
            <a:spAutoFit/>
          </a:bodyPr>
          <a:lstStyle/>
          <a:p>
            <a:r>
              <a:rPr lang="en-US" sz="2400" dirty="0">
                <a:solidFill>
                  <a:srgbClr val="FF0000"/>
                </a:solidFill>
              </a:rPr>
              <a:t>Example 11-14 </a:t>
            </a:r>
          </a:p>
          <a:p>
            <a:r>
              <a:rPr lang="en-US" sz="2000" dirty="0"/>
              <a:t>In the last five examples, what is the baud rate error? </a:t>
            </a:r>
            <a:endParaRPr lang="en-US" sz="2000" dirty="0" smtClean="0"/>
          </a:p>
          <a:p>
            <a:endParaRPr lang="en-US" sz="2000" dirty="0"/>
          </a:p>
          <a:p>
            <a:r>
              <a:rPr lang="en-US" sz="2400" dirty="0" smtClean="0">
                <a:solidFill>
                  <a:srgbClr val="0066FF"/>
                </a:solidFill>
              </a:rPr>
              <a:t>Solution:</a:t>
            </a:r>
          </a:p>
          <a:p>
            <a:pPr algn="just"/>
            <a:r>
              <a:rPr lang="en-US" sz="2000" dirty="0" smtClean="0"/>
              <a:t> </a:t>
            </a:r>
            <a:r>
              <a:rPr lang="en-US" sz="2000" dirty="0"/>
              <a:t>According to Table 11-8, for 9600 baud rate and XTAL = 8 MHz, the baud rate error is about </a:t>
            </a:r>
            <a:r>
              <a:rPr lang="en-US" dirty="0" smtClean="0"/>
              <a:t>2</a:t>
            </a:r>
            <a:r>
              <a:rPr lang="en-US" dirty="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normAutofit/>
          </a:bodyPr>
          <a:lstStyle/>
          <a:p>
            <a:pPr>
              <a:buNone/>
            </a:pPr>
            <a:r>
              <a:rPr lang="en-US" b="1" dirty="0" smtClean="0"/>
              <a:t>Interrupt-based data receive</a:t>
            </a:r>
          </a:p>
          <a:p>
            <a:pPr marL="0" indent="274320" algn="just">
              <a:spcBef>
                <a:spcPts val="0"/>
              </a:spcBef>
              <a:buNone/>
            </a:pPr>
            <a:r>
              <a:rPr lang="en-US" sz="2000" dirty="0" smtClean="0"/>
              <a:t>To program the serial port to receive data using the interrupt method, we need to set HIGH the Receive Complete Interrupt Enable (RXCIE) bit in UCSRB. Program 11-15 shows how to receive data using interrupts.</a:t>
            </a:r>
          </a:p>
          <a:p>
            <a:pPr marL="0" indent="0">
              <a:buNone/>
            </a:pPr>
            <a:r>
              <a:rPr lang="en-US" sz="2400" dirty="0">
                <a:solidFill>
                  <a:srgbClr val="FF0000"/>
                </a:solidFill>
              </a:rPr>
              <a:t>Example 11-15 </a:t>
            </a:r>
          </a:p>
          <a:p>
            <a:pPr marL="0" indent="0" algn="just">
              <a:buNone/>
            </a:pPr>
            <a:r>
              <a:rPr lang="en-US" sz="2000" dirty="0"/>
              <a:t>Program the ATmega32 to receive bytes of data serially and put them on Port B. Set the baud rate at 9600, 8-bit data, and 1 stop bit. Use Receive Complete Interrupt instead of the polling method. </a:t>
            </a:r>
          </a:p>
          <a:p>
            <a:pPr marL="0" indent="0">
              <a:buNone/>
            </a:pPr>
            <a:r>
              <a:rPr lang="en-US" sz="2400" dirty="0">
                <a:solidFill>
                  <a:srgbClr val="0066FF"/>
                </a:solidFill>
              </a:rPr>
              <a:t>Solution: </a:t>
            </a:r>
            <a:endParaRPr lang="en-US" sz="2400" dirty="0" smtClean="0">
              <a:solidFill>
                <a:srgbClr val="0066FF"/>
              </a:solidFill>
            </a:endParaRPr>
          </a:p>
          <a:p>
            <a:pPr>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4776468"/>
            <a:ext cx="7315200" cy="1302058"/>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51" y="1885573"/>
            <a:ext cx="7315200" cy="3799643"/>
          </a:xfrm>
          <a:prstGeom prst="rect">
            <a:avLst/>
          </a:prstGeom>
        </p:spPr>
      </p:pic>
    </p:spTree>
    <p:extLst>
      <p:ext uri="{BB962C8B-B14F-4D97-AF65-F5344CB8AC3E}">
        <p14:creationId xmlns:p14="http://schemas.microsoft.com/office/powerpoint/2010/main" val="10951730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b="1" dirty="0" smtClean="0"/>
              <a:t>Interrupt-based data transmit</a:t>
            </a:r>
          </a:p>
          <a:p>
            <a:pPr marL="0" indent="274320" algn="just">
              <a:spcBef>
                <a:spcPts val="0"/>
              </a:spcBef>
              <a:buNone/>
            </a:pPr>
            <a:r>
              <a:rPr lang="en-US" sz="2000" dirty="0" smtClean="0"/>
              <a:t>To program the serial port to transmit data using the interrupt method, we need to set HIGH the USART Data Register Empty Interrupt Enable (UDRIE) bit in UCSRB. Setting this bit enables the interrupt on the UDRE flag in UCSRA. When the UDR register is ready to accept new data, the UDRE (USART Data Register Empty flag) becomes HIGH. If UDRIE = 1, changing UDRE to one will force the CPU to jump to the interrupt vector. </a:t>
            </a:r>
          </a:p>
          <a:p>
            <a:pPr marL="0" indent="274320" algn="just">
              <a:spcBef>
                <a:spcPts val="0"/>
              </a:spcBef>
              <a:buNone/>
            </a:pPr>
            <a:r>
              <a:rPr lang="en-US" sz="2000" dirty="0" smtClean="0"/>
              <a:t>Example 11-16 shows how to transmit data using interrupts. To transmit data using the interrupt method, there is another source of interrupt; it is Transmit Complete Interrupt. Try to clarify the difference between these two interrupts for yourself. Can you provide some example that the two interrupts can be used interchangeably?</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755576" y="1417638"/>
            <a:ext cx="7704856" cy="1384995"/>
          </a:xfrm>
          <a:prstGeom prst="rect">
            <a:avLst/>
          </a:prstGeom>
        </p:spPr>
        <p:txBody>
          <a:bodyPr wrap="square">
            <a:spAutoFit/>
          </a:bodyPr>
          <a:lstStyle/>
          <a:p>
            <a:r>
              <a:rPr lang="en-US" sz="2400" dirty="0">
                <a:solidFill>
                  <a:srgbClr val="FF0000"/>
                </a:solidFill>
              </a:rPr>
              <a:t>Example 11-16 </a:t>
            </a:r>
          </a:p>
          <a:p>
            <a:pPr algn="just"/>
            <a:r>
              <a:rPr lang="en-US" sz="2000" dirty="0"/>
              <a:t>Write a program for the AVR to transmit the letter `G' serially at 9600 baud, </a:t>
            </a:r>
            <a:r>
              <a:rPr lang="en-US" sz="2000" dirty="0" smtClean="0"/>
              <a:t>continuously</a:t>
            </a:r>
            <a:r>
              <a:rPr lang="en-US" sz="2000" dirty="0"/>
              <a:t>. Assume XTAL = 8 MHz. Use interrupts instead of the polling method.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647950"/>
            <a:ext cx="6962775" cy="379095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585814" y="1447800"/>
            <a:ext cx="7772400" cy="4572000"/>
          </a:xfrm>
        </p:spPr>
        <p:txBody>
          <a:bodyPr/>
          <a:lstStyle/>
          <a:p>
            <a:pPr>
              <a:buNone/>
            </a:pPr>
            <a:r>
              <a:rPr lang="en-US" sz="1800" dirty="0" smtClean="0"/>
              <a:t>Examples 11-17 and 11-18 are the C versions of Examples 11-15 and 11-16, respectively.</a:t>
            </a:r>
          </a:p>
          <a:p>
            <a:pPr marL="0" indent="0">
              <a:buNone/>
            </a:pPr>
            <a:r>
              <a:rPr lang="en-US" sz="2400" dirty="0">
                <a:solidFill>
                  <a:srgbClr val="FF0000"/>
                </a:solidFill>
              </a:rPr>
              <a:t>Example 11-17 </a:t>
            </a:r>
          </a:p>
          <a:p>
            <a:pPr marL="0" indent="0" algn="just">
              <a:buNone/>
            </a:pPr>
            <a:r>
              <a:rPr lang="en-US" sz="2000" dirty="0"/>
              <a:t>Write a C program to receive bytes of data serially and put them on Port B. Use Receive Complete Interrupt instead of the polling method. </a:t>
            </a:r>
          </a:p>
          <a:p>
            <a:pPr marL="0" indent="0">
              <a:buNone/>
            </a:pPr>
            <a:r>
              <a:rPr lang="en-US" sz="2400" dirty="0">
                <a:solidFill>
                  <a:srgbClr val="0066FF"/>
                </a:solidFill>
              </a:rPr>
              <a:t>Solution: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2" y="3356992"/>
            <a:ext cx="7315200" cy="2822051"/>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solidFill>
                  <a:srgbClr val="FF0000"/>
                </a:solidFill>
              </a:rPr>
              <a:t>AVR SERIAL PROGRAMMING In ASSEMBLY AND C</a:t>
            </a:r>
            <a:br>
              <a:rPr lang="en-US" sz="2900" dirty="0" smtClean="0">
                <a:solidFill>
                  <a:srgbClr val="FF0000"/>
                </a:solidFill>
              </a:rPr>
            </a:br>
            <a:r>
              <a:rPr lang="en-US" sz="1900" dirty="0" smtClean="0">
                <a:solidFill>
                  <a:srgbClr val="FF0000"/>
                </a:solidFill>
              </a:rPr>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827584" y="1568398"/>
            <a:ext cx="7560840" cy="1446550"/>
          </a:xfrm>
          <a:prstGeom prst="rect">
            <a:avLst/>
          </a:prstGeom>
        </p:spPr>
        <p:txBody>
          <a:bodyPr wrap="square">
            <a:spAutoFit/>
          </a:bodyPr>
          <a:lstStyle/>
          <a:p>
            <a:r>
              <a:rPr lang="en-US" sz="2400" dirty="0"/>
              <a:t>Example 11-17 </a:t>
            </a:r>
          </a:p>
          <a:p>
            <a:pPr algn="just"/>
            <a:r>
              <a:rPr lang="en-US" sz="2000" dirty="0"/>
              <a:t>Write a C program to receive bytes of data serially and put them on Port B. Use Receive Complete Interrupt instead of the polling method. </a:t>
            </a:r>
          </a:p>
          <a:p>
            <a:r>
              <a:rPr lang="en-US" sz="2400" dirty="0">
                <a:solidFill>
                  <a:srgbClr val="0066FF"/>
                </a:solidFill>
              </a:rPr>
              <a:t>Solution: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1900" dirty="0" smtClean="0"/>
              <a:t>11.4 AVR SERIAL PORT PROGRAMMING IN ASSEMBLY AND C USING INTERRUPTS</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11-18 </a:t>
            </a:r>
          </a:p>
          <a:p>
            <a:pPr marL="0" indent="0" algn="just">
              <a:buNone/>
            </a:pPr>
            <a:r>
              <a:rPr lang="en-US" sz="2000" dirty="0"/>
              <a:t>Write a C program to transmit the letter `G.' serially at 9600 baud, continuously. Assume XTAL = 8 MHz. Use interrupts instead of the polling method. </a:t>
            </a:r>
          </a:p>
          <a:p>
            <a:pPr marL="0" indent="0">
              <a:buNone/>
            </a:pPr>
            <a:r>
              <a:rPr lang="en-US" sz="2400" dirty="0">
                <a:solidFill>
                  <a:srgbClr val="0066FF"/>
                </a:solidFill>
              </a:rPr>
              <a:t>Solution: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996952"/>
            <a:ext cx="7315200" cy="3220278"/>
          </a:xfrm>
          <a:prstGeom prst="rect">
            <a:avLst/>
          </a:prstGeom>
        </p:spPr>
      </p:pic>
    </p:spTree>
    <p:extLst>
      <p:ext uri="{BB962C8B-B14F-4D97-AF65-F5344CB8AC3E}">
        <p14:creationId xmlns:p14="http://schemas.microsoft.com/office/powerpoint/2010/main" val="1205730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838720"/>
          </a:xfrm>
        </p:spPr>
        <p:txBody>
          <a:bodyPr>
            <a:normAutofit/>
          </a:bodyPr>
          <a:lstStyle/>
          <a:p>
            <a:pPr>
              <a:buNone/>
            </a:pPr>
            <a:r>
              <a:rPr lang="en-US" sz="2500" b="1" dirty="0" smtClean="0">
                <a:solidFill>
                  <a:srgbClr val="0066FF"/>
                </a:solidFill>
              </a:rPr>
              <a:t>Asynchronous serial communication and data framing</a:t>
            </a:r>
          </a:p>
          <a:p>
            <a:pPr marL="0" indent="274320" algn="just">
              <a:spcBef>
                <a:spcPts val="0"/>
              </a:spcBef>
              <a:buNone/>
            </a:pPr>
            <a:r>
              <a:rPr lang="en-US" sz="2000" dirty="0" smtClean="0"/>
              <a:t>Asynchronous serial data communication is widely used for character-oriented transmissions. In this method, each character is placed between start and stop bits. This is called </a:t>
            </a:r>
            <a:r>
              <a:rPr lang="en-US" sz="2000" b="1" i="1" dirty="0" smtClean="0"/>
              <a:t>framing. </a:t>
            </a:r>
            <a:r>
              <a:rPr lang="en-US" sz="2000" dirty="0" smtClean="0"/>
              <a:t>In data framing for asynchronous communications</a:t>
            </a:r>
            <a:r>
              <a:rPr lang="en-US" sz="2000" b="1" i="1" dirty="0" smtClean="0"/>
              <a:t>, </a:t>
            </a:r>
            <a:r>
              <a:rPr lang="en-US" sz="2000" dirty="0" smtClean="0"/>
              <a:t>the data, such as ASCII characters, are packed between a start bit and a stop bit. The start bit is always a 0 (low), and the stop bit(s) is 1 (high). </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Notice that the LSB is sent out first.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28662" y="3440987"/>
            <a:ext cx="7200000" cy="2131153"/>
          </a:xfrm>
          <a:prstGeom prst="rect">
            <a:avLst/>
          </a:prstGeom>
          <a:noFill/>
          <a:ln w="9525">
            <a:noFill/>
            <a:miter lim="800000"/>
            <a:headEnd/>
            <a:tailEnd/>
          </a:ln>
          <a:effectLst/>
        </p:spPr>
      </p:pic>
      <p:sp>
        <p:nvSpPr>
          <p:cNvPr id="9" name="Rectangle 8"/>
          <p:cNvSpPr/>
          <p:nvPr/>
        </p:nvSpPr>
        <p:spPr>
          <a:xfrm>
            <a:off x="1043608" y="3501008"/>
            <a:ext cx="7056784" cy="1800200"/>
          </a:xfrm>
          <a:prstGeom prst="rect">
            <a:avLst/>
          </a:prstGeom>
          <a:solidFill>
            <a:schemeClr val="accent2">
              <a:lumMod val="75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642910" y="1447800"/>
            <a:ext cx="7772400" cy="4572000"/>
          </a:xfrm>
        </p:spPr>
        <p:txBody>
          <a:bodyPr>
            <a:normAutofit/>
          </a:bodyPr>
          <a:lstStyle/>
          <a:p>
            <a:pPr>
              <a:buNone/>
            </a:pPr>
            <a:r>
              <a:rPr lang="en-US" sz="2800" b="1" dirty="0" smtClean="0">
                <a:solidFill>
                  <a:srgbClr val="FF0000"/>
                </a:solidFill>
              </a:rPr>
              <a:t>Data transfer rate</a:t>
            </a:r>
          </a:p>
          <a:p>
            <a:pPr marL="0" indent="274320" algn="just">
              <a:spcBef>
                <a:spcPts val="0"/>
              </a:spcBef>
              <a:buNone/>
            </a:pPr>
            <a:r>
              <a:rPr lang="en-US" sz="2000" dirty="0" smtClean="0"/>
              <a:t>The rate of data transfer in serial data communication is stated in </a:t>
            </a:r>
            <a:r>
              <a:rPr lang="en-US" sz="2000" b="1" dirty="0" smtClean="0"/>
              <a:t>bps</a:t>
            </a:r>
            <a:r>
              <a:rPr lang="en-US" sz="2000" dirty="0" smtClean="0"/>
              <a:t> (bits per second). Another widely used terminology for bps is </a:t>
            </a:r>
            <a:r>
              <a:rPr lang="en-US" sz="2000" b="1" dirty="0" smtClean="0"/>
              <a:t>baud rate</a:t>
            </a:r>
            <a:r>
              <a:rPr lang="en-US" sz="2000" dirty="0" smtClean="0"/>
              <a:t>. </a:t>
            </a:r>
          </a:p>
          <a:p>
            <a:pPr marL="0" indent="274320" algn="just">
              <a:spcBef>
                <a:spcPts val="0"/>
              </a:spcBef>
              <a:buNone/>
            </a:pPr>
            <a:endParaRPr lang="en-US" sz="2000" dirty="0" smtClean="0"/>
          </a:p>
          <a:p>
            <a:pPr marL="0" indent="274320" algn="just">
              <a:spcBef>
                <a:spcPts val="0"/>
              </a:spcBef>
              <a:buNone/>
            </a:pPr>
            <a:r>
              <a:rPr lang="en-US" sz="2000" dirty="0" smtClean="0"/>
              <a:t>However, the baud and bps rates are not necessarily equal. As far as the conductor wire is concerned, the baud rate and bps are the same.</a:t>
            </a:r>
          </a:p>
          <a:p>
            <a:pPr marL="0" indent="274320" algn="just">
              <a:spcBef>
                <a:spcPts val="0"/>
              </a:spcBef>
              <a:buNone/>
            </a:pPr>
            <a:endParaRPr lang="en-US" sz="2000" dirty="0" smtClean="0"/>
          </a:p>
          <a:p>
            <a:pPr marL="0" indent="274320" algn="just">
              <a:spcBef>
                <a:spcPts val="0"/>
              </a:spcBef>
              <a:buNone/>
            </a:pPr>
            <a:r>
              <a:rPr lang="en-US" sz="2000" dirty="0" smtClean="0"/>
              <a:t>The data transfer rate of a given computer system depends on communication ports incorporated into that system. Notice that in asynchronous serial data communication, the baud rate is generally limited to 100,000 bps.</a:t>
            </a:r>
          </a:p>
          <a:p>
            <a:pPr marL="0" indent="274320" algn="just">
              <a:spcBef>
                <a:spcPts val="0"/>
              </a:spcBef>
              <a:buNone/>
            </a:pPr>
            <a:endParaRPr lang="en-US" sz="2000" dirty="0" smtClean="0"/>
          </a:p>
          <a:p>
            <a:endParaRPr lang="en-US" sz="2800" dirty="0" smtClean="0"/>
          </a:p>
          <a:p>
            <a:pPr>
              <a:buNone/>
            </a:pPr>
            <a:endParaRPr lang="en-US" sz="2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900" dirty="0" smtClean="0"/>
              <a:t>AVR SERIAL PROGRAMMING In ASSEMBLY AND C</a:t>
            </a:r>
            <a:br>
              <a:rPr lang="en-US" sz="2900" dirty="0" smtClean="0"/>
            </a:br>
            <a:r>
              <a:rPr lang="en-US" sz="2700" dirty="0" smtClean="0"/>
              <a:t>11.1 BASIC OF SERIAL COMMUNICATION</a:t>
            </a:r>
          </a:p>
        </p:txBody>
      </p:sp>
      <p:sp>
        <p:nvSpPr>
          <p:cNvPr id="4" name="Date Placeholder 3"/>
          <p:cNvSpPr>
            <a:spLocks noGrp="1"/>
          </p:cNvSpPr>
          <p:nvPr>
            <p:ph type="dt" sz="half" idx="10"/>
          </p:nvPr>
        </p:nvSpPr>
        <p:spPr/>
        <p:txBody>
          <a:bodyPr/>
          <a:lstStyle/>
          <a:p>
            <a:fld id="{5A152802-DF90-4108-9543-B38A239795C5}" type="datetime1">
              <a:rPr lang="en-US" smtClean="0"/>
              <a:pPr/>
              <a:t>12/5/2023</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28736"/>
            <a:ext cx="7772400" cy="4572000"/>
          </a:xfrm>
        </p:spPr>
        <p:txBody>
          <a:bodyPr>
            <a:normAutofit/>
          </a:bodyPr>
          <a:lstStyle/>
          <a:p>
            <a:pPr>
              <a:buNone/>
            </a:pPr>
            <a:r>
              <a:rPr lang="en-US" sz="2800" b="1" dirty="0" smtClean="0">
                <a:solidFill>
                  <a:srgbClr val="0070C0"/>
                </a:solidFill>
              </a:rPr>
              <a:t>RS232 standards</a:t>
            </a:r>
          </a:p>
          <a:p>
            <a:pPr marL="0" indent="274320" algn="just">
              <a:spcBef>
                <a:spcPts val="0"/>
              </a:spcBef>
              <a:buNone/>
            </a:pPr>
            <a:r>
              <a:rPr lang="en-US" sz="2000" dirty="0" smtClean="0"/>
              <a:t>Today, RD232 is one of the most widely used serial I/O interfacing standards. This standard is used in PCs and numerous types of equipment. Because the standard was set long before the advent of the TTL logic family, however, its input and output voltage levels are not TTL compatible. </a:t>
            </a:r>
          </a:p>
          <a:p>
            <a:pPr marL="0" indent="274320" algn="just">
              <a:spcBef>
                <a:spcPts val="0"/>
              </a:spcBef>
              <a:buNone/>
            </a:pPr>
            <a:endParaRPr lang="en-US" sz="2000" dirty="0" smtClean="0"/>
          </a:p>
          <a:p>
            <a:pPr marL="0" indent="274320" algn="just">
              <a:spcBef>
                <a:spcPts val="0"/>
              </a:spcBef>
              <a:buNone/>
            </a:pPr>
            <a:r>
              <a:rPr lang="en-US" sz="2000" dirty="0" smtClean="0"/>
              <a:t>In RS232, a 1 is represented by -3 to -25 V, while a 0 bit is +3 to +25 volts, making -3 to +3 undefined. For this reason, to connect any RS232 to a microcontroller system we must use voltage converters such as MAX232 to convert the TTL logic levels to the RS232 voltage levels, and vice versa. </a:t>
            </a:r>
          </a:p>
          <a:p>
            <a:pPr marL="0" indent="274320" algn="just">
              <a:spcBef>
                <a:spcPts val="0"/>
              </a:spcBef>
              <a:buNone/>
            </a:pPr>
            <a:endParaRPr lang="en-US" sz="2000" dirty="0" smtClean="0"/>
          </a:p>
          <a:p>
            <a:pPr marL="0" indent="274320" algn="just">
              <a:spcBef>
                <a:spcPts val="0"/>
              </a:spcBef>
              <a:buNone/>
            </a:pPr>
            <a:r>
              <a:rPr lang="en-US" sz="2000" b="1" dirty="0" smtClean="0"/>
              <a:t>MAX232</a:t>
            </a:r>
            <a:r>
              <a:rPr lang="en-US" sz="2000" dirty="0" smtClean="0"/>
              <a:t> </a:t>
            </a:r>
            <a:r>
              <a:rPr lang="en-US" sz="2000" b="1" dirty="0" smtClean="0"/>
              <a:t>IC</a:t>
            </a:r>
            <a:r>
              <a:rPr lang="en-US" sz="2000" dirty="0" smtClean="0"/>
              <a:t> chips are commonly referred to as </a:t>
            </a:r>
            <a:r>
              <a:rPr lang="en-US" sz="2000" b="1" dirty="0" smtClean="0"/>
              <a:t>line</a:t>
            </a:r>
            <a:r>
              <a:rPr lang="en-US" sz="2000" dirty="0" smtClean="0"/>
              <a:t> </a:t>
            </a:r>
            <a:r>
              <a:rPr lang="en-US" sz="2000" b="1" dirty="0" smtClean="0"/>
              <a:t>drivers</a:t>
            </a:r>
            <a:r>
              <a:rPr lang="en-US" sz="2000" dirty="0" smtClean="0"/>
              <a:t>.</a:t>
            </a:r>
          </a:p>
          <a:p>
            <a:pPr>
              <a:buNone/>
            </a:pPr>
            <a:endParaRPr lang="en-US" sz="2800" b="1"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19039</TotalTime>
  <Words>6861</Words>
  <Application>Microsoft Office PowerPoint</Application>
  <PresentationFormat>On-screen Show (4:3)</PresentationFormat>
  <Paragraphs>693</Paragraphs>
  <Slides>68</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Calibri</vt:lpstr>
      <vt:lpstr>Franklin Gothic Book</vt:lpstr>
      <vt:lpstr>Perpetua</vt:lpstr>
      <vt:lpstr>Symbol</vt:lpstr>
      <vt:lpstr>Times New Roman</vt:lpstr>
      <vt:lpstr>Wingdings 2</vt:lpstr>
      <vt:lpstr>Equity</vt:lpstr>
      <vt:lpstr>AVR Microcontroller</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11.1 BASIC OF SERIAL COMMUNICATION</vt:lpstr>
      <vt:lpstr>AVR SERIAL PROGRAMMING In ASSEMBLY AND C 11.2 ATMEGA32 CONNECTION TO RS232</vt:lpstr>
      <vt:lpstr>AVR SERIAL PROGRAMMING In ASSEMBLY AND C 11.2 ATMEGA32 CONNECTION TO RS232</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11.3 AVR SERIAL PORT PROGRAMMING IN ASSEMBLY</vt:lpstr>
      <vt:lpstr>AVR SERIAL PROGRAMMING In ASSEMBLY AND C 11.4 AVR SERIAL PORT PROGRAMMING IN C</vt:lpstr>
      <vt:lpstr>AVR SERIAL PROGRAMMING In ASSEMBLY AND C 11.4 AVR SERIAL PORT PROGRAMMING IN C</vt:lpstr>
      <vt:lpstr>AVR SERIAL PROGRAMMING In ASSEMBLY AND C 11.4 AVR SERIAL PORT PROGRAMMING IN C</vt:lpstr>
      <vt:lpstr>AVR SERIAL PROGRAMMING In ASSEMBLY AND C 11.4 AVR SERIAL PORT PROGRAMMING IN C</vt:lpstr>
      <vt:lpstr>AVR SERIAL PROGRAMMING In ASSEMBLY AND C 11.4 AVR SERIAL PORT PROGRAMMING IN C</vt:lpstr>
      <vt:lpstr>AVR SERIAL PROGRAMMING In ASSEMBLY AND C 11.4 AVR SERIAL PORT PROGRAMMING IN C</vt:lpstr>
      <vt:lpstr>AVR SERIAL PROGRAMMING In ASSEMBLY AND C 11.4 AVR SERIAL PORT PROGRAMMING IN C</vt:lpstr>
      <vt:lpstr>AVR SERIAL PROGRAMMING In ASSEMBLY AND C 11.4 AVR SERIAL PORT PROGRAMMING IN ASSEMBLY AND C USING INTERRUPTS</vt:lpstr>
      <vt:lpstr>AVR SERIAL PROGRAMMING In ASSEMBLY AND C 11.4 AVR SERIAL PORT PROGRAMMING IN ASSEMBLY AND C USING INTERRUPTS</vt:lpstr>
      <vt:lpstr>AVR SERIAL PROGRAMMING In ASSEMBLY AND C 11.4 AVR SERIAL PORT PROGRAMMING IN ASSEMBLY AND C USING INTERRUPTS</vt:lpstr>
      <vt:lpstr>AVR SERIAL PROGRAMMING In ASSEMBLY AND C 11.4 AVR SERIAL PORT PROGRAMMING IN ASSEMBLY AND C USING INTERRUPTS</vt:lpstr>
      <vt:lpstr>AVR SERIAL PROGRAMMING In ASSEMBLY AND C 11.4 AVR SERIAL PORT PROGRAMMING IN ASSEMBLY AND C USING INTERRUPTS</vt:lpstr>
      <vt:lpstr>AVR SERIAL PROGRAMMING In ASSEMBLY AND C 11.4 AVR SERIAL PORT PROGRAMMING IN ASSEMBLY AND C USING INTERRUPTS</vt:lpstr>
      <vt:lpstr>AVR SERIAL PROGRAMMING In ASSEMBLY AND C 11.4 AVR SERIAL PORT PROGRAMMING IN ASSEMBLY AND C USING INTERRUPTS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SERIAL PORT PROGRAMMING  </dc:title>
  <dc:subject>AVR SERIAL PORT PROGRAMMING  </dc:subject>
  <dc:creator>mashhoun</dc:creator>
  <cp:keywords>AVR Microcontroller</cp:keywords>
  <dc:description>در بهمن ماه 1397 تصحیح شد</dc:description>
  <cp:lastModifiedBy>mashhon</cp:lastModifiedBy>
  <cp:revision>586</cp:revision>
  <dcterms:created xsi:type="dcterms:W3CDTF">2014-11-05T07:28:16Z</dcterms:created>
  <dcterms:modified xsi:type="dcterms:W3CDTF">2023-12-05T09:15:59Z</dcterms:modified>
  <cp:category>AVR Microcontroller</cp:category>
  <cp:contentStatus/>
</cp:coreProperties>
</file>