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88"/>
  </p:notesMasterIdLst>
  <p:sldIdLst>
    <p:sldId id="256" r:id="rId2"/>
    <p:sldId id="387" r:id="rId3"/>
    <p:sldId id="388" r:id="rId4"/>
    <p:sldId id="368" r:id="rId5"/>
    <p:sldId id="390" r:id="rId6"/>
    <p:sldId id="389" r:id="rId7"/>
    <p:sldId id="391" r:id="rId8"/>
    <p:sldId id="392" r:id="rId9"/>
    <p:sldId id="393" r:id="rId10"/>
    <p:sldId id="394" r:id="rId11"/>
    <p:sldId id="395" r:id="rId12"/>
    <p:sldId id="396" r:id="rId13"/>
    <p:sldId id="397" r:id="rId14"/>
    <p:sldId id="398" r:id="rId15"/>
    <p:sldId id="401" r:id="rId16"/>
    <p:sldId id="400" r:id="rId17"/>
    <p:sldId id="402" r:id="rId18"/>
    <p:sldId id="403" r:id="rId19"/>
    <p:sldId id="404" r:id="rId20"/>
    <p:sldId id="477" r:id="rId21"/>
    <p:sldId id="478" r:id="rId22"/>
    <p:sldId id="407" r:id="rId23"/>
    <p:sldId id="479" r:id="rId24"/>
    <p:sldId id="409" r:id="rId25"/>
    <p:sldId id="480" r:id="rId26"/>
    <p:sldId id="411" r:id="rId27"/>
    <p:sldId id="414" r:id="rId28"/>
    <p:sldId id="415" r:id="rId29"/>
    <p:sldId id="412" r:id="rId30"/>
    <p:sldId id="416" r:id="rId31"/>
    <p:sldId id="417" r:id="rId32"/>
    <p:sldId id="418" r:id="rId33"/>
    <p:sldId id="420" r:id="rId34"/>
    <p:sldId id="419" r:id="rId35"/>
    <p:sldId id="481" r:id="rId36"/>
    <p:sldId id="421" r:id="rId37"/>
    <p:sldId id="423" r:id="rId38"/>
    <p:sldId id="424" r:id="rId39"/>
    <p:sldId id="425" r:id="rId40"/>
    <p:sldId id="426" r:id="rId41"/>
    <p:sldId id="427" r:id="rId42"/>
    <p:sldId id="429" r:id="rId43"/>
    <p:sldId id="482" r:id="rId44"/>
    <p:sldId id="431" r:id="rId45"/>
    <p:sldId id="432" r:id="rId46"/>
    <p:sldId id="433" r:id="rId47"/>
    <p:sldId id="434" r:id="rId48"/>
    <p:sldId id="483" r:id="rId49"/>
    <p:sldId id="484" r:id="rId50"/>
    <p:sldId id="436" r:id="rId51"/>
    <p:sldId id="437" r:id="rId52"/>
    <p:sldId id="438" r:id="rId53"/>
    <p:sldId id="440" r:id="rId54"/>
    <p:sldId id="439" r:id="rId55"/>
    <p:sldId id="444" r:id="rId56"/>
    <p:sldId id="443" r:id="rId57"/>
    <p:sldId id="442" r:id="rId58"/>
    <p:sldId id="441" r:id="rId59"/>
    <p:sldId id="446" r:id="rId60"/>
    <p:sldId id="445" r:id="rId61"/>
    <p:sldId id="447" r:id="rId62"/>
    <p:sldId id="448" r:id="rId63"/>
    <p:sldId id="449" r:id="rId64"/>
    <p:sldId id="453" r:id="rId65"/>
    <p:sldId id="450" r:id="rId66"/>
    <p:sldId id="451" r:id="rId67"/>
    <p:sldId id="452" r:id="rId68"/>
    <p:sldId id="459" r:id="rId69"/>
    <p:sldId id="455" r:id="rId70"/>
    <p:sldId id="458" r:id="rId71"/>
    <p:sldId id="457" r:id="rId72"/>
    <p:sldId id="460" r:id="rId73"/>
    <p:sldId id="461" r:id="rId74"/>
    <p:sldId id="462" r:id="rId75"/>
    <p:sldId id="463" r:id="rId76"/>
    <p:sldId id="464" r:id="rId77"/>
    <p:sldId id="466" r:id="rId78"/>
    <p:sldId id="469" r:id="rId79"/>
    <p:sldId id="468" r:id="rId80"/>
    <p:sldId id="470" r:id="rId81"/>
    <p:sldId id="471" r:id="rId82"/>
    <p:sldId id="485" r:id="rId83"/>
    <p:sldId id="473" r:id="rId84"/>
    <p:sldId id="474" r:id="rId85"/>
    <p:sldId id="475" r:id="rId86"/>
    <p:sldId id="476" r:id="rId8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133" autoAdjust="0"/>
  </p:normalViewPr>
  <p:slideViewPr>
    <p:cSldViewPr>
      <p:cViewPr varScale="1">
        <p:scale>
          <a:sx n="83" d="100"/>
          <a:sy n="83" d="100"/>
        </p:scale>
        <p:origin x="462"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75DD6A-5774-4E49-92F9-EA007744B114}" type="datetimeFigureOut">
              <a:rPr lang="en-US" smtClean="0"/>
              <a:pPr/>
              <a:t>2/20/2019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0C212D-6C9B-4350-814E-CEEB67F7221D}" type="slidenum">
              <a:rPr lang="en-US" smtClean="0"/>
              <a:pPr/>
              <a:t>‹#›</a:t>
            </a:fld>
            <a:endParaRPr lang="en-US" dirty="0"/>
          </a:p>
        </p:txBody>
      </p:sp>
    </p:spTree>
    <p:extLst>
      <p:ext uri="{BB962C8B-B14F-4D97-AF65-F5344CB8AC3E}">
        <p14:creationId xmlns:p14="http://schemas.microsoft.com/office/powerpoint/2010/main" val="1061961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2</a:t>
            </a:fld>
            <a:endParaRPr lang="en-US" dirty="0"/>
          </a:p>
        </p:txBody>
      </p:sp>
    </p:spTree>
    <p:extLst>
      <p:ext uri="{BB962C8B-B14F-4D97-AF65-F5344CB8AC3E}">
        <p14:creationId xmlns:p14="http://schemas.microsoft.com/office/powerpoint/2010/main" val="28744563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11</a:t>
            </a:fld>
            <a:endParaRPr lang="en-US" dirty="0"/>
          </a:p>
        </p:txBody>
      </p:sp>
    </p:spTree>
    <p:extLst>
      <p:ext uri="{BB962C8B-B14F-4D97-AF65-F5344CB8AC3E}">
        <p14:creationId xmlns:p14="http://schemas.microsoft.com/office/powerpoint/2010/main" val="9417322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12</a:t>
            </a:fld>
            <a:endParaRPr lang="en-US" dirty="0"/>
          </a:p>
        </p:txBody>
      </p:sp>
    </p:spTree>
    <p:extLst>
      <p:ext uri="{BB962C8B-B14F-4D97-AF65-F5344CB8AC3E}">
        <p14:creationId xmlns:p14="http://schemas.microsoft.com/office/powerpoint/2010/main" val="30926045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13</a:t>
            </a:fld>
            <a:endParaRPr lang="en-US" dirty="0"/>
          </a:p>
        </p:txBody>
      </p:sp>
    </p:spTree>
    <p:extLst>
      <p:ext uri="{BB962C8B-B14F-4D97-AF65-F5344CB8AC3E}">
        <p14:creationId xmlns:p14="http://schemas.microsoft.com/office/powerpoint/2010/main" val="8759258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14</a:t>
            </a:fld>
            <a:endParaRPr lang="en-US" dirty="0"/>
          </a:p>
        </p:txBody>
      </p:sp>
    </p:spTree>
    <p:extLst>
      <p:ext uri="{BB962C8B-B14F-4D97-AF65-F5344CB8AC3E}">
        <p14:creationId xmlns:p14="http://schemas.microsoft.com/office/powerpoint/2010/main" val="29051007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15</a:t>
            </a:fld>
            <a:endParaRPr lang="en-US" dirty="0"/>
          </a:p>
        </p:txBody>
      </p:sp>
    </p:spTree>
    <p:extLst>
      <p:ext uri="{BB962C8B-B14F-4D97-AF65-F5344CB8AC3E}">
        <p14:creationId xmlns:p14="http://schemas.microsoft.com/office/powerpoint/2010/main" val="10168169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16</a:t>
            </a:fld>
            <a:endParaRPr lang="en-US" dirty="0"/>
          </a:p>
        </p:txBody>
      </p:sp>
    </p:spTree>
    <p:extLst>
      <p:ext uri="{BB962C8B-B14F-4D97-AF65-F5344CB8AC3E}">
        <p14:creationId xmlns:p14="http://schemas.microsoft.com/office/powerpoint/2010/main" val="9931722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17</a:t>
            </a:fld>
            <a:endParaRPr lang="en-US" dirty="0"/>
          </a:p>
        </p:txBody>
      </p:sp>
    </p:spTree>
    <p:extLst>
      <p:ext uri="{BB962C8B-B14F-4D97-AF65-F5344CB8AC3E}">
        <p14:creationId xmlns:p14="http://schemas.microsoft.com/office/powerpoint/2010/main" val="968169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18</a:t>
            </a:fld>
            <a:endParaRPr lang="en-US" dirty="0"/>
          </a:p>
        </p:txBody>
      </p:sp>
    </p:spTree>
    <p:extLst>
      <p:ext uri="{BB962C8B-B14F-4D97-AF65-F5344CB8AC3E}">
        <p14:creationId xmlns:p14="http://schemas.microsoft.com/office/powerpoint/2010/main" val="34875325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19</a:t>
            </a:fld>
            <a:endParaRPr lang="en-US" dirty="0"/>
          </a:p>
        </p:txBody>
      </p:sp>
    </p:spTree>
    <p:extLst>
      <p:ext uri="{BB962C8B-B14F-4D97-AF65-F5344CB8AC3E}">
        <p14:creationId xmlns:p14="http://schemas.microsoft.com/office/powerpoint/2010/main" val="24532235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20</a:t>
            </a:fld>
            <a:endParaRPr lang="en-US" dirty="0"/>
          </a:p>
        </p:txBody>
      </p:sp>
    </p:spTree>
    <p:extLst>
      <p:ext uri="{BB962C8B-B14F-4D97-AF65-F5344CB8AC3E}">
        <p14:creationId xmlns:p14="http://schemas.microsoft.com/office/powerpoint/2010/main" val="12951244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3</a:t>
            </a:fld>
            <a:endParaRPr lang="en-US" dirty="0"/>
          </a:p>
        </p:txBody>
      </p:sp>
    </p:spTree>
    <p:extLst>
      <p:ext uri="{BB962C8B-B14F-4D97-AF65-F5344CB8AC3E}">
        <p14:creationId xmlns:p14="http://schemas.microsoft.com/office/powerpoint/2010/main" val="25733621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21</a:t>
            </a:fld>
            <a:endParaRPr lang="en-US" dirty="0"/>
          </a:p>
        </p:txBody>
      </p:sp>
    </p:spTree>
    <p:extLst>
      <p:ext uri="{BB962C8B-B14F-4D97-AF65-F5344CB8AC3E}">
        <p14:creationId xmlns:p14="http://schemas.microsoft.com/office/powerpoint/2010/main" val="7565712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22</a:t>
            </a:fld>
            <a:endParaRPr lang="en-US" dirty="0"/>
          </a:p>
        </p:txBody>
      </p:sp>
    </p:spTree>
    <p:extLst>
      <p:ext uri="{BB962C8B-B14F-4D97-AF65-F5344CB8AC3E}">
        <p14:creationId xmlns:p14="http://schemas.microsoft.com/office/powerpoint/2010/main" val="40626025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23</a:t>
            </a:fld>
            <a:endParaRPr lang="en-US" dirty="0"/>
          </a:p>
        </p:txBody>
      </p:sp>
    </p:spTree>
    <p:extLst>
      <p:ext uri="{BB962C8B-B14F-4D97-AF65-F5344CB8AC3E}">
        <p14:creationId xmlns:p14="http://schemas.microsoft.com/office/powerpoint/2010/main" val="27084626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24</a:t>
            </a:fld>
            <a:endParaRPr lang="en-US" dirty="0"/>
          </a:p>
        </p:txBody>
      </p:sp>
    </p:spTree>
    <p:extLst>
      <p:ext uri="{BB962C8B-B14F-4D97-AF65-F5344CB8AC3E}">
        <p14:creationId xmlns:p14="http://schemas.microsoft.com/office/powerpoint/2010/main" val="33326514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25</a:t>
            </a:fld>
            <a:endParaRPr lang="en-US" dirty="0"/>
          </a:p>
        </p:txBody>
      </p:sp>
    </p:spTree>
    <p:extLst>
      <p:ext uri="{BB962C8B-B14F-4D97-AF65-F5344CB8AC3E}">
        <p14:creationId xmlns:p14="http://schemas.microsoft.com/office/powerpoint/2010/main" val="22906935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26</a:t>
            </a:fld>
            <a:endParaRPr lang="en-US" dirty="0"/>
          </a:p>
        </p:txBody>
      </p:sp>
    </p:spTree>
    <p:extLst>
      <p:ext uri="{BB962C8B-B14F-4D97-AF65-F5344CB8AC3E}">
        <p14:creationId xmlns:p14="http://schemas.microsoft.com/office/powerpoint/2010/main" val="41669405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27</a:t>
            </a:fld>
            <a:endParaRPr lang="en-US" dirty="0"/>
          </a:p>
        </p:txBody>
      </p:sp>
    </p:spTree>
    <p:extLst>
      <p:ext uri="{BB962C8B-B14F-4D97-AF65-F5344CB8AC3E}">
        <p14:creationId xmlns:p14="http://schemas.microsoft.com/office/powerpoint/2010/main" val="23963468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28</a:t>
            </a:fld>
            <a:endParaRPr lang="en-US" dirty="0"/>
          </a:p>
        </p:txBody>
      </p:sp>
    </p:spTree>
    <p:extLst>
      <p:ext uri="{BB962C8B-B14F-4D97-AF65-F5344CB8AC3E}">
        <p14:creationId xmlns:p14="http://schemas.microsoft.com/office/powerpoint/2010/main" val="1193068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29</a:t>
            </a:fld>
            <a:endParaRPr lang="en-US" dirty="0"/>
          </a:p>
        </p:txBody>
      </p:sp>
    </p:spTree>
    <p:extLst>
      <p:ext uri="{BB962C8B-B14F-4D97-AF65-F5344CB8AC3E}">
        <p14:creationId xmlns:p14="http://schemas.microsoft.com/office/powerpoint/2010/main" val="24446923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30</a:t>
            </a:fld>
            <a:endParaRPr lang="en-US" dirty="0"/>
          </a:p>
        </p:txBody>
      </p:sp>
    </p:spTree>
    <p:extLst>
      <p:ext uri="{BB962C8B-B14F-4D97-AF65-F5344CB8AC3E}">
        <p14:creationId xmlns:p14="http://schemas.microsoft.com/office/powerpoint/2010/main" val="15716070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4</a:t>
            </a:fld>
            <a:endParaRPr lang="en-US" dirty="0"/>
          </a:p>
        </p:txBody>
      </p:sp>
    </p:spTree>
    <p:extLst>
      <p:ext uri="{BB962C8B-B14F-4D97-AF65-F5344CB8AC3E}">
        <p14:creationId xmlns:p14="http://schemas.microsoft.com/office/powerpoint/2010/main" val="18887557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31</a:t>
            </a:fld>
            <a:endParaRPr lang="en-US" dirty="0"/>
          </a:p>
        </p:txBody>
      </p:sp>
    </p:spTree>
    <p:extLst>
      <p:ext uri="{BB962C8B-B14F-4D97-AF65-F5344CB8AC3E}">
        <p14:creationId xmlns:p14="http://schemas.microsoft.com/office/powerpoint/2010/main" val="1531360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32</a:t>
            </a:fld>
            <a:endParaRPr lang="en-US" dirty="0"/>
          </a:p>
        </p:txBody>
      </p:sp>
    </p:spTree>
    <p:extLst>
      <p:ext uri="{BB962C8B-B14F-4D97-AF65-F5344CB8AC3E}">
        <p14:creationId xmlns:p14="http://schemas.microsoft.com/office/powerpoint/2010/main" val="38847637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33</a:t>
            </a:fld>
            <a:endParaRPr lang="en-US" dirty="0"/>
          </a:p>
        </p:txBody>
      </p:sp>
    </p:spTree>
    <p:extLst>
      <p:ext uri="{BB962C8B-B14F-4D97-AF65-F5344CB8AC3E}">
        <p14:creationId xmlns:p14="http://schemas.microsoft.com/office/powerpoint/2010/main" val="17124421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34</a:t>
            </a:fld>
            <a:endParaRPr lang="en-US" dirty="0"/>
          </a:p>
        </p:txBody>
      </p:sp>
    </p:spTree>
    <p:extLst>
      <p:ext uri="{BB962C8B-B14F-4D97-AF65-F5344CB8AC3E}">
        <p14:creationId xmlns:p14="http://schemas.microsoft.com/office/powerpoint/2010/main" val="36205457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35</a:t>
            </a:fld>
            <a:endParaRPr lang="en-US" dirty="0"/>
          </a:p>
        </p:txBody>
      </p:sp>
    </p:spTree>
    <p:extLst>
      <p:ext uri="{BB962C8B-B14F-4D97-AF65-F5344CB8AC3E}">
        <p14:creationId xmlns:p14="http://schemas.microsoft.com/office/powerpoint/2010/main" val="23269733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36</a:t>
            </a:fld>
            <a:endParaRPr lang="en-US" dirty="0"/>
          </a:p>
        </p:txBody>
      </p:sp>
    </p:spTree>
    <p:extLst>
      <p:ext uri="{BB962C8B-B14F-4D97-AF65-F5344CB8AC3E}">
        <p14:creationId xmlns:p14="http://schemas.microsoft.com/office/powerpoint/2010/main" val="31570659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37</a:t>
            </a:fld>
            <a:endParaRPr lang="en-US" dirty="0"/>
          </a:p>
        </p:txBody>
      </p:sp>
    </p:spTree>
    <p:extLst>
      <p:ext uri="{BB962C8B-B14F-4D97-AF65-F5344CB8AC3E}">
        <p14:creationId xmlns:p14="http://schemas.microsoft.com/office/powerpoint/2010/main" val="21067488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38</a:t>
            </a:fld>
            <a:endParaRPr lang="en-US" dirty="0"/>
          </a:p>
        </p:txBody>
      </p:sp>
    </p:spTree>
    <p:extLst>
      <p:ext uri="{BB962C8B-B14F-4D97-AF65-F5344CB8AC3E}">
        <p14:creationId xmlns:p14="http://schemas.microsoft.com/office/powerpoint/2010/main" val="19744218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39</a:t>
            </a:fld>
            <a:endParaRPr lang="en-US" dirty="0"/>
          </a:p>
        </p:txBody>
      </p:sp>
    </p:spTree>
    <p:extLst>
      <p:ext uri="{BB962C8B-B14F-4D97-AF65-F5344CB8AC3E}">
        <p14:creationId xmlns:p14="http://schemas.microsoft.com/office/powerpoint/2010/main" val="3157241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40</a:t>
            </a:fld>
            <a:endParaRPr lang="en-US" dirty="0"/>
          </a:p>
        </p:txBody>
      </p:sp>
    </p:spTree>
    <p:extLst>
      <p:ext uri="{BB962C8B-B14F-4D97-AF65-F5344CB8AC3E}">
        <p14:creationId xmlns:p14="http://schemas.microsoft.com/office/powerpoint/2010/main" val="34516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5</a:t>
            </a:fld>
            <a:endParaRPr lang="en-US" dirty="0"/>
          </a:p>
        </p:txBody>
      </p:sp>
    </p:spTree>
    <p:extLst>
      <p:ext uri="{BB962C8B-B14F-4D97-AF65-F5344CB8AC3E}">
        <p14:creationId xmlns:p14="http://schemas.microsoft.com/office/powerpoint/2010/main" val="326818744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41</a:t>
            </a:fld>
            <a:endParaRPr lang="en-US" dirty="0"/>
          </a:p>
        </p:txBody>
      </p:sp>
    </p:spTree>
    <p:extLst>
      <p:ext uri="{BB962C8B-B14F-4D97-AF65-F5344CB8AC3E}">
        <p14:creationId xmlns:p14="http://schemas.microsoft.com/office/powerpoint/2010/main" val="35117040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42</a:t>
            </a:fld>
            <a:endParaRPr lang="en-US" dirty="0"/>
          </a:p>
        </p:txBody>
      </p:sp>
    </p:spTree>
    <p:extLst>
      <p:ext uri="{BB962C8B-B14F-4D97-AF65-F5344CB8AC3E}">
        <p14:creationId xmlns:p14="http://schemas.microsoft.com/office/powerpoint/2010/main" val="53984771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43</a:t>
            </a:fld>
            <a:endParaRPr lang="en-US" dirty="0"/>
          </a:p>
        </p:txBody>
      </p:sp>
    </p:spTree>
    <p:extLst>
      <p:ext uri="{BB962C8B-B14F-4D97-AF65-F5344CB8AC3E}">
        <p14:creationId xmlns:p14="http://schemas.microsoft.com/office/powerpoint/2010/main" val="75638216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44</a:t>
            </a:fld>
            <a:endParaRPr lang="en-US" dirty="0"/>
          </a:p>
        </p:txBody>
      </p:sp>
    </p:spTree>
    <p:extLst>
      <p:ext uri="{BB962C8B-B14F-4D97-AF65-F5344CB8AC3E}">
        <p14:creationId xmlns:p14="http://schemas.microsoft.com/office/powerpoint/2010/main" val="102654363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45</a:t>
            </a:fld>
            <a:endParaRPr lang="en-US" dirty="0"/>
          </a:p>
        </p:txBody>
      </p:sp>
    </p:spTree>
    <p:extLst>
      <p:ext uri="{BB962C8B-B14F-4D97-AF65-F5344CB8AC3E}">
        <p14:creationId xmlns:p14="http://schemas.microsoft.com/office/powerpoint/2010/main" val="421202515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46</a:t>
            </a:fld>
            <a:endParaRPr lang="en-US" dirty="0"/>
          </a:p>
        </p:txBody>
      </p:sp>
    </p:spTree>
    <p:extLst>
      <p:ext uri="{BB962C8B-B14F-4D97-AF65-F5344CB8AC3E}">
        <p14:creationId xmlns:p14="http://schemas.microsoft.com/office/powerpoint/2010/main" val="126672750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47</a:t>
            </a:fld>
            <a:endParaRPr lang="en-US" dirty="0"/>
          </a:p>
        </p:txBody>
      </p:sp>
    </p:spTree>
    <p:extLst>
      <p:ext uri="{BB962C8B-B14F-4D97-AF65-F5344CB8AC3E}">
        <p14:creationId xmlns:p14="http://schemas.microsoft.com/office/powerpoint/2010/main" val="289975178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48</a:t>
            </a:fld>
            <a:endParaRPr lang="en-US" dirty="0"/>
          </a:p>
        </p:txBody>
      </p:sp>
    </p:spTree>
    <p:extLst>
      <p:ext uri="{BB962C8B-B14F-4D97-AF65-F5344CB8AC3E}">
        <p14:creationId xmlns:p14="http://schemas.microsoft.com/office/powerpoint/2010/main" val="23394481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49</a:t>
            </a:fld>
            <a:endParaRPr lang="en-US" dirty="0"/>
          </a:p>
        </p:txBody>
      </p:sp>
    </p:spTree>
    <p:extLst>
      <p:ext uri="{BB962C8B-B14F-4D97-AF65-F5344CB8AC3E}">
        <p14:creationId xmlns:p14="http://schemas.microsoft.com/office/powerpoint/2010/main" val="378772455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50</a:t>
            </a:fld>
            <a:endParaRPr lang="en-US" dirty="0"/>
          </a:p>
        </p:txBody>
      </p:sp>
    </p:spTree>
    <p:extLst>
      <p:ext uri="{BB962C8B-B14F-4D97-AF65-F5344CB8AC3E}">
        <p14:creationId xmlns:p14="http://schemas.microsoft.com/office/powerpoint/2010/main" val="7940682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6</a:t>
            </a:fld>
            <a:endParaRPr lang="en-US" dirty="0"/>
          </a:p>
        </p:txBody>
      </p:sp>
    </p:spTree>
    <p:extLst>
      <p:ext uri="{BB962C8B-B14F-4D97-AF65-F5344CB8AC3E}">
        <p14:creationId xmlns:p14="http://schemas.microsoft.com/office/powerpoint/2010/main" val="223217124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51</a:t>
            </a:fld>
            <a:endParaRPr lang="en-US" dirty="0"/>
          </a:p>
        </p:txBody>
      </p:sp>
    </p:spTree>
    <p:extLst>
      <p:ext uri="{BB962C8B-B14F-4D97-AF65-F5344CB8AC3E}">
        <p14:creationId xmlns:p14="http://schemas.microsoft.com/office/powerpoint/2010/main" val="402754994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52</a:t>
            </a:fld>
            <a:endParaRPr lang="en-US" dirty="0"/>
          </a:p>
        </p:txBody>
      </p:sp>
    </p:spTree>
    <p:extLst>
      <p:ext uri="{BB962C8B-B14F-4D97-AF65-F5344CB8AC3E}">
        <p14:creationId xmlns:p14="http://schemas.microsoft.com/office/powerpoint/2010/main" val="426812261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53</a:t>
            </a:fld>
            <a:endParaRPr lang="en-US" dirty="0"/>
          </a:p>
        </p:txBody>
      </p:sp>
    </p:spTree>
    <p:extLst>
      <p:ext uri="{BB962C8B-B14F-4D97-AF65-F5344CB8AC3E}">
        <p14:creationId xmlns:p14="http://schemas.microsoft.com/office/powerpoint/2010/main" val="197820123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54</a:t>
            </a:fld>
            <a:endParaRPr lang="en-US" dirty="0"/>
          </a:p>
        </p:txBody>
      </p:sp>
    </p:spTree>
    <p:extLst>
      <p:ext uri="{BB962C8B-B14F-4D97-AF65-F5344CB8AC3E}">
        <p14:creationId xmlns:p14="http://schemas.microsoft.com/office/powerpoint/2010/main" val="194471248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55</a:t>
            </a:fld>
            <a:endParaRPr lang="en-US" dirty="0"/>
          </a:p>
        </p:txBody>
      </p:sp>
    </p:spTree>
    <p:extLst>
      <p:ext uri="{BB962C8B-B14F-4D97-AF65-F5344CB8AC3E}">
        <p14:creationId xmlns:p14="http://schemas.microsoft.com/office/powerpoint/2010/main" val="283412153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56</a:t>
            </a:fld>
            <a:endParaRPr lang="en-US" dirty="0"/>
          </a:p>
        </p:txBody>
      </p:sp>
    </p:spTree>
    <p:extLst>
      <p:ext uri="{BB962C8B-B14F-4D97-AF65-F5344CB8AC3E}">
        <p14:creationId xmlns:p14="http://schemas.microsoft.com/office/powerpoint/2010/main" val="129556053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57</a:t>
            </a:fld>
            <a:endParaRPr lang="en-US" dirty="0"/>
          </a:p>
        </p:txBody>
      </p:sp>
    </p:spTree>
    <p:extLst>
      <p:ext uri="{BB962C8B-B14F-4D97-AF65-F5344CB8AC3E}">
        <p14:creationId xmlns:p14="http://schemas.microsoft.com/office/powerpoint/2010/main" val="182984873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58</a:t>
            </a:fld>
            <a:endParaRPr lang="en-US" dirty="0"/>
          </a:p>
        </p:txBody>
      </p:sp>
    </p:spTree>
    <p:extLst>
      <p:ext uri="{BB962C8B-B14F-4D97-AF65-F5344CB8AC3E}">
        <p14:creationId xmlns:p14="http://schemas.microsoft.com/office/powerpoint/2010/main" val="315481261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59</a:t>
            </a:fld>
            <a:endParaRPr lang="en-US" dirty="0"/>
          </a:p>
        </p:txBody>
      </p:sp>
    </p:spTree>
    <p:extLst>
      <p:ext uri="{BB962C8B-B14F-4D97-AF65-F5344CB8AC3E}">
        <p14:creationId xmlns:p14="http://schemas.microsoft.com/office/powerpoint/2010/main" val="301637676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60</a:t>
            </a:fld>
            <a:endParaRPr lang="en-US" dirty="0"/>
          </a:p>
        </p:txBody>
      </p:sp>
    </p:spTree>
    <p:extLst>
      <p:ext uri="{BB962C8B-B14F-4D97-AF65-F5344CB8AC3E}">
        <p14:creationId xmlns:p14="http://schemas.microsoft.com/office/powerpoint/2010/main" val="3626961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7</a:t>
            </a:fld>
            <a:endParaRPr lang="en-US" dirty="0"/>
          </a:p>
        </p:txBody>
      </p:sp>
    </p:spTree>
    <p:extLst>
      <p:ext uri="{BB962C8B-B14F-4D97-AF65-F5344CB8AC3E}">
        <p14:creationId xmlns:p14="http://schemas.microsoft.com/office/powerpoint/2010/main" val="391103359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61</a:t>
            </a:fld>
            <a:endParaRPr lang="en-US" dirty="0"/>
          </a:p>
        </p:txBody>
      </p:sp>
    </p:spTree>
    <p:extLst>
      <p:ext uri="{BB962C8B-B14F-4D97-AF65-F5344CB8AC3E}">
        <p14:creationId xmlns:p14="http://schemas.microsoft.com/office/powerpoint/2010/main" val="389384373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62</a:t>
            </a:fld>
            <a:endParaRPr lang="en-US" dirty="0"/>
          </a:p>
        </p:txBody>
      </p:sp>
    </p:spTree>
    <p:extLst>
      <p:ext uri="{BB962C8B-B14F-4D97-AF65-F5344CB8AC3E}">
        <p14:creationId xmlns:p14="http://schemas.microsoft.com/office/powerpoint/2010/main" val="30635050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63</a:t>
            </a:fld>
            <a:endParaRPr lang="en-US" dirty="0"/>
          </a:p>
        </p:txBody>
      </p:sp>
    </p:spTree>
    <p:extLst>
      <p:ext uri="{BB962C8B-B14F-4D97-AF65-F5344CB8AC3E}">
        <p14:creationId xmlns:p14="http://schemas.microsoft.com/office/powerpoint/2010/main" val="323787315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64</a:t>
            </a:fld>
            <a:endParaRPr lang="en-US" dirty="0"/>
          </a:p>
        </p:txBody>
      </p:sp>
    </p:spTree>
    <p:extLst>
      <p:ext uri="{BB962C8B-B14F-4D97-AF65-F5344CB8AC3E}">
        <p14:creationId xmlns:p14="http://schemas.microsoft.com/office/powerpoint/2010/main" val="62732490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65</a:t>
            </a:fld>
            <a:endParaRPr lang="en-US" dirty="0"/>
          </a:p>
        </p:txBody>
      </p:sp>
    </p:spTree>
    <p:extLst>
      <p:ext uri="{BB962C8B-B14F-4D97-AF65-F5344CB8AC3E}">
        <p14:creationId xmlns:p14="http://schemas.microsoft.com/office/powerpoint/2010/main" val="321843161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66</a:t>
            </a:fld>
            <a:endParaRPr lang="en-US" dirty="0"/>
          </a:p>
        </p:txBody>
      </p:sp>
    </p:spTree>
    <p:extLst>
      <p:ext uri="{BB962C8B-B14F-4D97-AF65-F5344CB8AC3E}">
        <p14:creationId xmlns:p14="http://schemas.microsoft.com/office/powerpoint/2010/main" val="407481085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67</a:t>
            </a:fld>
            <a:endParaRPr lang="en-US" dirty="0"/>
          </a:p>
        </p:txBody>
      </p:sp>
    </p:spTree>
    <p:extLst>
      <p:ext uri="{BB962C8B-B14F-4D97-AF65-F5344CB8AC3E}">
        <p14:creationId xmlns:p14="http://schemas.microsoft.com/office/powerpoint/2010/main" val="51079335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68</a:t>
            </a:fld>
            <a:endParaRPr lang="en-US" dirty="0"/>
          </a:p>
        </p:txBody>
      </p:sp>
    </p:spTree>
    <p:extLst>
      <p:ext uri="{BB962C8B-B14F-4D97-AF65-F5344CB8AC3E}">
        <p14:creationId xmlns:p14="http://schemas.microsoft.com/office/powerpoint/2010/main" val="238366247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69</a:t>
            </a:fld>
            <a:endParaRPr lang="en-US" dirty="0"/>
          </a:p>
        </p:txBody>
      </p:sp>
    </p:spTree>
    <p:extLst>
      <p:ext uri="{BB962C8B-B14F-4D97-AF65-F5344CB8AC3E}">
        <p14:creationId xmlns:p14="http://schemas.microsoft.com/office/powerpoint/2010/main" val="105589524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70</a:t>
            </a:fld>
            <a:endParaRPr lang="en-US" dirty="0"/>
          </a:p>
        </p:txBody>
      </p:sp>
    </p:spTree>
    <p:extLst>
      <p:ext uri="{BB962C8B-B14F-4D97-AF65-F5344CB8AC3E}">
        <p14:creationId xmlns:p14="http://schemas.microsoft.com/office/powerpoint/2010/main" val="863262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8</a:t>
            </a:fld>
            <a:endParaRPr lang="en-US" dirty="0"/>
          </a:p>
        </p:txBody>
      </p:sp>
    </p:spTree>
    <p:extLst>
      <p:ext uri="{BB962C8B-B14F-4D97-AF65-F5344CB8AC3E}">
        <p14:creationId xmlns:p14="http://schemas.microsoft.com/office/powerpoint/2010/main" val="331438520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71</a:t>
            </a:fld>
            <a:endParaRPr lang="en-US" dirty="0"/>
          </a:p>
        </p:txBody>
      </p:sp>
    </p:spTree>
    <p:extLst>
      <p:ext uri="{BB962C8B-B14F-4D97-AF65-F5344CB8AC3E}">
        <p14:creationId xmlns:p14="http://schemas.microsoft.com/office/powerpoint/2010/main" val="31586009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72</a:t>
            </a:fld>
            <a:endParaRPr lang="en-US" dirty="0"/>
          </a:p>
        </p:txBody>
      </p:sp>
    </p:spTree>
    <p:extLst>
      <p:ext uri="{BB962C8B-B14F-4D97-AF65-F5344CB8AC3E}">
        <p14:creationId xmlns:p14="http://schemas.microsoft.com/office/powerpoint/2010/main" val="316122334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73</a:t>
            </a:fld>
            <a:endParaRPr lang="en-US" dirty="0"/>
          </a:p>
        </p:txBody>
      </p:sp>
    </p:spTree>
    <p:extLst>
      <p:ext uri="{BB962C8B-B14F-4D97-AF65-F5344CB8AC3E}">
        <p14:creationId xmlns:p14="http://schemas.microsoft.com/office/powerpoint/2010/main" val="213334935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74</a:t>
            </a:fld>
            <a:endParaRPr lang="en-US" dirty="0"/>
          </a:p>
        </p:txBody>
      </p:sp>
    </p:spTree>
    <p:extLst>
      <p:ext uri="{BB962C8B-B14F-4D97-AF65-F5344CB8AC3E}">
        <p14:creationId xmlns:p14="http://schemas.microsoft.com/office/powerpoint/2010/main" val="33435521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75</a:t>
            </a:fld>
            <a:endParaRPr lang="en-US" dirty="0"/>
          </a:p>
        </p:txBody>
      </p:sp>
    </p:spTree>
    <p:extLst>
      <p:ext uri="{BB962C8B-B14F-4D97-AF65-F5344CB8AC3E}">
        <p14:creationId xmlns:p14="http://schemas.microsoft.com/office/powerpoint/2010/main" val="330438593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76</a:t>
            </a:fld>
            <a:endParaRPr lang="en-US" dirty="0"/>
          </a:p>
        </p:txBody>
      </p:sp>
    </p:spTree>
    <p:extLst>
      <p:ext uri="{BB962C8B-B14F-4D97-AF65-F5344CB8AC3E}">
        <p14:creationId xmlns:p14="http://schemas.microsoft.com/office/powerpoint/2010/main" val="156472726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77</a:t>
            </a:fld>
            <a:endParaRPr lang="en-US" dirty="0"/>
          </a:p>
        </p:txBody>
      </p:sp>
    </p:spTree>
    <p:extLst>
      <p:ext uri="{BB962C8B-B14F-4D97-AF65-F5344CB8AC3E}">
        <p14:creationId xmlns:p14="http://schemas.microsoft.com/office/powerpoint/2010/main" val="23281680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78</a:t>
            </a:fld>
            <a:endParaRPr lang="en-US" dirty="0"/>
          </a:p>
        </p:txBody>
      </p:sp>
    </p:spTree>
    <p:extLst>
      <p:ext uri="{BB962C8B-B14F-4D97-AF65-F5344CB8AC3E}">
        <p14:creationId xmlns:p14="http://schemas.microsoft.com/office/powerpoint/2010/main" val="428670116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79</a:t>
            </a:fld>
            <a:endParaRPr lang="en-US" dirty="0"/>
          </a:p>
        </p:txBody>
      </p:sp>
    </p:spTree>
    <p:extLst>
      <p:ext uri="{BB962C8B-B14F-4D97-AF65-F5344CB8AC3E}">
        <p14:creationId xmlns:p14="http://schemas.microsoft.com/office/powerpoint/2010/main" val="345153093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80</a:t>
            </a:fld>
            <a:endParaRPr lang="en-US" dirty="0"/>
          </a:p>
        </p:txBody>
      </p:sp>
    </p:spTree>
    <p:extLst>
      <p:ext uri="{BB962C8B-B14F-4D97-AF65-F5344CB8AC3E}">
        <p14:creationId xmlns:p14="http://schemas.microsoft.com/office/powerpoint/2010/main" val="30097760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9</a:t>
            </a:fld>
            <a:endParaRPr lang="en-US" dirty="0"/>
          </a:p>
        </p:txBody>
      </p:sp>
    </p:spTree>
    <p:extLst>
      <p:ext uri="{BB962C8B-B14F-4D97-AF65-F5344CB8AC3E}">
        <p14:creationId xmlns:p14="http://schemas.microsoft.com/office/powerpoint/2010/main" val="7815024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81</a:t>
            </a:fld>
            <a:endParaRPr lang="en-US" dirty="0"/>
          </a:p>
        </p:txBody>
      </p:sp>
    </p:spTree>
    <p:extLst>
      <p:ext uri="{BB962C8B-B14F-4D97-AF65-F5344CB8AC3E}">
        <p14:creationId xmlns:p14="http://schemas.microsoft.com/office/powerpoint/2010/main" val="378684867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82</a:t>
            </a:fld>
            <a:endParaRPr lang="en-US" dirty="0"/>
          </a:p>
        </p:txBody>
      </p:sp>
    </p:spTree>
    <p:extLst>
      <p:ext uri="{BB962C8B-B14F-4D97-AF65-F5344CB8AC3E}">
        <p14:creationId xmlns:p14="http://schemas.microsoft.com/office/powerpoint/2010/main" val="81708526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83</a:t>
            </a:fld>
            <a:endParaRPr lang="en-US" dirty="0"/>
          </a:p>
        </p:txBody>
      </p:sp>
    </p:spTree>
    <p:extLst>
      <p:ext uri="{BB962C8B-B14F-4D97-AF65-F5344CB8AC3E}">
        <p14:creationId xmlns:p14="http://schemas.microsoft.com/office/powerpoint/2010/main" val="352894354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84</a:t>
            </a:fld>
            <a:endParaRPr lang="en-US" dirty="0"/>
          </a:p>
        </p:txBody>
      </p:sp>
    </p:spTree>
    <p:extLst>
      <p:ext uri="{BB962C8B-B14F-4D97-AF65-F5344CB8AC3E}">
        <p14:creationId xmlns:p14="http://schemas.microsoft.com/office/powerpoint/2010/main" val="279859817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85</a:t>
            </a:fld>
            <a:endParaRPr lang="en-US" dirty="0"/>
          </a:p>
        </p:txBody>
      </p:sp>
    </p:spTree>
    <p:extLst>
      <p:ext uri="{BB962C8B-B14F-4D97-AF65-F5344CB8AC3E}">
        <p14:creationId xmlns:p14="http://schemas.microsoft.com/office/powerpoint/2010/main" val="135657076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86</a:t>
            </a:fld>
            <a:endParaRPr lang="en-US" dirty="0"/>
          </a:p>
        </p:txBody>
      </p:sp>
    </p:spTree>
    <p:extLst>
      <p:ext uri="{BB962C8B-B14F-4D97-AF65-F5344CB8AC3E}">
        <p14:creationId xmlns:p14="http://schemas.microsoft.com/office/powerpoint/2010/main" val="13405620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10</a:t>
            </a:fld>
            <a:endParaRPr lang="en-US" dirty="0"/>
          </a:p>
        </p:txBody>
      </p:sp>
    </p:spTree>
    <p:extLst>
      <p:ext uri="{BB962C8B-B14F-4D97-AF65-F5344CB8AC3E}">
        <p14:creationId xmlns:p14="http://schemas.microsoft.com/office/powerpoint/2010/main" val="496942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8330EC39-932F-4807-A02A-8010F2FFD845}" type="datetime1">
              <a:rPr lang="en-US" smtClean="0"/>
              <a:pPr/>
              <a:t>2/20/2019</a:t>
            </a:fld>
            <a:endParaRPr lang="en-US" dirty="0"/>
          </a:p>
        </p:txBody>
      </p:sp>
      <p:sp>
        <p:nvSpPr>
          <p:cNvPr id="17" name="Footer Placeholder 16"/>
          <p:cNvSpPr>
            <a:spLocks noGrp="1"/>
          </p:cNvSpPr>
          <p:nvPr>
            <p:ph type="ftr" sz="quarter" idx="11"/>
          </p:nvPr>
        </p:nvSpPr>
        <p:spPr/>
        <p:txBody>
          <a:bodyPr/>
          <a:lstStyle/>
          <a:p>
            <a:r>
              <a:rPr lang="en-US" dirty="0" smtClean="0"/>
              <a:t>mashhoun@iust.ac.ir                Iran Univ of Science &amp; Tech</a:t>
            </a:r>
            <a:endParaRPr lang="en-US" dirty="0"/>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4B2D966A-DDA2-4D5C-AB7E-451347EB0CDE}" type="slidenum">
              <a:rPr lang="en-US" smtClean="0"/>
              <a:pPr/>
              <a:t>‹#›</a:t>
            </a:fld>
            <a:endParaRPr lang="en-US"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8C957FA-E2E3-4D62-9200-813771E0D68F}" type="datetime1">
              <a:rPr lang="en-US" smtClean="0"/>
              <a:pPr/>
              <a:t>2/20/2019</a:t>
            </a:fld>
            <a:endParaRPr lang="en-US" dirty="0"/>
          </a:p>
        </p:txBody>
      </p:sp>
      <p:sp>
        <p:nvSpPr>
          <p:cNvPr id="5" name="Footer Placeholder 4"/>
          <p:cNvSpPr>
            <a:spLocks noGrp="1"/>
          </p:cNvSpPr>
          <p:nvPr>
            <p:ph type="ftr" sz="quarter" idx="11"/>
          </p:nvPr>
        </p:nvSpPr>
        <p:spPr/>
        <p:txBody>
          <a:bodyPr/>
          <a:lstStyle/>
          <a:p>
            <a:r>
              <a:rPr lang="en-US" dirty="0" smtClean="0"/>
              <a:t>mashhoun@iust.ac.ir                Iran Univ of Science &amp; Tech</a:t>
            </a:r>
            <a:endParaRPr lang="en-US" dirty="0"/>
          </a:p>
        </p:txBody>
      </p:sp>
      <p:sp>
        <p:nvSpPr>
          <p:cNvPr id="6" name="Slide Number Placeholder 5"/>
          <p:cNvSpPr>
            <a:spLocks noGrp="1"/>
          </p:cNvSpPr>
          <p:nvPr>
            <p:ph type="sldNum" sz="quarter" idx="12"/>
          </p:nvPr>
        </p:nvSpPr>
        <p:spPr/>
        <p:txBody>
          <a:bodyPr/>
          <a:lstStyle/>
          <a:p>
            <a:fld id="{4B2D966A-DDA2-4D5C-AB7E-451347EB0CDE}"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9ECC0D6-D658-4AFC-B9D9-931FB4F26D60}" type="datetime1">
              <a:rPr lang="en-US" smtClean="0"/>
              <a:pPr/>
              <a:t>2/20/2019</a:t>
            </a:fld>
            <a:endParaRPr lang="en-US" dirty="0"/>
          </a:p>
        </p:txBody>
      </p:sp>
      <p:sp>
        <p:nvSpPr>
          <p:cNvPr id="5" name="Footer Placeholder 4"/>
          <p:cNvSpPr>
            <a:spLocks noGrp="1"/>
          </p:cNvSpPr>
          <p:nvPr>
            <p:ph type="ftr" sz="quarter" idx="11"/>
          </p:nvPr>
        </p:nvSpPr>
        <p:spPr/>
        <p:txBody>
          <a:bodyPr/>
          <a:lstStyle/>
          <a:p>
            <a:r>
              <a:rPr lang="en-US" dirty="0" smtClean="0"/>
              <a:t>mashhoun@iust.ac.ir                Iran Univ of Science &amp; Tech</a:t>
            </a:r>
            <a:endParaRPr lang="en-US" dirty="0"/>
          </a:p>
        </p:txBody>
      </p:sp>
      <p:sp>
        <p:nvSpPr>
          <p:cNvPr id="6" name="Slide Number Placeholder 5"/>
          <p:cNvSpPr>
            <a:spLocks noGrp="1"/>
          </p:cNvSpPr>
          <p:nvPr>
            <p:ph type="sldNum" sz="quarter" idx="12"/>
          </p:nvPr>
        </p:nvSpPr>
        <p:spPr/>
        <p:txBody>
          <a:bodyPr/>
          <a:lstStyle/>
          <a:p>
            <a:fld id="{4B2D966A-DDA2-4D5C-AB7E-451347EB0CDE}"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B31949D-004A-43A2-893B-C3066D9AC3E3}" type="datetime1">
              <a:rPr lang="en-US" smtClean="0"/>
              <a:pPr/>
              <a:t>2/20/2019</a:t>
            </a:fld>
            <a:endParaRPr lang="en-US" dirty="0"/>
          </a:p>
        </p:txBody>
      </p:sp>
      <p:sp>
        <p:nvSpPr>
          <p:cNvPr id="5" name="Footer Placeholder 4"/>
          <p:cNvSpPr>
            <a:spLocks noGrp="1"/>
          </p:cNvSpPr>
          <p:nvPr>
            <p:ph type="ftr" sz="quarter" idx="11"/>
          </p:nvPr>
        </p:nvSpPr>
        <p:spPr/>
        <p:txBody>
          <a:bodyPr/>
          <a:lstStyle/>
          <a:p>
            <a:r>
              <a:rPr lang="en-US" dirty="0" smtClean="0"/>
              <a:t>mashhoun@iust.ac.ir                Iran Univ of Science &amp; Tech</a:t>
            </a:r>
            <a:endParaRPr lang="en-US" dirty="0"/>
          </a:p>
        </p:txBody>
      </p:sp>
      <p:sp>
        <p:nvSpPr>
          <p:cNvPr id="6" name="Slide Number Placeholder 5"/>
          <p:cNvSpPr>
            <a:spLocks noGrp="1"/>
          </p:cNvSpPr>
          <p:nvPr>
            <p:ph type="sldNum" sz="quarter" idx="12"/>
          </p:nvPr>
        </p:nvSpPr>
        <p:spPr/>
        <p:txBody>
          <a:bodyPr/>
          <a:lstStyle/>
          <a:p>
            <a:fld id="{4B2D966A-DDA2-4D5C-AB7E-451347EB0CDE}" type="slidenum">
              <a:rPr lang="en-US" smtClean="0"/>
              <a:pPr/>
              <a:t>‹#›</a:t>
            </a:fld>
            <a:endParaRPr lang="en-US" dirty="0"/>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B08416F-AA27-4391-BAAB-6D70CC81C459}" type="datetime1">
              <a:rPr lang="en-US" smtClean="0"/>
              <a:pPr/>
              <a:t>2/20/2019</a:t>
            </a:fld>
            <a:endParaRPr lang="en-US" dirty="0"/>
          </a:p>
        </p:txBody>
      </p:sp>
      <p:sp>
        <p:nvSpPr>
          <p:cNvPr id="5" name="Footer Placeholder 4"/>
          <p:cNvSpPr>
            <a:spLocks noGrp="1"/>
          </p:cNvSpPr>
          <p:nvPr>
            <p:ph type="ftr" sz="quarter" idx="11"/>
          </p:nvPr>
        </p:nvSpPr>
        <p:spPr>
          <a:xfrm>
            <a:off x="800100" y="6172200"/>
            <a:ext cx="4000500" cy="457200"/>
          </a:xfrm>
        </p:spPr>
        <p:txBody>
          <a:bodyPr/>
          <a:lstStyle/>
          <a:p>
            <a:r>
              <a:rPr lang="en-US" dirty="0" smtClean="0"/>
              <a:t>mashhoun@iust.ac.ir                Iran Univ of Science &amp; Tech</a:t>
            </a:r>
            <a:endParaRPr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146304" y="6208776"/>
            <a:ext cx="457200" cy="457200"/>
          </a:xfrm>
        </p:spPr>
        <p:txBody>
          <a:bodyPr/>
          <a:lstStyle/>
          <a:p>
            <a:fld id="{4B2D966A-DDA2-4D5C-AB7E-451347EB0CDE}"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869399E-A629-4DB2-BF98-59641DFD792B}" type="datetime1">
              <a:rPr lang="en-US" smtClean="0"/>
              <a:pPr/>
              <a:t>2/20/2019</a:t>
            </a:fld>
            <a:endParaRPr lang="en-US" dirty="0"/>
          </a:p>
        </p:txBody>
      </p:sp>
      <p:sp>
        <p:nvSpPr>
          <p:cNvPr id="6" name="Footer Placeholder 5"/>
          <p:cNvSpPr>
            <a:spLocks noGrp="1"/>
          </p:cNvSpPr>
          <p:nvPr>
            <p:ph type="ftr" sz="quarter" idx="11"/>
          </p:nvPr>
        </p:nvSpPr>
        <p:spPr/>
        <p:txBody>
          <a:bodyPr/>
          <a:lstStyle/>
          <a:p>
            <a:r>
              <a:rPr lang="en-US" dirty="0" smtClean="0"/>
              <a:t>mashhoun@iust.ac.ir                Iran Univ of Science &amp; Tech</a:t>
            </a:r>
            <a:endParaRPr lang="en-US" dirty="0"/>
          </a:p>
        </p:txBody>
      </p:sp>
      <p:sp>
        <p:nvSpPr>
          <p:cNvPr id="7" name="Slide Number Placeholder 6"/>
          <p:cNvSpPr>
            <a:spLocks noGrp="1"/>
          </p:cNvSpPr>
          <p:nvPr>
            <p:ph type="sldNum" sz="quarter" idx="12"/>
          </p:nvPr>
        </p:nvSpPr>
        <p:spPr/>
        <p:txBody>
          <a:bodyPr/>
          <a:lstStyle/>
          <a:p>
            <a:fld id="{4B2D966A-DDA2-4D5C-AB7E-451347EB0CDE}" type="slidenum">
              <a:rPr lang="en-US" smtClean="0"/>
              <a:pPr/>
              <a:t>‹#›</a:t>
            </a:fld>
            <a:endParaRPr lang="en-US" dirty="0"/>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D710E0D4-E650-4C5A-8506-1FE3C30E8CD4}" type="datetime1">
              <a:rPr lang="en-US" smtClean="0"/>
              <a:pPr/>
              <a:t>2/20/2019</a:t>
            </a:fld>
            <a:endParaRPr lang="en-US" dirty="0"/>
          </a:p>
        </p:txBody>
      </p:sp>
      <p:sp>
        <p:nvSpPr>
          <p:cNvPr id="8" name="Footer Placeholder 7"/>
          <p:cNvSpPr>
            <a:spLocks noGrp="1"/>
          </p:cNvSpPr>
          <p:nvPr>
            <p:ph type="ftr" sz="quarter" idx="11"/>
          </p:nvPr>
        </p:nvSpPr>
        <p:spPr/>
        <p:txBody>
          <a:bodyPr/>
          <a:lstStyle/>
          <a:p>
            <a:r>
              <a:rPr lang="en-US" dirty="0" smtClean="0"/>
              <a:t>mashhoun@iust.ac.ir                Iran Univ of Science &amp; Tech</a:t>
            </a:r>
            <a:endParaRPr lang="en-US" dirty="0"/>
          </a:p>
        </p:txBody>
      </p:sp>
      <p:sp>
        <p:nvSpPr>
          <p:cNvPr id="9" name="Slide Number Placeholder 8"/>
          <p:cNvSpPr>
            <a:spLocks noGrp="1"/>
          </p:cNvSpPr>
          <p:nvPr>
            <p:ph type="sldNum" sz="quarter" idx="12"/>
          </p:nvPr>
        </p:nvSpPr>
        <p:spPr/>
        <p:txBody>
          <a:bodyPr/>
          <a:lstStyle/>
          <a:p>
            <a:fld id="{4B2D966A-DDA2-4D5C-AB7E-451347EB0CDE}" type="slidenum">
              <a:rPr lang="en-US" smtClean="0"/>
              <a:pPr/>
              <a:t>‹#›</a:t>
            </a:fld>
            <a:endParaRPr lang="en-US" dirty="0"/>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72ABC8D-5A6B-4F98-84A1-0CC519664CB1}" type="datetime1">
              <a:rPr lang="en-US" smtClean="0"/>
              <a:pPr/>
              <a:t>2/20/2019</a:t>
            </a:fld>
            <a:endParaRPr lang="en-US" dirty="0"/>
          </a:p>
        </p:txBody>
      </p:sp>
      <p:sp>
        <p:nvSpPr>
          <p:cNvPr id="4" name="Footer Placeholder 3"/>
          <p:cNvSpPr>
            <a:spLocks noGrp="1"/>
          </p:cNvSpPr>
          <p:nvPr>
            <p:ph type="ftr" sz="quarter" idx="11"/>
          </p:nvPr>
        </p:nvSpPr>
        <p:spPr/>
        <p:txBody>
          <a:bodyPr/>
          <a:lstStyle/>
          <a:p>
            <a:r>
              <a:rPr lang="en-US" dirty="0" smtClean="0"/>
              <a:t>mashhoun@iust.ac.ir                Iran Univ of Science &amp; Tech</a:t>
            </a:r>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2578FF-25E1-4A7D-857E-B64F5C173CAE}" type="datetime1">
              <a:rPr lang="en-US" smtClean="0"/>
              <a:pPr/>
              <a:t>2/20/2019</a:t>
            </a:fld>
            <a:endParaRPr lang="en-US" dirty="0"/>
          </a:p>
        </p:txBody>
      </p:sp>
      <p:sp>
        <p:nvSpPr>
          <p:cNvPr id="3" name="Footer Placeholder 2"/>
          <p:cNvSpPr>
            <a:spLocks noGrp="1"/>
          </p:cNvSpPr>
          <p:nvPr>
            <p:ph type="ftr" sz="quarter" idx="11"/>
          </p:nvPr>
        </p:nvSpPr>
        <p:spPr/>
        <p:txBody>
          <a:bodyPr/>
          <a:lstStyle/>
          <a:p>
            <a:r>
              <a:rPr lang="en-US" dirty="0" smtClean="0"/>
              <a:t>mashhoun@iust.ac.ir                Iran Univ of Science &amp; Tech</a:t>
            </a:r>
            <a:endParaRPr lang="en-US" dirty="0"/>
          </a:p>
        </p:txBody>
      </p:sp>
      <p:sp>
        <p:nvSpPr>
          <p:cNvPr id="4" name="Slide Number Placeholder 3"/>
          <p:cNvSpPr>
            <a:spLocks noGrp="1"/>
          </p:cNvSpPr>
          <p:nvPr>
            <p:ph type="sldNum" sz="quarter" idx="12"/>
          </p:nvPr>
        </p:nvSpPr>
        <p:spPr/>
        <p:txBody>
          <a:bodyPr/>
          <a:lstStyle/>
          <a:p>
            <a:fld id="{4B2D966A-DDA2-4D5C-AB7E-451347EB0CDE}"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5BD7395-C28C-4FAF-B3F5-961A640BC1EB}" type="datetime1">
              <a:rPr lang="en-US" smtClean="0"/>
              <a:pPr/>
              <a:t>2/20/2019</a:t>
            </a:fld>
            <a:endParaRPr lang="en-US" dirty="0"/>
          </a:p>
        </p:txBody>
      </p:sp>
      <p:sp>
        <p:nvSpPr>
          <p:cNvPr id="6" name="Footer Placeholder 5"/>
          <p:cNvSpPr>
            <a:spLocks noGrp="1"/>
          </p:cNvSpPr>
          <p:nvPr>
            <p:ph type="ftr" sz="quarter" idx="11"/>
          </p:nvPr>
        </p:nvSpPr>
        <p:spPr/>
        <p:txBody>
          <a:bodyPr/>
          <a:lstStyle/>
          <a:p>
            <a:r>
              <a:rPr lang="en-US" dirty="0" smtClean="0"/>
              <a:t>mashhoun@iust.ac.ir                Iran Univ of Science &amp; Tech</a:t>
            </a:r>
            <a:endParaRPr lang="en-US" dirty="0"/>
          </a:p>
        </p:txBody>
      </p:sp>
      <p:sp>
        <p:nvSpPr>
          <p:cNvPr id="7" name="Slide Number Placeholder 6"/>
          <p:cNvSpPr>
            <a:spLocks noGrp="1"/>
          </p:cNvSpPr>
          <p:nvPr>
            <p:ph type="sldNum" sz="quarter" idx="12"/>
          </p:nvPr>
        </p:nvSpPr>
        <p:spPr/>
        <p:txBody>
          <a:bodyPr/>
          <a:lstStyle/>
          <a:p>
            <a:fld id="{4B2D966A-DDA2-4D5C-AB7E-451347EB0CDE}" type="slidenum">
              <a:rPr lang="en-US" smtClean="0"/>
              <a:pPr/>
              <a:t>‹#›</a:t>
            </a:fld>
            <a:endParaRPr lang="en-US" dirty="0"/>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8FB0A6D-ABFB-4EC5-93FB-EE647036665A}" type="datetime1">
              <a:rPr lang="en-US" smtClean="0"/>
              <a:pPr/>
              <a:t>2/20/2019</a:t>
            </a:fld>
            <a:endParaRPr lang="en-US" dirty="0"/>
          </a:p>
        </p:txBody>
      </p:sp>
      <p:sp>
        <p:nvSpPr>
          <p:cNvPr id="6" name="Footer Placeholder 5"/>
          <p:cNvSpPr>
            <a:spLocks noGrp="1"/>
          </p:cNvSpPr>
          <p:nvPr>
            <p:ph type="ftr" sz="quarter" idx="11"/>
          </p:nvPr>
        </p:nvSpPr>
        <p:spPr>
          <a:xfrm>
            <a:off x="914400" y="6172200"/>
            <a:ext cx="3886200" cy="457200"/>
          </a:xfrm>
        </p:spPr>
        <p:txBody>
          <a:bodyPr/>
          <a:lstStyle/>
          <a:p>
            <a:r>
              <a:rPr lang="en-US" dirty="0" smtClean="0"/>
              <a:t>mashhoun@iust.ac.ir                Iran Univ of Science &amp; Tech</a:t>
            </a:r>
            <a:endParaRPr lang="en-US" dirty="0"/>
          </a:p>
        </p:txBody>
      </p:sp>
      <p:sp>
        <p:nvSpPr>
          <p:cNvPr id="7" name="Slide Number Placeholder 6"/>
          <p:cNvSpPr>
            <a:spLocks noGrp="1"/>
          </p:cNvSpPr>
          <p:nvPr>
            <p:ph type="sldNum" sz="quarter" idx="12"/>
          </p:nvPr>
        </p:nvSpPr>
        <p:spPr>
          <a:xfrm>
            <a:off x="146304" y="6208776"/>
            <a:ext cx="457200" cy="457200"/>
          </a:xfrm>
        </p:spPr>
        <p:txBody>
          <a:bodyPr/>
          <a:lstStyle/>
          <a:p>
            <a:fld id="{4B2D966A-DDA2-4D5C-AB7E-451347EB0CDE}" type="slidenum">
              <a:rPr lang="en-US" smtClean="0"/>
              <a:pPr/>
              <a:t>‹#›</a:t>
            </a:fld>
            <a:endParaRPr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F03059C5-FE81-4A1D-BBA9-7A976A293696}" type="datetime1">
              <a:rPr lang="en-US" smtClean="0"/>
              <a:pPr/>
              <a:t>2/20/2019</a:t>
            </a:fld>
            <a:endParaRPr lang="en-US" dirty="0"/>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dirty="0" smtClean="0"/>
              <a:t>mashhoun@iust.ac.ir                Iran Univ of Science &amp; Tech</a:t>
            </a:r>
            <a:endParaRPr lang="en-US" dirty="0"/>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4B2D966A-DDA2-4D5C-AB7E-451347EB0CDE}"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1.jp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3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7.jp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8.jp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9.jp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50.jpg"/></Relationships>
</file>

<file path=ppt/slides/_rels/slide44.xml.rels><?xml version="1.0" encoding="UTF-8" standalone="yes"?>
<Relationships xmlns="http://schemas.openxmlformats.org/package/2006/relationships"><Relationship Id="rId3" Type="http://schemas.openxmlformats.org/officeDocument/2006/relationships/image" Target="../media/image51.jp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3.jp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54.jp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5.jp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56.jp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60.jp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61.jp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62.jp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63.jp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64.jp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66.jpg"/><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69.jp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70.jpg"/><Relationship Id="rId2" Type="http://schemas.openxmlformats.org/officeDocument/2006/relationships/notesSlide" Target="../notesSlides/notesSlide66.xml"/><Relationship Id="rId1" Type="http://schemas.openxmlformats.org/officeDocument/2006/relationships/slideLayout" Target="../slideLayouts/slideLayout2.xml"/><Relationship Id="rId4" Type="http://schemas.openxmlformats.org/officeDocument/2006/relationships/image" Target="../media/image71.jp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72.jpg"/><Relationship Id="rId2" Type="http://schemas.openxmlformats.org/officeDocument/2006/relationships/notesSlide" Target="../notesSlides/notesSlide68.xml"/><Relationship Id="rId1" Type="http://schemas.openxmlformats.org/officeDocument/2006/relationships/slideLayout" Target="../slideLayouts/slideLayout2.xml"/><Relationship Id="rId4" Type="http://schemas.openxmlformats.org/officeDocument/2006/relationships/image" Target="../media/image73.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74.jp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75.jp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76.jp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77.jp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78.jp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79.jp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80.jp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81.jp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82.jp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83.jp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84.jp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85.jp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86.jp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87.jp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88.jp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89.jp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71472" y="3200400"/>
            <a:ext cx="7929618" cy="2657492"/>
          </a:xfrm>
        </p:spPr>
        <p:txBody>
          <a:bodyPr>
            <a:normAutofit/>
          </a:bodyPr>
          <a:lstStyle/>
          <a:p>
            <a:r>
              <a:rPr lang="en-US" dirty="0" smtClean="0"/>
              <a:t>Microprocessor Course</a:t>
            </a:r>
          </a:p>
          <a:p>
            <a:r>
              <a:rPr lang="en-US" dirty="0" smtClean="0"/>
              <a:t>Chapter 15</a:t>
            </a:r>
          </a:p>
          <a:p>
            <a:r>
              <a:rPr lang="en-US" b="1" dirty="0" smtClean="0"/>
              <a:t>INPUT CAPTURE AND WAVE</a:t>
            </a:r>
          </a:p>
          <a:p>
            <a:r>
              <a:rPr lang="en-US" b="1" dirty="0" smtClean="0"/>
              <a:t>GENERATION IN AVR</a:t>
            </a:r>
          </a:p>
          <a:p>
            <a:r>
              <a:rPr lang="en-US" dirty="0" err="1" smtClean="0"/>
              <a:t>Bahman</a:t>
            </a:r>
            <a:r>
              <a:rPr lang="en-US" dirty="0" smtClean="0"/>
              <a:t> 1397  (Version 1.2)</a:t>
            </a:r>
            <a:endParaRPr lang="en-US" dirty="0"/>
          </a:p>
        </p:txBody>
      </p:sp>
      <p:sp>
        <p:nvSpPr>
          <p:cNvPr id="2" name="Title 1"/>
          <p:cNvSpPr>
            <a:spLocks noGrp="1"/>
          </p:cNvSpPr>
          <p:nvPr>
            <p:ph type="ctrTitle"/>
          </p:nvPr>
        </p:nvSpPr>
        <p:spPr/>
        <p:txBody>
          <a:bodyPr/>
          <a:lstStyle/>
          <a:p>
            <a:r>
              <a:rPr lang="en-US" dirty="0" smtClean="0"/>
              <a:t>AVR Microcontroller</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smtClean="0"/>
              <a:t>INPUT CAPTURE AND WAVE GENERATION IN AVR</a:t>
            </a:r>
            <a:r>
              <a:rPr lang="en-US" sz="2700" dirty="0" smtClean="0"/>
              <a:t/>
            </a:r>
            <a:br>
              <a:rPr lang="en-US" sz="2700" dirty="0" smtClean="0"/>
            </a:br>
            <a:r>
              <a:rPr lang="en-US" sz="2800" b="1" dirty="0" smtClean="0"/>
              <a:t>SECTION 15.1: WAVE GENERATION USING 8-BIT TIMERS</a:t>
            </a:r>
          </a:p>
        </p:txBody>
      </p:sp>
      <p:sp>
        <p:nvSpPr>
          <p:cNvPr id="4" name="Date Placeholder 3"/>
          <p:cNvSpPr>
            <a:spLocks noGrp="1"/>
          </p:cNvSpPr>
          <p:nvPr>
            <p:ph type="dt" sz="half" idx="10"/>
          </p:nvPr>
        </p:nvSpPr>
        <p:spPr/>
        <p:txBody>
          <a:bodyPr/>
          <a:lstStyle/>
          <a:p>
            <a:fld id="{5A152802-DF90-4108-9543-B38A239795C5}" type="datetime1">
              <a:rPr lang="en-US" smtClean="0"/>
              <a:pPr/>
              <a:t>2/20/2019</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10</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3" name="Rectangle 2"/>
          <p:cNvSpPr/>
          <p:nvPr/>
        </p:nvSpPr>
        <p:spPr>
          <a:xfrm>
            <a:off x="914400" y="1268760"/>
            <a:ext cx="7330008" cy="1754326"/>
          </a:xfrm>
          <a:prstGeom prst="rect">
            <a:avLst/>
          </a:prstGeom>
        </p:spPr>
        <p:txBody>
          <a:bodyPr wrap="square">
            <a:spAutoFit/>
          </a:bodyPr>
          <a:lstStyle/>
          <a:p>
            <a:r>
              <a:rPr lang="en-US" sz="2400" dirty="0">
                <a:solidFill>
                  <a:srgbClr val="FF0000"/>
                </a:solidFill>
              </a:rPr>
              <a:t>Example 15-2 </a:t>
            </a:r>
          </a:p>
          <a:p>
            <a:r>
              <a:rPr lang="en-US" sz="2000" dirty="0"/>
              <a:t>Write a program that </a:t>
            </a:r>
            <a:endParaRPr lang="en-US" sz="2000" dirty="0" smtClean="0"/>
          </a:p>
          <a:p>
            <a:pPr marL="457200" indent="-457200">
              <a:buAutoNum type="alphaLcParenBoth"/>
            </a:pPr>
            <a:r>
              <a:rPr lang="en-US" sz="2000" dirty="0" smtClean="0"/>
              <a:t>after </a:t>
            </a:r>
            <a:r>
              <a:rPr lang="en-US" sz="2000" dirty="0"/>
              <a:t>4 external clocks turns on an LED connected to the </a:t>
            </a:r>
            <a:r>
              <a:rPr lang="en-US" sz="2000" dirty="0" smtClean="0"/>
              <a:t>OC0 </a:t>
            </a:r>
            <a:r>
              <a:rPr lang="en-US" sz="2000" dirty="0"/>
              <a:t>pin, </a:t>
            </a:r>
            <a:endParaRPr lang="en-US" sz="2000" dirty="0" smtClean="0"/>
          </a:p>
          <a:p>
            <a:pPr marL="457200" indent="-457200">
              <a:buAutoNum type="alphaLcParenBoth"/>
            </a:pPr>
            <a:r>
              <a:rPr lang="en-US" sz="2000" dirty="0" smtClean="0"/>
              <a:t>toggles </a:t>
            </a:r>
            <a:r>
              <a:rPr lang="en-US" sz="2000" dirty="0"/>
              <a:t>the </a:t>
            </a:r>
            <a:r>
              <a:rPr lang="en-US" sz="2000" dirty="0" smtClean="0"/>
              <a:t>OC0 </a:t>
            </a:r>
            <a:r>
              <a:rPr lang="en-US" sz="2000" dirty="0"/>
              <a:t>pin every 4 pulses. </a:t>
            </a:r>
            <a:endParaRPr lang="en-US" sz="2000" dirty="0" smtClean="0"/>
          </a:p>
          <a:p>
            <a:r>
              <a:rPr lang="en-US" sz="2400" dirty="0" smtClean="0">
                <a:solidFill>
                  <a:srgbClr val="0066FF"/>
                </a:solidFill>
              </a:rPr>
              <a:t>Solution</a:t>
            </a:r>
            <a:r>
              <a:rPr lang="en-US" sz="2400" dirty="0">
                <a:solidFill>
                  <a:srgbClr val="0066FF"/>
                </a:solidFill>
              </a:rPr>
              <a:t>: </a:t>
            </a:r>
            <a:r>
              <a:rPr lang="en-US" sz="2000" dirty="0" smtClean="0"/>
              <a:t>(a)</a:t>
            </a:r>
            <a:endParaRPr lang="en-US" sz="20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1216" y="2924944"/>
            <a:ext cx="7315200" cy="1929045"/>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1216" y="4831032"/>
            <a:ext cx="6986016" cy="2054352"/>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smtClean="0"/>
              <a:t>INPUT CAPTURE AND WAVE GENERATION IN AVR</a:t>
            </a:r>
            <a:r>
              <a:rPr lang="en-US" sz="2700" dirty="0" smtClean="0"/>
              <a:t/>
            </a:r>
            <a:br>
              <a:rPr lang="en-US" sz="2700" dirty="0" smtClean="0"/>
            </a:br>
            <a:r>
              <a:rPr lang="en-US" sz="2800" b="1" dirty="0" smtClean="0"/>
              <a:t>SECTION 15.1: WAVE GENERATION USING 8-BIT TIMERS</a:t>
            </a:r>
          </a:p>
        </p:txBody>
      </p:sp>
      <p:sp>
        <p:nvSpPr>
          <p:cNvPr id="4" name="Date Placeholder 3"/>
          <p:cNvSpPr>
            <a:spLocks noGrp="1"/>
          </p:cNvSpPr>
          <p:nvPr>
            <p:ph type="dt" sz="half" idx="10"/>
          </p:nvPr>
        </p:nvSpPr>
        <p:spPr/>
        <p:txBody>
          <a:bodyPr/>
          <a:lstStyle/>
          <a:p>
            <a:fld id="{5A152802-DF90-4108-9543-B38A239795C5}" type="datetime1">
              <a:rPr lang="en-US" smtClean="0"/>
              <a:pPr/>
              <a:t>2/20/2019</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11</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8616" y="1878012"/>
            <a:ext cx="3657600" cy="198303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83768" y="3933056"/>
            <a:ext cx="4681728" cy="1731264"/>
          </a:xfrm>
          <a:prstGeom prst="rect">
            <a:avLst/>
          </a:prstGeom>
        </p:spPr>
      </p:pic>
      <p:sp>
        <p:nvSpPr>
          <p:cNvPr id="8" name="Rectangle 7"/>
          <p:cNvSpPr/>
          <p:nvPr/>
        </p:nvSpPr>
        <p:spPr>
          <a:xfrm>
            <a:off x="603504" y="5723964"/>
            <a:ext cx="8216968" cy="369332"/>
          </a:xfrm>
          <a:prstGeom prst="rect">
            <a:avLst/>
          </a:prstGeom>
        </p:spPr>
        <p:txBody>
          <a:bodyPr wrap="square">
            <a:spAutoFit/>
          </a:bodyPr>
          <a:lstStyle/>
          <a:p>
            <a:r>
              <a:rPr lang="en-US" dirty="0"/>
              <a:t>Notice that there is no need to monitor the </a:t>
            </a:r>
            <a:r>
              <a:rPr lang="en-US" dirty="0" smtClean="0"/>
              <a:t>OCF0 </a:t>
            </a:r>
            <a:r>
              <a:rPr lang="en-US" dirty="0"/>
              <a:t>flag, which means the AVR can do other tasks. </a:t>
            </a:r>
          </a:p>
        </p:txBody>
      </p:sp>
      <p:sp>
        <p:nvSpPr>
          <p:cNvPr id="9" name="TextBox 8"/>
          <p:cNvSpPr txBox="1"/>
          <p:nvPr/>
        </p:nvSpPr>
        <p:spPr>
          <a:xfrm>
            <a:off x="1187624" y="1700808"/>
            <a:ext cx="1008112" cy="400110"/>
          </a:xfrm>
          <a:prstGeom prst="rect">
            <a:avLst/>
          </a:prstGeom>
          <a:noFill/>
        </p:spPr>
        <p:txBody>
          <a:bodyPr wrap="square" rtlCol="0">
            <a:spAutoFit/>
          </a:bodyPr>
          <a:lstStyle/>
          <a:p>
            <a:r>
              <a:rPr lang="en-US" sz="2000" dirty="0" smtClean="0"/>
              <a:t>(b)</a:t>
            </a:r>
            <a:endParaRPr lang="en-US" sz="2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smtClean="0"/>
              <a:t>INPUT CAPTURE AND WAVE GENERATION IN AVR</a:t>
            </a:r>
            <a:r>
              <a:rPr lang="en-US" sz="2700" dirty="0" smtClean="0"/>
              <a:t/>
            </a:r>
            <a:br>
              <a:rPr lang="en-US" sz="2700" dirty="0" smtClean="0"/>
            </a:br>
            <a:r>
              <a:rPr lang="en-US" sz="2800" b="1" dirty="0" smtClean="0"/>
              <a:t>SECTION 15.1: WAVE GENERATION USING 8-BIT TIMERS</a:t>
            </a:r>
          </a:p>
        </p:txBody>
      </p:sp>
      <p:sp>
        <p:nvSpPr>
          <p:cNvPr id="4" name="Date Placeholder 3"/>
          <p:cNvSpPr>
            <a:spLocks noGrp="1"/>
          </p:cNvSpPr>
          <p:nvPr>
            <p:ph type="dt" sz="half" idx="10"/>
          </p:nvPr>
        </p:nvSpPr>
        <p:spPr/>
        <p:txBody>
          <a:bodyPr/>
          <a:lstStyle/>
          <a:p>
            <a:fld id="{5A152802-DF90-4108-9543-B38A239795C5}" type="datetime1">
              <a:rPr lang="en-US" smtClean="0"/>
              <a:pPr/>
              <a:t>2/20/2019</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12</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a:xfrm>
            <a:off x="714348" y="1447800"/>
            <a:ext cx="7772400" cy="1695448"/>
          </a:xfrm>
        </p:spPr>
        <p:txBody>
          <a:bodyPr>
            <a:normAutofit/>
          </a:bodyPr>
          <a:lstStyle/>
          <a:p>
            <a:pPr>
              <a:buNone/>
            </a:pPr>
            <a:r>
              <a:rPr lang="en-US" sz="2400" b="1" dirty="0" smtClean="0"/>
              <a:t>Generating square waves</a:t>
            </a:r>
          </a:p>
          <a:p>
            <a:pPr marL="0" indent="274320" algn="just">
              <a:spcBef>
                <a:spcPts val="0"/>
              </a:spcBef>
              <a:buNone/>
            </a:pPr>
            <a:r>
              <a:rPr lang="en-US" sz="2000" dirty="0" smtClean="0"/>
              <a:t>To generate square waves we can set the timer to Normal mode or CTC mode and set the COM bits to the toggle mode (COM01:00 = 01). The OC0 pin will be toggled on each compare match and a square wave will be generated. </a:t>
            </a:r>
          </a:p>
          <a:p>
            <a:pPr marL="0" indent="274320" algn="just">
              <a:spcBef>
                <a:spcPts val="0"/>
              </a:spcBef>
              <a:buNone/>
            </a:pPr>
            <a:endParaRPr lang="en-US" sz="2000" dirty="0" smtClean="0"/>
          </a:p>
          <a:p>
            <a:pPr marL="0" indent="274320" algn="just">
              <a:spcBef>
                <a:spcPts val="0"/>
              </a:spcBef>
              <a:buNone/>
            </a:pPr>
            <a:endParaRPr lang="en-US" sz="2000" dirty="0" smtClean="0"/>
          </a:p>
          <a:p>
            <a:endParaRPr lang="en-US" sz="2000" dirty="0" smtClean="0"/>
          </a:p>
          <a:p>
            <a:pPr>
              <a:buNone/>
            </a:pPr>
            <a:endParaRPr lang="en-US" sz="2000" dirty="0"/>
          </a:p>
        </p:txBody>
      </p:sp>
      <p:pic>
        <p:nvPicPr>
          <p:cNvPr id="4099" name="Picture 3"/>
          <p:cNvPicPr>
            <a:picLocks noChangeAspect="1" noChangeArrowheads="1"/>
          </p:cNvPicPr>
          <p:nvPr/>
        </p:nvPicPr>
        <p:blipFill>
          <a:blip r:embed="rId3" cstate="print"/>
          <a:srcRect/>
          <a:stretch>
            <a:fillRect/>
          </a:stretch>
        </p:blipFill>
        <p:spPr bwMode="auto">
          <a:xfrm>
            <a:off x="652528" y="3143248"/>
            <a:ext cx="7920000" cy="27301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smtClean="0"/>
              <a:t>INPUT CAPTURE AND WAVE GENERATION IN AVR</a:t>
            </a:r>
            <a:r>
              <a:rPr lang="en-US" sz="2700" dirty="0" smtClean="0"/>
              <a:t/>
            </a:r>
            <a:br>
              <a:rPr lang="en-US" sz="2700" dirty="0" smtClean="0"/>
            </a:br>
            <a:r>
              <a:rPr lang="en-US" sz="2800" b="1" dirty="0" smtClean="0"/>
              <a:t>SECTION 15.1: WAVE GENERATION USING 8-BIT TIMERS</a:t>
            </a:r>
          </a:p>
        </p:txBody>
      </p:sp>
      <p:sp>
        <p:nvSpPr>
          <p:cNvPr id="4" name="Date Placeholder 3"/>
          <p:cNvSpPr>
            <a:spLocks noGrp="1"/>
          </p:cNvSpPr>
          <p:nvPr>
            <p:ph type="dt" sz="half" idx="10"/>
          </p:nvPr>
        </p:nvSpPr>
        <p:spPr/>
        <p:txBody>
          <a:bodyPr/>
          <a:lstStyle/>
          <a:p>
            <a:fld id="{5A152802-DF90-4108-9543-B38A239795C5}" type="datetime1">
              <a:rPr lang="en-US" smtClean="0"/>
              <a:pPr/>
              <a:t>2/20/2019</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13</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3" name="Content Placeholder 2"/>
          <p:cNvSpPr>
            <a:spLocks noGrp="1"/>
          </p:cNvSpPr>
          <p:nvPr>
            <p:ph sz="quarter" idx="1"/>
          </p:nvPr>
        </p:nvSpPr>
        <p:spPr/>
        <p:txBody>
          <a:bodyPr/>
          <a:lstStyle/>
          <a:p>
            <a:pPr marL="0" indent="0">
              <a:buNone/>
            </a:pPr>
            <a:r>
              <a:rPr lang="en-US" sz="2400" dirty="0">
                <a:solidFill>
                  <a:srgbClr val="FF0000"/>
                </a:solidFill>
              </a:rPr>
              <a:t>Example 15-3 </a:t>
            </a:r>
          </a:p>
          <a:p>
            <a:pPr marL="0" indent="0">
              <a:buNone/>
            </a:pPr>
            <a:r>
              <a:rPr lang="en-US" sz="2000" dirty="0"/>
              <a:t>Find the value for </a:t>
            </a:r>
            <a:r>
              <a:rPr lang="en-US" sz="2000" dirty="0" smtClean="0"/>
              <a:t>TCCR0 </a:t>
            </a:r>
            <a:r>
              <a:rPr lang="en-US" sz="2000" dirty="0"/>
              <a:t>if we want to program </a:t>
            </a:r>
            <a:r>
              <a:rPr lang="en-US" sz="2000" dirty="0" smtClean="0"/>
              <a:t>Timer0 </a:t>
            </a:r>
            <a:r>
              <a:rPr lang="en-US" sz="2000" dirty="0"/>
              <a:t>as a Normal mode square wave generator and no prescaler. </a:t>
            </a:r>
            <a:endParaRPr lang="en-US" sz="2000" dirty="0" smtClean="0"/>
          </a:p>
          <a:p>
            <a:pPr marL="0" indent="0">
              <a:buNone/>
            </a:pPr>
            <a:r>
              <a:rPr lang="en-US" sz="2400" dirty="0" smtClean="0">
                <a:solidFill>
                  <a:srgbClr val="0066FF"/>
                </a:solidFill>
              </a:rPr>
              <a:t>Solution</a:t>
            </a:r>
            <a:r>
              <a:rPr lang="en-US" sz="2400" dirty="0">
                <a:solidFill>
                  <a:srgbClr val="0066FF"/>
                </a:solidFill>
              </a:rPr>
              <a:t>:</a:t>
            </a:r>
            <a:r>
              <a:rPr lang="en-US" dirty="0"/>
              <a:t> </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608" y="3379030"/>
            <a:ext cx="7315200" cy="698042"/>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smtClean="0"/>
              <a:t>INPUT CAPTURE AND WAVE GENERATION IN AVR</a:t>
            </a:r>
            <a:r>
              <a:rPr lang="en-US" sz="2700" dirty="0" smtClean="0"/>
              <a:t/>
            </a:r>
            <a:br>
              <a:rPr lang="en-US" sz="2700" dirty="0" smtClean="0"/>
            </a:br>
            <a:r>
              <a:rPr lang="en-US" sz="2800" b="1" dirty="0" smtClean="0"/>
              <a:t>SECTION 15.1: WAVE GENERATION USING 8-BIT TIMERS</a:t>
            </a:r>
          </a:p>
        </p:txBody>
      </p:sp>
      <p:sp>
        <p:nvSpPr>
          <p:cNvPr id="4" name="Date Placeholder 3"/>
          <p:cNvSpPr>
            <a:spLocks noGrp="1"/>
          </p:cNvSpPr>
          <p:nvPr>
            <p:ph type="dt" sz="half" idx="10"/>
          </p:nvPr>
        </p:nvSpPr>
        <p:spPr/>
        <p:txBody>
          <a:bodyPr/>
          <a:lstStyle/>
          <a:p>
            <a:fld id="{5A152802-DF90-4108-9543-B38A239795C5}" type="datetime1">
              <a:rPr lang="en-US" smtClean="0"/>
              <a:pPr/>
              <a:t>2/20/2019</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14</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3" name="Content Placeholder 2"/>
          <p:cNvSpPr>
            <a:spLocks noGrp="1"/>
          </p:cNvSpPr>
          <p:nvPr>
            <p:ph sz="quarter" idx="1"/>
          </p:nvPr>
        </p:nvSpPr>
        <p:spPr>
          <a:xfrm>
            <a:off x="914400" y="1447800"/>
            <a:ext cx="7772400" cy="5219700"/>
          </a:xfrm>
        </p:spPr>
        <p:txBody>
          <a:bodyPr>
            <a:normAutofit/>
          </a:bodyPr>
          <a:lstStyle/>
          <a:p>
            <a:pPr marL="0" indent="0">
              <a:spcBef>
                <a:spcPts val="0"/>
              </a:spcBef>
              <a:buNone/>
            </a:pPr>
            <a:r>
              <a:rPr lang="en-US" sz="2400" dirty="0">
                <a:solidFill>
                  <a:srgbClr val="FF0000"/>
                </a:solidFill>
              </a:rPr>
              <a:t>Example 15-4 </a:t>
            </a:r>
          </a:p>
          <a:p>
            <a:pPr marL="0" indent="0">
              <a:buNone/>
            </a:pPr>
            <a:r>
              <a:rPr lang="en-US" sz="2000" dirty="0"/>
              <a:t>Assuming XTAL = 8 MHz, calculate the frequency of the wave generated by the </a:t>
            </a:r>
            <a:r>
              <a:rPr lang="en-US" sz="2000" dirty="0" smtClean="0"/>
              <a:t>following </a:t>
            </a:r>
            <a:r>
              <a:rPr lang="en-US" sz="2000" dirty="0"/>
              <a:t>program</a:t>
            </a:r>
            <a:r>
              <a:rPr lang="en-US" sz="2000" dirty="0" smtClean="0"/>
              <a:t>:</a:t>
            </a:r>
          </a:p>
          <a:p>
            <a:pPr marL="0" indent="0">
              <a:buNone/>
            </a:pPr>
            <a:endParaRPr lang="en-US" sz="2000" dirty="0"/>
          </a:p>
          <a:p>
            <a:pPr marL="0" indent="0">
              <a:buNone/>
            </a:pPr>
            <a:endParaRPr lang="en-US" sz="2000" dirty="0" smtClean="0"/>
          </a:p>
          <a:p>
            <a:pPr marL="0" indent="0">
              <a:buNone/>
            </a:pPr>
            <a:endParaRPr lang="en-US" sz="2000" dirty="0"/>
          </a:p>
          <a:p>
            <a:pPr marL="0" indent="0">
              <a:spcBef>
                <a:spcPts val="1200"/>
              </a:spcBef>
              <a:buNone/>
            </a:pPr>
            <a:r>
              <a:rPr lang="en-US" sz="2400" dirty="0" smtClean="0">
                <a:solidFill>
                  <a:srgbClr val="0066FF"/>
                </a:solidFill>
              </a:rPr>
              <a:t>Solution:</a:t>
            </a:r>
          </a:p>
          <a:p>
            <a:pPr marL="0" indent="0">
              <a:buNone/>
            </a:pPr>
            <a:r>
              <a:rPr lang="en-US" sz="2000" dirty="0"/>
              <a:t>There are 256 clocks between two </a:t>
            </a:r>
            <a:r>
              <a:rPr lang="en-US" sz="2000" dirty="0" smtClean="0"/>
              <a:t>consecutive </a:t>
            </a:r>
            <a:r>
              <a:rPr lang="en-US" sz="2000" dirty="0"/>
              <a:t>matches. Therefore </a:t>
            </a:r>
            <a:endParaRPr lang="en-US" sz="2000" dirty="0" smtClean="0"/>
          </a:p>
          <a:p>
            <a:pPr marL="0" indent="0">
              <a:buNone/>
            </a:pPr>
            <a:r>
              <a:rPr lang="en-US" sz="2000" dirty="0" err="1" smtClean="0"/>
              <a:t>T</a:t>
            </a:r>
            <a:r>
              <a:rPr lang="en-US" sz="2000" baseline="-25000" dirty="0" err="1" smtClean="0"/>
              <a:t>timer</a:t>
            </a:r>
            <a:r>
              <a:rPr lang="en-US" sz="2000" baseline="-25000" dirty="0" smtClean="0"/>
              <a:t> </a:t>
            </a:r>
            <a:r>
              <a:rPr lang="en-US" sz="2000" baseline="-25000" dirty="0"/>
              <a:t>clock</a:t>
            </a:r>
            <a:r>
              <a:rPr lang="en-US" sz="2000" dirty="0"/>
              <a:t> = 1/8 MHz = 0.125 </a:t>
            </a:r>
            <a:r>
              <a:rPr lang="en-US" sz="2000" dirty="0" smtClean="0"/>
              <a:t>µs</a:t>
            </a:r>
          </a:p>
          <a:p>
            <a:pPr marL="0" indent="0">
              <a:buNone/>
            </a:pPr>
            <a:r>
              <a:rPr lang="en-US" sz="2000" dirty="0" err="1" smtClean="0"/>
              <a:t>T</a:t>
            </a:r>
            <a:r>
              <a:rPr lang="en-US" sz="2000" baseline="-25000" dirty="0" err="1" smtClean="0"/>
              <a:t>wave</a:t>
            </a:r>
            <a:r>
              <a:rPr lang="en-US" sz="2000" dirty="0" smtClean="0"/>
              <a:t> </a:t>
            </a:r>
            <a:r>
              <a:rPr lang="en-US" sz="2000" dirty="0"/>
              <a:t>= 2 </a:t>
            </a:r>
            <a:r>
              <a:rPr lang="en-US" sz="2000" dirty="0" smtClean="0"/>
              <a:t>× </a:t>
            </a:r>
            <a:r>
              <a:rPr lang="en-US" sz="2000" dirty="0"/>
              <a:t>256 ×</a:t>
            </a:r>
            <a:r>
              <a:rPr lang="en-US" sz="2000" dirty="0" smtClean="0"/>
              <a:t> </a:t>
            </a:r>
            <a:r>
              <a:rPr lang="en-US" sz="2000" dirty="0"/>
              <a:t>0.125 µ</a:t>
            </a:r>
            <a:r>
              <a:rPr lang="en-US" sz="2000" dirty="0" smtClean="0"/>
              <a:t>s </a:t>
            </a:r>
            <a:r>
              <a:rPr lang="en-US" sz="2000" dirty="0"/>
              <a:t>= 64 </a:t>
            </a:r>
            <a:r>
              <a:rPr lang="en-US" sz="2000" dirty="0" smtClean="0"/>
              <a:t>µs </a:t>
            </a:r>
          </a:p>
          <a:p>
            <a:pPr marL="0" indent="0">
              <a:buNone/>
            </a:pPr>
            <a:r>
              <a:rPr lang="en-US" sz="2000" dirty="0" err="1" smtClean="0"/>
              <a:t>F</a:t>
            </a:r>
            <a:r>
              <a:rPr lang="en-US" sz="2000" baseline="-25000" dirty="0" err="1" smtClean="0"/>
              <a:t>wave</a:t>
            </a:r>
            <a:r>
              <a:rPr lang="en-US" sz="2000" dirty="0" smtClean="0"/>
              <a:t> </a:t>
            </a:r>
            <a:r>
              <a:rPr lang="en-US" sz="2000" dirty="0"/>
              <a:t>=1/64 </a:t>
            </a:r>
            <a:r>
              <a:rPr lang="en-US" sz="2000" dirty="0" smtClean="0"/>
              <a:t>µs </a:t>
            </a:r>
            <a:r>
              <a:rPr lang="en-US" sz="2000" dirty="0"/>
              <a:t>= 15,625 Hz = 15.625 kHz </a:t>
            </a:r>
            <a:r>
              <a:rPr lang="en-US" sz="2000" dirty="0" smtClean="0"/>
              <a:t>      Note</a:t>
            </a:r>
            <a:r>
              <a:rPr lang="en-US" sz="2000" dirty="0"/>
              <a:t>: In Normal mode, when match occurs, the </a:t>
            </a:r>
            <a:r>
              <a:rPr lang="en-US" sz="2000" dirty="0" smtClean="0"/>
              <a:t>OC0 </a:t>
            </a:r>
            <a:r>
              <a:rPr lang="en-US" sz="2000" dirty="0"/>
              <a:t>pin toggles and the timer continues to count up until it reaches the top value. </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1216" y="2564904"/>
            <a:ext cx="7315200" cy="1298369"/>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smtClean="0"/>
              <a:t>INPUT CAPTURE AND WAVE GENERATION IN AVR</a:t>
            </a:r>
            <a:r>
              <a:rPr lang="en-US" sz="2700" dirty="0" smtClean="0"/>
              <a:t/>
            </a:r>
            <a:br>
              <a:rPr lang="en-US" sz="2700" dirty="0" smtClean="0"/>
            </a:br>
            <a:r>
              <a:rPr lang="en-US" sz="2800" b="1" dirty="0" smtClean="0"/>
              <a:t>SECTION 15.1: WAVE GENERATION USING 8-BIT TIMERS</a:t>
            </a:r>
          </a:p>
        </p:txBody>
      </p:sp>
      <p:sp>
        <p:nvSpPr>
          <p:cNvPr id="4" name="Date Placeholder 3"/>
          <p:cNvSpPr>
            <a:spLocks noGrp="1"/>
          </p:cNvSpPr>
          <p:nvPr>
            <p:ph type="dt" sz="half" idx="10"/>
          </p:nvPr>
        </p:nvSpPr>
        <p:spPr/>
        <p:txBody>
          <a:bodyPr/>
          <a:lstStyle/>
          <a:p>
            <a:fld id="{5A152802-DF90-4108-9543-B38A239795C5}" type="datetime1">
              <a:rPr lang="en-US" smtClean="0"/>
              <a:pPr/>
              <a:t>2/20/2019</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15</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a:xfrm>
            <a:off x="728690" y="1447800"/>
            <a:ext cx="7772400" cy="1261120"/>
          </a:xfrm>
        </p:spPr>
        <p:txBody>
          <a:bodyPr>
            <a:normAutofit/>
          </a:bodyPr>
          <a:lstStyle/>
          <a:p>
            <a:pPr>
              <a:buNone/>
            </a:pPr>
            <a:r>
              <a:rPr lang="en-US" sz="2400" b="1" dirty="0" smtClean="0"/>
              <a:t>Generating square waves using CTC</a:t>
            </a:r>
          </a:p>
          <a:p>
            <a:pPr marL="0" indent="274320" algn="just">
              <a:lnSpc>
                <a:spcPct val="120000"/>
              </a:lnSpc>
              <a:spcBef>
                <a:spcPts val="0"/>
              </a:spcBef>
              <a:buNone/>
            </a:pPr>
            <a:r>
              <a:rPr lang="en-US" sz="2000" dirty="0" smtClean="0"/>
              <a:t>The CTC mode is better than Normal mode for generating square waves, since the frequency of the wave can be easily adjusted using the OCR0 register. </a:t>
            </a:r>
            <a:endParaRPr lang="en-US" sz="2400" b="1" i="1" dirty="0" smtClean="0"/>
          </a:p>
          <a:p>
            <a:pPr marL="0" indent="274320" algn="just">
              <a:spcBef>
                <a:spcPts val="0"/>
              </a:spcBef>
              <a:buNone/>
            </a:pPr>
            <a:endParaRPr lang="en-US" sz="2000" dirty="0" smtClean="0"/>
          </a:p>
          <a:p>
            <a:pPr marL="0" indent="274320" algn="just">
              <a:spcBef>
                <a:spcPts val="0"/>
              </a:spcBef>
              <a:buNone/>
            </a:pPr>
            <a:endParaRPr lang="en-US" sz="2000" dirty="0" smtClean="0"/>
          </a:p>
          <a:p>
            <a:endParaRPr lang="en-US" sz="2000" dirty="0" smtClean="0"/>
          </a:p>
          <a:p>
            <a:pPr>
              <a:buNone/>
            </a:pPr>
            <a:endParaRPr lang="en-US" sz="2000" dirty="0"/>
          </a:p>
        </p:txBody>
      </p:sp>
      <p:pic>
        <p:nvPicPr>
          <p:cNvPr id="7171" name="Picture 3"/>
          <p:cNvPicPr>
            <a:picLocks noChangeAspect="1" noChangeArrowheads="1"/>
          </p:cNvPicPr>
          <p:nvPr/>
        </p:nvPicPr>
        <p:blipFill>
          <a:blip r:embed="rId3" cstate="print"/>
          <a:srcRect/>
          <a:stretch>
            <a:fillRect/>
          </a:stretch>
        </p:blipFill>
        <p:spPr bwMode="auto">
          <a:xfrm>
            <a:off x="785786" y="2996952"/>
            <a:ext cx="3960000" cy="2762941"/>
          </a:xfrm>
          <a:prstGeom prst="rect">
            <a:avLst/>
          </a:prstGeom>
          <a:noFill/>
          <a:ln w="9525">
            <a:noFill/>
            <a:miter lim="800000"/>
            <a:headEnd/>
            <a:tailEnd/>
          </a:ln>
          <a:effectLst/>
        </p:spPr>
      </p:pic>
      <p:pic>
        <p:nvPicPr>
          <p:cNvPr id="7172" name="Picture 4"/>
          <p:cNvPicPr>
            <a:picLocks noChangeAspect="1" noChangeArrowheads="1"/>
          </p:cNvPicPr>
          <p:nvPr/>
        </p:nvPicPr>
        <p:blipFill>
          <a:blip r:embed="rId4" cstate="print"/>
          <a:srcRect/>
          <a:stretch>
            <a:fillRect/>
          </a:stretch>
        </p:blipFill>
        <p:spPr bwMode="auto">
          <a:xfrm>
            <a:off x="4716016" y="3080440"/>
            <a:ext cx="3960000" cy="265281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smtClean="0"/>
              <a:t>INPUT CAPTURE AND WAVE GENERATION IN AVR</a:t>
            </a:r>
            <a:r>
              <a:rPr lang="en-US" sz="2700" dirty="0" smtClean="0"/>
              <a:t/>
            </a:r>
            <a:br>
              <a:rPr lang="en-US" sz="2700" dirty="0" smtClean="0"/>
            </a:br>
            <a:r>
              <a:rPr lang="en-US" sz="2800" b="1" dirty="0" smtClean="0"/>
              <a:t>SECTION 15.1: WAVE GENERATION USING 8-BIT TIMERS</a:t>
            </a:r>
          </a:p>
        </p:txBody>
      </p:sp>
      <p:sp>
        <p:nvSpPr>
          <p:cNvPr id="4" name="Date Placeholder 3"/>
          <p:cNvSpPr>
            <a:spLocks noGrp="1"/>
          </p:cNvSpPr>
          <p:nvPr>
            <p:ph type="dt" sz="half" idx="10"/>
          </p:nvPr>
        </p:nvSpPr>
        <p:spPr/>
        <p:txBody>
          <a:bodyPr/>
          <a:lstStyle/>
          <a:p>
            <a:fld id="{5A152802-DF90-4108-9543-B38A239795C5}" type="datetime1">
              <a:rPr lang="en-US" smtClean="0"/>
              <a:pPr/>
              <a:t>2/20/2019</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16</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6" name="Rectangle 5"/>
          <p:cNvSpPr/>
          <p:nvPr/>
        </p:nvSpPr>
        <p:spPr>
          <a:xfrm>
            <a:off x="914400" y="1484784"/>
            <a:ext cx="7546032" cy="2677656"/>
          </a:xfrm>
          <a:prstGeom prst="rect">
            <a:avLst/>
          </a:prstGeom>
        </p:spPr>
        <p:txBody>
          <a:bodyPr wrap="square">
            <a:spAutoFit/>
          </a:bodyPr>
          <a:lstStyle/>
          <a:p>
            <a:r>
              <a:rPr lang="en-US" sz="2400" dirty="0">
                <a:solidFill>
                  <a:srgbClr val="FF0000"/>
                </a:solidFill>
              </a:rPr>
              <a:t>Example 15-5 </a:t>
            </a:r>
          </a:p>
          <a:p>
            <a:r>
              <a:rPr lang="en-US" sz="2000" dirty="0"/>
              <a:t>Find the value for </a:t>
            </a:r>
            <a:r>
              <a:rPr lang="en-US" sz="2000" dirty="0" smtClean="0"/>
              <a:t>TCCR0 </a:t>
            </a:r>
            <a:r>
              <a:rPr lang="en-US" sz="2000" dirty="0"/>
              <a:t>if we want to program </a:t>
            </a:r>
            <a:r>
              <a:rPr lang="en-US" sz="2000" dirty="0" smtClean="0"/>
              <a:t>Timer0 </a:t>
            </a:r>
            <a:r>
              <a:rPr lang="en-US" sz="2000" dirty="0"/>
              <a:t>as a CTC mode square wave generator and no prescaler. </a:t>
            </a:r>
          </a:p>
          <a:p>
            <a:r>
              <a:rPr lang="en-US" sz="2400" dirty="0">
                <a:solidFill>
                  <a:srgbClr val="0066FF"/>
                </a:solidFill>
              </a:rPr>
              <a:t>Solution: </a:t>
            </a:r>
            <a:endParaRPr lang="en-US" sz="2400" dirty="0" smtClean="0">
              <a:solidFill>
                <a:srgbClr val="0066FF"/>
              </a:solidFill>
            </a:endParaRPr>
          </a:p>
          <a:p>
            <a:r>
              <a:rPr lang="pt-BR" sz="2000" dirty="0"/>
              <a:t>WGM01:00 = 10 = CTC mode </a:t>
            </a:r>
            <a:endParaRPr lang="pt-BR" sz="2000" dirty="0" smtClean="0"/>
          </a:p>
          <a:p>
            <a:r>
              <a:rPr lang="pt-BR" sz="2000" dirty="0" smtClean="0"/>
              <a:t>COM01:00 </a:t>
            </a:r>
            <a:r>
              <a:rPr lang="pt-BR" sz="2000" dirty="0"/>
              <a:t>= 01 = Toggle </a:t>
            </a:r>
            <a:endParaRPr lang="pt-BR" sz="2000" dirty="0" smtClean="0"/>
          </a:p>
          <a:p>
            <a:r>
              <a:rPr lang="pt-BR" sz="2000" dirty="0" smtClean="0"/>
              <a:t>CS02:00 </a:t>
            </a:r>
            <a:r>
              <a:rPr lang="pt-BR" sz="2000" dirty="0"/>
              <a:t>= 001 = No prescaler </a:t>
            </a:r>
            <a:endParaRPr lang="pt-BR" sz="2000" dirty="0" smtClean="0"/>
          </a:p>
          <a:p>
            <a:r>
              <a:rPr lang="pt-BR" sz="2000" dirty="0" smtClean="0"/>
              <a:t>FOC0 </a:t>
            </a:r>
            <a:r>
              <a:rPr lang="pt-BR" sz="2000" dirty="0"/>
              <a:t>= 0 </a:t>
            </a:r>
            <a:endParaRPr lang="en-US" sz="2000"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608" y="4440826"/>
            <a:ext cx="7315200" cy="716366"/>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smtClean="0"/>
              <a:t>INPUT CAPTURE AND WAVE GENERATION IN AVR</a:t>
            </a:r>
            <a:r>
              <a:rPr lang="en-US" sz="2700" dirty="0" smtClean="0"/>
              <a:t/>
            </a:r>
            <a:br>
              <a:rPr lang="en-US" sz="2700" dirty="0" smtClean="0"/>
            </a:br>
            <a:r>
              <a:rPr lang="en-US" sz="2800" b="1" dirty="0" smtClean="0"/>
              <a:t>SECTION 15.1: WAVE GENERATION USING 8-BIT TIMERS</a:t>
            </a:r>
          </a:p>
        </p:txBody>
      </p:sp>
      <p:sp>
        <p:nvSpPr>
          <p:cNvPr id="4" name="Date Placeholder 3"/>
          <p:cNvSpPr>
            <a:spLocks noGrp="1"/>
          </p:cNvSpPr>
          <p:nvPr>
            <p:ph type="dt" sz="half" idx="10"/>
          </p:nvPr>
        </p:nvSpPr>
        <p:spPr/>
        <p:txBody>
          <a:bodyPr/>
          <a:lstStyle/>
          <a:p>
            <a:fld id="{5A152802-DF90-4108-9543-B38A239795C5}" type="datetime1">
              <a:rPr lang="en-US" smtClean="0"/>
              <a:pPr/>
              <a:t>2/20/2019</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17</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6" name="Rectangle 5"/>
          <p:cNvSpPr/>
          <p:nvPr/>
        </p:nvSpPr>
        <p:spPr>
          <a:xfrm>
            <a:off x="914400" y="1417638"/>
            <a:ext cx="7546032" cy="1077218"/>
          </a:xfrm>
          <a:prstGeom prst="rect">
            <a:avLst/>
          </a:prstGeom>
        </p:spPr>
        <p:txBody>
          <a:bodyPr wrap="square">
            <a:spAutoFit/>
          </a:bodyPr>
          <a:lstStyle/>
          <a:p>
            <a:r>
              <a:rPr lang="en-US" sz="2400" dirty="0">
                <a:solidFill>
                  <a:srgbClr val="FF0000"/>
                </a:solidFill>
              </a:rPr>
              <a:t>Example 15-6 </a:t>
            </a:r>
          </a:p>
          <a:p>
            <a:r>
              <a:rPr lang="en-US" sz="2000" dirty="0"/>
              <a:t>Assuming XTAL = 8 MHz, calculate the frequency of the wave generated by the </a:t>
            </a:r>
            <a:r>
              <a:rPr lang="en-US" sz="2000" dirty="0" smtClean="0"/>
              <a:t>following </a:t>
            </a:r>
            <a:r>
              <a:rPr lang="en-US" sz="2000" dirty="0"/>
              <a:t>program: </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608" y="2500302"/>
            <a:ext cx="7315200" cy="1432754"/>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2856" y="3310088"/>
            <a:ext cx="3529584" cy="2999232"/>
          </a:xfrm>
          <a:prstGeom prst="rect">
            <a:avLst/>
          </a:prstGeom>
        </p:spPr>
      </p:pic>
      <p:sp>
        <p:nvSpPr>
          <p:cNvPr id="10" name="Rectangle 9"/>
          <p:cNvSpPr/>
          <p:nvPr/>
        </p:nvSpPr>
        <p:spPr>
          <a:xfrm>
            <a:off x="1043608" y="4071040"/>
            <a:ext cx="4320480" cy="2000548"/>
          </a:xfrm>
          <a:prstGeom prst="rect">
            <a:avLst/>
          </a:prstGeom>
        </p:spPr>
        <p:txBody>
          <a:bodyPr wrap="square">
            <a:spAutoFit/>
          </a:bodyPr>
          <a:lstStyle/>
          <a:p>
            <a:r>
              <a:rPr lang="en-US" sz="2400" dirty="0">
                <a:solidFill>
                  <a:srgbClr val="0066FF"/>
                </a:solidFill>
              </a:rPr>
              <a:t>Solution: </a:t>
            </a:r>
          </a:p>
          <a:p>
            <a:r>
              <a:rPr lang="en-US" sz="2000" dirty="0"/>
              <a:t>Between two consecutive matches it takes </a:t>
            </a:r>
            <a:r>
              <a:rPr lang="en-US" sz="2000" dirty="0" smtClean="0"/>
              <a:t>200+1=201 </a:t>
            </a:r>
            <a:r>
              <a:rPr lang="en-US" sz="2000" dirty="0"/>
              <a:t>clocks and </a:t>
            </a:r>
            <a:endParaRPr lang="en-US" sz="2000" dirty="0" smtClean="0"/>
          </a:p>
          <a:p>
            <a:r>
              <a:rPr lang="en-US" sz="2000" dirty="0" err="1" smtClean="0"/>
              <a:t>T</a:t>
            </a:r>
            <a:r>
              <a:rPr lang="en-US" sz="2000" baseline="-25000" dirty="0" err="1" smtClean="0"/>
              <a:t>timer</a:t>
            </a:r>
            <a:r>
              <a:rPr lang="en-US" sz="2000" baseline="-25000" dirty="0" smtClean="0"/>
              <a:t> </a:t>
            </a:r>
            <a:r>
              <a:rPr lang="en-US" sz="2000" baseline="-25000" dirty="0"/>
              <a:t>clock</a:t>
            </a:r>
            <a:r>
              <a:rPr lang="en-US" sz="2000" dirty="0"/>
              <a:t> </a:t>
            </a:r>
            <a:r>
              <a:rPr lang="en-US" sz="2000" dirty="0" smtClean="0"/>
              <a:t>=1/8MHz=0.125 µs </a:t>
            </a:r>
          </a:p>
          <a:p>
            <a:r>
              <a:rPr lang="en-US" sz="2000" dirty="0" err="1" smtClean="0"/>
              <a:t>T</a:t>
            </a:r>
            <a:r>
              <a:rPr lang="en-US" sz="2000" baseline="-25000" dirty="0" err="1" smtClean="0"/>
              <a:t>wave</a:t>
            </a:r>
            <a:r>
              <a:rPr lang="en-US" sz="2000" dirty="0" smtClean="0"/>
              <a:t> </a:t>
            </a:r>
            <a:r>
              <a:rPr lang="en-US" sz="2000" dirty="0"/>
              <a:t>= </a:t>
            </a:r>
            <a:r>
              <a:rPr lang="en-US" sz="2000" dirty="0" smtClean="0"/>
              <a:t>2×201×0.125 µs=50.25 µs </a:t>
            </a:r>
          </a:p>
          <a:p>
            <a:r>
              <a:rPr lang="en-US" sz="2000" dirty="0" err="1" smtClean="0"/>
              <a:t>F</a:t>
            </a:r>
            <a:r>
              <a:rPr lang="en-US" sz="2000" baseline="-25000" dirty="0" err="1" smtClean="0"/>
              <a:t>wave</a:t>
            </a:r>
            <a:r>
              <a:rPr lang="en-US" sz="2000" dirty="0" smtClean="0"/>
              <a:t>=1/50.25 µs=19,900 Hz=19.900 </a:t>
            </a:r>
            <a:r>
              <a:rPr lang="en-US" sz="2000" dirty="0"/>
              <a:t>kHz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smtClean="0"/>
              <a:t>INPUT CAPTURE AND WAVE GENERATION IN AVR</a:t>
            </a:r>
            <a:r>
              <a:rPr lang="en-US" sz="2700" dirty="0" smtClean="0"/>
              <a:t/>
            </a:r>
            <a:br>
              <a:rPr lang="en-US" sz="2700" dirty="0" smtClean="0"/>
            </a:br>
            <a:r>
              <a:rPr lang="en-US" sz="2800" b="1" dirty="0" smtClean="0"/>
              <a:t>SECTION 15.1: WAVE GENERATION USING 8-BIT TIMERS</a:t>
            </a:r>
          </a:p>
        </p:txBody>
      </p:sp>
      <p:sp>
        <p:nvSpPr>
          <p:cNvPr id="4" name="Date Placeholder 3"/>
          <p:cNvSpPr>
            <a:spLocks noGrp="1"/>
          </p:cNvSpPr>
          <p:nvPr>
            <p:ph type="dt" sz="half" idx="10"/>
          </p:nvPr>
        </p:nvSpPr>
        <p:spPr/>
        <p:txBody>
          <a:bodyPr/>
          <a:lstStyle/>
          <a:p>
            <a:fld id="{5A152802-DF90-4108-9543-B38A239795C5}" type="datetime1">
              <a:rPr lang="en-US" smtClean="0"/>
              <a:pPr/>
              <a:t>2/20/2019</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18</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6" name="Rectangle 5"/>
          <p:cNvSpPr/>
          <p:nvPr/>
        </p:nvSpPr>
        <p:spPr>
          <a:xfrm>
            <a:off x="611560" y="1432210"/>
            <a:ext cx="8075240" cy="5139869"/>
          </a:xfrm>
          <a:prstGeom prst="rect">
            <a:avLst/>
          </a:prstGeom>
        </p:spPr>
        <p:txBody>
          <a:bodyPr wrap="square">
            <a:spAutoFit/>
          </a:bodyPr>
          <a:lstStyle/>
          <a:p>
            <a:r>
              <a:rPr lang="en-US" sz="2400" dirty="0">
                <a:solidFill>
                  <a:srgbClr val="FF0000"/>
                </a:solidFill>
              </a:rPr>
              <a:t>Example 15-7 </a:t>
            </a:r>
          </a:p>
          <a:p>
            <a:r>
              <a:rPr lang="en-US" sz="2000" dirty="0"/>
              <a:t>In Example 15-6, calculate the frequency of the wave generated in each of the </a:t>
            </a:r>
            <a:r>
              <a:rPr lang="en-US" sz="2000" dirty="0" smtClean="0"/>
              <a:t>following </a:t>
            </a:r>
            <a:r>
              <a:rPr lang="en-US" sz="2000" dirty="0"/>
              <a:t>cases: </a:t>
            </a:r>
            <a:endParaRPr lang="en-US" sz="2000" dirty="0" smtClean="0"/>
          </a:p>
          <a:p>
            <a:pPr marL="457200" indent="-457200">
              <a:buAutoNum type="alphaLcParenBoth"/>
            </a:pPr>
            <a:r>
              <a:rPr lang="en-US" sz="2000" dirty="0" smtClean="0"/>
              <a:t>OCR0 </a:t>
            </a:r>
            <a:r>
              <a:rPr lang="en-US" sz="2000" dirty="0"/>
              <a:t>is loaded with 50 </a:t>
            </a:r>
            <a:endParaRPr lang="en-US" sz="2000" dirty="0" smtClean="0"/>
          </a:p>
          <a:p>
            <a:pPr marL="457200" indent="-457200">
              <a:buAutoNum type="alphaLcParenBoth"/>
            </a:pPr>
            <a:r>
              <a:rPr lang="en-US" sz="2000" dirty="0" smtClean="0"/>
              <a:t>XTAL </a:t>
            </a:r>
            <a:r>
              <a:rPr lang="en-US" sz="2000" dirty="0"/>
              <a:t>= 4 MHz and </a:t>
            </a:r>
            <a:r>
              <a:rPr lang="en-US" sz="2000" dirty="0" smtClean="0"/>
              <a:t>OCR0 </a:t>
            </a:r>
            <a:r>
              <a:rPr lang="en-US" sz="2000" dirty="0"/>
              <a:t>is loaded with 95 </a:t>
            </a:r>
            <a:endParaRPr lang="en-US" sz="2000" dirty="0" smtClean="0"/>
          </a:p>
          <a:p>
            <a:pPr marL="457200" indent="-457200">
              <a:buAutoNum type="alphaLcParenBoth"/>
            </a:pPr>
            <a:r>
              <a:rPr lang="en-US" sz="2000" dirty="0" smtClean="0"/>
              <a:t>prescaler </a:t>
            </a:r>
            <a:r>
              <a:rPr lang="en-US" sz="2000" dirty="0"/>
              <a:t>is 8, XTAL = 1 MHz, </a:t>
            </a:r>
            <a:r>
              <a:rPr lang="en-US" sz="2000" dirty="0" smtClean="0"/>
              <a:t>OCR0 </a:t>
            </a:r>
            <a:r>
              <a:rPr lang="en-US" sz="2000" dirty="0"/>
              <a:t>= 150 </a:t>
            </a:r>
            <a:endParaRPr lang="en-US" sz="2000" dirty="0" smtClean="0"/>
          </a:p>
          <a:p>
            <a:pPr marL="457200" indent="-457200">
              <a:buAutoNum type="alphaLcParenBoth"/>
            </a:pPr>
            <a:r>
              <a:rPr lang="en-US" sz="2000" dirty="0" smtClean="0"/>
              <a:t>prescaler </a:t>
            </a:r>
            <a:r>
              <a:rPr lang="en-US" sz="2000" dirty="0"/>
              <a:t>is N, XTAL = </a:t>
            </a:r>
            <a:r>
              <a:rPr lang="en-US" sz="2000" dirty="0" err="1"/>
              <a:t>Fosc</a:t>
            </a:r>
            <a:r>
              <a:rPr lang="en-US" sz="2000" dirty="0"/>
              <a:t>, </a:t>
            </a:r>
            <a:r>
              <a:rPr lang="en-US" sz="2000" dirty="0" smtClean="0"/>
              <a:t>OCR0 </a:t>
            </a:r>
            <a:r>
              <a:rPr lang="en-US" sz="2000" dirty="0"/>
              <a:t>= X </a:t>
            </a:r>
            <a:endParaRPr lang="en-US" sz="2000" dirty="0" smtClean="0"/>
          </a:p>
          <a:p>
            <a:r>
              <a:rPr lang="en-US" sz="2400" dirty="0" smtClean="0">
                <a:solidFill>
                  <a:srgbClr val="0066FF"/>
                </a:solidFill>
              </a:rPr>
              <a:t>Solution:</a:t>
            </a:r>
          </a:p>
          <a:p>
            <a:r>
              <a:rPr lang="en-US" sz="2000" dirty="0"/>
              <a:t> (a) 50 + 1 = 51 clocks and </a:t>
            </a:r>
            <a:r>
              <a:rPr lang="en-US" sz="2000" dirty="0" err="1" smtClean="0"/>
              <a:t>t</a:t>
            </a:r>
            <a:r>
              <a:rPr lang="en-US" sz="2000" baseline="-25000" dirty="0" err="1" smtClean="0"/>
              <a:t>timer</a:t>
            </a:r>
            <a:r>
              <a:rPr lang="en-US" sz="2000" baseline="-25000" dirty="0" smtClean="0"/>
              <a:t> clock</a:t>
            </a:r>
            <a:r>
              <a:rPr lang="en-US" sz="2000" dirty="0" smtClean="0"/>
              <a:t>=0.125 µs </a:t>
            </a:r>
            <a:r>
              <a:rPr lang="en-US" sz="2000" dirty="0" smtClean="0">
                <a:sym typeface="Symbol" panose="05050102010706020507" pitchFamily="18" charset="2"/>
              </a:rPr>
              <a:t></a:t>
            </a:r>
            <a:r>
              <a:rPr lang="en-US" sz="2000" dirty="0" err="1" smtClean="0"/>
              <a:t>T</a:t>
            </a:r>
            <a:r>
              <a:rPr lang="en-US" sz="2000" baseline="-25000" dirty="0" err="1" smtClean="0"/>
              <a:t>wave</a:t>
            </a:r>
            <a:r>
              <a:rPr lang="en-US" sz="2000" dirty="0" smtClean="0"/>
              <a:t>= 2×51×0.125µs=12.75µs </a:t>
            </a:r>
          </a:p>
          <a:p>
            <a:r>
              <a:rPr lang="en-US" sz="2000" dirty="0" smtClean="0">
                <a:sym typeface="Symbol" panose="05050102010706020507" pitchFamily="18" charset="2"/>
              </a:rPr>
              <a:t> </a:t>
            </a:r>
            <a:r>
              <a:rPr lang="en-US" sz="2000" dirty="0" err="1" smtClean="0"/>
              <a:t>F</a:t>
            </a:r>
            <a:r>
              <a:rPr lang="en-US" sz="2000" baseline="-25000" dirty="0" err="1" smtClean="0"/>
              <a:t>wave</a:t>
            </a:r>
            <a:r>
              <a:rPr lang="en-US" sz="2000" dirty="0" smtClean="0"/>
              <a:t>=1/50.25µs=19,900 Hz=19.900 </a:t>
            </a:r>
            <a:r>
              <a:rPr lang="en-US" sz="2000" dirty="0"/>
              <a:t>kHz </a:t>
            </a:r>
            <a:endParaRPr lang="en-US" sz="2000" dirty="0" smtClean="0"/>
          </a:p>
          <a:p>
            <a:r>
              <a:rPr lang="en-US" sz="2000" dirty="0"/>
              <a:t>(b) </a:t>
            </a:r>
            <a:r>
              <a:rPr lang="en-US" sz="2000" dirty="0" smtClean="0"/>
              <a:t>95+1=96 </a:t>
            </a:r>
            <a:r>
              <a:rPr lang="en-US" sz="2000" dirty="0"/>
              <a:t>clocks and </a:t>
            </a:r>
            <a:r>
              <a:rPr lang="en-US" sz="2000" dirty="0" err="1"/>
              <a:t>T</a:t>
            </a:r>
            <a:r>
              <a:rPr lang="en-US" sz="2000" baseline="-25000" dirty="0" err="1"/>
              <a:t>timer</a:t>
            </a:r>
            <a:r>
              <a:rPr lang="en-US" sz="2000" baseline="-25000" dirty="0"/>
              <a:t> </a:t>
            </a:r>
            <a:r>
              <a:rPr lang="en-US" sz="2000" baseline="-25000" dirty="0" smtClean="0"/>
              <a:t>clock</a:t>
            </a:r>
            <a:r>
              <a:rPr lang="en-US" sz="2000" dirty="0" smtClean="0"/>
              <a:t>=1/4 MHz=0.25µs </a:t>
            </a:r>
            <a:r>
              <a:rPr lang="en-US" sz="2000" dirty="0" smtClean="0">
                <a:sym typeface="Symbol" panose="05050102010706020507" pitchFamily="18" charset="2"/>
              </a:rPr>
              <a:t></a:t>
            </a:r>
            <a:r>
              <a:rPr lang="en-US" sz="2000" dirty="0" smtClean="0"/>
              <a:t> </a:t>
            </a:r>
            <a:r>
              <a:rPr lang="en-US" sz="2000" dirty="0" err="1" smtClean="0"/>
              <a:t>T</a:t>
            </a:r>
            <a:r>
              <a:rPr lang="en-US" sz="2000" baseline="-25000" dirty="0" err="1" smtClean="0"/>
              <a:t>wave</a:t>
            </a:r>
            <a:r>
              <a:rPr lang="en-US" sz="2000" dirty="0" smtClean="0"/>
              <a:t>=2×96×0.25µs=48µs </a:t>
            </a:r>
          </a:p>
          <a:p>
            <a:r>
              <a:rPr lang="en-US" sz="2000" dirty="0" smtClean="0">
                <a:sym typeface="Symbol" panose="05050102010706020507" pitchFamily="18" charset="2"/>
              </a:rPr>
              <a:t></a:t>
            </a:r>
            <a:r>
              <a:rPr lang="en-US" sz="2000" dirty="0" smtClean="0"/>
              <a:t> </a:t>
            </a:r>
            <a:r>
              <a:rPr lang="en-US" sz="2000" dirty="0" err="1" smtClean="0"/>
              <a:t>F</a:t>
            </a:r>
            <a:r>
              <a:rPr lang="en-US" sz="2000" baseline="-25000" dirty="0" err="1" smtClean="0"/>
              <a:t>wave</a:t>
            </a:r>
            <a:r>
              <a:rPr lang="en-US" sz="2000" dirty="0" smtClean="0"/>
              <a:t>=1/48µs=20,833 </a:t>
            </a:r>
            <a:r>
              <a:rPr lang="en-US" sz="2000" dirty="0"/>
              <a:t>Hz = 20.833 </a:t>
            </a:r>
            <a:r>
              <a:rPr lang="en-US" sz="2000" dirty="0" smtClean="0"/>
              <a:t>kHz</a:t>
            </a:r>
          </a:p>
          <a:p>
            <a:r>
              <a:rPr lang="en-US" sz="2000" dirty="0"/>
              <a:t>(c) </a:t>
            </a:r>
            <a:r>
              <a:rPr lang="en-US" sz="2000" dirty="0" smtClean="0"/>
              <a:t>150+1=151 </a:t>
            </a:r>
            <a:r>
              <a:rPr lang="en-US" sz="2000" dirty="0"/>
              <a:t>clocks and </a:t>
            </a:r>
            <a:r>
              <a:rPr lang="en-US" sz="2000" dirty="0" smtClean="0"/>
              <a:t> </a:t>
            </a:r>
            <a:r>
              <a:rPr lang="en-US" sz="2000" dirty="0" err="1" smtClean="0"/>
              <a:t>T</a:t>
            </a:r>
            <a:r>
              <a:rPr lang="en-US" sz="2000" baseline="-25000" dirty="0" err="1" smtClean="0"/>
              <a:t>timer</a:t>
            </a:r>
            <a:r>
              <a:rPr lang="en-US" sz="2000" baseline="-25000" dirty="0" smtClean="0"/>
              <a:t> clock</a:t>
            </a:r>
            <a:r>
              <a:rPr lang="en-US" sz="2000" dirty="0" smtClean="0"/>
              <a:t>=8×1/1MHz=8µs </a:t>
            </a:r>
            <a:r>
              <a:rPr lang="en-US" sz="2000" dirty="0">
                <a:sym typeface="Symbol" panose="05050102010706020507" pitchFamily="18" charset="2"/>
              </a:rPr>
              <a:t></a:t>
            </a:r>
            <a:r>
              <a:rPr lang="en-US" sz="2000" dirty="0" smtClean="0"/>
              <a:t> </a:t>
            </a:r>
            <a:r>
              <a:rPr lang="en-US" dirty="0" err="1" smtClean="0"/>
              <a:t>T</a:t>
            </a:r>
            <a:r>
              <a:rPr lang="en-US" baseline="-25000" dirty="0" err="1" smtClean="0"/>
              <a:t>wave</a:t>
            </a:r>
            <a:r>
              <a:rPr lang="en-US" dirty="0" smtClean="0"/>
              <a:t>=2×151×8µs=2416µs</a:t>
            </a:r>
            <a:r>
              <a:rPr lang="en-US" sz="2000" dirty="0" smtClean="0"/>
              <a:t> </a:t>
            </a:r>
          </a:p>
          <a:p>
            <a:r>
              <a:rPr lang="en-US" sz="2000" dirty="0" smtClean="0">
                <a:sym typeface="Symbol" panose="05050102010706020507" pitchFamily="18" charset="2"/>
              </a:rPr>
              <a:t></a:t>
            </a:r>
            <a:r>
              <a:rPr lang="en-US" sz="2000" dirty="0" smtClean="0"/>
              <a:t> </a:t>
            </a:r>
            <a:r>
              <a:rPr lang="en-US" sz="2000" dirty="0" err="1" smtClean="0"/>
              <a:t>F</a:t>
            </a:r>
            <a:r>
              <a:rPr lang="en-US" sz="2000" baseline="-25000" dirty="0" err="1" smtClean="0"/>
              <a:t>wave</a:t>
            </a:r>
            <a:r>
              <a:rPr lang="en-US" sz="2000" dirty="0" smtClean="0"/>
              <a:t>=1/2416µs=413.9 Hz</a:t>
            </a:r>
          </a:p>
          <a:p>
            <a:r>
              <a:rPr lang="en-US" sz="2000" dirty="0"/>
              <a:t>(d) </a:t>
            </a:r>
            <a:r>
              <a:rPr lang="en-US" sz="2000" dirty="0" smtClean="0"/>
              <a:t>X+1clocks </a:t>
            </a:r>
            <a:r>
              <a:rPr lang="en-US" sz="2000" dirty="0"/>
              <a:t>and </a:t>
            </a:r>
            <a:r>
              <a:rPr lang="en-US" sz="2000" dirty="0" smtClean="0"/>
              <a:t> </a:t>
            </a:r>
            <a:r>
              <a:rPr lang="en-US" sz="2000" dirty="0" err="1" smtClean="0"/>
              <a:t>T</a:t>
            </a:r>
            <a:r>
              <a:rPr lang="en-US" sz="2000" baseline="-25000" dirty="0" err="1" smtClean="0"/>
              <a:t>timer</a:t>
            </a:r>
            <a:r>
              <a:rPr lang="en-US" sz="2000" baseline="-25000" dirty="0" smtClean="0"/>
              <a:t> clock</a:t>
            </a:r>
            <a:r>
              <a:rPr lang="en-US" sz="2000" dirty="0" smtClean="0"/>
              <a:t>=N×1/</a:t>
            </a:r>
            <a:r>
              <a:rPr lang="en-US" sz="2000" dirty="0" err="1" smtClean="0"/>
              <a:t>F</a:t>
            </a:r>
            <a:r>
              <a:rPr lang="en-US" sz="2000" baseline="-25000" dirty="0" err="1" smtClean="0"/>
              <a:t>osc</a:t>
            </a:r>
            <a:r>
              <a:rPr lang="en-US" sz="2000" dirty="0" smtClean="0"/>
              <a:t>=N/</a:t>
            </a:r>
            <a:r>
              <a:rPr lang="en-US" sz="2000" dirty="0" err="1" smtClean="0"/>
              <a:t>Fosc</a:t>
            </a:r>
            <a:r>
              <a:rPr lang="en-US" sz="2000" dirty="0" smtClean="0"/>
              <a:t> </a:t>
            </a:r>
            <a:r>
              <a:rPr lang="en-US" sz="2000" dirty="0">
                <a:sym typeface="Symbol" panose="05050102010706020507" pitchFamily="18" charset="2"/>
              </a:rPr>
              <a:t> </a:t>
            </a:r>
            <a:r>
              <a:rPr lang="en-US" sz="2000" dirty="0" err="1" smtClean="0"/>
              <a:t>T</a:t>
            </a:r>
            <a:r>
              <a:rPr lang="en-US" sz="2000" baseline="-25000" dirty="0" err="1" smtClean="0"/>
              <a:t>wave</a:t>
            </a:r>
            <a:r>
              <a:rPr lang="en-US" sz="2000" dirty="0" smtClean="0"/>
              <a:t>=2×(X+1)×N/</a:t>
            </a:r>
            <a:r>
              <a:rPr lang="en-US" sz="2000" dirty="0" err="1" smtClean="0"/>
              <a:t>Fosc</a:t>
            </a:r>
            <a:r>
              <a:rPr lang="en-US" sz="2000" dirty="0" smtClean="0"/>
              <a:t> </a:t>
            </a:r>
          </a:p>
          <a:p>
            <a:r>
              <a:rPr lang="en-US" sz="2000" dirty="0" smtClean="0">
                <a:sym typeface="Symbol" panose="05050102010706020507" pitchFamily="18" charset="2"/>
              </a:rPr>
              <a:t></a:t>
            </a:r>
            <a:r>
              <a:rPr lang="en-US" sz="2000" dirty="0" smtClean="0"/>
              <a:t> </a:t>
            </a:r>
            <a:r>
              <a:rPr lang="en-US" sz="2000" dirty="0" err="1"/>
              <a:t>F</a:t>
            </a:r>
            <a:r>
              <a:rPr lang="en-US" sz="2000" baseline="-25000" dirty="0" err="1"/>
              <a:t>wave</a:t>
            </a:r>
            <a:r>
              <a:rPr lang="en-US" sz="2000" dirty="0"/>
              <a:t> = 1 / </a:t>
            </a:r>
            <a:r>
              <a:rPr lang="en-US" sz="2000" dirty="0" err="1"/>
              <a:t>T</a:t>
            </a:r>
            <a:r>
              <a:rPr lang="en-US" sz="2000" baseline="-25000" dirty="0" err="1"/>
              <a:t>wave</a:t>
            </a:r>
            <a:r>
              <a:rPr lang="en-US" sz="2000" dirty="0"/>
              <a:t> = </a:t>
            </a:r>
            <a:r>
              <a:rPr lang="en-US" sz="2000" dirty="0" err="1"/>
              <a:t>F</a:t>
            </a:r>
            <a:r>
              <a:rPr lang="en-US" sz="2000" baseline="-25000" dirty="0" err="1"/>
              <a:t>osc</a:t>
            </a:r>
            <a:r>
              <a:rPr lang="en-US" sz="2000" dirty="0"/>
              <a:t> / </a:t>
            </a:r>
            <a:r>
              <a:rPr lang="en-US" sz="2000" dirty="0" smtClean="0"/>
              <a:t>[2N(X </a:t>
            </a:r>
            <a:r>
              <a:rPr lang="en-US" sz="2000" dirty="0"/>
              <a:t>+ 1)]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7" name="Picture 3"/>
          <p:cNvPicPr>
            <a:picLocks noChangeAspect="1" noChangeArrowheads="1"/>
          </p:cNvPicPr>
          <p:nvPr/>
        </p:nvPicPr>
        <p:blipFill>
          <a:blip r:embed="rId3" cstate="print"/>
          <a:srcRect/>
          <a:stretch>
            <a:fillRect/>
          </a:stretch>
        </p:blipFill>
        <p:spPr bwMode="auto">
          <a:xfrm>
            <a:off x="642910" y="3036346"/>
            <a:ext cx="7920000" cy="3777030"/>
          </a:xfrm>
          <a:prstGeom prst="rect">
            <a:avLst/>
          </a:prstGeom>
          <a:noFill/>
          <a:ln w="9525">
            <a:noFill/>
            <a:miter lim="800000"/>
            <a:headEnd/>
            <a:tailEnd/>
          </a:ln>
          <a:effectLst/>
        </p:spPr>
      </p:pic>
      <p:sp>
        <p:nvSpPr>
          <p:cNvPr id="2" name="Title 1"/>
          <p:cNvSpPr>
            <a:spLocks noGrp="1"/>
          </p:cNvSpPr>
          <p:nvPr>
            <p:ph type="title"/>
          </p:nvPr>
        </p:nvSpPr>
        <p:spPr/>
        <p:txBody>
          <a:bodyPr>
            <a:normAutofit fontScale="90000"/>
          </a:bodyPr>
          <a:lstStyle/>
          <a:p>
            <a:r>
              <a:rPr lang="en-US" sz="2400" dirty="0" smtClean="0"/>
              <a:t>INPUT CAPTURE AND WAVE GENERATION IN AVR</a:t>
            </a:r>
            <a:r>
              <a:rPr lang="en-US" sz="2700" dirty="0" smtClean="0"/>
              <a:t/>
            </a:r>
            <a:br>
              <a:rPr lang="en-US" sz="2700" dirty="0" smtClean="0"/>
            </a:br>
            <a:r>
              <a:rPr lang="en-US" sz="2800" b="1" dirty="0" smtClean="0"/>
              <a:t>SECTION 15.1: WAVE GENERATION USING 8-BIT TIMERS</a:t>
            </a:r>
          </a:p>
        </p:txBody>
      </p:sp>
      <p:sp>
        <p:nvSpPr>
          <p:cNvPr id="4" name="Date Placeholder 3"/>
          <p:cNvSpPr>
            <a:spLocks noGrp="1"/>
          </p:cNvSpPr>
          <p:nvPr>
            <p:ph type="dt" sz="half" idx="10"/>
          </p:nvPr>
        </p:nvSpPr>
        <p:spPr/>
        <p:txBody>
          <a:bodyPr/>
          <a:lstStyle/>
          <a:p>
            <a:fld id="{5A152802-DF90-4108-9543-B38A239795C5}" type="datetime1">
              <a:rPr lang="en-US" smtClean="0"/>
              <a:pPr/>
              <a:t>2/20/2019</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19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a:xfrm>
            <a:off x="714348" y="1447800"/>
            <a:ext cx="7772400" cy="1693168"/>
          </a:xfrm>
        </p:spPr>
        <p:txBody>
          <a:bodyPr>
            <a:normAutofit/>
          </a:bodyPr>
          <a:lstStyle/>
          <a:p>
            <a:pPr>
              <a:buNone/>
            </a:pPr>
            <a:r>
              <a:rPr lang="en-US" sz="2400" b="1" dirty="0" smtClean="0"/>
              <a:t>Generating pulses using CTC mode</a:t>
            </a:r>
          </a:p>
          <a:p>
            <a:pPr marL="0" indent="274320" algn="just">
              <a:spcBef>
                <a:spcPts val="0"/>
              </a:spcBef>
              <a:buNone/>
            </a:pPr>
            <a:r>
              <a:rPr lang="en-US" sz="2000" dirty="0" smtClean="0"/>
              <a:t>When a timer is in the CTC mode and COM is in the toggle mode, the value of the </a:t>
            </a:r>
            <a:r>
              <a:rPr lang="en-US" sz="2000" dirty="0" err="1" smtClean="0"/>
              <a:t>OCRn</a:t>
            </a:r>
            <a:r>
              <a:rPr lang="en-US" sz="2000" dirty="0" smtClean="0"/>
              <a:t> represents how many clocks it counts before it toggles the pin. This way, we can generate different pulses by loading different values into the </a:t>
            </a:r>
            <a:r>
              <a:rPr lang="en-US" sz="2000" dirty="0" err="1" smtClean="0"/>
              <a:t>OCRn</a:t>
            </a:r>
            <a:r>
              <a:rPr lang="en-US" sz="2000" dirty="0" smtClean="0"/>
              <a:t> register.</a:t>
            </a:r>
          </a:p>
          <a:p>
            <a:pPr marL="0" indent="274320" algn="just">
              <a:spcBef>
                <a:spcPts val="0"/>
              </a:spcBef>
              <a:buNone/>
            </a:pPr>
            <a:endParaRPr lang="en-US" sz="2000" dirty="0" smtClean="0"/>
          </a:p>
          <a:p>
            <a:pPr marL="0" indent="274320" algn="just">
              <a:spcBef>
                <a:spcPts val="0"/>
              </a:spcBef>
              <a:buNone/>
            </a:pPr>
            <a:endParaRPr lang="en-US" sz="2000" dirty="0" smtClean="0"/>
          </a:p>
          <a:p>
            <a:endParaRPr lang="en-US" sz="2000" dirty="0" smtClean="0"/>
          </a:p>
          <a:p>
            <a:pPr>
              <a:buNone/>
            </a:pPr>
            <a:endParaRPr lang="en-US" sz="2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700" dirty="0" smtClean="0"/>
              <a:t>INPUT CAPTURE AND WAVE GENERATION IN AVR</a:t>
            </a:r>
            <a:r>
              <a:rPr lang="en-US" sz="2000" dirty="0" smtClean="0"/>
              <a:t/>
            </a:r>
            <a:br>
              <a:rPr lang="en-US" sz="2000" dirty="0" smtClean="0"/>
            </a:br>
            <a:r>
              <a:rPr lang="en-US" sz="2800" b="1" dirty="0" smtClean="0"/>
              <a:t>SECTION 15.1: WAVE GENERATION USING 8-BIT TIMERS</a:t>
            </a:r>
          </a:p>
        </p:txBody>
      </p:sp>
      <p:sp>
        <p:nvSpPr>
          <p:cNvPr id="4" name="Date Placeholder 3"/>
          <p:cNvSpPr>
            <a:spLocks noGrp="1"/>
          </p:cNvSpPr>
          <p:nvPr>
            <p:ph type="dt" sz="half" idx="10"/>
          </p:nvPr>
        </p:nvSpPr>
        <p:spPr/>
        <p:txBody>
          <a:bodyPr/>
          <a:lstStyle/>
          <a:p>
            <a:fld id="{5A152802-DF90-4108-9543-B38A239795C5}" type="datetime1">
              <a:rPr lang="en-US" smtClean="0"/>
              <a:pPr/>
              <a:t>2/20/2019</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2</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a:xfrm>
            <a:off x="914400" y="1447800"/>
            <a:ext cx="7772400" cy="1409696"/>
          </a:xfrm>
        </p:spPr>
        <p:txBody>
          <a:bodyPr>
            <a:normAutofit/>
          </a:bodyPr>
          <a:lstStyle/>
          <a:p>
            <a:pPr marL="0" indent="274320" algn="just">
              <a:spcBef>
                <a:spcPts val="0"/>
              </a:spcBef>
              <a:buNone/>
            </a:pPr>
            <a:r>
              <a:rPr lang="en-US" sz="2000" dirty="0" smtClean="0"/>
              <a:t>For each timer there is, at least, an </a:t>
            </a:r>
            <a:r>
              <a:rPr lang="en-US" sz="2000" dirty="0" err="1" smtClean="0"/>
              <a:t>OCRn</a:t>
            </a:r>
            <a:r>
              <a:rPr lang="en-US" sz="2000" dirty="0" smtClean="0"/>
              <a:t> register (like OCR0 for Timer0). As shown in Figures 15-1 and 15-2, in each AVR timer there is a waveform generator.</a:t>
            </a:r>
          </a:p>
          <a:p>
            <a:pPr marL="0" indent="274320" algn="just">
              <a:spcBef>
                <a:spcPts val="0"/>
              </a:spcBef>
              <a:buNone/>
            </a:pPr>
            <a:r>
              <a:rPr lang="en-US" sz="2000" dirty="0" smtClean="0"/>
              <a:t> The waveform generator can generate waves on the </a:t>
            </a:r>
            <a:r>
              <a:rPr lang="en-US" sz="2000" dirty="0" err="1" smtClean="0"/>
              <a:t>OCn</a:t>
            </a:r>
            <a:r>
              <a:rPr lang="en-US" sz="2000" dirty="0" smtClean="0"/>
              <a:t> pin. The </a:t>
            </a:r>
            <a:r>
              <a:rPr lang="en-US" sz="2000" dirty="0" err="1" smtClean="0"/>
              <a:t>WGMn</a:t>
            </a:r>
            <a:r>
              <a:rPr lang="en-US" sz="2000" dirty="0" smtClean="0"/>
              <a:t> and </a:t>
            </a:r>
            <a:r>
              <a:rPr lang="en-US" sz="2000" dirty="0" err="1" smtClean="0"/>
              <a:t>COMn</a:t>
            </a:r>
            <a:r>
              <a:rPr lang="en-US" sz="2000" dirty="0" smtClean="0"/>
              <a:t> bits of the TCCR register determine how the waveform  generator works.</a:t>
            </a:r>
          </a:p>
          <a:p>
            <a:pPr marL="0" indent="274320" algn="just">
              <a:spcBef>
                <a:spcPts val="0"/>
              </a:spcBef>
              <a:buNone/>
            </a:pPr>
            <a:endParaRPr lang="en-US" sz="2000" dirty="0" smtClean="0"/>
          </a:p>
          <a:p>
            <a:pPr marL="0" indent="274320" algn="just">
              <a:spcBef>
                <a:spcPts val="0"/>
              </a:spcBef>
              <a:buNone/>
            </a:pPr>
            <a:endParaRPr lang="en-US" sz="2000" dirty="0" smtClean="0"/>
          </a:p>
          <a:p>
            <a:endParaRPr lang="en-US" sz="2000" dirty="0" smtClean="0"/>
          </a:p>
          <a:p>
            <a:pPr>
              <a:buNone/>
            </a:pPr>
            <a:endParaRPr lang="en-US" sz="2000" dirty="0"/>
          </a:p>
        </p:txBody>
      </p:sp>
      <p:pic>
        <p:nvPicPr>
          <p:cNvPr id="1028" name="Picture 4"/>
          <p:cNvPicPr>
            <a:picLocks noChangeAspect="1" noChangeArrowheads="1"/>
          </p:cNvPicPr>
          <p:nvPr/>
        </p:nvPicPr>
        <p:blipFill>
          <a:blip r:embed="rId3" cstate="print"/>
          <a:srcRect/>
          <a:stretch>
            <a:fillRect/>
          </a:stretch>
        </p:blipFill>
        <p:spPr bwMode="auto">
          <a:xfrm>
            <a:off x="1049363" y="2976577"/>
            <a:ext cx="7237413" cy="2524125"/>
          </a:xfrm>
          <a:prstGeom prst="rect">
            <a:avLst/>
          </a:prstGeom>
          <a:noFill/>
          <a:ln w="9525">
            <a:noFill/>
            <a:miter lim="800000"/>
            <a:headEnd/>
            <a:tailEnd/>
          </a:ln>
          <a:effectLst/>
        </p:spPr>
      </p:pic>
      <p:sp>
        <p:nvSpPr>
          <p:cNvPr id="9" name="Oval 8"/>
          <p:cNvSpPr/>
          <p:nvPr/>
        </p:nvSpPr>
        <p:spPr>
          <a:xfrm>
            <a:off x="7380312" y="3501008"/>
            <a:ext cx="1296144" cy="1368152"/>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smtClean="0"/>
              <a:t>INPUT CAPTURE AND WAVE GENERATION IN AVR</a:t>
            </a:r>
            <a:r>
              <a:rPr lang="en-US" sz="2700" dirty="0" smtClean="0"/>
              <a:t/>
            </a:r>
            <a:br>
              <a:rPr lang="en-US" sz="2700" dirty="0" smtClean="0"/>
            </a:br>
            <a:r>
              <a:rPr lang="en-US" sz="2800" b="1" dirty="0" smtClean="0"/>
              <a:t>SECTION 15.1: WAVE GENERATION USING 8-BIT TIMERS</a:t>
            </a:r>
          </a:p>
        </p:txBody>
      </p:sp>
      <p:sp>
        <p:nvSpPr>
          <p:cNvPr id="4" name="Date Placeholder 3"/>
          <p:cNvSpPr>
            <a:spLocks noGrp="1"/>
          </p:cNvSpPr>
          <p:nvPr>
            <p:ph type="dt" sz="half" idx="10"/>
          </p:nvPr>
        </p:nvSpPr>
        <p:spPr/>
        <p:txBody>
          <a:bodyPr/>
          <a:lstStyle/>
          <a:p>
            <a:fld id="{5A152802-DF90-4108-9543-B38A239795C5}" type="datetime1">
              <a:rPr lang="en-US" smtClean="0"/>
              <a:pPr/>
              <a:t>2/20/2019</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20</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3" name="Rectangle 2"/>
          <p:cNvSpPr/>
          <p:nvPr/>
        </p:nvSpPr>
        <p:spPr>
          <a:xfrm>
            <a:off x="683568" y="1556792"/>
            <a:ext cx="7776864" cy="769441"/>
          </a:xfrm>
          <a:prstGeom prst="rect">
            <a:avLst/>
          </a:prstGeom>
        </p:spPr>
        <p:txBody>
          <a:bodyPr wrap="square">
            <a:spAutoFit/>
          </a:bodyPr>
          <a:lstStyle/>
          <a:p>
            <a:r>
              <a:rPr lang="en-US" sz="2400" b="1" dirty="0">
                <a:solidFill>
                  <a:srgbClr val="FF0000"/>
                </a:solidFill>
              </a:rPr>
              <a:t>Example 15-8 </a:t>
            </a:r>
          </a:p>
          <a:p>
            <a:r>
              <a:rPr lang="en-US" sz="2000" dirty="0"/>
              <a:t>Assuming XTAL = 1 MHz, draw the wave generated by the following program: </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00" y="2446582"/>
            <a:ext cx="7315200" cy="3646714"/>
          </a:xfrm>
          <a:prstGeom prst="rect">
            <a:avLst/>
          </a:prstGeom>
        </p:spPr>
      </p:pic>
    </p:spTree>
    <p:extLst>
      <p:ext uri="{BB962C8B-B14F-4D97-AF65-F5344CB8AC3E}">
        <p14:creationId xmlns:p14="http://schemas.microsoft.com/office/powerpoint/2010/main" val="3094196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smtClean="0"/>
              <a:t>INPUT CAPTURE AND WAVE GENERATION IN AVR</a:t>
            </a:r>
            <a:r>
              <a:rPr lang="en-US" sz="2700" dirty="0" smtClean="0"/>
              <a:t/>
            </a:r>
            <a:br>
              <a:rPr lang="en-US" sz="2700" dirty="0" smtClean="0"/>
            </a:br>
            <a:r>
              <a:rPr lang="en-US" sz="2800" b="1" dirty="0" smtClean="0"/>
              <a:t>SECTION 15.1: WAVE GENERATION USING 8-BIT TIMERS</a:t>
            </a:r>
          </a:p>
        </p:txBody>
      </p:sp>
      <p:sp>
        <p:nvSpPr>
          <p:cNvPr id="4" name="Date Placeholder 3"/>
          <p:cNvSpPr>
            <a:spLocks noGrp="1"/>
          </p:cNvSpPr>
          <p:nvPr>
            <p:ph type="dt" sz="half" idx="10"/>
          </p:nvPr>
        </p:nvSpPr>
        <p:spPr/>
        <p:txBody>
          <a:bodyPr/>
          <a:lstStyle/>
          <a:p>
            <a:fld id="{5A152802-DF90-4108-9543-B38A239795C5}" type="datetime1">
              <a:rPr lang="en-US" smtClean="0"/>
              <a:pPr/>
              <a:t>2/20/2019</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21</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10" name="Rectangle 9"/>
          <p:cNvSpPr/>
          <p:nvPr/>
        </p:nvSpPr>
        <p:spPr>
          <a:xfrm>
            <a:off x="683568" y="2060848"/>
            <a:ext cx="3816424" cy="3600986"/>
          </a:xfrm>
          <a:prstGeom prst="rect">
            <a:avLst/>
          </a:prstGeom>
          <a:solidFill>
            <a:srgbClr val="7030A0">
              <a:alpha val="40000"/>
            </a:srgbClr>
          </a:solidFill>
        </p:spPr>
        <p:txBody>
          <a:bodyPr wrap="square">
            <a:spAutoFit/>
          </a:bodyPr>
          <a:lstStyle/>
          <a:p>
            <a:r>
              <a:rPr lang="en-US" sz="2400" dirty="0">
                <a:solidFill>
                  <a:srgbClr val="0066FF"/>
                </a:solidFill>
              </a:rPr>
              <a:t>Solution: </a:t>
            </a:r>
          </a:p>
          <a:p>
            <a:r>
              <a:rPr lang="en-US" sz="2400" dirty="0" err="1"/>
              <a:t>T</a:t>
            </a:r>
            <a:r>
              <a:rPr lang="en-US" sz="2400" baseline="-25000" dirty="0" err="1"/>
              <a:t>timer</a:t>
            </a:r>
            <a:r>
              <a:rPr lang="en-US" sz="2400" baseline="-25000" dirty="0"/>
              <a:t> clock</a:t>
            </a:r>
            <a:r>
              <a:rPr lang="en-US" sz="2400" dirty="0"/>
              <a:t> = 1 / 1 MHz = 1 </a:t>
            </a:r>
            <a:r>
              <a:rPr lang="en-US" sz="2400" dirty="0" smtClean="0"/>
              <a:t>µs </a:t>
            </a:r>
          </a:p>
          <a:p>
            <a:r>
              <a:rPr lang="en-US" sz="2400" dirty="0" smtClean="0"/>
              <a:t> </a:t>
            </a:r>
            <a:endParaRPr lang="en-US" sz="2000" dirty="0" smtClean="0"/>
          </a:p>
          <a:p>
            <a:r>
              <a:rPr lang="en-US" sz="2400" dirty="0" smtClean="0"/>
              <a:t>T</a:t>
            </a:r>
            <a:r>
              <a:rPr lang="en-US" sz="2400" baseline="-25000" dirty="0" smtClean="0"/>
              <a:t>0</a:t>
            </a:r>
            <a:r>
              <a:rPr lang="en-US" sz="2400" dirty="0" smtClean="0"/>
              <a:t>= </a:t>
            </a:r>
            <a:r>
              <a:rPr lang="en-US" sz="2400" dirty="0"/>
              <a:t>70 x 1 µ</a:t>
            </a:r>
            <a:r>
              <a:rPr lang="en-US" sz="2400" dirty="0" smtClean="0"/>
              <a:t>s </a:t>
            </a:r>
            <a:r>
              <a:rPr lang="en-US" sz="2400" dirty="0"/>
              <a:t>= 70 </a:t>
            </a:r>
            <a:r>
              <a:rPr lang="en-US" sz="2400" dirty="0" smtClean="0"/>
              <a:t>µs</a:t>
            </a:r>
          </a:p>
          <a:p>
            <a:endParaRPr lang="en-US" sz="2000" dirty="0" smtClean="0"/>
          </a:p>
          <a:p>
            <a:r>
              <a:rPr lang="en-US" sz="2400" dirty="0" smtClean="0"/>
              <a:t> </a:t>
            </a:r>
            <a:r>
              <a:rPr lang="en-US" sz="2400" dirty="0"/>
              <a:t>T</a:t>
            </a:r>
            <a:r>
              <a:rPr lang="en-US" sz="2400" baseline="-25000" dirty="0"/>
              <a:t>1</a:t>
            </a:r>
            <a:r>
              <a:rPr lang="en-US" sz="2400" dirty="0"/>
              <a:t> = 100 x 1 µ</a:t>
            </a:r>
            <a:r>
              <a:rPr lang="en-US" sz="2400" dirty="0" smtClean="0"/>
              <a:t>s = </a:t>
            </a:r>
            <a:r>
              <a:rPr lang="en-US" sz="2400" dirty="0"/>
              <a:t>100 µ</a:t>
            </a:r>
            <a:r>
              <a:rPr lang="en-US" sz="2400" dirty="0" smtClean="0"/>
              <a:t>s </a:t>
            </a:r>
          </a:p>
          <a:p>
            <a:endParaRPr lang="en-US" sz="2000" dirty="0" smtClean="0"/>
          </a:p>
          <a:p>
            <a:r>
              <a:rPr lang="en-US" sz="2400" dirty="0" err="1" smtClean="0"/>
              <a:t>T</a:t>
            </a:r>
            <a:r>
              <a:rPr lang="en-US" sz="2400" baseline="-25000" dirty="0" err="1" smtClean="0"/>
              <a:t>wave</a:t>
            </a:r>
            <a:r>
              <a:rPr lang="en-US" sz="2400" dirty="0"/>
              <a:t>= 70 µ</a:t>
            </a:r>
            <a:r>
              <a:rPr lang="en-US" sz="2400" dirty="0" smtClean="0"/>
              <a:t>s + 100 µs = 170 µs </a:t>
            </a:r>
          </a:p>
          <a:p>
            <a:endParaRPr lang="en-US" sz="2000" dirty="0" smtClean="0"/>
          </a:p>
          <a:p>
            <a:r>
              <a:rPr lang="en-US" sz="2400" dirty="0" err="1" smtClean="0"/>
              <a:t>F</a:t>
            </a:r>
            <a:r>
              <a:rPr lang="en-US" sz="2400" baseline="-25000" dirty="0" err="1" smtClean="0"/>
              <a:t>wave</a:t>
            </a:r>
            <a:r>
              <a:rPr lang="en-US" sz="2400" dirty="0" smtClean="0"/>
              <a:t> = </a:t>
            </a:r>
            <a:r>
              <a:rPr lang="en-US" sz="2400" dirty="0"/>
              <a:t>1 / 170 µ</a:t>
            </a:r>
            <a:r>
              <a:rPr lang="en-US" sz="2400" dirty="0" smtClean="0"/>
              <a:t>s </a:t>
            </a:r>
            <a:r>
              <a:rPr lang="en-US" sz="2400" dirty="0"/>
              <a:t>= 5882 Hz </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007" y="2060848"/>
            <a:ext cx="3978441" cy="3672408"/>
          </a:xfrm>
          <a:prstGeom prst="rect">
            <a:avLst/>
          </a:prstGeom>
        </p:spPr>
      </p:pic>
    </p:spTree>
    <p:extLst>
      <p:ext uri="{BB962C8B-B14F-4D97-AF65-F5344CB8AC3E}">
        <p14:creationId xmlns:p14="http://schemas.microsoft.com/office/powerpoint/2010/main" val="32632109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smtClean="0"/>
              <a:t>INPUT CAPTURE AND WAVE GENERATION IN AVR</a:t>
            </a:r>
            <a:r>
              <a:rPr lang="en-US" sz="2700" dirty="0" smtClean="0"/>
              <a:t/>
            </a:r>
            <a:br>
              <a:rPr lang="en-US" sz="2700" dirty="0" smtClean="0"/>
            </a:br>
            <a:r>
              <a:rPr lang="en-US" sz="2800" b="1" dirty="0" smtClean="0"/>
              <a:t>SECTION 15.1: WAVE GENERATION USING 8-BIT TIMERS</a:t>
            </a:r>
          </a:p>
        </p:txBody>
      </p:sp>
      <p:sp>
        <p:nvSpPr>
          <p:cNvPr id="4" name="Date Placeholder 3"/>
          <p:cNvSpPr>
            <a:spLocks noGrp="1"/>
          </p:cNvSpPr>
          <p:nvPr>
            <p:ph type="dt" sz="half" idx="10"/>
          </p:nvPr>
        </p:nvSpPr>
        <p:spPr/>
        <p:txBody>
          <a:bodyPr/>
          <a:lstStyle/>
          <a:p>
            <a:fld id="{5A152802-DF90-4108-9543-B38A239795C5}" type="datetime1">
              <a:rPr lang="en-US" smtClean="0"/>
              <a:pPr/>
              <a:t>2/20/2019</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22</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a:xfrm>
            <a:off x="914400" y="1447800"/>
            <a:ext cx="7772400" cy="2053208"/>
          </a:xfrm>
        </p:spPr>
        <p:txBody>
          <a:bodyPr>
            <a:normAutofit/>
          </a:bodyPr>
          <a:lstStyle/>
          <a:p>
            <a:pPr marL="0" indent="274320" algn="just">
              <a:spcBef>
                <a:spcPts val="0"/>
              </a:spcBef>
              <a:buNone/>
            </a:pPr>
            <a:r>
              <a:rPr lang="en-US" sz="2000" dirty="0" smtClean="0"/>
              <a:t>To load values to the </a:t>
            </a:r>
            <a:r>
              <a:rPr lang="en-US" sz="2000" dirty="0" err="1" smtClean="0"/>
              <a:t>OCRn</a:t>
            </a:r>
            <a:r>
              <a:rPr lang="en-US" sz="2000" dirty="0" smtClean="0"/>
              <a:t> we can use the compare match interrupt as well. Upon a compare match, the pin will be toggled and an interrupt will be invoked. </a:t>
            </a:r>
          </a:p>
          <a:p>
            <a:pPr marL="0" indent="0" algn="just">
              <a:spcBef>
                <a:spcPts val="0"/>
              </a:spcBef>
              <a:buNone/>
            </a:pPr>
            <a:r>
              <a:rPr lang="en-US" sz="2400" dirty="0" smtClean="0">
                <a:solidFill>
                  <a:srgbClr val="FF0000"/>
                </a:solidFill>
              </a:rPr>
              <a:t>Example </a:t>
            </a:r>
            <a:r>
              <a:rPr lang="en-US" sz="2400" dirty="0">
                <a:solidFill>
                  <a:srgbClr val="FF0000"/>
                </a:solidFill>
              </a:rPr>
              <a:t>15-9 </a:t>
            </a:r>
          </a:p>
          <a:p>
            <a:pPr marL="0" indent="0" algn="just">
              <a:spcBef>
                <a:spcPts val="0"/>
              </a:spcBef>
              <a:buNone/>
            </a:pPr>
            <a:r>
              <a:rPr lang="en-US" sz="2000" dirty="0"/>
              <a:t>Assuming XTAL = 1 MHz, draw the wave generated by the following program: </a:t>
            </a:r>
            <a:endParaRPr lang="en-US" sz="2000" dirty="0" smtClean="0"/>
          </a:p>
          <a:p>
            <a:endParaRPr lang="en-US" sz="2000" dirty="0" smtClean="0"/>
          </a:p>
          <a:p>
            <a:pPr>
              <a:buNone/>
            </a:pPr>
            <a:endParaRPr lang="en-US" sz="200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616" y="2852936"/>
            <a:ext cx="7315200" cy="3094008"/>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smtClean="0"/>
              <a:t>INPUT CAPTURE AND WAVE GENERATION IN AVR</a:t>
            </a:r>
            <a:r>
              <a:rPr lang="en-US" sz="2700" dirty="0" smtClean="0"/>
              <a:t/>
            </a:r>
            <a:br>
              <a:rPr lang="en-US" sz="2700" dirty="0" smtClean="0"/>
            </a:br>
            <a:r>
              <a:rPr lang="en-US" sz="2800" b="1" dirty="0" smtClean="0"/>
              <a:t>SECTION 15.1: WAVE GENERATION USING 8-BIT TIMERS</a:t>
            </a:r>
          </a:p>
        </p:txBody>
      </p:sp>
      <p:sp>
        <p:nvSpPr>
          <p:cNvPr id="4" name="Date Placeholder 3"/>
          <p:cNvSpPr>
            <a:spLocks noGrp="1"/>
          </p:cNvSpPr>
          <p:nvPr>
            <p:ph type="dt" sz="half" idx="10"/>
          </p:nvPr>
        </p:nvSpPr>
        <p:spPr/>
        <p:txBody>
          <a:bodyPr/>
          <a:lstStyle/>
          <a:p>
            <a:fld id="{5A152802-DF90-4108-9543-B38A239795C5}" type="datetime1">
              <a:rPr lang="en-US" smtClean="0"/>
              <a:pPr/>
              <a:t>2/20/2019</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23</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11" name="Content Placeholder 10"/>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899592" y="1340768"/>
            <a:ext cx="7315200" cy="1656272"/>
          </a:xfrm>
        </p:spPr>
      </p:pic>
      <p:sp>
        <p:nvSpPr>
          <p:cNvPr id="13" name="TextBox 12"/>
          <p:cNvSpPr txBox="1"/>
          <p:nvPr/>
        </p:nvSpPr>
        <p:spPr>
          <a:xfrm>
            <a:off x="914400" y="2997040"/>
            <a:ext cx="1224136" cy="461665"/>
          </a:xfrm>
          <a:prstGeom prst="rect">
            <a:avLst/>
          </a:prstGeom>
          <a:noFill/>
        </p:spPr>
        <p:txBody>
          <a:bodyPr wrap="square" rtlCol="0">
            <a:spAutoFit/>
          </a:bodyPr>
          <a:lstStyle/>
          <a:p>
            <a:r>
              <a:rPr lang="en-US" sz="2400" dirty="0" smtClean="0">
                <a:solidFill>
                  <a:srgbClr val="0066FF"/>
                </a:solidFill>
              </a:rPr>
              <a:t>Solution:</a:t>
            </a:r>
            <a:endParaRPr lang="en-US" sz="2400" dirty="0">
              <a:solidFill>
                <a:srgbClr val="0066FF"/>
              </a:solidFill>
            </a:endParaRPr>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740" y="3349053"/>
            <a:ext cx="7200000" cy="3176291"/>
          </a:xfrm>
          <a:prstGeom prst="rect">
            <a:avLst/>
          </a:prstGeom>
        </p:spPr>
      </p:pic>
    </p:spTree>
    <p:extLst>
      <p:ext uri="{BB962C8B-B14F-4D97-AF65-F5344CB8AC3E}">
        <p14:creationId xmlns:p14="http://schemas.microsoft.com/office/powerpoint/2010/main" val="17026322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smtClean="0"/>
              <a:t>INPUT CAPTURE AND WAVE GENERATION IN AVR</a:t>
            </a:r>
            <a:r>
              <a:rPr lang="en-US" sz="2700" dirty="0" smtClean="0"/>
              <a:t/>
            </a:r>
            <a:br>
              <a:rPr lang="en-US" sz="2700" dirty="0" smtClean="0"/>
            </a:br>
            <a:r>
              <a:rPr lang="en-US" sz="2800" b="1" dirty="0" smtClean="0"/>
              <a:t>SECTION 15.1: WAVE GENERATION USING 8-BIT TIMERS</a:t>
            </a:r>
          </a:p>
        </p:txBody>
      </p:sp>
      <p:sp>
        <p:nvSpPr>
          <p:cNvPr id="4" name="Date Placeholder 3"/>
          <p:cNvSpPr>
            <a:spLocks noGrp="1"/>
          </p:cNvSpPr>
          <p:nvPr>
            <p:ph type="dt" sz="half" idx="10"/>
          </p:nvPr>
        </p:nvSpPr>
        <p:spPr/>
        <p:txBody>
          <a:bodyPr/>
          <a:lstStyle/>
          <a:p>
            <a:fld id="{5A152802-DF90-4108-9543-B38A239795C5}" type="datetime1">
              <a:rPr lang="en-US" smtClean="0"/>
              <a:pPr/>
              <a:t>2/20/2019</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24</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a:xfrm>
            <a:off x="714348" y="1447800"/>
            <a:ext cx="7772400" cy="4501480"/>
          </a:xfrm>
        </p:spPr>
        <p:txBody>
          <a:bodyPr>
            <a:normAutofit/>
          </a:bodyPr>
          <a:lstStyle/>
          <a:p>
            <a:pPr>
              <a:buNone/>
            </a:pPr>
            <a:r>
              <a:rPr lang="en-US" sz="2000" b="1" dirty="0" smtClean="0"/>
              <a:t>Generating waves using Timer2</a:t>
            </a:r>
          </a:p>
          <a:p>
            <a:pPr marL="0" indent="274320" algn="just">
              <a:spcBef>
                <a:spcPts val="0"/>
              </a:spcBef>
              <a:buNone/>
            </a:pPr>
            <a:r>
              <a:rPr lang="en-US" sz="2000" dirty="0" smtClean="0"/>
              <a:t>We can generate waves using Timer2 or any other 8-bit timer the same way as we did using Timed. We should simply use the proper registers and monitor the associated flag.</a:t>
            </a:r>
          </a:p>
          <a:p>
            <a:pPr marL="0" indent="0" algn="just">
              <a:spcBef>
                <a:spcPts val="0"/>
              </a:spcBef>
              <a:buNone/>
            </a:pPr>
            <a:r>
              <a:rPr lang="en-US" sz="2400" dirty="0">
                <a:solidFill>
                  <a:srgbClr val="FF0000"/>
                </a:solidFill>
              </a:rPr>
              <a:t>Example 15-11 </a:t>
            </a:r>
          </a:p>
          <a:p>
            <a:pPr marL="0" indent="0" algn="just">
              <a:spcBef>
                <a:spcPts val="0"/>
              </a:spcBef>
              <a:buNone/>
            </a:pPr>
            <a:r>
              <a:rPr lang="en-US" sz="2000" dirty="0"/>
              <a:t>Rewrite the program of Example 15-4 using Timer2. </a:t>
            </a:r>
          </a:p>
          <a:p>
            <a:pPr marL="0" indent="0" algn="just">
              <a:spcBef>
                <a:spcPts val="0"/>
              </a:spcBef>
              <a:buNone/>
            </a:pPr>
            <a:r>
              <a:rPr lang="en-US" sz="2400" dirty="0">
                <a:solidFill>
                  <a:srgbClr val="0066FF"/>
                </a:solidFill>
              </a:rPr>
              <a:t>Solution: </a:t>
            </a:r>
            <a:endParaRPr lang="en-US" sz="2400" dirty="0" smtClean="0">
              <a:solidFill>
                <a:srgbClr val="0066FF"/>
              </a:solidFill>
            </a:endParaRPr>
          </a:p>
          <a:p>
            <a:pPr marL="0" indent="274320" algn="just">
              <a:spcBef>
                <a:spcPts val="0"/>
              </a:spcBef>
              <a:buNone/>
            </a:pPr>
            <a:endParaRPr lang="en-US" sz="2000" dirty="0" smtClean="0"/>
          </a:p>
          <a:p>
            <a:pPr marL="0" indent="274320" algn="just">
              <a:spcBef>
                <a:spcPts val="0"/>
              </a:spcBef>
              <a:buNone/>
            </a:pPr>
            <a:endParaRPr lang="en-US" sz="2000" dirty="0" smtClean="0"/>
          </a:p>
          <a:p>
            <a:endParaRPr lang="en-US" sz="2000" dirty="0" smtClean="0"/>
          </a:p>
          <a:p>
            <a:pPr>
              <a:buNone/>
            </a:pPr>
            <a:endParaRPr lang="en-US" sz="20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600" y="4151677"/>
            <a:ext cx="7315200" cy="1149531"/>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smtClean="0"/>
              <a:t>INPUT CAPTURE AND WAVE GENERATION IN AVR</a:t>
            </a:r>
            <a:r>
              <a:rPr lang="en-US" sz="2700" dirty="0" smtClean="0"/>
              <a:t/>
            </a:r>
            <a:br>
              <a:rPr lang="en-US" sz="2700" dirty="0" smtClean="0"/>
            </a:br>
            <a:r>
              <a:rPr lang="en-US" sz="2800" b="1" dirty="0" smtClean="0"/>
              <a:t>SECTION 15.1: WAVE GENERATION USING 8-BIT TIMERS</a:t>
            </a:r>
          </a:p>
        </p:txBody>
      </p:sp>
      <p:sp>
        <p:nvSpPr>
          <p:cNvPr id="4" name="Date Placeholder 3"/>
          <p:cNvSpPr>
            <a:spLocks noGrp="1"/>
          </p:cNvSpPr>
          <p:nvPr>
            <p:ph type="dt" sz="half" idx="10"/>
          </p:nvPr>
        </p:nvSpPr>
        <p:spPr/>
        <p:txBody>
          <a:bodyPr/>
          <a:lstStyle/>
          <a:p>
            <a:fld id="{5A152802-DF90-4108-9543-B38A239795C5}" type="datetime1">
              <a:rPr lang="en-US" smtClean="0"/>
              <a:pPr/>
              <a:t>2/20/2019</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25</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a:xfrm>
            <a:off x="714348" y="1447800"/>
            <a:ext cx="7772400" cy="4501480"/>
          </a:xfrm>
        </p:spPr>
        <p:txBody>
          <a:bodyPr>
            <a:normAutofit/>
          </a:bodyPr>
          <a:lstStyle/>
          <a:p>
            <a:pPr marL="0" indent="0" algn="just">
              <a:spcBef>
                <a:spcPts val="0"/>
              </a:spcBef>
              <a:buNone/>
            </a:pPr>
            <a:r>
              <a:rPr lang="en-US" sz="2400" dirty="0" smtClean="0">
                <a:solidFill>
                  <a:srgbClr val="FF0000"/>
                </a:solidFill>
              </a:rPr>
              <a:t>Example 15-12 </a:t>
            </a:r>
            <a:endParaRPr lang="en-US" sz="2400" dirty="0">
              <a:solidFill>
                <a:srgbClr val="FF0000"/>
              </a:solidFill>
            </a:endParaRPr>
          </a:p>
          <a:p>
            <a:pPr marL="0" indent="0" algn="just">
              <a:spcBef>
                <a:spcPts val="0"/>
              </a:spcBef>
              <a:buNone/>
            </a:pPr>
            <a:r>
              <a:rPr lang="en-US" sz="2000" dirty="0"/>
              <a:t>Rewrite the program of Example </a:t>
            </a:r>
            <a:r>
              <a:rPr lang="en-US" sz="2000" dirty="0" smtClean="0"/>
              <a:t>15-6 </a:t>
            </a:r>
            <a:r>
              <a:rPr lang="en-US" sz="2000" dirty="0"/>
              <a:t>using Timer2. </a:t>
            </a:r>
          </a:p>
          <a:p>
            <a:pPr marL="0" indent="0" algn="just">
              <a:spcBef>
                <a:spcPts val="0"/>
              </a:spcBef>
              <a:buNone/>
            </a:pPr>
            <a:r>
              <a:rPr lang="en-US" sz="2400" dirty="0">
                <a:solidFill>
                  <a:srgbClr val="0066FF"/>
                </a:solidFill>
              </a:rPr>
              <a:t>Solution: </a:t>
            </a:r>
            <a:endParaRPr lang="en-US" sz="2400" dirty="0" smtClean="0">
              <a:solidFill>
                <a:srgbClr val="0066FF"/>
              </a:solidFill>
            </a:endParaRPr>
          </a:p>
          <a:p>
            <a:pPr marL="0" indent="274320" algn="just">
              <a:spcBef>
                <a:spcPts val="0"/>
              </a:spcBef>
              <a:buNone/>
            </a:pPr>
            <a:endParaRPr lang="en-US" sz="2000" dirty="0" smtClean="0"/>
          </a:p>
          <a:p>
            <a:pPr marL="0" indent="274320" algn="just">
              <a:spcBef>
                <a:spcPts val="0"/>
              </a:spcBef>
              <a:buNone/>
            </a:pPr>
            <a:endParaRPr lang="en-US" sz="2000" dirty="0" smtClean="0"/>
          </a:p>
          <a:p>
            <a:endParaRPr lang="en-US" sz="2000" dirty="0" smtClean="0"/>
          </a:p>
          <a:p>
            <a:pPr>
              <a:buNone/>
            </a:pPr>
            <a:endParaRPr lang="en-US" sz="20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00" y="2905125"/>
            <a:ext cx="7315200" cy="1143000"/>
          </a:xfrm>
          <a:prstGeom prst="rect">
            <a:avLst/>
          </a:prstGeom>
        </p:spPr>
      </p:pic>
    </p:spTree>
    <p:extLst>
      <p:ext uri="{BB962C8B-B14F-4D97-AF65-F5344CB8AC3E}">
        <p14:creationId xmlns:p14="http://schemas.microsoft.com/office/powerpoint/2010/main" val="25653111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INPUT CAPTURE AND WAVE GENERATION IN AVR</a:t>
            </a:r>
            <a:r>
              <a:rPr lang="en-US" sz="2700" dirty="0" smtClean="0"/>
              <a:t/>
            </a:r>
            <a:br>
              <a:rPr lang="en-US" sz="2700" dirty="0" smtClean="0"/>
            </a:br>
            <a:r>
              <a:rPr lang="en-US" sz="2400" b="1" dirty="0" smtClean="0"/>
              <a:t>SECTION 15.2: WAVE GENERATION USING TIMER1</a:t>
            </a:r>
            <a:endParaRPr lang="en-US" sz="2800" b="1" dirty="0" smtClean="0"/>
          </a:p>
        </p:txBody>
      </p:sp>
      <p:sp>
        <p:nvSpPr>
          <p:cNvPr id="4" name="Date Placeholder 3"/>
          <p:cNvSpPr>
            <a:spLocks noGrp="1"/>
          </p:cNvSpPr>
          <p:nvPr>
            <p:ph type="dt" sz="half" idx="10"/>
          </p:nvPr>
        </p:nvSpPr>
        <p:spPr/>
        <p:txBody>
          <a:bodyPr/>
          <a:lstStyle/>
          <a:p>
            <a:fld id="{5A152802-DF90-4108-9543-B38A239795C5}" type="datetime1">
              <a:rPr lang="en-US" smtClean="0"/>
              <a:pPr/>
              <a:t>2/20/2019</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26</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a:xfrm>
            <a:off x="914400" y="1447800"/>
            <a:ext cx="7772400" cy="4838720"/>
          </a:xfrm>
        </p:spPr>
        <p:txBody>
          <a:bodyPr>
            <a:normAutofit/>
          </a:bodyPr>
          <a:lstStyle/>
          <a:p>
            <a:pPr>
              <a:buNone/>
            </a:pPr>
            <a:r>
              <a:rPr lang="en-US" sz="2400" b="1" dirty="0" smtClean="0"/>
              <a:t>The different modes of  Timer1</a:t>
            </a:r>
          </a:p>
          <a:p>
            <a:pPr marL="0" indent="274320" algn="just">
              <a:spcBef>
                <a:spcPts val="0"/>
              </a:spcBef>
              <a:buNone/>
            </a:pPr>
            <a:r>
              <a:rPr lang="en-US" sz="2000" dirty="0" smtClean="0"/>
              <a:t>The WGM13, WGM12, WGM11, and WGM10 bits define the mode of Timer1. Timer1 has 16 different modes. These modes can be categorized into five groups: </a:t>
            </a:r>
          </a:p>
          <a:p>
            <a:pPr marL="0" indent="274320" algn="just">
              <a:spcBef>
                <a:spcPts val="0"/>
              </a:spcBef>
              <a:buNone/>
            </a:pPr>
            <a:endParaRPr lang="en-US" sz="2000" dirty="0" smtClean="0"/>
          </a:p>
          <a:p>
            <a:pPr marL="0" indent="274320" algn="just">
              <a:spcBef>
                <a:spcPts val="0"/>
              </a:spcBef>
            </a:pPr>
            <a:r>
              <a:rPr lang="en-US" sz="2000" dirty="0" smtClean="0"/>
              <a:t>Normal, </a:t>
            </a:r>
          </a:p>
          <a:p>
            <a:pPr marL="0" indent="274320" algn="just">
              <a:spcBef>
                <a:spcPts val="0"/>
              </a:spcBef>
            </a:pPr>
            <a:r>
              <a:rPr lang="en-US" sz="2000" dirty="0" smtClean="0"/>
              <a:t>CTC, </a:t>
            </a:r>
          </a:p>
          <a:p>
            <a:pPr marL="0" indent="274320" algn="just">
              <a:spcBef>
                <a:spcPts val="0"/>
              </a:spcBef>
            </a:pPr>
            <a:r>
              <a:rPr lang="en-US" sz="2000" dirty="0" smtClean="0"/>
              <a:t>Fast PWM, </a:t>
            </a:r>
          </a:p>
          <a:p>
            <a:pPr marL="0" indent="274320" algn="just">
              <a:spcBef>
                <a:spcPts val="0"/>
              </a:spcBef>
            </a:pPr>
            <a:r>
              <a:rPr lang="en-US" sz="2000" dirty="0" smtClean="0"/>
              <a:t>Phase Correct PWM, and </a:t>
            </a:r>
          </a:p>
          <a:p>
            <a:pPr marL="0" indent="274320" algn="just">
              <a:spcBef>
                <a:spcPts val="0"/>
              </a:spcBef>
            </a:pPr>
            <a:r>
              <a:rPr lang="en-US" sz="2000" dirty="0" smtClean="0"/>
              <a:t>Phase and Frequency Correct PWM</a:t>
            </a:r>
          </a:p>
          <a:p>
            <a:pPr marL="0" indent="274320" algn="just">
              <a:spcBef>
                <a:spcPts val="0"/>
              </a:spcBef>
              <a:buNone/>
            </a:pPr>
            <a:endParaRPr lang="en-US" sz="2000" dirty="0" smtClean="0"/>
          </a:p>
          <a:p>
            <a:pPr marL="0" indent="274320" algn="just">
              <a:spcBef>
                <a:spcPts val="0"/>
              </a:spcBef>
              <a:buNone/>
            </a:pPr>
            <a:r>
              <a:rPr lang="en-US" sz="2000" dirty="0" smtClean="0"/>
              <a:t>We learned about the operation of the first two categories in Chapter 9; the operation of the other categories will be discussed in this part. </a:t>
            </a:r>
          </a:p>
          <a:p>
            <a:pPr marL="0" indent="274320" algn="just">
              <a:spcBef>
                <a:spcPts val="0"/>
              </a:spcBef>
              <a:buNone/>
            </a:pPr>
            <a:r>
              <a:rPr lang="en-US" sz="2000" dirty="0"/>
              <a:t>Before discussing the operation of the different modes we should define the meaning of Top.</a:t>
            </a:r>
          </a:p>
          <a:p>
            <a:pPr marL="0" indent="274320" algn="just">
              <a:spcBef>
                <a:spcPts val="0"/>
              </a:spcBef>
              <a:buNone/>
            </a:pPr>
            <a:endParaRPr lang="en-US" sz="2000" dirty="0" smtClean="0"/>
          </a:p>
          <a:p>
            <a:endParaRPr lang="en-US" sz="2000" dirty="0" smtClean="0"/>
          </a:p>
          <a:p>
            <a:pPr>
              <a:buNone/>
            </a:pPr>
            <a:endParaRPr lang="en-US" sz="20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INPUT CAPTURE AND WAVE GENERATION IN AVR</a:t>
            </a:r>
            <a:r>
              <a:rPr lang="en-US" sz="2700" dirty="0" smtClean="0"/>
              <a:t/>
            </a:r>
            <a:br>
              <a:rPr lang="en-US" sz="2700" dirty="0" smtClean="0"/>
            </a:br>
            <a:r>
              <a:rPr lang="en-US" sz="2400" b="1" dirty="0" smtClean="0"/>
              <a:t>SECTION 15.2: WAVE GENERATION USING TIMER1</a:t>
            </a:r>
            <a:endParaRPr lang="en-US" sz="2800" b="1" dirty="0" smtClean="0"/>
          </a:p>
        </p:txBody>
      </p:sp>
      <p:sp>
        <p:nvSpPr>
          <p:cNvPr id="4" name="Date Placeholder 3"/>
          <p:cNvSpPr>
            <a:spLocks noGrp="1"/>
          </p:cNvSpPr>
          <p:nvPr>
            <p:ph type="dt" sz="half" idx="10"/>
          </p:nvPr>
        </p:nvSpPr>
        <p:spPr/>
        <p:txBody>
          <a:bodyPr/>
          <a:lstStyle/>
          <a:p>
            <a:fld id="{5A152802-DF90-4108-9543-B38A239795C5}" type="datetime1">
              <a:rPr lang="en-US" smtClean="0"/>
              <a:pPr/>
              <a:t>2/20/2019</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27</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a:xfrm>
            <a:off x="914400" y="1447800"/>
            <a:ext cx="7772400" cy="3767150"/>
          </a:xfrm>
        </p:spPr>
        <p:txBody>
          <a:bodyPr>
            <a:normAutofit/>
          </a:bodyPr>
          <a:lstStyle/>
          <a:p>
            <a:pPr>
              <a:buNone/>
            </a:pPr>
            <a:r>
              <a:rPr lang="en-US" sz="2400" b="1" dirty="0" smtClean="0"/>
              <a:t>Top in Timer1</a:t>
            </a:r>
          </a:p>
          <a:p>
            <a:pPr marL="0" indent="274320" algn="just">
              <a:spcBef>
                <a:spcPts val="0"/>
              </a:spcBef>
              <a:buNone/>
            </a:pPr>
            <a:r>
              <a:rPr lang="en-US" sz="2000" dirty="0" smtClean="0"/>
              <a:t>Top is the highest value that the TCNT register reaches while counting. In 8-bit timers (e.g., Timer0) the top value is 0xFF except for the CTC mode, whose top can be defined by </a:t>
            </a:r>
            <a:r>
              <a:rPr lang="en-US" sz="2000" dirty="0" err="1" smtClean="0"/>
              <a:t>OCRn</a:t>
            </a:r>
            <a:r>
              <a:rPr lang="en-US" sz="2000" dirty="0" smtClean="0"/>
              <a:t>. In 16-bit timers such as Timer1 the top values are as follows:</a:t>
            </a:r>
          </a:p>
          <a:p>
            <a:pPr marL="0" indent="274320" algn="just">
              <a:spcBef>
                <a:spcPts val="0"/>
              </a:spcBef>
              <a:buNone/>
            </a:pPr>
            <a:endParaRPr lang="en-US" sz="2000" dirty="0" smtClean="0"/>
          </a:p>
          <a:p>
            <a:r>
              <a:rPr lang="en-US" sz="2000" dirty="0" smtClean="0"/>
              <a:t>In Normal mode (mode 0) the top value is 0xFFFF.</a:t>
            </a:r>
          </a:p>
          <a:p>
            <a:r>
              <a:rPr lang="en-US" sz="2000" dirty="0" smtClean="0"/>
              <a:t>In some modes the top value is fixed and is other than the maximum; the top value can be 0xFF, 0x1FF, or 0x3FF.</a:t>
            </a:r>
          </a:p>
          <a:p>
            <a:r>
              <a:rPr lang="en-US" sz="2000" dirty="0" smtClean="0"/>
              <a:t>In some other modes the top can be defined by either the OCR1A register or the ICR1 register. </a:t>
            </a:r>
            <a:endParaRPr lang="en-US" sz="2000" b="1" i="1" dirty="0" smtClean="0"/>
          </a:p>
          <a:p>
            <a:endParaRPr lang="en-US" sz="2000" dirty="0" smtClean="0"/>
          </a:p>
          <a:p>
            <a:pPr>
              <a:buNone/>
            </a:pPr>
            <a:endParaRPr lang="en-US" sz="20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smtClean="0"/>
              <a:t>INPUT CAPTURE AND WAVE GENERATION IN AVR</a:t>
            </a:r>
            <a:r>
              <a:rPr lang="en-US" sz="2700" dirty="0" smtClean="0"/>
              <a:t/>
            </a:r>
            <a:br>
              <a:rPr lang="en-US" sz="2700" dirty="0" smtClean="0"/>
            </a:br>
            <a:r>
              <a:rPr lang="en-US" sz="2800" b="1" dirty="0" smtClean="0"/>
              <a:t> SECTION 15.2: WAVE GENERATION USING TIMER1</a:t>
            </a:r>
          </a:p>
        </p:txBody>
      </p:sp>
      <p:sp>
        <p:nvSpPr>
          <p:cNvPr id="4" name="Date Placeholder 3"/>
          <p:cNvSpPr>
            <a:spLocks noGrp="1"/>
          </p:cNvSpPr>
          <p:nvPr>
            <p:ph type="dt" sz="half" idx="10"/>
          </p:nvPr>
        </p:nvSpPr>
        <p:spPr/>
        <p:txBody>
          <a:bodyPr/>
          <a:lstStyle/>
          <a:p>
            <a:fld id="{5A152802-DF90-4108-9543-B38A239795C5}" type="datetime1">
              <a:rPr lang="en-US" smtClean="0"/>
              <a:pPr/>
              <a:t>2/20/2019</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28</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6146" name="Picture 2"/>
          <p:cNvPicPr>
            <a:picLocks noChangeAspect="1" noChangeArrowheads="1"/>
          </p:cNvPicPr>
          <p:nvPr/>
        </p:nvPicPr>
        <p:blipFill>
          <a:blip r:embed="rId3" cstate="print"/>
          <a:srcRect/>
          <a:stretch>
            <a:fillRect/>
          </a:stretch>
        </p:blipFill>
        <p:spPr bwMode="auto">
          <a:xfrm>
            <a:off x="857224" y="1571612"/>
            <a:ext cx="3648075" cy="295275"/>
          </a:xfrm>
          <a:prstGeom prst="rect">
            <a:avLst/>
          </a:prstGeom>
          <a:noFill/>
          <a:ln w="9525">
            <a:noFill/>
            <a:miter lim="800000"/>
            <a:headEnd/>
            <a:tailEnd/>
          </a:ln>
          <a:effectLst/>
        </p:spPr>
      </p:pic>
      <p:pic>
        <p:nvPicPr>
          <p:cNvPr id="6147" name="Picture 3"/>
          <p:cNvPicPr>
            <a:picLocks noChangeAspect="1" noChangeArrowheads="1"/>
          </p:cNvPicPr>
          <p:nvPr/>
        </p:nvPicPr>
        <p:blipFill>
          <a:blip r:embed="rId4" cstate="print"/>
          <a:srcRect/>
          <a:stretch>
            <a:fillRect/>
          </a:stretch>
        </p:blipFill>
        <p:spPr bwMode="auto">
          <a:xfrm>
            <a:off x="857224" y="1857364"/>
            <a:ext cx="3371850" cy="314325"/>
          </a:xfrm>
          <a:prstGeom prst="rect">
            <a:avLst/>
          </a:prstGeom>
          <a:noFill/>
          <a:ln w="9525">
            <a:noFill/>
            <a:miter lim="800000"/>
            <a:headEnd/>
            <a:tailEnd/>
          </a:ln>
          <a:effectLst/>
        </p:spPr>
      </p:pic>
      <p:pic>
        <p:nvPicPr>
          <p:cNvPr id="6148" name="Picture 4"/>
          <p:cNvPicPr>
            <a:picLocks noChangeAspect="1" noChangeArrowheads="1"/>
          </p:cNvPicPr>
          <p:nvPr/>
        </p:nvPicPr>
        <p:blipFill>
          <a:blip r:embed="rId5" cstate="print"/>
          <a:srcRect/>
          <a:stretch>
            <a:fillRect/>
          </a:stretch>
        </p:blipFill>
        <p:spPr bwMode="auto">
          <a:xfrm>
            <a:off x="1378148" y="2214554"/>
            <a:ext cx="6480000" cy="4058784"/>
          </a:xfrm>
          <a:prstGeom prst="rect">
            <a:avLst/>
          </a:prstGeom>
          <a:noFill/>
          <a:ln w="9525">
            <a:noFill/>
            <a:miter lim="800000"/>
            <a:headEnd/>
            <a:tailEnd/>
          </a:ln>
          <a:effectLst/>
        </p:spPr>
      </p:pic>
      <p:pic>
        <p:nvPicPr>
          <p:cNvPr id="11" name="Picture 3"/>
          <p:cNvPicPr>
            <a:picLocks noChangeAspect="1" noChangeArrowheads="1"/>
          </p:cNvPicPr>
          <p:nvPr/>
        </p:nvPicPr>
        <p:blipFill>
          <a:blip r:embed="rId6" cstate="print"/>
          <a:srcRect/>
          <a:stretch>
            <a:fillRect/>
          </a:stretch>
        </p:blipFill>
        <p:spPr bwMode="auto">
          <a:xfrm>
            <a:off x="1391870" y="5997022"/>
            <a:ext cx="6466278" cy="39609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smtClean="0"/>
              <a:t>INPUT CAPTURE AND WAVE GENERATION IN AVR</a:t>
            </a:r>
            <a:r>
              <a:rPr lang="en-US" sz="2700" dirty="0" smtClean="0"/>
              <a:t/>
            </a:r>
            <a:br>
              <a:rPr lang="en-US" sz="2700" dirty="0" smtClean="0"/>
            </a:br>
            <a:r>
              <a:rPr lang="en-US" sz="2800" b="1" dirty="0" smtClean="0"/>
              <a:t> SECTION 15.2: WAVE GENERATION USING TIMER1</a:t>
            </a:r>
          </a:p>
        </p:txBody>
      </p:sp>
      <p:sp>
        <p:nvSpPr>
          <p:cNvPr id="4" name="Date Placeholder 3"/>
          <p:cNvSpPr>
            <a:spLocks noGrp="1"/>
          </p:cNvSpPr>
          <p:nvPr>
            <p:ph type="dt" sz="half" idx="10"/>
          </p:nvPr>
        </p:nvSpPr>
        <p:spPr/>
        <p:txBody>
          <a:bodyPr/>
          <a:lstStyle/>
          <a:p>
            <a:fld id="{5A152802-DF90-4108-9543-B38A239795C5}" type="datetime1">
              <a:rPr lang="en-US" smtClean="0"/>
              <a:pPr/>
              <a:t>2/20/2019</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29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7170" name="Picture 2"/>
          <p:cNvPicPr>
            <a:picLocks noChangeAspect="1" noChangeArrowheads="1"/>
          </p:cNvPicPr>
          <p:nvPr/>
        </p:nvPicPr>
        <p:blipFill>
          <a:blip r:embed="rId3" cstate="print"/>
          <a:srcRect/>
          <a:stretch>
            <a:fillRect/>
          </a:stretch>
        </p:blipFill>
        <p:spPr bwMode="auto">
          <a:xfrm>
            <a:off x="1428728" y="2143125"/>
            <a:ext cx="6238875" cy="2571750"/>
          </a:xfrm>
          <a:prstGeom prst="rect">
            <a:avLst/>
          </a:prstGeom>
          <a:noFill/>
          <a:ln w="9525">
            <a:noFill/>
            <a:miter lim="800000"/>
            <a:headEnd/>
            <a:tailEnd/>
          </a:ln>
          <a:effectLst/>
        </p:spPr>
      </p:pic>
      <p:pic>
        <p:nvPicPr>
          <p:cNvPr id="7171" name="Picture 3"/>
          <p:cNvPicPr>
            <a:picLocks noChangeAspect="1" noChangeArrowheads="1"/>
          </p:cNvPicPr>
          <p:nvPr/>
        </p:nvPicPr>
        <p:blipFill>
          <a:blip r:embed="rId4" cstate="print"/>
          <a:srcRect/>
          <a:stretch>
            <a:fillRect/>
          </a:stretch>
        </p:blipFill>
        <p:spPr bwMode="auto">
          <a:xfrm>
            <a:off x="1462088" y="4762513"/>
            <a:ext cx="4320000" cy="2646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smtClean="0"/>
              <a:t>INPUT CAPTURE AND WAVE GENERATION IN AVR </a:t>
            </a:r>
            <a:r>
              <a:rPr lang="en-US" sz="2700" dirty="0" smtClean="0"/>
              <a:t/>
            </a:r>
            <a:br>
              <a:rPr lang="en-US" sz="2700" dirty="0" smtClean="0"/>
            </a:br>
            <a:r>
              <a:rPr lang="en-US" sz="2800" b="1" dirty="0" smtClean="0"/>
              <a:t>SECTION 15.1: WAVE GENERATION USING 8-BIT TIMERS</a:t>
            </a:r>
          </a:p>
        </p:txBody>
      </p:sp>
      <p:sp>
        <p:nvSpPr>
          <p:cNvPr id="4" name="Date Placeholder 3"/>
          <p:cNvSpPr>
            <a:spLocks noGrp="1"/>
          </p:cNvSpPr>
          <p:nvPr>
            <p:ph type="dt" sz="half" idx="10"/>
          </p:nvPr>
        </p:nvSpPr>
        <p:spPr/>
        <p:txBody>
          <a:bodyPr/>
          <a:lstStyle/>
          <a:p>
            <a:fld id="{5A152802-DF90-4108-9543-B38A239795C5}" type="datetime1">
              <a:rPr lang="en-US" smtClean="0"/>
              <a:pPr/>
              <a:t>2/20/2019</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3</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506842" y="1552599"/>
            <a:ext cx="8280000" cy="4502365"/>
          </a:xfrm>
          <a:prstGeom prst="rect">
            <a:avLst/>
          </a:prstGeom>
          <a:noFill/>
          <a:ln w="9525">
            <a:noFill/>
            <a:miter lim="800000"/>
            <a:headEnd/>
            <a:tailEnd/>
          </a:ln>
          <a:effectLst/>
        </p:spPr>
      </p:pic>
      <p:sp>
        <p:nvSpPr>
          <p:cNvPr id="8" name="Oval 7"/>
          <p:cNvSpPr/>
          <p:nvPr/>
        </p:nvSpPr>
        <p:spPr>
          <a:xfrm>
            <a:off x="7740352" y="3861048"/>
            <a:ext cx="1296144" cy="1368152"/>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7740352" y="1628800"/>
            <a:ext cx="1296144" cy="1368152"/>
          </a:xfrm>
          <a:prstGeom prst="ellipse">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smtClean="0"/>
              <a:t>INPUT CAPTURE AND WAVE GENERATION IN AVR</a:t>
            </a:r>
            <a:r>
              <a:rPr lang="en-US" sz="2700" dirty="0" smtClean="0"/>
              <a:t/>
            </a:r>
            <a:br>
              <a:rPr lang="en-US" sz="2700" dirty="0" smtClean="0"/>
            </a:br>
            <a:r>
              <a:rPr lang="en-US" sz="2800" b="1" dirty="0" smtClean="0"/>
              <a:t> SECTION 15.2: WAVE GENERATION USING TIMER1</a:t>
            </a:r>
          </a:p>
        </p:txBody>
      </p:sp>
      <p:sp>
        <p:nvSpPr>
          <p:cNvPr id="4" name="Date Placeholder 3"/>
          <p:cNvSpPr>
            <a:spLocks noGrp="1"/>
          </p:cNvSpPr>
          <p:nvPr>
            <p:ph type="dt" sz="half" idx="10"/>
          </p:nvPr>
        </p:nvSpPr>
        <p:spPr/>
        <p:txBody>
          <a:bodyPr/>
          <a:lstStyle/>
          <a:p>
            <a:fld id="{5A152802-DF90-4108-9543-B38A239795C5}" type="datetime1">
              <a:rPr lang="en-US" smtClean="0"/>
              <a:pPr/>
              <a:t>2/20/2019</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30</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a:xfrm>
            <a:off x="914400" y="1447800"/>
            <a:ext cx="7772400" cy="2266952"/>
          </a:xfrm>
        </p:spPr>
        <p:txBody>
          <a:bodyPr>
            <a:normAutofit/>
          </a:bodyPr>
          <a:lstStyle/>
          <a:p>
            <a:pPr>
              <a:buNone/>
            </a:pPr>
            <a:r>
              <a:rPr lang="en-US" sz="2000" b="1" dirty="0" smtClean="0"/>
              <a:t>CTC mode</a:t>
            </a:r>
          </a:p>
          <a:p>
            <a:pPr marL="0" indent="274320" algn="just">
              <a:spcBef>
                <a:spcPts val="0"/>
              </a:spcBef>
              <a:buNone/>
            </a:pPr>
            <a:r>
              <a:rPr lang="en-US" sz="2000" dirty="0" smtClean="0"/>
              <a:t>As shown in Figure 15-8, modes 4 and 12 operate in the CTC mode. They are almost the same. The only difference between them is that in mode 4, the top value is defined by OCR1A, whereas in mode 12, ICR1 specifies the top.</a:t>
            </a:r>
          </a:p>
          <a:p>
            <a:pPr marL="0" indent="274320" algn="just">
              <a:spcBef>
                <a:spcPts val="0"/>
              </a:spcBef>
              <a:buNone/>
            </a:pPr>
            <a:r>
              <a:rPr lang="en-US" sz="2000" dirty="0" smtClean="0"/>
              <a:t>As mentioned in Chapter 9, in mode 4, the timer counts up until it reaches OCR1A; then the timer will be cleared and the OCF1A flag will be set as a result of compare match. </a:t>
            </a:r>
          </a:p>
          <a:p>
            <a:pPr marL="0" indent="274320" algn="just">
              <a:spcBef>
                <a:spcPts val="0"/>
              </a:spcBef>
              <a:buNone/>
            </a:pPr>
            <a:endParaRPr lang="en-US" sz="2000" dirty="0" smtClean="0"/>
          </a:p>
          <a:p>
            <a:pPr marL="0" indent="274320" algn="just">
              <a:spcBef>
                <a:spcPts val="0"/>
              </a:spcBef>
              <a:buNone/>
            </a:pPr>
            <a:endParaRPr lang="en-US" sz="2000" dirty="0" smtClean="0"/>
          </a:p>
          <a:p>
            <a:endParaRPr lang="en-US" sz="2000" dirty="0" smtClean="0"/>
          </a:p>
          <a:p>
            <a:pPr>
              <a:buNone/>
            </a:pPr>
            <a:endParaRPr lang="en-US" sz="2000" dirty="0"/>
          </a:p>
        </p:txBody>
      </p:sp>
      <p:pic>
        <p:nvPicPr>
          <p:cNvPr id="8194" name="Picture 2"/>
          <p:cNvPicPr>
            <a:picLocks noChangeAspect="1" noChangeArrowheads="1"/>
          </p:cNvPicPr>
          <p:nvPr/>
        </p:nvPicPr>
        <p:blipFill>
          <a:blip r:embed="rId3" cstate="print"/>
          <a:srcRect/>
          <a:stretch>
            <a:fillRect/>
          </a:stretch>
        </p:blipFill>
        <p:spPr bwMode="auto">
          <a:xfrm>
            <a:off x="2643174" y="3716946"/>
            <a:ext cx="4320000" cy="2283822"/>
          </a:xfrm>
          <a:prstGeom prst="rect">
            <a:avLst/>
          </a:prstGeom>
          <a:noFill/>
          <a:ln w="9525">
            <a:noFill/>
            <a:miter lim="800000"/>
            <a:headEnd/>
            <a:tailEnd/>
          </a:ln>
          <a:effectLst/>
        </p:spPr>
      </p:pic>
      <p:sp>
        <p:nvSpPr>
          <p:cNvPr id="9" name="Rectangle 8"/>
          <p:cNvSpPr/>
          <p:nvPr/>
        </p:nvSpPr>
        <p:spPr>
          <a:xfrm>
            <a:off x="2699792" y="3789040"/>
            <a:ext cx="4248472" cy="1944216"/>
          </a:xfrm>
          <a:prstGeom prst="rect">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627784" y="5795972"/>
            <a:ext cx="3168352" cy="369332"/>
          </a:xfrm>
          <a:prstGeom prst="rect">
            <a:avLst/>
          </a:prstGeom>
          <a:solidFill>
            <a:srgbClr val="00B050"/>
          </a:solidFill>
        </p:spPr>
        <p:txBody>
          <a:bodyPr wrap="square" rtlCol="0">
            <a:spAutoFit/>
          </a:bodyPr>
          <a:lstStyle/>
          <a:p>
            <a:r>
              <a:rPr lang="en-US" dirty="0" smtClean="0">
                <a:latin typeface="Franklin Gothic Demi" pitchFamily="34" charset="0"/>
                <a:cs typeface="2  Tir" pitchFamily="2" charset="-78"/>
              </a:rPr>
              <a:t>Figure 15-9. Modes 4 and 12</a:t>
            </a:r>
            <a:endParaRPr lang="en-US" dirty="0">
              <a:latin typeface="Franklin Gothic Demi" pitchFamily="34" charset="0"/>
              <a:cs typeface="2  Tir" pitchFamily="2" charset="-78"/>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smtClean="0"/>
              <a:t>INPUT CAPTURE AND WAVE GENERATION IN AVR</a:t>
            </a:r>
            <a:r>
              <a:rPr lang="en-US" sz="2700" dirty="0" smtClean="0"/>
              <a:t/>
            </a:r>
            <a:br>
              <a:rPr lang="en-US" sz="2700" dirty="0" smtClean="0"/>
            </a:br>
            <a:r>
              <a:rPr lang="en-US" sz="2800" b="1" dirty="0" smtClean="0"/>
              <a:t> SECTION 15.2: WAVE GENERATION USING TIMER1</a:t>
            </a:r>
          </a:p>
        </p:txBody>
      </p:sp>
      <p:sp>
        <p:nvSpPr>
          <p:cNvPr id="4" name="Date Placeholder 3"/>
          <p:cNvSpPr>
            <a:spLocks noGrp="1"/>
          </p:cNvSpPr>
          <p:nvPr>
            <p:ph type="dt" sz="half" idx="10"/>
          </p:nvPr>
        </p:nvSpPr>
        <p:spPr/>
        <p:txBody>
          <a:bodyPr/>
          <a:lstStyle/>
          <a:p>
            <a:fld id="{5A152802-DF90-4108-9543-B38A239795C5}" type="datetime1">
              <a:rPr lang="en-US" smtClean="0"/>
              <a:pPr/>
              <a:t>2/20/2019</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31</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a:xfrm>
            <a:off x="914400" y="1447800"/>
            <a:ext cx="7772400" cy="1405136"/>
          </a:xfrm>
        </p:spPr>
        <p:txBody>
          <a:bodyPr>
            <a:normAutofit/>
          </a:bodyPr>
          <a:lstStyle/>
          <a:p>
            <a:pPr>
              <a:buNone/>
            </a:pPr>
            <a:r>
              <a:rPr lang="en-US" sz="2000" b="1" dirty="0" smtClean="0"/>
              <a:t>CTC mode</a:t>
            </a:r>
          </a:p>
          <a:p>
            <a:pPr marL="0" indent="274320" algn="just">
              <a:spcBef>
                <a:spcPts val="0"/>
              </a:spcBef>
              <a:buNone/>
            </a:pPr>
            <a:r>
              <a:rPr lang="en-US" sz="2000" dirty="0" smtClean="0"/>
              <a:t>In mode 12, the timer counts up until it reaches ICR; then the timer will be cleared and the ICF1 flag will be set. So, in mode 12, the timer works almost the same way as mode 4. See Example 15-13 and compare it with Example 9-22.</a:t>
            </a:r>
          </a:p>
          <a:p>
            <a:pPr marL="0" indent="274320" algn="just">
              <a:spcBef>
                <a:spcPts val="0"/>
              </a:spcBef>
              <a:buNone/>
            </a:pPr>
            <a:endParaRPr lang="en-US" sz="2000" dirty="0" smtClean="0"/>
          </a:p>
          <a:p>
            <a:pPr marL="0" indent="274320" algn="just">
              <a:spcBef>
                <a:spcPts val="0"/>
              </a:spcBef>
              <a:buNone/>
            </a:pPr>
            <a:endParaRPr lang="en-US" sz="2000" dirty="0" smtClean="0"/>
          </a:p>
          <a:p>
            <a:endParaRPr lang="en-US" sz="2000" dirty="0" smtClean="0"/>
          </a:p>
          <a:p>
            <a:pPr>
              <a:buNone/>
            </a:pPr>
            <a:endParaRPr lang="en-US" sz="2000" dirty="0"/>
          </a:p>
        </p:txBody>
      </p:sp>
      <p:pic>
        <p:nvPicPr>
          <p:cNvPr id="9218" name="Picture 2"/>
          <p:cNvPicPr>
            <a:picLocks noChangeAspect="1" noChangeArrowheads="1"/>
          </p:cNvPicPr>
          <p:nvPr/>
        </p:nvPicPr>
        <p:blipFill>
          <a:blip r:embed="rId3" cstate="print"/>
          <a:srcRect/>
          <a:stretch>
            <a:fillRect/>
          </a:stretch>
        </p:blipFill>
        <p:spPr bwMode="auto">
          <a:xfrm>
            <a:off x="2500298" y="3469977"/>
            <a:ext cx="4320000" cy="2245039"/>
          </a:xfrm>
          <a:prstGeom prst="rect">
            <a:avLst/>
          </a:prstGeom>
          <a:noFill/>
          <a:ln w="9525">
            <a:noFill/>
            <a:miter lim="800000"/>
            <a:headEnd/>
            <a:tailEnd/>
          </a:ln>
          <a:effectLst/>
        </p:spPr>
      </p:pic>
      <p:sp>
        <p:nvSpPr>
          <p:cNvPr id="9" name="Rectangle 8"/>
          <p:cNvSpPr/>
          <p:nvPr/>
        </p:nvSpPr>
        <p:spPr>
          <a:xfrm>
            <a:off x="2555776" y="3501008"/>
            <a:ext cx="4248472" cy="1944216"/>
          </a:xfrm>
          <a:prstGeom prst="rect">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smtClean="0"/>
              <a:t>INPUT CAPTURE AND WAVE GENERATION IN AVR</a:t>
            </a:r>
            <a:r>
              <a:rPr lang="en-US" sz="2700" dirty="0" smtClean="0"/>
              <a:t/>
            </a:r>
            <a:br>
              <a:rPr lang="en-US" sz="2700" dirty="0" smtClean="0"/>
            </a:br>
            <a:r>
              <a:rPr lang="en-US" sz="2800" b="1" dirty="0" smtClean="0"/>
              <a:t> SECTION 15.2: WAVE GENERATION USING TIMER1</a:t>
            </a:r>
          </a:p>
        </p:txBody>
      </p:sp>
      <p:sp>
        <p:nvSpPr>
          <p:cNvPr id="4" name="Date Placeholder 3"/>
          <p:cNvSpPr>
            <a:spLocks noGrp="1"/>
          </p:cNvSpPr>
          <p:nvPr>
            <p:ph type="dt" sz="half" idx="10"/>
          </p:nvPr>
        </p:nvSpPr>
        <p:spPr/>
        <p:txBody>
          <a:bodyPr/>
          <a:lstStyle/>
          <a:p>
            <a:fld id="{5A152802-DF90-4108-9543-B38A239795C5}" type="datetime1">
              <a:rPr lang="en-US" smtClean="0"/>
              <a:pPr/>
              <a:t>2/20/2019</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32</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a:xfrm>
            <a:off x="914400" y="1447800"/>
            <a:ext cx="7772400" cy="2338390"/>
          </a:xfrm>
        </p:spPr>
        <p:txBody>
          <a:bodyPr>
            <a:normAutofit lnSpcReduction="10000"/>
          </a:bodyPr>
          <a:lstStyle/>
          <a:p>
            <a:pPr marL="0" indent="274320" algn="just">
              <a:spcBef>
                <a:spcPts val="0"/>
              </a:spcBef>
              <a:buNone/>
            </a:pPr>
            <a:r>
              <a:rPr lang="en-US" sz="2000" dirty="0" smtClean="0"/>
              <a:t>In other words, in Normal, CTC, and Fast PWM, the timer counts up until  it reaches the top and then rolls over to zero. But the top value is different in the different modes and as a result, different flags are set when the timer rolls over.</a:t>
            </a:r>
          </a:p>
          <a:p>
            <a:pPr marL="0" indent="274320" algn="just">
              <a:lnSpc>
                <a:spcPct val="150000"/>
              </a:lnSpc>
              <a:spcBef>
                <a:spcPts val="0"/>
              </a:spcBef>
            </a:pPr>
            <a:r>
              <a:rPr lang="en-US" sz="2000" dirty="0" smtClean="0"/>
              <a:t> when the top value is a fixed value, the TOV1 flag is set; </a:t>
            </a:r>
          </a:p>
          <a:p>
            <a:pPr marL="0" indent="274320" algn="just">
              <a:lnSpc>
                <a:spcPct val="150000"/>
              </a:lnSpc>
              <a:spcBef>
                <a:spcPts val="0"/>
              </a:spcBef>
            </a:pPr>
            <a:r>
              <a:rPr lang="en-US" sz="2000" dirty="0" smtClean="0"/>
              <a:t>when the OCR1A register defines the top, the OCF1 flag will be set; and </a:t>
            </a:r>
          </a:p>
          <a:p>
            <a:pPr marL="0" indent="274320" algn="just">
              <a:lnSpc>
                <a:spcPct val="150000"/>
              </a:lnSpc>
              <a:spcBef>
                <a:spcPts val="0"/>
              </a:spcBef>
            </a:pPr>
            <a:r>
              <a:rPr lang="en-US" sz="2000" dirty="0" smtClean="0"/>
              <a:t>when the top is defined by the ICR1 register, the ICF1 flag will be set. </a:t>
            </a:r>
          </a:p>
          <a:p>
            <a:pPr>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endParaRPr lang="en-US" sz="2000" dirty="0" smtClean="0"/>
          </a:p>
          <a:p>
            <a:pPr>
              <a:buNone/>
            </a:pPr>
            <a:endParaRPr lang="en-US" sz="2000" dirty="0"/>
          </a:p>
        </p:txBody>
      </p:sp>
      <p:pic>
        <p:nvPicPr>
          <p:cNvPr id="10243" name="Picture 3"/>
          <p:cNvPicPr>
            <a:picLocks noChangeAspect="1" noChangeArrowheads="1"/>
          </p:cNvPicPr>
          <p:nvPr/>
        </p:nvPicPr>
        <p:blipFill>
          <a:blip r:embed="rId3" cstate="print"/>
          <a:srcRect/>
          <a:stretch>
            <a:fillRect/>
          </a:stretch>
        </p:blipFill>
        <p:spPr bwMode="auto">
          <a:xfrm>
            <a:off x="2466578" y="3775582"/>
            <a:ext cx="4320000" cy="231771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smtClean="0"/>
              <a:t>INPUT CAPTURE AND WAVE GENERATION IN AVR</a:t>
            </a:r>
            <a:r>
              <a:rPr lang="en-US" sz="2700" dirty="0" smtClean="0"/>
              <a:t/>
            </a:r>
            <a:br>
              <a:rPr lang="en-US" sz="2700" dirty="0" smtClean="0"/>
            </a:br>
            <a:r>
              <a:rPr lang="en-US" sz="2800" b="1" dirty="0" smtClean="0"/>
              <a:t> SECTION 15.2: WAVE GENERATION USING TIMER1</a:t>
            </a:r>
          </a:p>
        </p:txBody>
      </p:sp>
      <p:sp>
        <p:nvSpPr>
          <p:cNvPr id="4" name="Date Placeholder 3"/>
          <p:cNvSpPr>
            <a:spLocks noGrp="1"/>
          </p:cNvSpPr>
          <p:nvPr>
            <p:ph type="dt" sz="half" idx="10"/>
          </p:nvPr>
        </p:nvSpPr>
        <p:spPr/>
        <p:txBody>
          <a:bodyPr/>
          <a:lstStyle/>
          <a:p>
            <a:fld id="{5A152802-DF90-4108-9543-B38A239795C5}" type="datetime1">
              <a:rPr lang="en-US" smtClean="0"/>
              <a:pPr/>
              <a:t>2/20/2019</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33</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a:xfrm>
            <a:off x="914400" y="1447800"/>
            <a:ext cx="7772400" cy="4285456"/>
          </a:xfrm>
        </p:spPr>
        <p:txBody>
          <a:bodyPr>
            <a:normAutofit/>
          </a:bodyPr>
          <a:lstStyle/>
          <a:p>
            <a:pPr marL="0" indent="274320" algn="just">
              <a:spcBef>
                <a:spcPts val="0"/>
              </a:spcBef>
              <a:buNone/>
            </a:pPr>
            <a:r>
              <a:rPr lang="en-US" sz="2000" dirty="0" smtClean="0"/>
              <a:t>See You might find the contents of these two pages confusing. There is no need to memorize the details. All you need to know is how the timer counts in each of the five categories of operations (Normal, CTC, etc.) and how to use the information mentioned in Figure 15-8. The following is a summary:</a:t>
            </a:r>
          </a:p>
          <a:p>
            <a:pPr>
              <a:buNone/>
            </a:pPr>
            <a:r>
              <a:rPr lang="en-US" sz="2000" b="1" i="1" dirty="0" smtClean="0"/>
              <a:t>Counting:</a:t>
            </a:r>
          </a:p>
          <a:p>
            <a:pPr marL="0" indent="274320" algn="just">
              <a:spcBef>
                <a:spcPts val="0"/>
              </a:spcBef>
              <a:buNone/>
            </a:pPr>
            <a:r>
              <a:rPr lang="en-US" sz="2400" dirty="0" smtClean="0"/>
              <a:t>In Normal, CTC, and Fast PWM modes the timer counts up until it reaches the top value. Then the timer rolls over to zero and a flag is set:</a:t>
            </a:r>
          </a:p>
          <a:p>
            <a:pPr>
              <a:buFont typeface="Wingdings" pitchFamily="2" charset="2"/>
              <a:buChar char="q"/>
            </a:pPr>
            <a:r>
              <a:rPr lang="en-US" sz="2400" dirty="0" smtClean="0"/>
              <a:t>If the top is a fixed value, TOV1 will be set.</a:t>
            </a:r>
          </a:p>
          <a:p>
            <a:pPr>
              <a:buFont typeface="Wingdings" pitchFamily="2" charset="2"/>
              <a:buChar char="q"/>
            </a:pPr>
            <a:r>
              <a:rPr lang="en-US" sz="2400" dirty="0" smtClean="0"/>
              <a:t>If the OCR1A register represents the top, the OCF1A will be set.</a:t>
            </a:r>
          </a:p>
          <a:p>
            <a:pPr>
              <a:buFont typeface="Wingdings" pitchFamily="2" charset="2"/>
              <a:buChar char="q"/>
            </a:pPr>
            <a:r>
              <a:rPr lang="en-US" sz="2400" dirty="0" smtClean="0"/>
              <a:t>If the ICR1 register defines the top, the ICF1 will be set.</a:t>
            </a:r>
            <a:endParaRPr lang="en-US" sz="20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smtClean="0"/>
              <a:t>INPUT CAPTURE AND WAVE GENERATION IN AVR</a:t>
            </a:r>
            <a:r>
              <a:rPr lang="en-US" sz="2700" dirty="0" smtClean="0"/>
              <a:t/>
            </a:r>
            <a:br>
              <a:rPr lang="en-US" sz="2700" dirty="0" smtClean="0"/>
            </a:br>
            <a:r>
              <a:rPr lang="en-US" sz="2800" b="1" dirty="0" smtClean="0"/>
              <a:t> SECTION 15.2: WAVE GENERATION USING TIMER1</a:t>
            </a:r>
          </a:p>
        </p:txBody>
      </p:sp>
      <p:sp>
        <p:nvSpPr>
          <p:cNvPr id="4" name="Date Placeholder 3"/>
          <p:cNvSpPr>
            <a:spLocks noGrp="1"/>
          </p:cNvSpPr>
          <p:nvPr>
            <p:ph type="dt" sz="half" idx="10"/>
          </p:nvPr>
        </p:nvSpPr>
        <p:spPr/>
        <p:txBody>
          <a:bodyPr/>
          <a:lstStyle/>
          <a:p>
            <a:fld id="{5A152802-DF90-4108-9543-B38A239795C5}" type="datetime1">
              <a:rPr lang="en-US" smtClean="0"/>
              <a:pPr/>
              <a:t>2/20/2019</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34</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3" name="Rectangle 2"/>
          <p:cNvSpPr/>
          <p:nvPr/>
        </p:nvSpPr>
        <p:spPr>
          <a:xfrm>
            <a:off x="755576" y="1556792"/>
            <a:ext cx="7560840" cy="1877437"/>
          </a:xfrm>
          <a:prstGeom prst="rect">
            <a:avLst/>
          </a:prstGeom>
        </p:spPr>
        <p:txBody>
          <a:bodyPr wrap="square">
            <a:spAutoFit/>
          </a:bodyPr>
          <a:lstStyle/>
          <a:p>
            <a:r>
              <a:rPr lang="en-US" sz="2400" dirty="0">
                <a:solidFill>
                  <a:srgbClr val="FF0000"/>
                </a:solidFill>
              </a:rPr>
              <a:t>Example 15-13</a:t>
            </a:r>
            <a:r>
              <a:rPr lang="en-US" dirty="0"/>
              <a:t> </a:t>
            </a:r>
          </a:p>
          <a:p>
            <a:r>
              <a:rPr lang="en-US" sz="2000" dirty="0" smtClean="0"/>
              <a:t>Rewrite Example9-27 using the ICR1  flag</a:t>
            </a:r>
            <a:r>
              <a:rPr lang="en-US" sz="2000" dirty="0"/>
              <a:t>. </a:t>
            </a:r>
            <a:endParaRPr lang="en-US" sz="2000" dirty="0" smtClean="0"/>
          </a:p>
          <a:p>
            <a:r>
              <a:rPr lang="en-US" sz="2400" dirty="0" smtClean="0">
                <a:solidFill>
                  <a:srgbClr val="0066FF"/>
                </a:solidFill>
              </a:rPr>
              <a:t>Solution</a:t>
            </a:r>
            <a:r>
              <a:rPr lang="en-US" sz="2400" dirty="0">
                <a:solidFill>
                  <a:srgbClr val="0066FF"/>
                </a:solidFill>
              </a:rPr>
              <a:t>: </a:t>
            </a:r>
            <a:endParaRPr lang="en-US" sz="2400" dirty="0" smtClean="0">
              <a:solidFill>
                <a:srgbClr val="0066FF"/>
              </a:solidFill>
            </a:endParaRPr>
          </a:p>
          <a:p>
            <a:r>
              <a:rPr lang="en-US" sz="2400" dirty="0">
                <a:solidFill>
                  <a:srgbClr val="0066FF"/>
                </a:solidFill>
              </a:rPr>
              <a:t> </a:t>
            </a:r>
            <a:r>
              <a:rPr lang="en-US" sz="2000" dirty="0"/>
              <a:t>To wait 10,000 clocks we should load the ICR1 flag with </a:t>
            </a:r>
            <a:r>
              <a:rPr lang="en-US" sz="2000" dirty="0" smtClean="0"/>
              <a:t>10,000- </a:t>
            </a:r>
            <a:r>
              <a:rPr lang="en-US" sz="2000" dirty="0"/>
              <a:t>1 = 9999 = 0x270F and use mode 14.</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3501637"/>
            <a:ext cx="7315200" cy="1871579"/>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smtClean="0"/>
              <a:t>INPUT CAPTURE AND WAVE GENERATION IN AVR</a:t>
            </a:r>
            <a:r>
              <a:rPr lang="en-US" sz="2700" dirty="0" smtClean="0"/>
              <a:t/>
            </a:r>
            <a:br>
              <a:rPr lang="en-US" sz="2700" dirty="0" smtClean="0"/>
            </a:br>
            <a:r>
              <a:rPr lang="en-US" sz="2800" b="1" dirty="0" smtClean="0"/>
              <a:t> SECTION 15.2: WAVE GENERATION USING TIMER1</a:t>
            </a:r>
          </a:p>
        </p:txBody>
      </p:sp>
      <p:sp>
        <p:nvSpPr>
          <p:cNvPr id="4" name="Date Placeholder 3"/>
          <p:cNvSpPr>
            <a:spLocks noGrp="1"/>
          </p:cNvSpPr>
          <p:nvPr>
            <p:ph type="dt" sz="half" idx="10"/>
          </p:nvPr>
        </p:nvSpPr>
        <p:spPr/>
        <p:txBody>
          <a:bodyPr/>
          <a:lstStyle/>
          <a:p>
            <a:fld id="{5A152802-DF90-4108-9543-B38A239795C5}" type="datetime1">
              <a:rPr lang="en-US" smtClean="0"/>
              <a:pPr/>
              <a:t>2/20/2019</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35</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608" y="1484784"/>
            <a:ext cx="7315200" cy="353995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40152" y="4271204"/>
            <a:ext cx="2523963" cy="2158171"/>
          </a:xfrm>
          <a:prstGeom prst="rect">
            <a:avLst/>
          </a:prstGeom>
        </p:spPr>
      </p:pic>
    </p:spTree>
    <p:extLst>
      <p:ext uri="{BB962C8B-B14F-4D97-AF65-F5344CB8AC3E}">
        <p14:creationId xmlns:p14="http://schemas.microsoft.com/office/powerpoint/2010/main" val="185572789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smtClean="0"/>
              <a:t>INPUT CAPTURE AND WAVE GENERATION IN AVR</a:t>
            </a:r>
            <a:r>
              <a:rPr lang="en-US" sz="2700" dirty="0" smtClean="0"/>
              <a:t/>
            </a:r>
            <a:br>
              <a:rPr lang="en-US" sz="2700" dirty="0" smtClean="0"/>
            </a:br>
            <a:r>
              <a:rPr lang="en-US" sz="2800" b="1" dirty="0" smtClean="0"/>
              <a:t> SECTION 15.2: WAVE GENERATION USING TIMER1</a:t>
            </a:r>
          </a:p>
        </p:txBody>
      </p:sp>
      <p:sp>
        <p:nvSpPr>
          <p:cNvPr id="4" name="Date Placeholder 3"/>
          <p:cNvSpPr>
            <a:spLocks noGrp="1"/>
          </p:cNvSpPr>
          <p:nvPr>
            <p:ph type="dt" sz="half" idx="10"/>
          </p:nvPr>
        </p:nvSpPr>
        <p:spPr/>
        <p:txBody>
          <a:bodyPr/>
          <a:lstStyle/>
          <a:p>
            <a:fld id="{5A152802-DF90-4108-9543-B38A239795C5}" type="datetime1">
              <a:rPr lang="en-US" smtClean="0"/>
              <a:pPr/>
              <a:t>2/20/2019</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36</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a:xfrm>
            <a:off x="914400" y="1447800"/>
            <a:ext cx="4943484" cy="4838720"/>
          </a:xfrm>
        </p:spPr>
        <p:txBody>
          <a:bodyPr>
            <a:normAutofit/>
          </a:bodyPr>
          <a:lstStyle/>
          <a:p>
            <a:pPr>
              <a:buNone/>
            </a:pPr>
            <a:r>
              <a:rPr lang="en-US" sz="2000" b="1" dirty="0" smtClean="0"/>
              <a:t>Waveform generators in Timer1</a:t>
            </a:r>
          </a:p>
          <a:p>
            <a:pPr marL="0" indent="274320" algn="just">
              <a:spcBef>
                <a:spcPts val="0"/>
              </a:spcBef>
              <a:buNone/>
            </a:pPr>
            <a:r>
              <a:rPr lang="en-US" sz="2000" dirty="0" smtClean="0"/>
              <a:t>In examining Figures 15-12 and 15-13 we see that Timer1 has two independent waveform generators: </a:t>
            </a:r>
            <a:r>
              <a:rPr lang="en-US" sz="2000" dirty="0" smtClean="0">
                <a:solidFill>
                  <a:srgbClr val="FF0000"/>
                </a:solidFill>
              </a:rPr>
              <a:t>Waveform Generator A </a:t>
            </a:r>
            <a:r>
              <a:rPr lang="en-US" sz="2000" dirty="0" smtClean="0"/>
              <a:t>and </a:t>
            </a:r>
            <a:r>
              <a:rPr lang="en-US" sz="2000" dirty="0" smtClean="0">
                <a:solidFill>
                  <a:srgbClr val="0066FF"/>
                </a:solidFill>
              </a:rPr>
              <a:t>Waveform Generator B</a:t>
            </a:r>
            <a:r>
              <a:rPr lang="en-US" sz="2000" dirty="0" smtClean="0"/>
              <a:t>. </a:t>
            </a:r>
          </a:p>
          <a:p>
            <a:pPr marL="0" indent="274320" algn="just">
              <a:spcBef>
                <a:spcPts val="0"/>
              </a:spcBef>
              <a:buNone/>
            </a:pPr>
            <a:endParaRPr lang="en-US" sz="2000" dirty="0" smtClean="0"/>
          </a:p>
          <a:p>
            <a:pPr marL="0" indent="274320" algn="just">
              <a:spcBef>
                <a:spcPts val="0"/>
              </a:spcBef>
              <a:buNone/>
            </a:pPr>
            <a:r>
              <a:rPr lang="en-US" sz="2000" dirty="0" smtClean="0"/>
              <a:t>The </a:t>
            </a:r>
            <a:r>
              <a:rPr lang="en-US" sz="2000" dirty="0" smtClean="0">
                <a:solidFill>
                  <a:srgbClr val="FF0000"/>
                </a:solidFill>
              </a:rPr>
              <a:t>compare match between OCR1A and TCNT1 affects Waveform Generator A</a:t>
            </a:r>
            <a:r>
              <a:rPr lang="en-US" sz="2000" dirty="0" smtClean="0"/>
              <a:t>, and the wave generated by Waveform Generator A shows up on the </a:t>
            </a:r>
            <a:r>
              <a:rPr lang="en-US" sz="2000" dirty="0" smtClean="0">
                <a:solidFill>
                  <a:srgbClr val="FF0000"/>
                </a:solidFill>
              </a:rPr>
              <a:t>OC1A pin</a:t>
            </a:r>
            <a:r>
              <a:rPr lang="en-US" sz="2000" dirty="0" smtClean="0"/>
              <a:t>. </a:t>
            </a:r>
          </a:p>
          <a:p>
            <a:pPr marL="0" indent="274320" algn="just">
              <a:spcBef>
                <a:spcPts val="0"/>
              </a:spcBef>
              <a:buNone/>
            </a:pPr>
            <a:endParaRPr lang="en-US" sz="2000" dirty="0" smtClean="0"/>
          </a:p>
          <a:p>
            <a:pPr marL="0" indent="274320" algn="just">
              <a:spcBef>
                <a:spcPts val="0"/>
              </a:spcBef>
              <a:buNone/>
            </a:pPr>
            <a:r>
              <a:rPr lang="en-US" sz="2000" dirty="0" smtClean="0"/>
              <a:t>The </a:t>
            </a:r>
            <a:r>
              <a:rPr lang="en-US" sz="2000" dirty="0" smtClean="0">
                <a:solidFill>
                  <a:srgbClr val="0066FF"/>
                </a:solidFill>
              </a:rPr>
              <a:t>compare match between OCR1B and TCNT1 affects Waveform Generator B</a:t>
            </a:r>
            <a:r>
              <a:rPr lang="en-US" sz="2000" dirty="0" smtClean="0"/>
              <a:t>, and the wave generated by Waveform Generator B shows up on the </a:t>
            </a:r>
            <a:r>
              <a:rPr lang="en-US" sz="2000" dirty="0" smtClean="0">
                <a:solidFill>
                  <a:srgbClr val="0066FF"/>
                </a:solidFill>
              </a:rPr>
              <a:t>OC1B pin</a:t>
            </a:r>
            <a:r>
              <a:rPr lang="en-US" sz="2000" dirty="0" smtClean="0"/>
              <a:t>.</a:t>
            </a:r>
          </a:p>
          <a:p>
            <a:pPr marL="0" indent="274320" algn="just">
              <a:spcBef>
                <a:spcPts val="0"/>
              </a:spcBef>
              <a:buNone/>
            </a:pPr>
            <a:endParaRPr lang="en-US" sz="2000" dirty="0" smtClean="0"/>
          </a:p>
          <a:p>
            <a:pPr marL="0" indent="274320" algn="just">
              <a:spcBef>
                <a:spcPts val="0"/>
              </a:spcBef>
              <a:buNone/>
            </a:pPr>
            <a:endParaRPr lang="en-US" sz="2000" dirty="0" smtClean="0"/>
          </a:p>
          <a:p>
            <a:endParaRPr lang="en-US" sz="2000" dirty="0" smtClean="0"/>
          </a:p>
          <a:p>
            <a:pPr>
              <a:buNone/>
            </a:pPr>
            <a:endParaRPr lang="en-US" sz="2000" dirty="0"/>
          </a:p>
        </p:txBody>
      </p:sp>
      <p:pic>
        <p:nvPicPr>
          <p:cNvPr id="13314" name="Picture 2"/>
          <p:cNvPicPr>
            <a:picLocks noChangeAspect="1" noChangeArrowheads="1"/>
          </p:cNvPicPr>
          <p:nvPr/>
        </p:nvPicPr>
        <p:blipFill>
          <a:blip r:embed="rId3" cstate="print"/>
          <a:srcRect/>
          <a:stretch>
            <a:fillRect/>
          </a:stretch>
        </p:blipFill>
        <p:spPr bwMode="auto">
          <a:xfrm rot="16200000">
            <a:off x="4638786" y="2500306"/>
            <a:ext cx="5400000" cy="3038987"/>
          </a:xfrm>
          <a:prstGeom prst="rect">
            <a:avLst/>
          </a:prstGeom>
          <a:noFill/>
          <a:ln w="9525">
            <a:noFill/>
            <a:miter lim="800000"/>
            <a:headEnd/>
            <a:tailEnd/>
          </a:ln>
          <a:effectLst/>
        </p:spPr>
      </p:pic>
      <p:sp>
        <p:nvSpPr>
          <p:cNvPr id="9" name="Rectangle 8"/>
          <p:cNvSpPr/>
          <p:nvPr/>
        </p:nvSpPr>
        <p:spPr>
          <a:xfrm>
            <a:off x="5929322" y="2214554"/>
            <a:ext cx="1143008" cy="3500462"/>
          </a:xfrm>
          <a:prstGeom prst="rect">
            <a:avLst/>
          </a:prstGeom>
          <a:solidFill>
            <a:srgbClr val="FF00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429520" y="2214554"/>
            <a:ext cx="1143008" cy="3500462"/>
          </a:xfrm>
          <a:prstGeom prst="rect">
            <a:avLst/>
          </a:prstGeom>
          <a:solidFill>
            <a:srgbClr val="0066FF">
              <a:alpha val="25000"/>
            </a:srgbClr>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smtClean="0"/>
              <a:t>INPUT CAPTURE AND WAVE GENERATION IN AVR</a:t>
            </a:r>
            <a:r>
              <a:rPr lang="en-US" sz="2700" dirty="0" smtClean="0"/>
              <a:t/>
            </a:r>
            <a:br>
              <a:rPr lang="en-US" sz="2700" dirty="0" smtClean="0"/>
            </a:br>
            <a:r>
              <a:rPr lang="en-US" sz="2800" b="1" dirty="0" smtClean="0"/>
              <a:t> SECTION 15.2: WAVE GENERATION USING TIMER1</a:t>
            </a:r>
          </a:p>
        </p:txBody>
      </p:sp>
      <p:sp>
        <p:nvSpPr>
          <p:cNvPr id="4" name="Date Placeholder 3"/>
          <p:cNvSpPr>
            <a:spLocks noGrp="1"/>
          </p:cNvSpPr>
          <p:nvPr>
            <p:ph type="dt" sz="half" idx="10"/>
          </p:nvPr>
        </p:nvSpPr>
        <p:spPr/>
        <p:txBody>
          <a:bodyPr/>
          <a:lstStyle/>
          <a:p>
            <a:fld id="{5A152802-DF90-4108-9543-B38A239795C5}" type="datetime1">
              <a:rPr lang="en-US" smtClean="0"/>
              <a:pPr/>
              <a:t>2/20/2019</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37</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a:xfrm>
            <a:off x="914400" y="1447800"/>
            <a:ext cx="7372376" cy="1695448"/>
          </a:xfrm>
        </p:spPr>
        <p:txBody>
          <a:bodyPr>
            <a:normAutofit/>
          </a:bodyPr>
          <a:lstStyle/>
          <a:p>
            <a:pPr marL="0" indent="274320" algn="just">
              <a:spcBef>
                <a:spcPts val="0"/>
              </a:spcBef>
              <a:buNone/>
            </a:pPr>
            <a:r>
              <a:rPr lang="en-US" sz="2000" dirty="0" smtClean="0"/>
              <a:t>The COM1A1 and COM1A0 bits have control over Waveform Generator A; whereas COM1B1 and COM1B0 control Waveform Generator B. All of the COM bits are in the TCCR1A register.</a:t>
            </a:r>
          </a:p>
          <a:p>
            <a:pPr marL="0" indent="274320" algn="just">
              <a:spcBef>
                <a:spcPts val="0"/>
              </a:spcBef>
              <a:buNone/>
            </a:pPr>
            <a:r>
              <a:rPr lang="en-US" sz="2000" dirty="0" smtClean="0"/>
              <a:t>The operation mode of Timer1 (WGM13, WGM12, WGM11, and WGM10 bits of  TCCR1A and TCCR1B) affect both generators.</a:t>
            </a:r>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endParaRPr lang="en-US" sz="2000" dirty="0" smtClean="0"/>
          </a:p>
          <a:p>
            <a:pPr>
              <a:buNone/>
            </a:pPr>
            <a:endParaRPr lang="en-US" sz="2000" dirty="0"/>
          </a:p>
        </p:txBody>
      </p:sp>
      <p:pic>
        <p:nvPicPr>
          <p:cNvPr id="14338" name="Picture 2"/>
          <p:cNvPicPr>
            <a:picLocks noChangeAspect="1" noChangeArrowheads="1"/>
          </p:cNvPicPr>
          <p:nvPr/>
        </p:nvPicPr>
        <p:blipFill>
          <a:blip r:embed="rId3" cstate="print"/>
          <a:srcRect/>
          <a:stretch>
            <a:fillRect/>
          </a:stretch>
        </p:blipFill>
        <p:spPr bwMode="auto">
          <a:xfrm>
            <a:off x="1071538" y="3073198"/>
            <a:ext cx="7200000" cy="321332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smtClean="0"/>
              <a:t>INPUT CAPTURE AND WAVE GENERATION IN AVR</a:t>
            </a:r>
            <a:r>
              <a:rPr lang="en-US" sz="2700" dirty="0" smtClean="0"/>
              <a:t/>
            </a:r>
            <a:br>
              <a:rPr lang="en-US" sz="2700" dirty="0" smtClean="0"/>
            </a:br>
            <a:r>
              <a:rPr lang="en-US" sz="2800" b="1" dirty="0" smtClean="0"/>
              <a:t> SECTION 15.2: WAVE GENERATION USING TIMER1</a:t>
            </a:r>
          </a:p>
        </p:txBody>
      </p:sp>
      <p:sp>
        <p:nvSpPr>
          <p:cNvPr id="4" name="Date Placeholder 3"/>
          <p:cNvSpPr>
            <a:spLocks noGrp="1"/>
          </p:cNvSpPr>
          <p:nvPr>
            <p:ph type="dt" sz="half" idx="10"/>
          </p:nvPr>
        </p:nvSpPr>
        <p:spPr/>
        <p:txBody>
          <a:bodyPr/>
          <a:lstStyle/>
          <a:p>
            <a:fld id="{5A152802-DF90-4108-9543-B38A239795C5}" type="datetime1">
              <a:rPr lang="en-US" smtClean="0"/>
              <a:pPr/>
              <a:t>2/20/2019</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38</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a:xfrm>
            <a:off x="914400" y="1447800"/>
            <a:ext cx="7372376" cy="1338258"/>
          </a:xfrm>
        </p:spPr>
        <p:txBody>
          <a:bodyPr>
            <a:normAutofit/>
          </a:bodyPr>
          <a:lstStyle/>
          <a:p>
            <a:pPr>
              <a:buNone/>
            </a:pPr>
            <a:r>
              <a:rPr lang="en-US" sz="2000" b="1" dirty="0" smtClean="0"/>
              <a:t>Waveform generators in Timer1</a:t>
            </a:r>
          </a:p>
          <a:p>
            <a:pPr marL="0" indent="274320" algn="just">
              <a:spcBef>
                <a:spcPts val="0"/>
              </a:spcBef>
              <a:buNone/>
            </a:pPr>
            <a:r>
              <a:rPr lang="en-US" sz="2000" dirty="0" smtClean="0"/>
              <a:t>In examining Figures 15-12 and 15-13 we see that Timer1 has two independent waveform generators: </a:t>
            </a:r>
            <a:r>
              <a:rPr lang="en-US" sz="2000" dirty="0" smtClean="0">
                <a:solidFill>
                  <a:srgbClr val="FF0000"/>
                </a:solidFill>
              </a:rPr>
              <a:t>Waveform Generator A </a:t>
            </a:r>
            <a:r>
              <a:rPr lang="en-US" sz="2000" dirty="0" smtClean="0"/>
              <a:t>and </a:t>
            </a:r>
            <a:r>
              <a:rPr lang="en-US" sz="2000" dirty="0" smtClean="0">
                <a:solidFill>
                  <a:srgbClr val="0066FF"/>
                </a:solidFill>
              </a:rPr>
              <a:t>Waveform Generator B</a:t>
            </a:r>
            <a:r>
              <a:rPr lang="en-US" sz="2000" dirty="0" smtClean="0"/>
              <a:t>. </a:t>
            </a:r>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endParaRPr lang="en-US" sz="2000" dirty="0" smtClean="0"/>
          </a:p>
          <a:p>
            <a:pPr>
              <a:buNone/>
            </a:pPr>
            <a:endParaRPr lang="en-US" sz="2000" dirty="0"/>
          </a:p>
        </p:txBody>
      </p:sp>
      <p:pic>
        <p:nvPicPr>
          <p:cNvPr id="15363" name="Picture 3"/>
          <p:cNvPicPr>
            <a:picLocks noChangeAspect="1" noChangeArrowheads="1"/>
          </p:cNvPicPr>
          <p:nvPr/>
        </p:nvPicPr>
        <p:blipFill>
          <a:blip r:embed="rId3" cstate="print"/>
          <a:srcRect/>
          <a:stretch>
            <a:fillRect/>
          </a:stretch>
        </p:blipFill>
        <p:spPr bwMode="auto">
          <a:xfrm>
            <a:off x="590550" y="2678807"/>
            <a:ext cx="7961313" cy="1038225"/>
          </a:xfrm>
          <a:prstGeom prst="rect">
            <a:avLst/>
          </a:prstGeom>
          <a:noFill/>
          <a:ln w="9525">
            <a:noFill/>
            <a:miter lim="800000"/>
            <a:headEnd/>
            <a:tailEnd/>
          </a:ln>
          <a:effectLst/>
        </p:spPr>
      </p:pic>
      <p:pic>
        <p:nvPicPr>
          <p:cNvPr id="15364" name="Picture 4"/>
          <p:cNvPicPr>
            <a:picLocks noChangeAspect="1" noChangeArrowheads="1"/>
          </p:cNvPicPr>
          <p:nvPr/>
        </p:nvPicPr>
        <p:blipFill>
          <a:blip r:embed="rId4" cstate="print"/>
          <a:srcRect/>
          <a:stretch>
            <a:fillRect/>
          </a:stretch>
        </p:blipFill>
        <p:spPr bwMode="auto">
          <a:xfrm>
            <a:off x="1457325" y="4000504"/>
            <a:ext cx="6229350" cy="2000250"/>
          </a:xfrm>
          <a:prstGeom prst="rect">
            <a:avLst/>
          </a:prstGeom>
          <a:noFill/>
          <a:ln w="9525">
            <a:noFill/>
            <a:miter lim="800000"/>
            <a:headEnd/>
            <a:tailEnd/>
          </a:ln>
          <a:effectLst/>
        </p:spPr>
      </p:pic>
      <p:pic>
        <p:nvPicPr>
          <p:cNvPr id="15365" name="Picture 5"/>
          <p:cNvPicPr>
            <a:picLocks noChangeAspect="1" noChangeArrowheads="1"/>
          </p:cNvPicPr>
          <p:nvPr/>
        </p:nvPicPr>
        <p:blipFill>
          <a:blip r:embed="rId5" cstate="print"/>
          <a:srcRect/>
          <a:stretch>
            <a:fillRect/>
          </a:stretch>
        </p:blipFill>
        <p:spPr bwMode="auto">
          <a:xfrm>
            <a:off x="2252264" y="6005752"/>
            <a:ext cx="4320000" cy="28076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smtClean="0"/>
              <a:t>INPUT CAPTURE AND WAVE GENERATION IN AVR</a:t>
            </a:r>
            <a:r>
              <a:rPr lang="en-US" sz="2700" dirty="0" smtClean="0"/>
              <a:t/>
            </a:r>
            <a:br>
              <a:rPr lang="en-US" sz="2700" dirty="0" smtClean="0"/>
            </a:br>
            <a:r>
              <a:rPr lang="en-US" sz="2800" b="1" dirty="0" smtClean="0"/>
              <a:t> SECTION 15.2: WAVE GENERATION USING TIMER1</a:t>
            </a:r>
          </a:p>
        </p:txBody>
      </p:sp>
      <p:sp>
        <p:nvSpPr>
          <p:cNvPr id="4" name="Date Placeholder 3"/>
          <p:cNvSpPr>
            <a:spLocks noGrp="1"/>
          </p:cNvSpPr>
          <p:nvPr>
            <p:ph type="dt" sz="half" idx="10"/>
          </p:nvPr>
        </p:nvSpPr>
        <p:spPr/>
        <p:txBody>
          <a:bodyPr/>
          <a:lstStyle/>
          <a:p>
            <a:fld id="{5A152802-DF90-4108-9543-B38A239795C5}" type="datetime1">
              <a:rPr lang="en-US" smtClean="0"/>
              <a:pPr/>
              <a:t>2/20/2019</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39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a:xfrm>
            <a:off x="914400" y="1447800"/>
            <a:ext cx="3371848" cy="4624406"/>
          </a:xfrm>
        </p:spPr>
        <p:txBody>
          <a:bodyPr>
            <a:normAutofit/>
          </a:bodyPr>
          <a:lstStyle/>
          <a:p>
            <a:pPr marL="0" indent="274320" algn="just">
              <a:spcBef>
                <a:spcPts val="0"/>
              </a:spcBef>
              <a:buNone/>
            </a:pPr>
            <a:r>
              <a:rPr lang="en-US" sz="1800" dirty="0" smtClean="0"/>
              <a:t>In ATmega32, OC1A and OC1B are the alternative functions of PD5 and PD4, respectively. </a:t>
            </a:r>
          </a:p>
          <a:p>
            <a:pPr marL="0" indent="274320" algn="just">
              <a:spcBef>
                <a:spcPts val="0"/>
              </a:spcBef>
              <a:buNone/>
            </a:pPr>
            <a:endParaRPr lang="en-US" sz="1800" dirty="0" smtClean="0"/>
          </a:p>
          <a:p>
            <a:pPr marL="0" indent="274320" algn="just">
              <a:spcBef>
                <a:spcPts val="0"/>
              </a:spcBef>
              <a:buNone/>
            </a:pPr>
            <a:r>
              <a:rPr lang="en-US" sz="1800" dirty="0" smtClean="0"/>
              <a:t>The PD5 pin functions as an I/O port when both COM1A1 and COM1A0 are zero. Otherwise, the pin acts as a wave generator pin controlled by Waveform Generator A. </a:t>
            </a:r>
          </a:p>
          <a:p>
            <a:pPr marL="0" indent="274320" algn="just">
              <a:spcBef>
                <a:spcPts val="0"/>
              </a:spcBef>
              <a:buNone/>
            </a:pPr>
            <a:endParaRPr lang="en-US" sz="1800" dirty="0" smtClean="0"/>
          </a:p>
          <a:p>
            <a:pPr marL="0" indent="274320" algn="just">
              <a:spcBef>
                <a:spcPts val="0"/>
              </a:spcBef>
              <a:buNone/>
            </a:pPr>
            <a:r>
              <a:rPr lang="en-US" sz="1800" dirty="0" smtClean="0"/>
              <a:t>The PD4 functions as an I/O port when both COM1B1 and COM1B0 are zero. Otherwise, the pin acts as a wave generator pin controlled by Waveform Generator B.</a:t>
            </a:r>
            <a:endParaRPr lang="en-US" sz="2000" dirty="0"/>
          </a:p>
        </p:txBody>
      </p:sp>
      <p:pic>
        <p:nvPicPr>
          <p:cNvPr id="16386" name="Picture 2"/>
          <p:cNvPicPr>
            <a:picLocks noChangeAspect="1" noChangeArrowheads="1"/>
          </p:cNvPicPr>
          <p:nvPr/>
        </p:nvPicPr>
        <p:blipFill>
          <a:blip r:embed="rId3" cstate="print"/>
          <a:srcRect/>
          <a:stretch>
            <a:fillRect/>
          </a:stretch>
        </p:blipFill>
        <p:spPr bwMode="auto">
          <a:xfrm>
            <a:off x="4391054" y="1571643"/>
            <a:ext cx="4324350" cy="44291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smtClean="0"/>
              <a:t>INPUT CAPTURE AND WAVE GENERATION IN AVR </a:t>
            </a:r>
            <a:r>
              <a:rPr lang="en-US" sz="2700" dirty="0" smtClean="0"/>
              <a:t/>
            </a:r>
            <a:br>
              <a:rPr lang="en-US" sz="2700" dirty="0" smtClean="0"/>
            </a:br>
            <a:r>
              <a:rPr lang="en-US" sz="2800" b="1" dirty="0" smtClean="0"/>
              <a:t>SECTION 15.1: WAVE GENERATION USING 8-BIT TIMERS</a:t>
            </a:r>
          </a:p>
        </p:txBody>
      </p:sp>
      <p:sp>
        <p:nvSpPr>
          <p:cNvPr id="4" name="Date Placeholder 3"/>
          <p:cNvSpPr>
            <a:spLocks noGrp="1"/>
          </p:cNvSpPr>
          <p:nvPr>
            <p:ph type="dt" sz="half" idx="10"/>
          </p:nvPr>
        </p:nvSpPr>
        <p:spPr/>
        <p:txBody>
          <a:bodyPr/>
          <a:lstStyle/>
          <a:p>
            <a:fld id="{5A152802-DF90-4108-9543-B38A239795C5}" type="datetime1">
              <a:rPr lang="en-US" smtClean="0"/>
              <a:pPr/>
              <a:t>2/20/2019</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4</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a:xfrm>
            <a:off x="914400" y="1447800"/>
            <a:ext cx="7772400" cy="1624010"/>
          </a:xfrm>
        </p:spPr>
        <p:txBody>
          <a:bodyPr>
            <a:normAutofit/>
          </a:bodyPr>
          <a:lstStyle/>
          <a:p>
            <a:pPr marL="0" lvl="0" indent="274320" algn="just">
              <a:spcBef>
                <a:spcPts val="0"/>
              </a:spcBef>
              <a:buNone/>
            </a:pPr>
            <a:r>
              <a:rPr lang="en-US" sz="2000" dirty="0" smtClean="0"/>
              <a:t>When the </a:t>
            </a:r>
            <a:r>
              <a:rPr lang="en-US" sz="2000" dirty="0" err="1" smtClean="0"/>
              <a:t>TCNTn</a:t>
            </a:r>
            <a:r>
              <a:rPr lang="en-US" sz="2000" dirty="0" smtClean="0"/>
              <a:t> register reaches Top or Bottom or compare match occurs, the waveform generator is informed. Then the waveform generator changes the state of the OC0 pin according to the mode of the timer (WGM01:00 bits of the TCCR0 register) and the COM01 (Compare Output Mode) and COM00 bits. See Figure 15-4. </a:t>
            </a:r>
          </a:p>
          <a:p>
            <a:pPr>
              <a:buNone/>
            </a:pPr>
            <a:endParaRPr lang="en-US" sz="2000" dirty="0"/>
          </a:p>
        </p:txBody>
      </p:sp>
      <p:pic>
        <p:nvPicPr>
          <p:cNvPr id="1034" name="Picture 10"/>
          <p:cNvPicPr>
            <a:picLocks noChangeArrowheads="1"/>
          </p:cNvPicPr>
          <p:nvPr/>
        </p:nvPicPr>
        <p:blipFill>
          <a:blip r:embed="rId3" cstate="print"/>
          <a:srcRect/>
          <a:stretch>
            <a:fillRect/>
          </a:stretch>
        </p:blipFill>
        <p:spPr bwMode="auto">
          <a:xfrm>
            <a:off x="1428728" y="3000372"/>
            <a:ext cx="6480000" cy="3240000"/>
          </a:xfrm>
          <a:prstGeom prst="rect">
            <a:avLst/>
          </a:prstGeom>
          <a:noFill/>
          <a:ln w="9525">
            <a:noFill/>
            <a:miter lim="800000"/>
            <a:headEnd/>
            <a:tailEnd/>
          </a:ln>
          <a:effectLst/>
        </p:spPr>
      </p:pic>
      <p:sp>
        <p:nvSpPr>
          <p:cNvPr id="18" name="Content Placeholder 7"/>
          <p:cNvSpPr txBox="1">
            <a:spLocks/>
          </p:cNvSpPr>
          <p:nvPr/>
        </p:nvSpPr>
        <p:spPr>
          <a:xfrm>
            <a:off x="642910" y="2376494"/>
            <a:ext cx="1928826" cy="2909894"/>
          </a:xfrm>
          <a:prstGeom prst="rect">
            <a:avLst/>
          </a:prstGeom>
        </p:spPr>
        <p:txBody>
          <a:bodyPr vert="horz">
            <a:normAutofit/>
          </a:bodyPr>
          <a:lstStyle/>
          <a:p>
            <a:pPr marL="0" marR="0" lvl="0" indent="274320" algn="just" defTabSz="914400" rtl="0" eaLnBrk="1" fontAlgn="auto" latinLnBrk="0" hangingPunct="1">
              <a:lnSpc>
                <a:spcPct val="100000"/>
              </a:lnSpc>
              <a:spcBef>
                <a:spcPts val="0"/>
              </a:spcBef>
              <a:spcAft>
                <a:spcPts val="0"/>
              </a:spcAft>
              <a:buClr>
                <a:schemeClr val="accent1"/>
              </a:buClr>
              <a:buSzPct val="85000"/>
              <a:buFont typeface="Wingdings 2"/>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274320" algn="just" defTabSz="914400" rtl="0" eaLnBrk="1" fontAlgn="auto" latinLnBrk="0" hangingPunct="1">
              <a:lnSpc>
                <a:spcPct val="100000"/>
              </a:lnSpc>
              <a:spcBef>
                <a:spcPts val="0"/>
              </a:spcBef>
              <a:spcAft>
                <a:spcPts val="0"/>
              </a:spcAft>
              <a:buClr>
                <a:schemeClr val="accent1"/>
              </a:buClr>
              <a:buSzPct val="85000"/>
              <a:buFont typeface="Wingdings 2"/>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Rectangle 8"/>
          <p:cNvSpPr/>
          <p:nvPr/>
        </p:nvSpPr>
        <p:spPr>
          <a:xfrm>
            <a:off x="1475656" y="2996952"/>
            <a:ext cx="6408712" cy="3024336"/>
          </a:xfrm>
          <a:prstGeom prst="rect">
            <a:avLst/>
          </a:prstGeom>
          <a:solidFill>
            <a:srgbClr val="0066FF">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smtClean="0"/>
              <a:t>INPUT CAPTURE AND WAVE GENERATION IN AVR</a:t>
            </a:r>
            <a:r>
              <a:rPr lang="en-US" sz="2700" dirty="0" smtClean="0"/>
              <a:t/>
            </a:r>
            <a:br>
              <a:rPr lang="en-US" sz="2700" dirty="0" smtClean="0"/>
            </a:br>
            <a:r>
              <a:rPr lang="en-US" sz="2800" b="1" dirty="0" smtClean="0"/>
              <a:t> SECTION 15.2: WAVE GENERATION USING TIMER1</a:t>
            </a:r>
          </a:p>
        </p:txBody>
      </p:sp>
      <p:sp>
        <p:nvSpPr>
          <p:cNvPr id="4" name="Date Placeholder 3"/>
          <p:cNvSpPr>
            <a:spLocks noGrp="1"/>
          </p:cNvSpPr>
          <p:nvPr>
            <p:ph type="dt" sz="half" idx="10"/>
          </p:nvPr>
        </p:nvSpPr>
        <p:spPr/>
        <p:txBody>
          <a:bodyPr/>
          <a:lstStyle/>
          <a:p>
            <a:fld id="{5A152802-DF90-4108-9543-B38A239795C5}" type="datetime1">
              <a:rPr lang="en-US" smtClean="0"/>
              <a:pPr/>
              <a:t>2/20/2019</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40</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a:xfrm>
            <a:off x="842962" y="1357298"/>
            <a:ext cx="7443814" cy="4952022"/>
          </a:xfrm>
        </p:spPr>
        <p:txBody>
          <a:bodyPr>
            <a:normAutofit/>
          </a:bodyPr>
          <a:lstStyle/>
          <a:p>
            <a:pPr marL="0" indent="0" algn="just">
              <a:spcBef>
                <a:spcPts val="0"/>
              </a:spcBef>
              <a:buNone/>
            </a:pPr>
            <a:r>
              <a:rPr lang="en-US" sz="2400" b="1" dirty="0" smtClean="0"/>
              <a:t>Wave generation in Normal and CTC modes</a:t>
            </a:r>
          </a:p>
          <a:p>
            <a:pPr marL="0" indent="274320" algn="just">
              <a:spcBef>
                <a:spcPts val="0"/>
              </a:spcBef>
              <a:buNone/>
            </a:pPr>
            <a:endParaRPr lang="en-US" sz="2000" dirty="0" smtClean="0"/>
          </a:p>
          <a:p>
            <a:pPr marL="0" indent="274320" algn="just">
              <a:spcBef>
                <a:spcPts val="0"/>
              </a:spcBef>
              <a:buNone/>
            </a:pPr>
            <a:r>
              <a:rPr lang="en-US" sz="2000" dirty="0" smtClean="0"/>
              <a:t>When Timer1 is in CTC (WGM13:0 = 0100 or WGM13:0 = 1100) or Normal (WGM13:0 = 0000) mode after a compare match occurs, the waveform generators can perform one of the following actions, depending on the values of </a:t>
            </a:r>
            <a:r>
              <a:rPr lang="pt-BR" sz="2000" dirty="0" smtClean="0"/>
              <a:t>COM1A1:0 and COM1B1:0 bits, respectively:</a:t>
            </a:r>
          </a:p>
          <a:p>
            <a:r>
              <a:rPr lang="en-US" sz="2000" dirty="0" smtClean="0"/>
              <a:t>Remain unaffected</a:t>
            </a:r>
          </a:p>
          <a:p>
            <a:r>
              <a:rPr lang="en-US" sz="2000" dirty="0" smtClean="0"/>
              <a:t>Toggle the OC1x pin (OC1A or OC1B)</a:t>
            </a:r>
          </a:p>
          <a:p>
            <a:r>
              <a:rPr lang="en-US" sz="2000" dirty="0" smtClean="0"/>
              <a:t>Clear (drive low) the OC1x pin</a:t>
            </a:r>
          </a:p>
          <a:p>
            <a:r>
              <a:rPr lang="en-US" sz="2000" dirty="0" smtClean="0"/>
              <a:t>Set (drive high) the OC1x pin</a:t>
            </a:r>
          </a:p>
          <a:p>
            <a:pPr marL="0" indent="274320" algn="just">
              <a:spcBef>
                <a:spcPts val="0"/>
              </a:spcBef>
              <a:buNone/>
            </a:pPr>
            <a:endParaRPr lang="en-US" sz="2000" dirty="0" smtClean="0"/>
          </a:p>
          <a:p>
            <a:pPr marL="0" indent="274320" algn="just">
              <a:spcBef>
                <a:spcPts val="0"/>
              </a:spcBef>
              <a:buNone/>
            </a:pPr>
            <a:r>
              <a:rPr lang="en-US" sz="2000" dirty="0" smtClean="0"/>
              <a:t>The COM1A1 and COM1A0 bits select the operation of OC1A, while COM1B1 and COM1B0 select the operation of OC1B.</a:t>
            </a:r>
          </a:p>
          <a:p>
            <a:pPr marL="0" indent="274320">
              <a:spcBef>
                <a:spcPts val="0"/>
              </a:spcBef>
              <a:buNone/>
            </a:pPr>
            <a:endParaRPr lang="pt-BR"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endParaRPr lang="en-US" sz="2000" dirty="0" smtClean="0"/>
          </a:p>
          <a:p>
            <a:pPr>
              <a:buNone/>
            </a:pPr>
            <a:endParaRPr lang="en-US" sz="20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smtClean="0"/>
              <a:t>INPUT CAPTURE AND WAVE GENERATION IN AVR</a:t>
            </a:r>
            <a:r>
              <a:rPr lang="en-US" sz="2700" dirty="0" smtClean="0"/>
              <a:t/>
            </a:r>
            <a:br>
              <a:rPr lang="en-US" sz="2700" dirty="0" smtClean="0"/>
            </a:br>
            <a:r>
              <a:rPr lang="en-US" sz="2800" b="1" dirty="0" smtClean="0"/>
              <a:t> SECTION 15.2: WAVE GENERATION USING TIMER1</a:t>
            </a:r>
          </a:p>
        </p:txBody>
      </p:sp>
      <p:sp>
        <p:nvSpPr>
          <p:cNvPr id="4" name="Date Placeholder 3"/>
          <p:cNvSpPr>
            <a:spLocks noGrp="1"/>
          </p:cNvSpPr>
          <p:nvPr>
            <p:ph type="dt" sz="half" idx="10"/>
          </p:nvPr>
        </p:nvSpPr>
        <p:spPr/>
        <p:txBody>
          <a:bodyPr/>
          <a:lstStyle/>
          <a:p>
            <a:fld id="{5A152802-DF90-4108-9543-B38A239795C5}" type="datetime1">
              <a:rPr lang="en-US" smtClean="0"/>
              <a:pPr/>
              <a:t>2/20/2019</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41</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3" name="Rectangle 2"/>
          <p:cNvSpPr/>
          <p:nvPr/>
        </p:nvSpPr>
        <p:spPr>
          <a:xfrm>
            <a:off x="914400" y="1496120"/>
            <a:ext cx="7402016" cy="2585323"/>
          </a:xfrm>
          <a:prstGeom prst="rect">
            <a:avLst/>
          </a:prstGeom>
        </p:spPr>
        <p:txBody>
          <a:bodyPr wrap="square">
            <a:spAutoFit/>
          </a:bodyPr>
          <a:lstStyle/>
          <a:p>
            <a:r>
              <a:rPr lang="en-US" sz="2400" dirty="0">
                <a:solidFill>
                  <a:srgbClr val="FF0000"/>
                </a:solidFill>
              </a:rPr>
              <a:t>Example 15-14 </a:t>
            </a:r>
          </a:p>
          <a:p>
            <a:r>
              <a:rPr lang="en-US" sz="2000" dirty="0"/>
              <a:t>Using Figures 15-8 and 15-14, find the values of the TCCR1A and TCCR1B registers if we want to clear the OC1A pin upon match, with no prescaler, internal clock, and Normal mode. </a:t>
            </a:r>
          </a:p>
          <a:p>
            <a:r>
              <a:rPr lang="en-US" sz="2400" dirty="0">
                <a:solidFill>
                  <a:srgbClr val="0066FF"/>
                </a:solidFill>
              </a:rPr>
              <a:t>Solution: </a:t>
            </a:r>
          </a:p>
          <a:p>
            <a:r>
              <a:rPr lang="en-US" dirty="0"/>
              <a:t>WGM13:10 = 0000 = Normal mode </a:t>
            </a:r>
            <a:endParaRPr lang="en-US" dirty="0" smtClean="0"/>
          </a:p>
          <a:p>
            <a:r>
              <a:rPr lang="en-US" dirty="0" smtClean="0"/>
              <a:t>COM1A </a:t>
            </a:r>
            <a:r>
              <a:rPr lang="en-US" dirty="0"/>
              <a:t>1 :0 = 10 = Clear </a:t>
            </a:r>
            <a:endParaRPr lang="en-US" dirty="0" smtClean="0"/>
          </a:p>
          <a:p>
            <a:r>
              <a:rPr lang="en-US" dirty="0" smtClean="0"/>
              <a:t>CS </a:t>
            </a:r>
            <a:r>
              <a:rPr lang="en-US" dirty="0"/>
              <a:t>12:10 = 001 = No prescaler </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600" y="4149080"/>
            <a:ext cx="7315200" cy="1603746"/>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smtClean="0"/>
              <a:t>INPUT CAPTURE AND WAVE GENERATION IN AVR</a:t>
            </a:r>
            <a:r>
              <a:rPr lang="en-US" sz="2700" dirty="0" smtClean="0"/>
              <a:t/>
            </a:r>
            <a:br>
              <a:rPr lang="en-US" sz="2700" dirty="0" smtClean="0"/>
            </a:br>
            <a:r>
              <a:rPr lang="en-US" sz="2800" b="1" dirty="0" smtClean="0"/>
              <a:t> SECTION 15.2: WAVE GENERATION USING TIMER1</a:t>
            </a:r>
          </a:p>
        </p:txBody>
      </p:sp>
      <p:sp>
        <p:nvSpPr>
          <p:cNvPr id="4" name="Date Placeholder 3"/>
          <p:cNvSpPr>
            <a:spLocks noGrp="1"/>
          </p:cNvSpPr>
          <p:nvPr>
            <p:ph type="dt" sz="half" idx="10"/>
          </p:nvPr>
        </p:nvSpPr>
        <p:spPr/>
        <p:txBody>
          <a:bodyPr/>
          <a:lstStyle/>
          <a:p>
            <a:fld id="{5A152802-DF90-4108-9543-B38A239795C5}" type="datetime1">
              <a:rPr lang="en-US" smtClean="0"/>
              <a:pPr/>
              <a:t>2/20/2019</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42</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a:xfrm>
            <a:off x="914400" y="1447800"/>
            <a:ext cx="7372376" cy="4573488"/>
          </a:xfrm>
        </p:spPr>
        <p:txBody>
          <a:bodyPr>
            <a:normAutofit/>
          </a:bodyPr>
          <a:lstStyle/>
          <a:p>
            <a:pPr>
              <a:buNone/>
            </a:pPr>
            <a:r>
              <a:rPr lang="en-US" sz="2000" b="1" dirty="0" smtClean="0"/>
              <a:t>Waveform generators in Timer1</a:t>
            </a:r>
          </a:p>
          <a:p>
            <a:pPr marL="0" indent="274320" algn="just">
              <a:spcBef>
                <a:spcPts val="0"/>
              </a:spcBef>
              <a:buNone/>
            </a:pPr>
            <a:r>
              <a:rPr lang="en-US" sz="2000" dirty="0" smtClean="0"/>
              <a:t>In examining Figures 15-12 and 15-13 we see that Timer1 has two independent waveform generators: </a:t>
            </a:r>
            <a:r>
              <a:rPr lang="en-US" sz="2000" dirty="0" smtClean="0">
                <a:solidFill>
                  <a:srgbClr val="FF0000"/>
                </a:solidFill>
              </a:rPr>
              <a:t>Waveform Generator A </a:t>
            </a:r>
            <a:r>
              <a:rPr lang="en-US" sz="2000" dirty="0" smtClean="0"/>
              <a:t>and </a:t>
            </a:r>
            <a:r>
              <a:rPr lang="en-US" sz="2000" dirty="0" smtClean="0">
                <a:solidFill>
                  <a:srgbClr val="0066FF"/>
                </a:solidFill>
              </a:rPr>
              <a:t>Waveform Generator B</a:t>
            </a:r>
            <a:r>
              <a:rPr lang="en-US" sz="2000" dirty="0" smtClean="0"/>
              <a:t>. </a:t>
            </a:r>
          </a:p>
          <a:p>
            <a:pPr marL="0" indent="0" algn="just">
              <a:spcBef>
                <a:spcPts val="0"/>
              </a:spcBef>
              <a:buNone/>
            </a:pPr>
            <a:r>
              <a:rPr lang="en-US" sz="2400" dirty="0">
                <a:solidFill>
                  <a:srgbClr val="FF0000"/>
                </a:solidFill>
              </a:rPr>
              <a:t>Example 15-15 </a:t>
            </a:r>
          </a:p>
          <a:p>
            <a:pPr marL="0" indent="0" algn="just">
              <a:spcBef>
                <a:spcPts val="0"/>
              </a:spcBef>
              <a:buNone/>
            </a:pPr>
            <a:r>
              <a:rPr lang="en-US" sz="2000" dirty="0"/>
              <a:t>Find the value for TCCR1A and TCCR1B to program </a:t>
            </a:r>
            <a:r>
              <a:rPr lang="en-US" sz="2000" dirty="0" err="1"/>
              <a:t>Timerl</a:t>
            </a:r>
            <a:r>
              <a:rPr lang="en-US" sz="2000" dirty="0"/>
              <a:t> as Normal mode and the OC 1 A generator as square wave generator and no prescaler. </a:t>
            </a:r>
          </a:p>
          <a:p>
            <a:pPr marL="0" indent="0" algn="just">
              <a:spcBef>
                <a:spcPts val="0"/>
              </a:spcBef>
              <a:buNone/>
            </a:pPr>
            <a:r>
              <a:rPr lang="en-US" sz="2400" dirty="0">
                <a:solidFill>
                  <a:srgbClr val="0066FF"/>
                </a:solidFill>
              </a:rPr>
              <a:t>Solution: </a:t>
            </a:r>
          </a:p>
          <a:p>
            <a:pPr marL="0" indent="0" algn="just">
              <a:spcBef>
                <a:spcPts val="0"/>
              </a:spcBef>
              <a:buNone/>
            </a:pPr>
            <a:r>
              <a:rPr lang="en-US" sz="2000" dirty="0"/>
              <a:t>WGM13:10 = 0000 = Normal mode </a:t>
            </a:r>
            <a:endParaRPr lang="en-US" sz="2000" dirty="0" smtClean="0"/>
          </a:p>
          <a:p>
            <a:pPr marL="0" indent="0" algn="just">
              <a:spcBef>
                <a:spcPts val="0"/>
              </a:spcBef>
              <a:buNone/>
            </a:pPr>
            <a:r>
              <a:rPr lang="en-US" sz="2000" dirty="0" smtClean="0"/>
              <a:t>COM1A1:0 </a:t>
            </a:r>
            <a:r>
              <a:rPr lang="en-US" sz="2000" dirty="0"/>
              <a:t>= 01 = Toggle </a:t>
            </a:r>
            <a:endParaRPr lang="en-US" sz="2000" dirty="0" smtClean="0"/>
          </a:p>
          <a:p>
            <a:pPr marL="0" indent="0" algn="just">
              <a:spcBef>
                <a:spcPts val="0"/>
              </a:spcBef>
              <a:buNone/>
            </a:pPr>
            <a:r>
              <a:rPr lang="en-US" sz="2000" dirty="0" smtClean="0"/>
              <a:t>CS12 </a:t>
            </a:r>
            <a:r>
              <a:rPr lang="en-US" sz="2000" dirty="0"/>
              <a:t>:10 = 001 = No prescaler </a:t>
            </a:r>
            <a:endParaRPr lang="en-US" sz="2000" dirty="0" smtClean="0"/>
          </a:p>
          <a:p>
            <a:pPr marL="0" indent="0" algn="just">
              <a:spcBef>
                <a:spcPts val="0"/>
              </a:spcBef>
              <a:buNone/>
            </a:pPr>
            <a:r>
              <a:rPr lang="en-US" sz="2000" dirty="0" smtClean="0"/>
              <a:t>FOC1A </a:t>
            </a:r>
            <a:r>
              <a:rPr lang="en-US" sz="2000" dirty="0"/>
              <a:t>= 1 </a:t>
            </a:r>
            <a:endParaRPr lang="en-US" sz="2000" dirty="0" smtClean="0"/>
          </a:p>
          <a:p>
            <a:pPr marL="0" indent="0" algn="just">
              <a:spcBef>
                <a:spcPts val="0"/>
              </a:spcBef>
              <a:buNone/>
            </a:pPr>
            <a:r>
              <a:rPr lang="en-US" sz="2000" dirty="0" smtClean="0"/>
              <a:t>FOC1B </a:t>
            </a:r>
            <a:r>
              <a:rPr lang="en-US" sz="2000" dirty="0"/>
              <a:t>= 1 </a:t>
            </a:r>
          </a:p>
          <a:p>
            <a:pPr marL="0" indent="274320" algn="just">
              <a:spcBef>
                <a:spcPts val="0"/>
              </a:spcBef>
              <a:buNone/>
            </a:pPr>
            <a:endParaRPr lang="en-US" sz="2000" dirty="0" smtClean="0"/>
          </a:p>
          <a:p>
            <a:endParaRPr lang="en-US" sz="2000" dirty="0" smtClean="0"/>
          </a:p>
          <a:p>
            <a:pPr>
              <a:buNone/>
            </a:pPr>
            <a:endParaRPr lang="en-US" sz="20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9752" y="5069967"/>
            <a:ext cx="6571488" cy="1359408"/>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smtClean="0"/>
              <a:t>INPUT CAPTURE AND WAVE GENERATION IN AVR</a:t>
            </a:r>
            <a:r>
              <a:rPr lang="en-US" sz="2700" dirty="0" smtClean="0"/>
              <a:t/>
            </a:r>
            <a:br>
              <a:rPr lang="en-US" sz="2700" dirty="0" smtClean="0"/>
            </a:br>
            <a:r>
              <a:rPr lang="en-US" sz="2800" b="1" dirty="0" smtClean="0"/>
              <a:t> SECTION 15.2: WAVE GENERATION USING TIMER1</a:t>
            </a:r>
          </a:p>
        </p:txBody>
      </p:sp>
      <p:sp>
        <p:nvSpPr>
          <p:cNvPr id="4" name="Date Placeholder 3"/>
          <p:cNvSpPr>
            <a:spLocks noGrp="1"/>
          </p:cNvSpPr>
          <p:nvPr>
            <p:ph type="dt" sz="half" idx="10"/>
          </p:nvPr>
        </p:nvSpPr>
        <p:spPr/>
        <p:txBody>
          <a:bodyPr/>
          <a:lstStyle/>
          <a:p>
            <a:fld id="{5A152802-DF90-4108-9543-B38A239795C5}" type="datetime1">
              <a:rPr lang="en-US" smtClean="0"/>
              <a:pPr/>
              <a:t>2/20/2019</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43</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3" name="Rectangle 2"/>
          <p:cNvSpPr/>
          <p:nvPr/>
        </p:nvSpPr>
        <p:spPr>
          <a:xfrm>
            <a:off x="827584" y="1426806"/>
            <a:ext cx="7618000" cy="1077218"/>
          </a:xfrm>
          <a:prstGeom prst="rect">
            <a:avLst/>
          </a:prstGeom>
        </p:spPr>
        <p:txBody>
          <a:bodyPr wrap="square">
            <a:spAutoFit/>
          </a:bodyPr>
          <a:lstStyle/>
          <a:p>
            <a:r>
              <a:rPr lang="en-US" sz="2400" dirty="0">
                <a:solidFill>
                  <a:srgbClr val="FF0000"/>
                </a:solidFill>
              </a:rPr>
              <a:t>Example 15-16 </a:t>
            </a:r>
          </a:p>
          <a:p>
            <a:r>
              <a:rPr lang="en-US" sz="2000" dirty="0"/>
              <a:t>Assuming XTAL = 8 MHz, calculate the frequency of the wave generated by the </a:t>
            </a:r>
            <a:r>
              <a:rPr lang="en-US" sz="2000" dirty="0" smtClean="0"/>
              <a:t>following </a:t>
            </a:r>
            <a:r>
              <a:rPr lang="en-US" sz="2000" dirty="0"/>
              <a:t>program:</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600" y="2451139"/>
            <a:ext cx="7315200" cy="1841957"/>
          </a:xfrm>
          <a:prstGeom prst="rect">
            <a:avLst/>
          </a:prstGeom>
        </p:spPr>
      </p:pic>
      <p:sp>
        <p:nvSpPr>
          <p:cNvPr id="8" name="Rectangle 7"/>
          <p:cNvSpPr/>
          <p:nvPr/>
        </p:nvSpPr>
        <p:spPr>
          <a:xfrm>
            <a:off x="901834" y="4365104"/>
            <a:ext cx="7543750" cy="1846659"/>
          </a:xfrm>
          <a:prstGeom prst="rect">
            <a:avLst/>
          </a:prstGeom>
        </p:spPr>
        <p:txBody>
          <a:bodyPr wrap="square">
            <a:spAutoFit/>
          </a:bodyPr>
          <a:lstStyle/>
          <a:p>
            <a:r>
              <a:rPr lang="en-US" sz="2400" dirty="0">
                <a:solidFill>
                  <a:srgbClr val="0066FF"/>
                </a:solidFill>
              </a:rPr>
              <a:t>Solution: </a:t>
            </a:r>
          </a:p>
          <a:p>
            <a:r>
              <a:rPr lang="en-US" dirty="0"/>
              <a:t>From one compare match to the next </a:t>
            </a:r>
            <a:r>
              <a:rPr lang="en-US" dirty="0" smtClean="0"/>
              <a:t>one</a:t>
            </a:r>
          </a:p>
          <a:p>
            <a:r>
              <a:rPr lang="en-US" dirty="0" smtClean="0"/>
              <a:t> </a:t>
            </a:r>
            <a:r>
              <a:rPr lang="en-US" dirty="0"/>
              <a:t>it takes 65,536 clocks and </a:t>
            </a:r>
            <a:endParaRPr lang="en-US" dirty="0" smtClean="0"/>
          </a:p>
          <a:p>
            <a:r>
              <a:rPr lang="en-US" dirty="0" err="1" smtClean="0"/>
              <a:t>T</a:t>
            </a:r>
            <a:r>
              <a:rPr lang="en-US" baseline="-25000" dirty="0" err="1" smtClean="0"/>
              <a:t>timer</a:t>
            </a:r>
            <a:r>
              <a:rPr lang="en-US" baseline="-25000" dirty="0" smtClean="0"/>
              <a:t> </a:t>
            </a:r>
            <a:r>
              <a:rPr lang="en-US" baseline="-25000" dirty="0"/>
              <a:t>clock</a:t>
            </a:r>
            <a:r>
              <a:rPr lang="en-US" dirty="0"/>
              <a:t> = 1/8 MHz = 0.125 </a:t>
            </a:r>
            <a:r>
              <a:rPr lang="en-US" dirty="0" smtClean="0"/>
              <a:t>µs </a:t>
            </a:r>
          </a:p>
          <a:p>
            <a:r>
              <a:rPr lang="en-US" dirty="0" err="1" smtClean="0"/>
              <a:t>T</a:t>
            </a:r>
            <a:r>
              <a:rPr lang="en-US" baseline="-25000" dirty="0" err="1" smtClean="0"/>
              <a:t>wave</a:t>
            </a:r>
            <a:r>
              <a:rPr lang="en-US" dirty="0" smtClean="0"/>
              <a:t> </a:t>
            </a:r>
            <a:r>
              <a:rPr lang="en-US" dirty="0"/>
              <a:t>= 2 </a:t>
            </a:r>
            <a:r>
              <a:rPr lang="en-US" dirty="0" smtClean="0"/>
              <a:t>× </a:t>
            </a:r>
            <a:r>
              <a:rPr lang="en-US" dirty="0"/>
              <a:t>65,536 </a:t>
            </a:r>
            <a:r>
              <a:rPr lang="en-US" dirty="0" smtClean="0"/>
              <a:t>× </a:t>
            </a:r>
            <a:r>
              <a:rPr lang="en-US" dirty="0"/>
              <a:t>0.125 </a:t>
            </a:r>
            <a:r>
              <a:rPr lang="en-US" dirty="0" smtClean="0"/>
              <a:t>µs </a:t>
            </a:r>
            <a:r>
              <a:rPr lang="en-US" dirty="0"/>
              <a:t>= 16,384 µ</a:t>
            </a:r>
            <a:r>
              <a:rPr lang="en-US" dirty="0" smtClean="0"/>
              <a:t>s </a:t>
            </a:r>
          </a:p>
          <a:p>
            <a:r>
              <a:rPr lang="en-US" dirty="0" err="1" smtClean="0"/>
              <a:t>F</a:t>
            </a:r>
            <a:r>
              <a:rPr lang="en-US" baseline="-25000" dirty="0" err="1" smtClean="0"/>
              <a:t>wave</a:t>
            </a:r>
            <a:r>
              <a:rPr lang="en-US" dirty="0" smtClean="0"/>
              <a:t> </a:t>
            </a:r>
            <a:r>
              <a:rPr lang="en-US" dirty="0"/>
              <a:t>= 1/16,384 µ</a:t>
            </a:r>
            <a:r>
              <a:rPr lang="en-US" dirty="0" smtClean="0"/>
              <a:t>s </a:t>
            </a:r>
            <a:r>
              <a:rPr lang="en-US" dirty="0"/>
              <a:t>= 61.035 Hz </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20816" y="4156680"/>
            <a:ext cx="3121152" cy="2499360"/>
          </a:xfrm>
          <a:prstGeom prst="rect">
            <a:avLst/>
          </a:prstGeom>
        </p:spPr>
      </p:pic>
    </p:spTree>
    <p:extLst>
      <p:ext uri="{BB962C8B-B14F-4D97-AF65-F5344CB8AC3E}">
        <p14:creationId xmlns:p14="http://schemas.microsoft.com/office/powerpoint/2010/main" val="385784313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smtClean="0"/>
              <a:t>INPUT CAPTURE AND WAVE GENERATION IN AVR</a:t>
            </a:r>
            <a:r>
              <a:rPr lang="en-US" sz="2700" dirty="0" smtClean="0"/>
              <a:t/>
            </a:r>
            <a:br>
              <a:rPr lang="en-US" sz="2700" dirty="0" smtClean="0"/>
            </a:br>
            <a:r>
              <a:rPr lang="en-US" sz="2800" b="1" dirty="0" smtClean="0"/>
              <a:t> SECTION 15.2: WAVE GENERATION USING TIMER1</a:t>
            </a:r>
          </a:p>
        </p:txBody>
      </p:sp>
      <p:sp>
        <p:nvSpPr>
          <p:cNvPr id="4" name="Date Placeholder 3"/>
          <p:cNvSpPr>
            <a:spLocks noGrp="1"/>
          </p:cNvSpPr>
          <p:nvPr>
            <p:ph type="dt" sz="half" idx="10"/>
          </p:nvPr>
        </p:nvSpPr>
        <p:spPr/>
        <p:txBody>
          <a:bodyPr/>
          <a:lstStyle/>
          <a:p>
            <a:fld id="{5A152802-DF90-4108-9543-B38A239795C5}" type="datetime1">
              <a:rPr lang="en-US" smtClean="0"/>
              <a:pPr/>
              <a:t>2/20/2019</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44</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a:xfrm>
            <a:off x="914400" y="1447800"/>
            <a:ext cx="7372376" cy="4762500"/>
          </a:xfrm>
        </p:spPr>
        <p:txBody>
          <a:bodyPr>
            <a:normAutofit/>
          </a:bodyPr>
          <a:lstStyle/>
          <a:p>
            <a:pPr marL="0" indent="274320" algn="just">
              <a:spcBef>
                <a:spcPts val="0"/>
              </a:spcBef>
              <a:buNone/>
            </a:pPr>
            <a:r>
              <a:rPr lang="en-US" sz="2000" dirty="0" smtClean="0"/>
              <a:t>CTC mode is better than Normal mode for generating square waves, as the frequency of the wave can be easily adjusted by changing the top value In CTC mode, when OCR1x has a lower value, compare match occurs earlier and the period of the generated wave is smaller (higher frequency).</a:t>
            </a:r>
          </a:p>
          <a:p>
            <a:pPr marL="0" indent="0" algn="just">
              <a:spcBef>
                <a:spcPts val="0"/>
              </a:spcBef>
              <a:buNone/>
            </a:pPr>
            <a:r>
              <a:rPr lang="en-US" sz="2400" dirty="0">
                <a:solidFill>
                  <a:srgbClr val="FF0000"/>
                </a:solidFill>
              </a:rPr>
              <a:t>Example 15-17 </a:t>
            </a:r>
          </a:p>
          <a:p>
            <a:pPr marL="0" indent="0" algn="just">
              <a:spcBef>
                <a:spcPts val="0"/>
              </a:spcBef>
              <a:buNone/>
            </a:pPr>
            <a:r>
              <a:rPr lang="en-US" sz="2000" dirty="0"/>
              <a:t>Find the value for TCCR1A and TCCR1B to program </a:t>
            </a:r>
            <a:r>
              <a:rPr lang="en-US" sz="2000" dirty="0" smtClean="0"/>
              <a:t>Timer1 </a:t>
            </a:r>
            <a:r>
              <a:rPr lang="en-US" sz="2000" dirty="0"/>
              <a:t>as CTC mode and the OC1A generator as square wave generator and no prescaler. </a:t>
            </a:r>
          </a:p>
          <a:p>
            <a:pPr marL="0" indent="0" algn="just">
              <a:spcBef>
                <a:spcPts val="0"/>
              </a:spcBef>
              <a:buNone/>
            </a:pPr>
            <a:r>
              <a:rPr lang="en-US" sz="2400" dirty="0">
                <a:solidFill>
                  <a:srgbClr val="0066FF"/>
                </a:solidFill>
              </a:rPr>
              <a:t>Solution: </a:t>
            </a:r>
          </a:p>
          <a:p>
            <a:pPr marL="0" indent="0" algn="just">
              <a:spcBef>
                <a:spcPts val="0"/>
              </a:spcBef>
              <a:buNone/>
            </a:pPr>
            <a:r>
              <a:rPr lang="en-US" sz="2000" dirty="0"/>
              <a:t>WGM13:10 = 0100 = CTC </a:t>
            </a:r>
            <a:endParaRPr lang="en-US" sz="2000" dirty="0" smtClean="0"/>
          </a:p>
          <a:p>
            <a:pPr marL="0" indent="0" algn="just">
              <a:spcBef>
                <a:spcPts val="0"/>
              </a:spcBef>
              <a:buNone/>
            </a:pPr>
            <a:r>
              <a:rPr lang="en-US" sz="2000" dirty="0" smtClean="0"/>
              <a:t>COM1A1:0 </a:t>
            </a:r>
            <a:r>
              <a:rPr lang="en-US" sz="2000" dirty="0"/>
              <a:t>= 01 = toggle </a:t>
            </a:r>
            <a:endParaRPr lang="en-US" sz="2000" dirty="0" smtClean="0"/>
          </a:p>
          <a:p>
            <a:pPr marL="0" indent="0" algn="just">
              <a:spcBef>
                <a:spcPts val="0"/>
              </a:spcBef>
              <a:buNone/>
            </a:pPr>
            <a:r>
              <a:rPr lang="en-US" sz="2000" dirty="0" smtClean="0"/>
              <a:t>CS </a:t>
            </a:r>
            <a:r>
              <a:rPr lang="en-US" sz="2000" dirty="0"/>
              <a:t>12:10 = 001 = no prescaler </a:t>
            </a:r>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endParaRPr lang="en-US" sz="2000" dirty="0" smtClean="0"/>
          </a:p>
          <a:p>
            <a:pPr>
              <a:buNone/>
            </a:pPr>
            <a:endParaRPr lang="en-US" sz="20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600" y="4941168"/>
            <a:ext cx="7315200" cy="1341620"/>
          </a:xfrm>
          <a:prstGeom prst="rect">
            <a:avLst/>
          </a:prstGeo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smtClean="0"/>
              <a:t>INPUT CAPTURE AND WAVE GENERATION IN AVR</a:t>
            </a:r>
            <a:r>
              <a:rPr lang="en-US" sz="2700" dirty="0" smtClean="0"/>
              <a:t/>
            </a:r>
            <a:br>
              <a:rPr lang="en-US" sz="2700" dirty="0" smtClean="0"/>
            </a:br>
            <a:r>
              <a:rPr lang="en-US" sz="2800" b="1" dirty="0" smtClean="0"/>
              <a:t> SECTION 15.2: WAVE GENERATION USING TIMER1</a:t>
            </a:r>
          </a:p>
        </p:txBody>
      </p:sp>
      <p:sp>
        <p:nvSpPr>
          <p:cNvPr id="4" name="Date Placeholder 3"/>
          <p:cNvSpPr>
            <a:spLocks noGrp="1"/>
          </p:cNvSpPr>
          <p:nvPr>
            <p:ph type="dt" sz="half" idx="10"/>
          </p:nvPr>
        </p:nvSpPr>
        <p:spPr/>
        <p:txBody>
          <a:bodyPr/>
          <a:lstStyle/>
          <a:p>
            <a:fld id="{5A152802-DF90-4108-9543-B38A239795C5}" type="datetime1">
              <a:rPr lang="en-US" smtClean="0"/>
              <a:pPr/>
              <a:t>2/20/2019</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45</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22531" name="Picture 3"/>
          <p:cNvPicPr>
            <a:picLocks noChangeAspect="1" noChangeArrowheads="1"/>
          </p:cNvPicPr>
          <p:nvPr/>
        </p:nvPicPr>
        <p:blipFill>
          <a:blip r:embed="rId3" cstate="print"/>
          <a:srcRect/>
          <a:stretch>
            <a:fillRect/>
          </a:stretch>
        </p:blipFill>
        <p:spPr bwMode="auto">
          <a:xfrm>
            <a:off x="1378148" y="1357298"/>
            <a:ext cx="6480000" cy="512059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smtClean="0"/>
              <a:t>INPUT CAPTURE AND WAVE GENERATION IN AVR</a:t>
            </a:r>
            <a:r>
              <a:rPr lang="en-US" sz="2700" dirty="0" smtClean="0"/>
              <a:t/>
            </a:r>
            <a:br>
              <a:rPr lang="en-US" sz="2700" dirty="0" smtClean="0"/>
            </a:br>
            <a:r>
              <a:rPr lang="en-US" sz="2800" b="1" dirty="0" smtClean="0"/>
              <a:t> SECTION 15.2: WAVE GENERATION USING TIMER1</a:t>
            </a:r>
          </a:p>
        </p:txBody>
      </p:sp>
      <p:sp>
        <p:nvSpPr>
          <p:cNvPr id="4" name="Date Placeholder 3"/>
          <p:cNvSpPr>
            <a:spLocks noGrp="1"/>
          </p:cNvSpPr>
          <p:nvPr>
            <p:ph type="dt" sz="half" idx="10"/>
          </p:nvPr>
        </p:nvSpPr>
        <p:spPr/>
        <p:txBody>
          <a:bodyPr/>
          <a:lstStyle/>
          <a:p>
            <a:fld id="{5A152802-DF90-4108-9543-B38A239795C5}" type="datetime1">
              <a:rPr lang="en-US" smtClean="0"/>
              <a:pPr/>
              <a:t>2/20/2019</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46</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3" name="Content Placeholder 2"/>
          <p:cNvSpPr>
            <a:spLocks noGrp="1"/>
          </p:cNvSpPr>
          <p:nvPr>
            <p:ph sz="quarter" idx="1"/>
          </p:nvPr>
        </p:nvSpPr>
        <p:spPr>
          <a:xfrm>
            <a:off x="914400" y="1447800"/>
            <a:ext cx="7772400" cy="5181600"/>
          </a:xfrm>
        </p:spPr>
        <p:txBody>
          <a:bodyPr>
            <a:normAutofit lnSpcReduction="10000"/>
          </a:bodyPr>
          <a:lstStyle/>
          <a:p>
            <a:pPr marL="0" indent="0">
              <a:buNone/>
            </a:pPr>
            <a:r>
              <a:rPr lang="en-US" sz="2400" dirty="0">
                <a:solidFill>
                  <a:srgbClr val="FF0000"/>
                </a:solidFill>
              </a:rPr>
              <a:t>Example 15-18 </a:t>
            </a:r>
          </a:p>
          <a:p>
            <a:pPr marL="0" indent="0">
              <a:buNone/>
            </a:pPr>
            <a:r>
              <a:rPr lang="en-US" sz="2000" dirty="0"/>
              <a:t>Assuming XTAL = 8 MHz, calculate the frequency of the wave generated by the </a:t>
            </a:r>
            <a:r>
              <a:rPr lang="en-US" sz="2000" dirty="0" smtClean="0"/>
              <a:t>following </a:t>
            </a:r>
            <a:r>
              <a:rPr lang="en-US" sz="2000" dirty="0"/>
              <a:t>program: </a:t>
            </a: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r>
              <a:rPr lang="en-US" sz="2400" dirty="0">
                <a:solidFill>
                  <a:srgbClr val="0066FF"/>
                </a:solidFill>
              </a:rPr>
              <a:t>Solution: </a:t>
            </a:r>
          </a:p>
          <a:p>
            <a:pPr marL="0" indent="0">
              <a:buNone/>
            </a:pPr>
            <a:r>
              <a:rPr lang="en-US" sz="2000" dirty="0"/>
              <a:t>From one compare match to the next one it </a:t>
            </a:r>
            <a:r>
              <a:rPr lang="en-US" sz="2000" dirty="0" smtClean="0"/>
              <a:t>takes</a:t>
            </a:r>
          </a:p>
          <a:p>
            <a:pPr marL="0" indent="0">
              <a:buNone/>
            </a:pPr>
            <a:r>
              <a:rPr lang="en-US" sz="2000" dirty="0" smtClean="0"/>
              <a:t>512 </a:t>
            </a:r>
            <a:r>
              <a:rPr lang="en-US" sz="2000" dirty="0"/>
              <a:t>+ 1 = 513 clocks </a:t>
            </a:r>
            <a:r>
              <a:rPr lang="en-US" sz="2000" dirty="0" smtClean="0"/>
              <a:t>and</a:t>
            </a:r>
          </a:p>
          <a:p>
            <a:pPr marL="0" indent="0">
              <a:buNone/>
            </a:pPr>
            <a:r>
              <a:rPr lang="en-US" sz="2000" dirty="0" smtClean="0"/>
              <a:t> </a:t>
            </a:r>
            <a:r>
              <a:rPr lang="en-US" sz="2000" dirty="0" err="1" smtClean="0"/>
              <a:t>T</a:t>
            </a:r>
            <a:r>
              <a:rPr lang="en-US" sz="2000" baseline="-25000" dirty="0" err="1" smtClean="0"/>
              <a:t>timer</a:t>
            </a:r>
            <a:r>
              <a:rPr lang="en-US" sz="2000" baseline="-25000" dirty="0" smtClean="0"/>
              <a:t> </a:t>
            </a:r>
            <a:r>
              <a:rPr lang="en-US" sz="2000" baseline="-25000" dirty="0"/>
              <a:t>clock</a:t>
            </a:r>
            <a:r>
              <a:rPr lang="en-US" sz="2000" dirty="0"/>
              <a:t> = 1 / 8 MHz = 0.125 </a:t>
            </a:r>
            <a:r>
              <a:rPr lang="en-US" sz="2000" dirty="0" smtClean="0"/>
              <a:t>µs </a:t>
            </a:r>
          </a:p>
          <a:p>
            <a:pPr marL="0" indent="0">
              <a:buNone/>
            </a:pPr>
            <a:r>
              <a:rPr lang="en-US" sz="2000" dirty="0" err="1" smtClean="0"/>
              <a:t>T</a:t>
            </a:r>
            <a:r>
              <a:rPr lang="en-US" sz="2000" baseline="-25000" dirty="0" err="1" smtClean="0"/>
              <a:t>wave</a:t>
            </a:r>
            <a:r>
              <a:rPr lang="en-US" sz="2000" dirty="0" smtClean="0"/>
              <a:t> </a:t>
            </a:r>
            <a:r>
              <a:rPr lang="en-US" sz="2000" dirty="0"/>
              <a:t>= 2 </a:t>
            </a:r>
            <a:r>
              <a:rPr lang="en-US" sz="2000" dirty="0" smtClean="0"/>
              <a:t>× </a:t>
            </a:r>
            <a:r>
              <a:rPr lang="en-US" sz="2000" dirty="0"/>
              <a:t>513 </a:t>
            </a:r>
            <a:r>
              <a:rPr lang="en-US" sz="2000" dirty="0" smtClean="0"/>
              <a:t>× </a:t>
            </a:r>
            <a:r>
              <a:rPr lang="en-US" sz="2000" dirty="0"/>
              <a:t>0.125 µ</a:t>
            </a:r>
            <a:r>
              <a:rPr lang="en-US" sz="2000" dirty="0" smtClean="0"/>
              <a:t>s </a:t>
            </a:r>
            <a:r>
              <a:rPr lang="en-US" sz="2000" dirty="0"/>
              <a:t>= 128.25 µ</a:t>
            </a:r>
            <a:r>
              <a:rPr lang="en-US" sz="2000" dirty="0" smtClean="0"/>
              <a:t>s </a:t>
            </a:r>
          </a:p>
          <a:p>
            <a:pPr marL="0" indent="0">
              <a:buNone/>
            </a:pPr>
            <a:r>
              <a:rPr lang="en-US" sz="2000" dirty="0" err="1" smtClean="0"/>
              <a:t>Fwave</a:t>
            </a:r>
            <a:r>
              <a:rPr lang="en-US" sz="2000" dirty="0" smtClean="0"/>
              <a:t> </a:t>
            </a:r>
            <a:r>
              <a:rPr lang="en-US" sz="2000" dirty="0"/>
              <a:t>= 1 / 128.25 µ</a:t>
            </a:r>
            <a:r>
              <a:rPr lang="en-US" sz="2000" dirty="0" smtClean="0"/>
              <a:t>s </a:t>
            </a:r>
            <a:r>
              <a:rPr lang="en-US" sz="2000" dirty="0"/>
              <a:t>= 7797 Hz = 7.797 kHz </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9208" y="2492896"/>
            <a:ext cx="7315200" cy="182359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73636" y="4157622"/>
            <a:ext cx="2791968" cy="2407920"/>
          </a:xfrm>
          <a:prstGeom prst="rect">
            <a:avLst/>
          </a:prstGeom>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smtClean="0"/>
              <a:t>INPUT CAPTURE AND WAVE GENERATION IN AVR</a:t>
            </a:r>
            <a:r>
              <a:rPr lang="en-US" sz="2700" dirty="0" smtClean="0"/>
              <a:t/>
            </a:r>
            <a:br>
              <a:rPr lang="en-US" sz="2700" dirty="0" smtClean="0"/>
            </a:br>
            <a:r>
              <a:rPr lang="en-US" sz="2800" b="1" dirty="0" smtClean="0"/>
              <a:t> </a:t>
            </a:r>
            <a:r>
              <a:rPr lang="en-US" sz="2800" b="1" dirty="0" smtClean="0">
                <a:solidFill>
                  <a:schemeClr val="tx1"/>
                </a:solidFill>
              </a:rPr>
              <a:t>SECTION</a:t>
            </a:r>
            <a:r>
              <a:rPr lang="en-US" sz="2800" b="1" dirty="0" smtClean="0"/>
              <a:t> 15.2: WAVE GENERATION USING TIMER1</a:t>
            </a:r>
          </a:p>
        </p:txBody>
      </p:sp>
      <p:sp>
        <p:nvSpPr>
          <p:cNvPr id="4" name="Date Placeholder 3"/>
          <p:cNvSpPr>
            <a:spLocks noGrp="1"/>
          </p:cNvSpPr>
          <p:nvPr>
            <p:ph type="dt" sz="half" idx="10"/>
          </p:nvPr>
        </p:nvSpPr>
        <p:spPr/>
        <p:txBody>
          <a:bodyPr/>
          <a:lstStyle/>
          <a:p>
            <a:fld id="{5A152802-DF90-4108-9543-B38A239795C5}" type="datetime1">
              <a:rPr lang="en-US" smtClean="0"/>
              <a:pPr/>
              <a:t>2/20/2019</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47</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3" name="Rectangle 2"/>
          <p:cNvSpPr/>
          <p:nvPr/>
        </p:nvSpPr>
        <p:spPr>
          <a:xfrm>
            <a:off x="904136" y="1268760"/>
            <a:ext cx="7556296" cy="5139869"/>
          </a:xfrm>
          <a:prstGeom prst="rect">
            <a:avLst/>
          </a:prstGeom>
        </p:spPr>
        <p:txBody>
          <a:bodyPr wrap="square">
            <a:spAutoFit/>
          </a:bodyPr>
          <a:lstStyle/>
          <a:p>
            <a:r>
              <a:rPr lang="en-US" sz="2400" dirty="0">
                <a:solidFill>
                  <a:srgbClr val="FF0000"/>
                </a:solidFill>
              </a:rPr>
              <a:t>Example 15-19 </a:t>
            </a:r>
          </a:p>
          <a:p>
            <a:r>
              <a:rPr lang="en-US" sz="2000" dirty="0"/>
              <a:t>In Example 15-18, calculate the frequency of the Wave generated in each of the </a:t>
            </a:r>
            <a:r>
              <a:rPr lang="en-US" sz="2000" dirty="0" smtClean="0"/>
              <a:t>fallowing </a:t>
            </a:r>
            <a:r>
              <a:rPr lang="en-US" sz="2000" dirty="0"/>
              <a:t>cases: </a:t>
            </a:r>
            <a:endParaRPr lang="en-US" sz="2000" dirty="0" smtClean="0"/>
          </a:p>
          <a:p>
            <a:pPr marL="457200" indent="-457200">
              <a:buAutoNum type="alphaLcParenBoth"/>
            </a:pPr>
            <a:r>
              <a:rPr lang="en-US" sz="2000" dirty="0" smtClean="0"/>
              <a:t>OCR1A </a:t>
            </a:r>
            <a:r>
              <a:rPr lang="en-US" sz="2000" dirty="0"/>
              <a:t>is loaded with 0x0500 </a:t>
            </a:r>
            <a:endParaRPr lang="en-US" sz="2000" dirty="0" smtClean="0"/>
          </a:p>
          <a:p>
            <a:pPr marL="457200" indent="-457200">
              <a:buAutoNum type="alphaLcParenBoth"/>
            </a:pPr>
            <a:r>
              <a:rPr lang="en-US" sz="2000" dirty="0" smtClean="0"/>
              <a:t>XTAL </a:t>
            </a:r>
            <a:r>
              <a:rPr lang="en-US" sz="2000" dirty="0"/>
              <a:t>=1 </a:t>
            </a:r>
            <a:r>
              <a:rPr lang="en-US" sz="2000" dirty="0" smtClean="0"/>
              <a:t>MHz </a:t>
            </a:r>
            <a:r>
              <a:rPr lang="en-US" sz="2000" dirty="0"/>
              <a:t>and OCR1A is loaded With </a:t>
            </a:r>
            <a:r>
              <a:rPr lang="en-US" sz="2000" dirty="0" smtClean="0"/>
              <a:t>0x5 </a:t>
            </a:r>
          </a:p>
          <a:p>
            <a:pPr marL="457200" indent="-457200">
              <a:buAutoNum type="alphaLcParenBoth"/>
            </a:pPr>
            <a:r>
              <a:rPr lang="en-US" sz="2000" dirty="0" smtClean="0"/>
              <a:t>a </a:t>
            </a:r>
            <a:r>
              <a:rPr lang="en-US" sz="2000" dirty="0"/>
              <a:t>prescaler option of 8 is chosen, XTAL = 4 MHz, OCR = </a:t>
            </a:r>
            <a:r>
              <a:rPr lang="en-US" sz="2000" dirty="0" smtClean="0"/>
              <a:t>0x150 </a:t>
            </a:r>
          </a:p>
          <a:p>
            <a:pPr marL="457200" indent="-457200">
              <a:buAutoNum type="alphaLcParenBoth"/>
            </a:pPr>
            <a:r>
              <a:rPr lang="en-US" sz="2000" dirty="0" smtClean="0"/>
              <a:t>a </a:t>
            </a:r>
            <a:r>
              <a:rPr lang="en-US" sz="2000" dirty="0"/>
              <a:t>prescaler option of N is chosen, XTAL = </a:t>
            </a:r>
            <a:r>
              <a:rPr lang="en-US" sz="2000" dirty="0" err="1"/>
              <a:t>Fosc</a:t>
            </a:r>
            <a:r>
              <a:rPr lang="en-US" sz="2000" dirty="0"/>
              <a:t>, OCR1A = X </a:t>
            </a:r>
          </a:p>
          <a:p>
            <a:r>
              <a:rPr lang="en-US" sz="2400" dirty="0">
                <a:solidFill>
                  <a:srgbClr val="0066FF"/>
                </a:solidFill>
              </a:rPr>
              <a:t>Solution: </a:t>
            </a:r>
            <a:endParaRPr lang="en-US" sz="2400" dirty="0" smtClean="0">
              <a:solidFill>
                <a:srgbClr val="0066FF"/>
              </a:solidFill>
            </a:endParaRPr>
          </a:p>
          <a:p>
            <a:pPr marL="457200" indent="-457200">
              <a:buAutoNum type="alphaLcParenBoth"/>
            </a:pPr>
            <a:r>
              <a:rPr lang="en-US" sz="2000" dirty="0" smtClean="0"/>
              <a:t>0x500+1=0x501=1281 </a:t>
            </a:r>
            <a:r>
              <a:rPr lang="en-US" sz="2000" dirty="0"/>
              <a:t>clocks and </a:t>
            </a:r>
            <a:r>
              <a:rPr lang="en-US" sz="2000" dirty="0" err="1"/>
              <a:t>T</a:t>
            </a:r>
            <a:r>
              <a:rPr lang="en-US" sz="2000" baseline="-25000" dirty="0" err="1"/>
              <a:t>timer</a:t>
            </a:r>
            <a:r>
              <a:rPr lang="en-US" sz="2000" baseline="-25000" dirty="0"/>
              <a:t> </a:t>
            </a:r>
            <a:r>
              <a:rPr lang="en-US" sz="2000" baseline="-25000" dirty="0" smtClean="0"/>
              <a:t>clock</a:t>
            </a:r>
            <a:r>
              <a:rPr lang="en-US" sz="2000" dirty="0" smtClean="0"/>
              <a:t>=0.125 µs </a:t>
            </a:r>
            <a:r>
              <a:rPr lang="en-US" sz="2000" dirty="0" smtClean="0">
                <a:sym typeface="Symbol" panose="05050102010706020507" pitchFamily="18" charset="2"/>
              </a:rPr>
              <a:t></a:t>
            </a:r>
            <a:r>
              <a:rPr lang="en-US" sz="2000" dirty="0" smtClean="0"/>
              <a:t> </a:t>
            </a:r>
            <a:r>
              <a:rPr lang="en-US" sz="2000" dirty="0" err="1" smtClean="0"/>
              <a:t>T</a:t>
            </a:r>
            <a:r>
              <a:rPr lang="en-US" sz="2000" baseline="-25000" dirty="0" err="1" smtClean="0"/>
              <a:t>wave</a:t>
            </a:r>
            <a:r>
              <a:rPr lang="en-US" sz="2000" dirty="0" smtClean="0"/>
              <a:t>=2×1281×0.125µs=320.25 </a:t>
            </a:r>
            <a:r>
              <a:rPr lang="en-US" sz="2000" dirty="0"/>
              <a:t>µ</a:t>
            </a:r>
            <a:r>
              <a:rPr lang="en-US" sz="2000" dirty="0" smtClean="0"/>
              <a:t>s </a:t>
            </a:r>
            <a:r>
              <a:rPr lang="en-US" sz="2000" dirty="0">
                <a:sym typeface="Symbol" panose="05050102010706020507" pitchFamily="18" charset="2"/>
              </a:rPr>
              <a:t> </a:t>
            </a:r>
            <a:r>
              <a:rPr lang="en-US" sz="2000" dirty="0" err="1" smtClean="0"/>
              <a:t>F</a:t>
            </a:r>
            <a:r>
              <a:rPr lang="en-US" sz="2000" baseline="-25000" dirty="0" err="1" smtClean="0"/>
              <a:t>wave</a:t>
            </a:r>
            <a:r>
              <a:rPr lang="en-US" sz="2000" dirty="0" smtClean="0"/>
              <a:t>=1/320.25µs=3122.56 Hz</a:t>
            </a:r>
          </a:p>
          <a:p>
            <a:pPr marL="457200" indent="-457200">
              <a:buAutoNum type="alphaLcParenBoth"/>
            </a:pPr>
            <a:r>
              <a:rPr lang="en-US" sz="2000" dirty="0" smtClean="0"/>
              <a:t>5+1=6 </a:t>
            </a:r>
            <a:r>
              <a:rPr lang="en-US" sz="2000" dirty="0"/>
              <a:t>clocks and </a:t>
            </a:r>
            <a:r>
              <a:rPr lang="en-US" sz="2000" dirty="0" err="1"/>
              <a:t>T</a:t>
            </a:r>
            <a:r>
              <a:rPr lang="en-US" sz="2000" baseline="-25000" dirty="0" err="1"/>
              <a:t>timer</a:t>
            </a:r>
            <a:r>
              <a:rPr lang="en-US" sz="2000" baseline="-25000" dirty="0"/>
              <a:t> clock</a:t>
            </a:r>
            <a:r>
              <a:rPr lang="en-US" sz="2000" dirty="0"/>
              <a:t> </a:t>
            </a:r>
            <a:r>
              <a:rPr lang="en-US" sz="2000" dirty="0" smtClean="0"/>
              <a:t>=1/1 MHz= 1µs</a:t>
            </a:r>
            <a:r>
              <a:rPr lang="en-US" sz="2000" dirty="0" smtClean="0">
                <a:sym typeface="Symbol" panose="05050102010706020507" pitchFamily="18" charset="2"/>
              </a:rPr>
              <a:t></a:t>
            </a:r>
            <a:r>
              <a:rPr lang="en-US" sz="2000" dirty="0" smtClean="0"/>
              <a:t> </a:t>
            </a:r>
            <a:r>
              <a:rPr lang="en-US" sz="2000" dirty="0" err="1" smtClean="0"/>
              <a:t>T</a:t>
            </a:r>
            <a:r>
              <a:rPr lang="en-US" sz="2000" baseline="-25000" dirty="0" err="1" smtClean="0"/>
              <a:t>wave</a:t>
            </a:r>
            <a:r>
              <a:rPr lang="en-US" sz="2000" dirty="0" smtClean="0"/>
              <a:t>=2×6×1µs=12 µs</a:t>
            </a:r>
            <a:r>
              <a:rPr lang="en-US" sz="2000" dirty="0">
                <a:sym typeface="Symbol" panose="05050102010706020507" pitchFamily="18" charset="2"/>
              </a:rPr>
              <a:t> </a:t>
            </a:r>
            <a:r>
              <a:rPr lang="en-US" sz="2000" dirty="0" smtClean="0"/>
              <a:t> </a:t>
            </a:r>
            <a:r>
              <a:rPr lang="en-US" sz="2000" dirty="0" err="1" smtClean="0"/>
              <a:t>F</a:t>
            </a:r>
            <a:r>
              <a:rPr lang="en-US" sz="2000" baseline="-25000" dirty="0" err="1" smtClean="0"/>
              <a:t>wave</a:t>
            </a:r>
            <a:r>
              <a:rPr lang="en-US" sz="2000" dirty="0" smtClean="0"/>
              <a:t>=1/12</a:t>
            </a:r>
            <a:r>
              <a:rPr lang="en-US" sz="2000" dirty="0"/>
              <a:t> </a:t>
            </a:r>
            <a:r>
              <a:rPr lang="en-US" sz="2000" dirty="0" smtClean="0"/>
              <a:t>µs= </a:t>
            </a:r>
            <a:r>
              <a:rPr lang="en-US" sz="2000" dirty="0"/>
              <a:t>83,333 Hz = 83.333 </a:t>
            </a:r>
            <a:r>
              <a:rPr lang="en-US" sz="2000" dirty="0" smtClean="0"/>
              <a:t>kHz</a:t>
            </a:r>
          </a:p>
          <a:p>
            <a:pPr marL="457200" indent="-457200">
              <a:buAutoNum type="alphaLcParenBoth"/>
            </a:pPr>
            <a:r>
              <a:rPr lang="en-US" sz="2000" dirty="0" smtClean="0"/>
              <a:t>0x150+1=0x151=337 </a:t>
            </a:r>
            <a:r>
              <a:rPr lang="en-US" sz="2000" dirty="0"/>
              <a:t>clocks </a:t>
            </a:r>
            <a:r>
              <a:rPr lang="en-US" sz="2000" dirty="0" smtClean="0"/>
              <a:t>and  </a:t>
            </a:r>
            <a:r>
              <a:rPr lang="en-US" sz="2000" dirty="0" err="1" smtClean="0"/>
              <a:t>T</a:t>
            </a:r>
            <a:r>
              <a:rPr lang="en-US" sz="2000" baseline="-25000" dirty="0" err="1" smtClean="0"/>
              <a:t>Timer</a:t>
            </a:r>
            <a:r>
              <a:rPr lang="en-US" sz="2000" baseline="-25000" dirty="0" smtClean="0"/>
              <a:t> clock</a:t>
            </a:r>
            <a:r>
              <a:rPr lang="en-US" sz="2000" dirty="0" smtClean="0"/>
              <a:t>=8×1/4 MHz= 2µs </a:t>
            </a:r>
            <a:r>
              <a:rPr lang="en-US" sz="2000" dirty="0">
                <a:sym typeface="Symbol" panose="05050102010706020507" pitchFamily="18" charset="2"/>
              </a:rPr>
              <a:t></a:t>
            </a:r>
            <a:r>
              <a:rPr lang="en-US" sz="2000" dirty="0" smtClean="0"/>
              <a:t> </a:t>
            </a:r>
            <a:r>
              <a:rPr lang="en-US" sz="2000" dirty="0" err="1" smtClean="0"/>
              <a:t>T</a:t>
            </a:r>
            <a:r>
              <a:rPr lang="en-US" sz="2000" baseline="-25000" dirty="0" err="1" smtClean="0"/>
              <a:t>wave</a:t>
            </a:r>
            <a:r>
              <a:rPr lang="en-US" sz="2000" dirty="0" smtClean="0"/>
              <a:t>=2×337×2µs=1348µs </a:t>
            </a:r>
            <a:r>
              <a:rPr lang="en-US" sz="2000" dirty="0">
                <a:sym typeface="Symbol" panose="05050102010706020507" pitchFamily="18" charset="2"/>
              </a:rPr>
              <a:t> </a:t>
            </a:r>
            <a:r>
              <a:rPr lang="en-US" sz="2000" dirty="0" err="1" smtClean="0"/>
              <a:t>F</a:t>
            </a:r>
            <a:r>
              <a:rPr lang="en-US" sz="2000" baseline="-25000" dirty="0" err="1" smtClean="0"/>
              <a:t>wave</a:t>
            </a:r>
            <a:r>
              <a:rPr lang="en-US" sz="2000" dirty="0" smtClean="0"/>
              <a:t>=1/2416µs=741.8 Hz</a:t>
            </a:r>
          </a:p>
          <a:p>
            <a:pPr marL="457200" indent="-457200">
              <a:buAutoNum type="alphaLcParenBoth"/>
            </a:pPr>
            <a:r>
              <a:rPr lang="en-US" sz="2000" dirty="0" smtClean="0"/>
              <a:t>X+1clocks </a:t>
            </a:r>
            <a:r>
              <a:rPr lang="en-US" sz="2000" dirty="0"/>
              <a:t>and </a:t>
            </a:r>
            <a:r>
              <a:rPr lang="en-US" sz="2000" dirty="0" err="1" smtClean="0"/>
              <a:t>T</a:t>
            </a:r>
            <a:r>
              <a:rPr lang="en-US" sz="2000" baseline="-25000" dirty="0" err="1" smtClean="0"/>
              <a:t>Timer</a:t>
            </a:r>
            <a:r>
              <a:rPr lang="en-US" sz="2000" baseline="-25000" dirty="0" smtClean="0"/>
              <a:t> clock</a:t>
            </a:r>
            <a:r>
              <a:rPr lang="en-US" sz="2000" dirty="0" smtClean="0"/>
              <a:t>=N×1/F</a:t>
            </a:r>
            <a:r>
              <a:rPr lang="en-US" sz="2000" baseline="-25000" dirty="0" smtClean="0"/>
              <a:t>OSC</a:t>
            </a:r>
            <a:r>
              <a:rPr lang="en-US" sz="2000" dirty="0" smtClean="0"/>
              <a:t>=N/</a:t>
            </a:r>
            <a:r>
              <a:rPr lang="en-US" sz="2000" dirty="0" err="1" smtClean="0"/>
              <a:t>Fosc</a:t>
            </a:r>
            <a:r>
              <a:rPr lang="en-US" sz="2000" dirty="0" smtClean="0"/>
              <a:t> </a:t>
            </a:r>
            <a:r>
              <a:rPr lang="en-US" sz="2000" dirty="0">
                <a:sym typeface="Symbol" panose="05050102010706020507" pitchFamily="18" charset="2"/>
              </a:rPr>
              <a:t></a:t>
            </a:r>
            <a:r>
              <a:rPr lang="en-US" sz="2000" dirty="0" smtClean="0"/>
              <a:t> </a:t>
            </a:r>
            <a:r>
              <a:rPr lang="en-US" sz="2000" dirty="0" err="1" smtClean="0"/>
              <a:t>T</a:t>
            </a:r>
            <a:r>
              <a:rPr lang="en-US" sz="2000" baseline="-25000" dirty="0" err="1" smtClean="0"/>
              <a:t>wave</a:t>
            </a:r>
            <a:r>
              <a:rPr lang="en-US" sz="2000" dirty="0" smtClean="0"/>
              <a:t>=2×(X+1)×N/</a:t>
            </a:r>
            <a:r>
              <a:rPr lang="en-US" sz="2000" dirty="0" err="1" smtClean="0"/>
              <a:t>F</a:t>
            </a:r>
            <a:r>
              <a:rPr lang="en-US" sz="2000" baseline="-25000" dirty="0" err="1" smtClean="0"/>
              <a:t>osc</a:t>
            </a:r>
            <a:r>
              <a:rPr lang="en-US" sz="2000" dirty="0" smtClean="0"/>
              <a:t> </a:t>
            </a:r>
            <a:r>
              <a:rPr lang="en-US" sz="2000" dirty="0" smtClean="0">
                <a:sym typeface="Symbol" panose="05050102010706020507" pitchFamily="18" charset="2"/>
              </a:rPr>
              <a:t></a:t>
            </a:r>
            <a:r>
              <a:rPr lang="en-US" sz="2000" dirty="0" err="1" smtClean="0"/>
              <a:t>F</a:t>
            </a:r>
            <a:r>
              <a:rPr lang="en-US" sz="2000" baseline="-25000" dirty="0" err="1" smtClean="0"/>
              <a:t>wave</a:t>
            </a:r>
            <a:r>
              <a:rPr lang="en-US" sz="2000" dirty="0" smtClean="0"/>
              <a:t>=1/</a:t>
            </a:r>
            <a:r>
              <a:rPr lang="en-US" sz="2000" dirty="0" err="1" smtClean="0"/>
              <a:t>T</a:t>
            </a:r>
            <a:r>
              <a:rPr lang="en-US" sz="2000" baseline="-25000" dirty="0" err="1" smtClean="0"/>
              <a:t>waveFose</a:t>
            </a:r>
            <a:r>
              <a:rPr lang="en-US" sz="2000" dirty="0" smtClean="0"/>
              <a:t>/[2N(X+1</a:t>
            </a:r>
            <a:r>
              <a:rPr lang="en-US" sz="2000" dirty="0"/>
              <a:t>)]    </a:t>
            </a:r>
          </a:p>
        </p:txBody>
      </p:sp>
      <p:sp>
        <p:nvSpPr>
          <p:cNvPr id="6" name="Rounded Rectangle 5"/>
          <p:cNvSpPr/>
          <p:nvPr/>
        </p:nvSpPr>
        <p:spPr>
          <a:xfrm>
            <a:off x="1403648" y="3861048"/>
            <a:ext cx="6840760" cy="648072"/>
          </a:xfrm>
          <a:prstGeom prst="roundRect">
            <a:avLst/>
          </a:prstGeom>
          <a:solidFill>
            <a:srgbClr val="92D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1403648" y="4509120"/>
            <a:ext cx="6840760" cy="648072"/>
          </a:xfrm>
          <a:prstGeom prst="roundRect">
            <a:avLst/>
          </a:prstGeom>
          <a:solidFill>
            <a:srgbClr val="FF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1403648" y="5157192"/>
            <a:ext cx="6840760" cy="648072"/>
          </a:xfrm>
          <a:prstGeom prst="roundRect">
            <a:avLst/>
          </a:prstGeom>
          <a:solidFill>
            <a:srgbClr val="92D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1403648" y="5805264"/>
            <a:ext cx="6840760" cy="648072"/>
          </a:xfrm>
          <a:prstGeom prst="roundRect">
            <a:avLst/>
          </a:prstGeom>
          <a:solidFill>
            <a:srgbClr val="FF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smtClean="0"/>
              <a:t>INPUT CAPTURE AND WAVE GENERATION IN AVR</a:t>
            </a:r>
            <a:r>
              <a:rPr lang="en-US" sz="2700" dirty="0" smtClean="0"/>
              <a:t/>
            </a:r>
            <a:br>
              <a:rPr lang="en-US" sz="2700" dirty="0" smtClean="0"/>
            </a:br>
            <a:r>
              <a:rPr lang="en-US" sz="2800" b="1" dirty="0" smtClean="0"/>
              <a:t> SECTION 15.2: WAVE GENERATION USING TIMER1</a:t>
            </a:r>
          </a:p>
        </p:txBody>
      </p:sp>
      <p:sp>
        <p:nvSpPr>
          <p:cNvPr id="4" name="Date Placeholder 3"/>
          <p:cNvSpPr>
            <a:spLocks noGrp="1"/>
          </p:cNvSpPr>
          <p:nvPr>
            <p:ph type="dt" sz="half" idx="10"/>
          </p:nvPr>
        </p:nvSpPr>
        <p:spPr/>
        <p:txBody>
          <a:bodyPr/>
          <a:lstStyle/>
          <a:p>
            <a:fld id="{5A152802-DF90-4108-9543-B38A239795C5}" type="datetime1">
              <a:rPr lang="en-US" smtClean="0"/>
              <a:pPr/>
              <a:t>2/20/2019</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48</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a:xfrm>
            <a:off x="914400" y="1447800"/>
            <a:ext cx="7372376" cy="1766886"/>
          </a:xfrm>
        </p:spPr>
        <p:txBody>
          <a:bodyPr>
            <a:normAutofit/>
          </a:bodyPr>
          <a:lstStyle/>
          <a:p>
            <a:pPr>
              <a:buNone/>
            </a:pPr>
            <a:r>
              <a:rPr lang="en-US" sz="2400" b="1" dirty="0" smtClean="0"/>
              <a:t>FOC1A (Force Output Compare) and FOC1B flags</a:t>
            </a:r>
          </a:p>
          <a:p>
            <a:pPr marL="0" indent="274320" algn="just">
              <a:spcBef>
                <a:spcPts val="0"/>
              </a:spcBef>
              <a:buNone/>
            </a:pPr>
            <a:r>
              <a:rPr lang="en-US" sz="2000" dirty="0" smtClean="0"/>
              <a:t>Writing 1 to the FOC1A bit of the TCCR1A register forces the  Waveform Generator A to act as if a compare match has occurred. Writing 1 to the FOC1B bit of the TCCR1B register forces Waveform Generator B to act as if a compare match has occurred.</a:t>
            </a:r>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endParaRPr lang="en-US" sz="2000" dirty="0" smtClean="0"/>
          </a:p>
          <a:p>
            <a:pPr>
              <a:buNone/>
            </a:pPr>
            <a:endParaRPr lang="en-US" sz="2000" dirty="0"/>
          </a:p>
        </p:txBody>
      </p:sp>
    </p:spTree>
    <p:extLst>
      <p:ext uri="{BB962C8B-B14F-4D97-AF65-F5344CB8AC3E}">
        <p14:creationId xmlns:p14="http://schemas.microsoft.com/office/powerpoint/2010/main" val="279554174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smtClean="0"/>
              <a:t>INPUT CAPTURE AND WAVE GENERATION IN AVR</a:t>
            </a:r>
            <a:r>
              <a:rPr lang="en-US" sz="2700" dirty="0" smtClean="0"/>
              <a:t/>
            </a:r>
            <a:br>
              <a:rPr lang="en-US" sz="2700" dirty="0" smtClean="0"/>
            </a:br>
            <a:r>
              <a:rPr lang="en-US" sz="2800" b="1" dirty="0" smtClean="0"/>
              <a:t> SECTION 15.2: WAVE GENERATION USING TIMER1</a:t>
            </a:r>
          </a:p>
        </p:txBody>
      </p:sp>
      <p:sp>
        <p:nvSpPr>
          <p:cNvPr id="4" name="Date Placeholder 3"/>
          <p:cNvSpPr>
            <a:spLocks noGrp="1"/>
          </p:cNvSpPr>
          <p:nvPr>
            <p:ph type="dt" sz="half" idx="10"/>
          </p:nvPr>
        </p:nvSpPr>
        <p:spPr/>
        <p:txBody>
          <a:bodyPr/>
          <a:lstStyle/>
          <a:p>
            <a:fld id="{5A152802-DF90-4108-9543-B38A239795C5}" type="datetime1">
              <a:rPr lang="en-US" smtClean="0"/>
              <a:pPr/>
              <a:t>2/20/2019</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49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3" name="Content Placeholder 2"/>
          <p:cNvSpPr>
            <a:spLocks noGrp="1"/>
          </p:cNvSpPr>
          <p:nvPr>
            <p:ph sz="quarter" idx="1"/>
          </p:nvPr>
        </p:nvSpPr>
        <p:spPr>
          <a:xfrm>
            <a:off x="755576" y="1484784"/>
            <a:ext cx="7772400" cy="1189112"/>
          </a:xfrm>
        </p:spPr>
        <p:txBody>
          <a:bodyPr/>
          <a:lstStyle/>
          <a:p>
            <a:pPr marL="0" indent="0">
              <a:buNone/>
            </a:pPr>
            <a:r>
              <a:rPr lang="en-US" sz="2400" dirty="0">
                <a:solidFill>
                  <a:srgbClr val="FF0000"/>
                </a:solidFill>
              </a:rPr>
              <a:t>Example 15-20 </a:t>
            </a:r>
          </a:p>
          <a:p>
            <a:pPr marL="0" indent="0">
              <a:buNone/>
            </a:pPr>
            <a:r>
              <a:rPr lang="en-US" sz="2000" dirty="0"/>
              <a:t>Assuming XTAL = 1 MHz, draw the wave generated by the following program:</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584" y="2323052"/>
            <a:ext cx="7315200" cy="1393980"/>
          </a:xfrm>
          <a:prstGeom prst="rect">
            <a:avLst/>
          </a:prstGeom>
        </p:spPr>
      </p:pic>
      <p:sp>
        <p:nvSpPr>
          <p:cNvPr id="9" name="Rectangle 8"/>
          <p:cNvSpPr/>
          <p:nvPr/>
        </p:nvSpPr>
        <p:spPr>
          <a:xfrm>
            <a:off x="829876" y="3717032"/>
            <a:ext cx="5342324" cy="2616101"/>
          </a:xfrm>
          <a:prstGeom prst="rect">
            <a:avLst/>
          </a:prstGeom>
        </p:spPr>
        <p:txBody>
          <a:bodyPr wrap="square">
            <a:spAutoFit/>
          </a:bodyPr>
          <a:lstStyle/>
          <a:p>
            <a:r>
              <a:rPr lang="en-US" sz="2400" dirty="0">
                <a:solidFill>
                  <a:srgbClr val="0066FF"/>
                </a:solidFill>
              </a:rPr>
              <a:t>Solution: </a:t>
            </a:r>
            <a:endParaRPr lang="en-US" sz="2400" dirty="0" smtClean="0">
              <a:solidFill>
                <a:srgbClr val="0066FF"/>
              </a:solidFill>
            </a:endParaRPr>
          </a:p>
          <a:p>
            <a:pPr algn="just"/>
            <a:r>
              <a:rPr lang="en-US" sz="2000" dirty="0" smtClean="0"/>
              <a:t>The </a:t>
            </a:r>
            <a:r>
              <a:rPr lang="en-US" sz="2000" dirty="0"/>
              <a:t>wave generator is in toggle mode. So, it toggles on compare match. Setting the FOC1A bit causes the wave generator to act as if the compare match has occurred. So, the </a:t>
            </a:r>
            <a:r>
              <a:rPr lang="en-US" sz="2000" dirty="0" smtClean="0"/>
              <a:t>OC1A </a:t>
            </a:r>
            <a:r>
              <a:rPr lang="en-US" sz="2000" dirty="0"/>
              <a:t>pin toggles. The execution of instructions "OUT TCCR1A, R20" and "</a:t>
            </a:r>
            <a:r>
              <a:rPr lang="en-US" sz="2000" dirty="0" smtClean="0"/>
              <a:t>RJMP L1" </a:t>
            </a:r>
            <a:r>
              <a:rPr lang="en-US" sz="2000" dirty="0"/>
              <a:t>takes 1 and 2 clocks, respectively. So, toggle occurs after 1 + 2 = 3 clocks </a:t>
            </a: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2200" y="4129659"/>
            <a:ext cx="2548585" cy="1651196"/>
          </a:xfrm>
          <a:prstGeom prst="rect">
            <a:avLst/>
          </a:prstGeom>
        </p:spPr>
      </p:pic>
    </p:spTree>
    <p:extLst>
      <p:ext uri="{BB962C8B-B14F-4D97-AF65-F5344CB8AC3E}">
        <p14:creationId xmlns:p14="http://schemas.microsoft.com/office/powerpoint/2010/main" val="37224300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smtClean="0"/>
              <a:t>INPUT CAPTURE AND WAVE GENERATION IN AVR </a:t>
            </a:r>
            <a:r>
              <a:rPr lang="en-US" sz="2700" dirty="0" smtClean="0"/>
              <a:t/>
            </a:r>
            <a:br>
              <a:rPr lang="en-US" sz="2700" dirty="0" smtClean="0"/>
            </a:br>
            <a:r>
              <a:rPr lang="en-US" sz="2800" b="1" dirty="0" smtClean="0"/>
              <a:t>SECTION 15.1: WAVE GENERATION USING 8-BIT TIMERS</a:t>
            </a:r>
          </a:p>
        </p:txBody>
      </p:sp>
      <p:sp>
        <p:nvSpPr>
          <p:cNvPr id="4" name="Date Placeholder 3"/>
          <p:cNvSpPr>
            <a:spLocks noGrp="1"/>
          </p:cNvSpPr>
          <p:nvPr>
            <p:ph type="dt" sz="half" idx="10"/>
          </p:nvPr>
        </p:nvSpPr>
        <p:spPr/>
        <p:txBody>
          <a:bodyPr/>
          <a:lstStyle/>
          <a:p>
            <a:fld id="{5A152802-DF90-4108-9543-B38A239795C5}" type="datetime1">
              <a:rPr lang="en-US" smtClean="0"/>
              <a:pPr/>
              <a:t>2/20/2019</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5</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a:xfrm>
            <a:off x="914400" y="1447800"/>
            <a:ext cx="7772400" cy="1261120"/>
          </a:xfrm>
        </p:spPr>
        <p:txBody>
          <a:bodyPr>
            <a:normAutofit lnSpcReduction="10000"/>
          </a:bodyPr>
          <a:lstStyle/>
          <a:p>
            <a:pPr marL="0" indent="274320" algn="just">
              <a:spcBef>
                <a:spcPts val="0"/>
              </a:spcBef>
              <a:buNone/>
            </a:pPr>
            <a:r>
              <a:rPr lang="en-US" sz="2000" dirty="0" smtClean="0"/>
              <a:t>In ATmega32/ATmegal6, OC0 is the alternative function of PB3. In other words, the PB3 functions as an I/O port when both COM01 and COM00 are zero. Otherwise, the pin acts as a wave generator pin controlled by a waveform generator.  </a:t>
            </a:r>
          </a:p>
          <a:p>
            <a:pPr marL="0" indent="274320" algn="just">
              <a:spcBef>
                <a:spcPts val="0"/>
              </a:spcBef>
              <a:buNone/>
            </a:pPr>
            <a:endParaRPr lang="en-US" sz="2000" dirty="0" smtClean="0"/>
          </a:p>
          <a:p>
            <a:endParaRPr lang="en-US" sz="2000" dirty="0" smtClean="0"/>
          </a:p>
          <a:p>
            <a:pPr>
              <a:buNone/>
            </a:pPr>
            <a:endParaRPr lang="en-US" sz="2000" dirty="0"/>
          </a:p>
        </p:txBody>
      </p:sp>
      <p:pic>
        <p:nvPicPr>
          <p:cNvPr id="3074" name="Picture 2"/>
          <p:cNvPicPr>
            <a:picLocks noChangeAspect="1" noChangeArrowheads="1"/>
          </p:cNvPicPr>
          <p:nvPr/>
        </p:nvPicPr>
        <p:blipFill>
          <a:blip r:embed="rId3" cstate="print"/>
          <a:srcRect/>
          <a:stretch>
            <a:fillRect/>
          </a:stretch>
        </p:blipFill>
        <p:spPr bwMode="auto">
          <a:xfrm>
            <a:off x="3204448" y="2348880"/>
            <a:ext cx="5400000" cy="3554554"/>
          </a:xfrm>
          <a:prstGeom prst="rect">
            <a:avLst/>
          </a:prstGeom>
          <a:noFill/>
          <a:ln w="9525">
            <a:noFill/>
            <a:miter lim="800000"/>
            <a:headEnd/>
            <a:tailEnd/>
          </a:ln>
          <a:effectLst/>
        </p:spPr>
      </p:pic>
      <p:sp>
        <p:nvSpPr>
          <p:cNvPr id="9" name="Content Placeholder 7"/>
          <p:cNvSpPr txBox="1">
            <a:spLocks/>
          </p:cNvSpPr>
          <p:nvPr/>
        </p:nvSpPr>
        <p:spPr>
          <a:xfrm>
            <a:off x="904056" y="3212976"/>
            <a:ext cx="2299792" cy="1944216"/>
          </a:xfrm>
          <a:prstGeom prst="rect">
            <a:avLst/>
          </a:prstGeom>
        </p:spPr>
        <p:txBody>
          <a:bodyPr vert="horz">
            <a:normAutofit/>
          </a:bodyPr>
          <a:lstStyle/>
          <a:p>
            <a:pPr marL="0" marR="0" lvl="0" indent="274320" algn="just" defTabSz="914400" rtl="0" eaLnBrk="1" fontAlgn="auto" latinLnBrk="0" hangingPunct="1">
              <a:lnSpc>
                <a:spcPct val="100000"/>
              </a:lnSpc>
              <a:spcBef>
                <a:spcPts val="0"/>
              </a:spcBef>
              <a:spcAft>
                <a:spcPts val="0"/>
              </a:spcAft>
              <a:buClr>
                <a:schemeClr val="accent1"/>
              </a:buClr>
              <a:buSzPct val="85000"/>
              <a:buFont typeface="Wingdings 2"/>
              <a:buNone/>
              <a:tabLst/>
              <a:defRPr/>
            </a:pPr>
            <a:r>
              <a:rPr kumimoji="0" lang="en-US" sz="2000" b="1" i="0" u="none" strike="noStrike" kern="1200" cap="none" spc="0" normalizeH="0" baseline="0" noProof="0" dirty="0" smtClean="0">
                <a:ln>
                  <a:noFill/>
                </a:ln>
                <a:solidFill>
                  <a:schemeClr val="tx1"/>
                </a:solidFill>
                <a:effectLst/>
                <a:uLnTx/>
                <a:uFillTx/>
                <a:latin typeface="+mn-lt"/>
                <a:ea typeface="+mn-ea"/>
                <a:cs typeface="+mn-cs"/>
              </a:rPr>
              <a:t>We should set the OC0 pin as an output pin when we want to use it for generating waves.</a:t>
            </a:r>
          </a:p>
          <a:p>
            <a:pPr marL="0" marR="0" lvl="0" indent="274320" algn="just" defTabSz="914400" rtl="0" eaLnBrk="1" fontAlgn="auto" latinLnBrk="0" hangingPunct="1">
              <a:lnSpc>
                <a:spcPct val="100000"/>
              </a:lnSpc>
              <a:spcBef>
                <a:spcPts val="0"/>
              </a:spcBef>
              <a:spcAft>
                <a:spcPts val="0"/>
              </a:spcAft>
              <a:buClr>
                <a:schemeClr val="accent1"/>
              </a:buClr>
              <a:buSzPct val="85000"/>
              <a:buFont typeface="Wingdings 2"/>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Rectangle 9"/>
          <p:cNvSpPr/>
          <p:nvPr/>
        </p:nvSpPr>
        <p:spPr>
          <a:xfrm>
            <a:off x="3203848" y="2348880"/>
            <a:ext cx="5400600" cy="3312368"/>
          </a:xfrm>
          <a:prstGeom prst="rect">
            <a:avLst/>
          </a:prstGeom>
          <a:solidFill>
            <a:srgbClr val="FF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INPUT CAPTURE AND WAVE GENERATION IN AVR</a:t>
            </a:r>
            <a:r>
              <a:rPr lang="en-US" sz="2700" dirty="0" smtClean="0"/>
              <a:t/>
            </a:r>
            <a:br>
              <a:rPr lang="en-US" sz="2700" dirty="0" smtClean="0"/>
            </a:br>
            <a:r>
              <a:rPr lang="en-US" sz="2800" b="1" dirty="0" smtClean="0"/>
              <a:t> </a:t>
            </a:r>
            <a:r>
              <a:rPr lang="en-US" sz="2400" b="1" dirty="0" smtClean="0"/>
              <a:t>SECTION 15.3: INPUT CAPTURE PROGRAMMING</a:t>
            </a:r>
            <a:endParaRPr lang="en-US" sz="2800" b="1" dirty="0" smtClean="0"/>
          </a:p>
        </p:txBody>
      </p:sp>
      <p:sp>
        <p:nvSpPr>
          <p:cNvPr id="4" name="Date Placeholder 3"/>
          <p:cNvSpPr>
            <a:spLocks noGrp="1"/>
          </p:cNvSpPr>
          <p:nvPr>
            <p:ph type="dt" sz="half" idx="10"/>
          </p:nvPr>
        </p:nvSpPr>
        <p:spPr/>
        <p:txBody>
          <a:bodyPr/>
          <a:lstStyle/>
          <a:p>
            <a:fld id="{5A152802-DF90-4108-9543-B38A239795C5}" type="datetime1">
              <a:rPr lang="en-US" smtClean="0"/>
              <a:pPr/>
              <a:t>2/20/2019</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50</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a:xfrm>
            <a:off x="914400" y="1447800"/>
            <a:ext cx="7372376" cy="4910158"/>
          </a:xfrm>
        </p:spPr>
        <p:txBody>
          <a:bodyPr>
            <a:normAutofit/>
          </a:bodyPr>
          <a:lstStyle/>
          <a:p>
            <a:pPr>
              <a:buNone/>
            </a:pPr>
            <a:r>
              <a:rPr lang="en-US" sz="2400" b="1" dirty="0" smtClean="0"/>
              <a:t>INPUT CAPTURE PROGRAMMING</a:t>
            </a:r>
          </a:p>
          <a:p>
            <a:pPr marL="0" indent="274320" algn="just">
              <a:spcBef>
                <a:spcPts val="0"/>
              </a:spcBef>
              <a:buNone/>
            </a:pPr>
            <a:r>
              <a:rPr lang="en-US" sz="2400" dirty="0" smtClean="0"/>
              <a:t>The Input Capture function is widely used for many applications. Among them are </a:t>
            </a:r>
          </a:p>
          <a:p>
            <a:pPr marL="0" indent="274320" algn="just">
              <a:spcBef>
                <a:spcPts val="0"/>
              </a:spcBef>
              <a:buNone/>
            </a:pPr>
            <a:endParaRPr lang="en-US" sz="2400" dirty="0" smtClean="0"/>
          </a:p>
          <a:p>
            <a:pPr marL="0" indent="274320" algn="just">
              <a:spcBef>
                <a:spcPts val="0"/>
              </a:spcBef>
              <a:buAutoNum type="alphaLcParenBoth"/>
            </a:pPr>
            <a:r>
              <a:rPr lang="en-US" sz="2400" dirty="0" smtClean="0"/>
              <a:t> recording the arrival time of an event, </a:t>
            </a:r>
          </a:p>
          <a:p>
            <a:pPr marL="0" indent="274320" algn="just">
              <a:spcBef>
                <a:spcPts val="0"/>
              </a:spcBef>
              <a:buAutoNum type="alphaLcParenBoth"/>
            </a:pPr>
            <a:r>
              <a:rPr lang="en-US" sz="2400" dirty="0" smtClean="0"/>
              <a:t> pulse width  measurement, and </a:t>
            </a:r>
          </a:p>
          <a:p>
            <a:pPr marL="0" indent="274320" algn="just">
              <a:spcBef>
                <a:spcPts val="0"/>
              </a:spcBef>
              <a:buAutoNum type="alphaLcParenBoth"/>
            </a:pPr>
            <a:r>
              <a:rPr lang="en-US" sz="2400" dirty="0" smtClean="0"/>
              <a:t> period measurement. </a:t>
            </a:r>
          </a:p>
          <a:p>
            <a:pPr marL="0" indent="274320" algn="just">
              <a:spcBef>
                <a:spcPts val="0"/>
              </a:spcBef>
              <a:buAutoNum type="alphaLcParenBoth"/>
            </a:pPr>
            <a:endParaRPr lang="en-US" sz="2400" dirty="0" smtClean="0"/>
          </a:p>
          <a:p>
            <a:pPr marL="0" indent="274320" algn="just">
              <a:spcBef>
                <a:spcPts val="0"/>
              </a:spcBef>
              <a:buNone/>
            </a:pPr>
            <a:r>
              <a:rPr lang="en-US" sz="2400" dirty="0" smtClean="0"/>
              <a:t>In ATmega32, Timer1 can be used as the Input Capture to detect and measure the events happening outside the chip. Upon detection of an event, the TCNT value is loaded into the ICR1 register, and the ICF1 flag is set.</a:t>
            </a:r>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endParaRPr lang="en-US" sz="2000" dirty="0" smtClean="0"/>
          </a:p>
          <a:p>
            <a:pPr>
              <a:buNone/>
            </a:pPr>
            <a:endParaRPr lang="en-US" sz="200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INPUT CAPTURE AND WAVE GENERATION IN AVR</a:t>
            </a:r>
            <a:r>
              <a:rPr lang="en-US" sz="2700" dirty="0" smtClean="0"/>
              <a:t/>
            </a:r>
            <a:br>
              <a:rPr lang="en-US" sz="2700" dirty="0" smtClean="0"/>
            </a:br>
            <a:r>
              <a:rPr lang="en-US" sz="2800" b="1" dirty="0" smtClean="0"/>
              <a:t> </a:t>
            </a:r>
            <a:r>
              <a:rPr lang="en-US" sz="2400" b="1" dirty="0" smtClean="0"/>
              <a:t>SECTION 15.3: INPUT CAPTURE PROGRAMMING</a:t>
            </a:r>
            <a:endParaRPr lang="en-US" sz="2800" b="1" dirty="0" smtClean="0"/>
          </a:p>
        </p:txBody>
      </p:sp>
      <p:sp>
        <p:nvSpPr>
          <p:cNvPr id="4" name="Date Placeholder 3"/>
          <p:cNvSpPr>
            <a:spLocks noGrp="1"/>
          </p:cNvSpPr>
          <p:nvPr>
            <p:ph type="dt" sz="half" idx="10"/>
          </p:nvPr>
        </p:nvSpPr>
        <p:spPr/>
        <p:txBody>
          <a:bodyPr/>
          <a:lstStyle/>
          <a:p>
            <a:fld id="{5A152802-DF90-4108-9543-B38A239795C5}" type="datetime1">
              <a:rPr lang="en-US" smtClean="0"/>
              <a:pPr/>
              <a:t>2/20/2019</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51</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a:xfrm>
            <a:off x="914400" y="1447800"/>
            <a:ext cx="7372376" cy="1338258"/>
          </a:xfrm>
        </p:spPr>
        <p:txBody>
          <a:bodyPr>
            <a:normAutofit/>
          </a:bodyPr>
          <a:lstStyle/>
          <a:p>
            <a:pPr marL="0" indent="274320">
              <a:spcBef>
                <a:spcPts val="0"/>
              </a:spcBef>
              <a:buNone/>
            </a:pPr>
            <a:r>
              <a:rPr lang="en-US" sz="2000" dirty="0" smtClean="0"/>
              <a:t>As shown in Figure 15-17, there are two event sources: (1) the ICP1 pin, which is PORTD.6 in ATmega32, and (2) the output of the analog comparator. We can use the ACIC flag to select the event source. ACIC is a bit of the ACSR register, as shown in Figure 15-18.</a:t>
            </a:r>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endParaRPr lang="en-US" sz="2000" dirty="0" smtClean="0"/>
          </a:p>
          <a:p>
            <a:pPr>
              <a:buNone/>
            </a:pPr>
            <a:endParaRPr lang="en-US" sz="2000" dirty="0"/>
          </a:p>
        </p:txBody>
      </p:sp>
      <p:pic>
        <p:nvPicPr>
          <p:cNvPr id="1026" name="Picture 2"/>
          <p:cNvPicPr>
            <a:picLocks noChangeAspect="1" noChangeArrowheads="1"/>
          </p:cNvPicPr>
          <p:nvPr/>
        </p:nvPicPr>
        <p:blipFill>
          <a:blip r:embed="rId3" cstate="print"/>
          <a:srcRect/>
          <a:stretch>
            <a:fillRect/>
          </a:stretch>
        </p:blipFill>
        <p:spPr bwMode="auto">
          <a:xfrm>
            <a:off x="642910" y="2947452"/>
            <a:ext cx="7920000" cy="226749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INPUT CAPTURE AND WAVE GENERATION IN AVR</a:t>
            </a:r>
            <a:r>
              <a:rPr lang="en-US" sz="2700" dirty="0" smtClean="0"/>
              <a:t/>
            </a:r>
            <a:br>
              <a:rPr lang="en-US" sz="2700" dirty="0" smtClean="0"/>
            </a:br>
            <a:r>
              <a:rPr lang="en-US" sz="2800" b="1" dirty="0" smtClean="0"/>
              <a:t> </a:t>
            </a:r>
            <a:r>
              <a:rPr lang="en-US" sz="2400" b="1" dirty="0" smtClean="0"/>
              <a:t>SECTION 15.3: INPUT CAPTURE PROGRAMMING</a:t>
            </a:r>
            <a:endParaRPr lang="en-US" sz="2800" b="1" dirty="0" smtClean="0"/>
          </a:p>
        </p:txBody>
      </p:sp>
      <p:sp>
        <p:nvSpPr>
          <p:cNvPr id="4" name="Date Placeholder 3"/>
          <p:cNvSpPr>
            <a:spLocks noGrp="1"/>
          </p:cNvSpPr>
          <p:nvPr>
            <p:ph type="dt" sz="half" idx="10"/>
          </p:nvPr>
        </p:nvSpPr>
        <p:spPr/>
        <p:txBody>
          <a:bodyPr/>
          <a:lstStyle/>
          <a:p>
            <a:fld id="{5A152802-DF90-4108-9543-B38A239795C5}" type="datetime1">
              <a:rPr lang="en-US" smtClean="0"/>
              <a:pPr/>
              <a:t>2/20/2019</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52</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10" name="TextBox 9"/>
          <p:cNvSpPr txBox="1"/>
          <p:nvPr/>
        </p:nvSpPr>
        <p:spPr>
          <a:xfrm>
            <a:off x="899592" y="5301208"/>
            <a:ext cx="6984776" cy="369332"/>
          </a:xfrm>
          <a:prstGeom prst="rect">
            <a:avLst/>
          </a:prstGeom>
          <a:noFill/>
        </p:spPr>
        <p:txBody>
          <a:bodyPr wrap="square" rtlCol="0">
            <a:spAutoFit/>
          </a:bodyPr>
          <a:lstStyle/>
          <a:p>
            <a:r>
              <a:rPr lang="en-US" b="1" dirty="0" smtClean="0">
                <a:latin typeface="Times New Roman" pitchFamily="18" charset="0"/>
                <a:cs typeface="Times New Roman" pitchFamily="18" charset="0"/>
              </a:rPr>
              <a:t>Fig 15-18 Analog Comparator Control and Status Register - ACSR</a:t>
            </a:r>
            <a:endParaRPr lang="en-US" b="1" dirty="0">
              <a:latin typeface="Times New Roman" pitchFamily="18" charset="0"/>
              <a:cs typeface="Times New Roman" pitchFamily="18" charset="0"/>
            </a:endParaRPr>
          </a:p>
        </p:txBody>
      </p:sp>
      <p:pic>
        <p:nvPicPr>
          <p:cNvPr id="12" name="Content Placeholder 11" descr="15-18.bmp"/>
          <p:cNvPicPr>
            <a:picLocks noGrp="1" noChangeAspect="1"/>
          </p:cNvPicPr>
          <p:nvPr>
            <p:ph sz="quarter" idx="1"/>
          </p:nvPr>
        </p:nvPicPr>
        <p:blipFill>
          <a:blip r:embed="rId3" cstate="print"/>
          <a:stretch>
            <a:fillRect/>
          </a:stretch>
        </p:blipFill>
        <p:spPr>
          <a:xfrm>
            <a:off x="899592" y="1700808"/>
            <a:ext cx="7003474" cy="3657600"/>
          </a:xfrm>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INPUT CAPTURE AND WAVE GENERATION IN AVR</a:t>
            </a:r>
            <a:r>
              <a:rPr lang="en-US" sz="2700" dirty="0" smtClean="0"/>
              <a:t/>
            </a:r>
            <a:br>
              <a:rPr lang="en-US" sz="2700" dirty="0" smtClean="0"/>
            </a:br>
            <a:r>
              <a:rPr lang="en-US" sz="2800" b="1" dirty="0" smtClean="0"/>
              <a:t> </a:t>
            </a:r>
            <a:r>
              <a:rPr lang="en-US" sz="2400" b="1" dirty="0" smtClean="0"/>
              <a:t>SECTION 15.3: INPUT CAPTURE PROGRAMMING</a:t>
            </a:r>
            <a:endParaRPr lang="en-US" sz="2800" b="1" dirty="0" smtClean="0"/>
          </a:p>
        </p:txBody>
      </p:sp>
      <p:sp>
        <p:nvSpPr>
          <p:cNvPr id="4" name="Date Placeholder 3"/>
          <p:cNvSpPr>
            <a:spLocks noGrp="1"/>
          </p:cNvSpPr>
          <p:nvPr>
            <p:ph type="dt" sz="half" idx="10"/>
          </p:nvPr>
        </p:nvSpPr>
        <p:spPr/>
        <p:txBody>
          <a:bodyPr/>
          <a:lstStyle/>
          <a:p>
            <a:fld id="{5A152802-DF90-4108-9543-B38A239795C5}" type="datetime1">
              <a:rPr lang="en-US" smtClean="0"/>
              <a:pPr/>
              <a:t>2/20/2019</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53</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TextBox 7"/>
          <p:cNvSpPr txBox="1"/>
          <p:nvPr/>
        </p:nvSpPr>
        <p:spPr>
          <a:xfrm>
            <a:off x="971600" y="5085184"/>
            <a:ext cx="6984776" cy="338554"/>
          </a:xfrm>
          <a:prstGeom prst="rect">
            <a:avLst/>
          </a:prstGeom>
          <a:noFill/>
        </p:spPr>
        <p:txBody>
          <a:bodyPr wrap="square" rtlCol="0">
            <a:spAutoFit/>
          </a:bodyPr>
          <a:lstStyle/>
          <a:p>
            <a:r>
              <a:rPr lang="en-US" sz="1600" b="1" dirty="0" smtClean="0">
                <a:latin typeface="Times New Roman" pitchFamily="18" charset="0"/>
                <a:cs typeface="Times New Roman" pitchFamily="18" charset="0"/>
              </a:rPr>
              <a:t>Fig 15-19 TCCR1B (Timer/Counter Control Register) Register ICNC1, ICES1</a:t>
            </a:r>
            <a:endParaRPr lang="en-US" sz="1600" b="1" dirty="0">
              <a:latin typeface="Times New Roman" pitchFamily="18" charset="0"/>
              <a:cs typeface="Times New Roman" pitchFamily="18" charset="0"/>
            </a:endParaRPr>
          </a:p>
        </p:txBody>
      </p:sp>
      <p:pic>
        <p:nvPicPr>
          <p:cNvPr id="10" name="Content Placeholder 9" descr="New Picture.png"/>
          <p:cNvPicPr>
            <a:picLocks noGrp="1" noChangeAspect="1"/>
          </p:cNvPicPr>
          <p:nvPr>
            <p:ph sz="quarter" idx="1"/>
          </p:nvPr>
        </p:nvPicPr>
        <p:blipFill>
          <a:blip r:embed="rId3" cstate="print"/>
          <a:stretch>
            <a:fillRect/>
          </a:stretch>
        </p:blipFill>
        <p:spPr>
          <a:xfrm>
            <a:off x="755576" y="1904216"/>
            <a:ext cx="7548503" cy="3108960"/>
          </a:xfrm>
          <a:ln>
            <a:solidFill>
              <a:schemeClr val="tx1"/>
            </a:solidFill>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INPUT CAPTURE AND WAVE GENERATION IN AVR</a:t>
            </a:r>
            <a:r>
              <a:rPr lang="en-US" sz="2700" dirty="0" smtClean="0"/>
              <a:t/>
            </a:r>
            <a:br>
              <a:rPr lang="en-US" sz="2700" dirty="0" smtClean="0"/>
            </a:br>
            <a:r>
              <a:rPr lang="en-US" sz="2800" b="1" dirty="0" smtClean="0"/>
              <a:t> </a:t>
            </a:r>
            <a:r>
              <a:rPr lang="en-US" sz="2400" b="1" dirty="0" smtClean="0"/>
              <a:t>SECTION 15.3: INPUT CAPTURE PROGRAMMING</a:t>
            </a:r>
            <a:endParaRPr lang="en-US" sz="2800" b="1" dirty="0" smtClean="0"/>
          </a:p>
        </p:txBody>
      </p:sp>
      <p:sp>
        <p:nvSpPr>
          <p:cNvPr id="4" name="Date Placeholder 3"/>
          <p:cNvSpPr>
            <a:spLocks noGrp="1"/>
          </p:cNvSpPr>
          <p:nvPr>
            <p:ph type="dt" sz="half" idx="10"/>
          </p:nvPr>
        </p:nvSpPr>
        <p:spPr/>
        <p:txBody>
          <a:bodyPr/>
          <a:lstStyle/>
          <a:p>
            <a:fld id="{5A152802-DF90-4108-9543-B38A239795C5}" type="datetime1">
              <a:rPr lang="en-US" smtClean="0"/>
              <a:pPr/>
              <a:t>2/20/2019</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54</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3" name="Rectangle 2"/>
          <p:cNvSpPr/>
          <p:nvPr/>
        </p:nvSpPr>
        <p:spPr>
          <a:xfrm>
            <a:off x="914400" y="1628800"/>
            <a:ext cx="7330008" cy="1446550"/>
          </a:xfrm>
          <a:prstGeom prst="rect">
            <a:avLst/>
          </a:prstGeom>
        </p:spPr>
        <p:txBody>
          <a:bodyPr wrap="square">
            <a:spAutoFit/>
          </a:bodyPr>
          <a:lstStyle/>
          <a:p>
            <a:r>
              <a:rPr lang="en-US" sz="2400" dirty="0">
                <a:solidFill>
                  <a:srgbClr val="FF0000"/>
                </a:solidFill>
              </a:rPr>
              <a:t>Example 15-21 </a:t>
            </a:r>
          </a:p>
          <a:p>
            <a:r>
              <a:rPr lang="en-US" sz="2000" dirty="0"/>
              <a:t>Using Figures 15-12 and 15-19, find TCCR1A and TCCRIB, for capturing on rising edge, no noise canceller, no prescaler, and timer mode = Normal. </a:t>
            </a:r>
            <a:endParaRPr lang="en-US" sz="2000" dirty="0" smtClean="0"/>
          </a:p>
          <a:p>
            <a:r>
              <a:rPr lang="en-US" sz="2400" dirty="0" smtClean="0">
                <a:solidFill>
                  <a:srgbClr val="0066FF"/>
                </a:solidFill>
              </a:rPr>
              <a:t>Solution</a:t>
            </a:r>
            <a:r>
              <a:rPr lang="en-US" sz="2400" dirty="0">
                <a:solidFill>
                  <a:srgbClr val="0066FF"/>
                </a:solidFill>
              </a:rPr>
              <a:t>:</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608" y="3402237"/>
            <a:ext cx="7315200" cy="1250899"/>
          </a:xfrm>
          <a:prstGeom prst="rect">
            <a:avLst/>
          </a:prstGeom>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899592" y="2564904"/>
            <a:ext cx="7416824" cy="1224136"/>
          </a:xfrm>
          <a:prstGeom prst="roundRect">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sz="2400" dirty="0" smtClean="0"/>
              <a:t>INPUT CAPTURE AND WAVE GENERATION IN AVR</a:t>
            </a:r>
            <a:r>
              <a:rPr lang="en-US" sz="2700" dirty="0" smtClean="0"/>
              <a:t/>
            </a:r>
            <a:br>
              <a:rPr lang="en-US" sz="2700" dirty="0" smtClean="0"/>
            </a:br>
            <a:r>
              <a:rPr lang="en-US" sz="2800" b="1" dirty="0" smtClean="0"/>
              <a:t> </a:t>
            </a:r>
            <a:r>
              <a:rPr lang="en-US" sz="2400" b="1" dirty="0" smtClean="0"/>
              <a:t>SECTION 15.3: INPUT CAPTURE PROGRAMMING</a:t>
            </a:r>
            <a:endParaRPr lang="en-US" sz="2800" b="1" dirty="0" smtClean="0"/>
          </a:p>
        </p:txBody>
      </p:sp>
      <p:sp>
        <p:nvSpPr>
          <p:cNvPr id="4" name="Date Placeholder 3"/>
          <p:cNvSpPr>
            <a:spLocks noGrp="1"/>
          </p:cNvSpPr>
          <p:nvPr>
            <p:ph type="dt" sz="half" idx="10"/>
          </p:nvPr>
        </p:nvSpPr>
        <p:spPr/>
        <p:txBody>
          <a:bodyPr/>
          <a:lstStyle/>
          <a:p>
            <a:fld id="{5A152802-DF90-4108-9543-B38A239795C5}" type="datetime1">
              <a:rPr lang="en-US" smtClean="0"/>
              <a:pPr/>
              <a:t>2/20/2019</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55</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a:xfrm>
            <a:off x="899592" y="1484784"/>
            <a:ext cx="7372376" cy="4608512"/>
          </a:xfrm>
          <a:noFill/>
        </p:spPr>
        <p:txBody>
          <a:bodyPr>
            <a:normAutofit lnSpcReduction="10000"/>
          </a:bodyPr>
          <a:lstStyle/>
          <a:p>
            <a:pPr>
              <a:buNone/>
            </a:pPr>
            <a:r>
              <a:rPr lang="en-US" sz="2400" b="1" dirty="0" smtClean="0">
                <a:solidFill>
                  <a:srgbClr val="0066FF"/>
                </a:solidFill>
              </a:rPr>
              <a:t>Steps to program the Input Capture function</a:t>
            </a:r>
          </a:p>
          <a:p>
            <a:pPr marL="0" indent="274320" algn="just">
              <a:spcBef>
                <a:spcPts val="0"/>
              </a:spcBef>
              <a:buNone/>
            </a:pPr>
            <a:r>
              <a:rPr lang="en-US" sz="2000" dirty="0" smtClean="0"/>
              <a:t>We use the following steps to measure the edge arrival time for the Input Capture function. </a:t>
            </a:r>
          </a:p>
          <a:p>
            <a:pPr marL="0" indent="274320" algn="just">
              <a:spcBef>
                <a:spcPts val="0"/>
              </a:spcBef>
              <a:buNone/>
            </a:pPr>
            <a:endParaRPr lang="en-US" sz="2000" dirty="0" smtClean="0"/>
          </a:p>
          <a:p>
            <a:pPr algn="just">
              <a:buNone/>
            </a:pPr>
            <a:r>
              <a:rPr lang="en-US" sz="2000" dirty="0" smtClean="0"/>
              <a:t>1. Initialize the TCCR1A and TCCR1B for a proper timer mode (any mode other than modes 8, 10, 12, and 14), enable or disable the noise canceller, and select the edge (positive or negative) we want to measure the arrival time for.</a:t>
            </a:r>
          </a:p>
          <a:p>
            <a:pPr algn="just">
              <a:buNone/>
            </a:pPr>
            <a:r>
              <a:rPr lang="en-US" sz="2000" dirty="0" smtClean="0"/>
              <a:t>2. Initialize the ACSR to select the desired event source.</a:t>
            </a:r>
          </a:p>
          <a:p>
            <a:pPr algn="just">
              <a:buNone/>
            </a:pPr>
            <a:r>
              <a:rPr lang="en-US" sz="2000" dirty="0" smtClean="0"/>
              <a:t>3. Monitor the ICF1 flag in TIFR to see if the edge has arrived. Upon the arrival of the edge, the TCNT1 value is loaded into the ICR1 register automatically by the AVR. </a:t>
            </a:r>
          </a:p>
          <a:p>
            <a:pPr algn="just">
              <a:buNone/>
            </a:pPr>
            <a:endParaRPr lang="en-US" sz="2000" dirty="0" smtClean="0"/>
          </a:p>
          <a:p>
            <a:pPr marL="0" indent="274320" algn="just">
              <a:spcBef>
                <a:spcPts val="0"/>
              </a:spcBef>
              <a:buNone/>
            </a:pPr>
            <a:r>
              <a:rPr lang="en-US" sz="2000" dirty="0" smtClean="0"/>
              <a:t>The Input Capture function is widely used to measure the period or the pulse width of an incoming signal</a:t>
            </a:r>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endParaRPr lang="en-US" sz="2000" dirty="0" smtClean="0"/>
          </a:p>
          <a:p>
            <a:pPr>
              <a:buNone/>
            </a:pPr>
            <a:endParaRPr lang="en-US" sz="2000" dirty="0"/>
          </a:p>
        </p:txBody>
      </p:sp>
      <p:sp>
        <p:nvSpPr>
          <p:cNvPr id="10" name="Rounded Rectangle 9"/>
          <p:cNvSpPr/>
          <p:nvPr/>
        </p:nvSpPr>
        <p:spPr>
          <a:xfrm>
            <a:off x="899592" y="4221088"/>
            <a:ext cx="7416824" cy="864096"/>
          </a:xfrm>
          <a:prstGeom prst="roundRect">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899592" y="3861048"/>
            <a:ext cx="7416824" cy="288032"/>
          </a:xfrm>
          <a:prstGeom prst="roundRect">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INPUT CAPTURE AND WAVE GENERATION IN AVR</a:t>
            </a:r>
            <a:r>
              <a:rPr lang="en-US" sz="2700" dirty="0" smtClean="0"/>
              <a:t/>
            </a:r>
            <a:br>
              <a:rPr lang="en-US" sz="2700" dirty="0" smtClean="0"/>
            </a:br>
            <a:r>
              <a:rPr lang="en-US" sz="2800" b="1" dirty="0" smtClean="0"/>
              <a:t> </a:t>
            </a:r>
            <a:r>
              <a:rPr lang="en-US" sz="2400" b="1" dirty="0" smtClean="0"/>
              <a:t>SECTION 15.3: INPUT CAPTURE PROGRAMMING</a:t>
            </a:r>
            <a:endParaRPr lang="en-US" sz="2800" b="1" dirty="0" smtClean="0"/>
          </a:p>
        </p:txBody>
      </p:sp>
      <p:sp>
        <p:nvSpPr>
          <p:cNvPr id="4" name="Date Placeholder 3"/>
          <p:cNvSpPr>
            <a:spLocks noGrp="1"/>
          </p:cNvSpPr>
          <p:nvPr>
            <p:ph type="dt" sz="half" idx="10"/>
          </p:nvPr>
        </p:nvSpPr>
        <p:spPr/>
        <p:txBody>
          <a:bodyPr/>
          <a:lstStyle/>
          <a:p>
            <a:fld id="{5A152802-DF90-4108-9543-B38A239795C5}" type="datetime1">
              <a:rPr lang="en-US" smtClean="0"/>
              <a:pPr/>
              <a:t>2/20/2019</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56</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3" name="Content Placeholder 2"/>
          <p:cNvSpPr>
            <a:spLocks noGrp="1"/>
          </p:cNvSpPr>
          <p:nvPr>
            <p:ph sz="quarter" idx="1"/>
          </p:nvPr>
        </p:nvSpPr>
        <p:spPr>
          <a:xfrm>
            <a:off x="914400" y="1447800"/>
            <a:ext cx="7772400" cy="1189112"/>
          </a:xfrm>
        </p:spPr>
        <p:txBody>
          <a:bodyPr>
            <a:normAutofit fontScale="77500" lnSpcReduction="20000"/>
          </a:bodyPr>
          <a:lstStyle/>
          <a:p>
            <a:pPr marL="0" indent="0">
              <a:buNone/>
            </a:pPr>
            <a:r>
              <a:rPr lang="en-US" sz="2400" dirty="0">
                <a:solidFill>
                  <a:srgbClr val="FF0000"/>
                </a:solidFill>
              </a:rPr>
              <a:t>Example 15-22 </a:t>
            </a:r>
          </a:p>
          <a:p>
            <a:pPr marL="0" indent="0" algn="just">
              <a:buNone/>
            </a:pPr>
            <a:r>
              <a:rPr lang="en-US" sz="2000" dirty="0"/>
              <a:t>Assuming that clock pulses are fed into pin ICP1, write a program to read the TCNT1 value on every rising edge. Place the result on PORTA and PORTB. </a:t>
            </a:r>
            <a:endParaRPr lang="en-US" sz="2000" dirty="0" smtClean="0"/>
          </a:p>
          <a:p>
            <a:pPr marL="0" indent="0" algn="just">
              <a:buNone/>
            </a:pPr>
            <a:r>
              <a:rPr lang="en-US" sz="3100" dirty="0" smtClean="0">
                <a:solidFill>
                  <a:srgbClr val="0066FF"/>
                </a:solidFill>
              </a:rPr>
              <a:t>Solution:</a:t>
            </a:r>
            <a:endParaRPr lang="en-US" sz="3100" dirty="0">
              <a:solidFill>
                <a:srgbClr val="0066FF"/>
              </a:solidFill>
            </a:endParaRPr>
          </a:p>
          <a:p>
            <a:pPr marL="0" indent="0">
              <a:buNone/>
            </a:pP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616" y="2564904"/>
            <a:ext cx="7315200" cy="3160343"/>
          </a:xfrm>
          <a:prstGeom prst="rect">
            <a:avLst/>
          </a:prstGeom>
        </p:spPr>
      </p:pic>
      <p:sp>
        <p:nvSpPr>
          <p:cNvPr id="8" name="Rectangle 7"/>
          <p:cNvSpPr/>
          <p:nvPr/>
        </p:nvSpPr>
        <p:spPr>
          <a:xfrm>
            <a:off x="952500" y="5733256"/>
            <a:ext cx="7363916" cy="646331"/>
          </a:xfrm>
          <a:prstGeom prst="rect">
            <a:avLst/>
          </a:prstGeom>
        </p:spPr>
        <p:txBody>
          <a:bodyPr wrap="square">
            <a:spAutoFit/>
          </a:bodyPr>
          <a:lstStyle/>
          <a:p>
            <a:pPr algn="just"/>
            <a:r>
              <a:rPr lang="en-US" dirty="0"/>
              <a:t>Note: Upon the detection of each rising edge, the TCNT1 value is loaded into ICR1. Also notice that we clear the ICF1 flag bit. </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INPUT CAPTURE AND WAVE GENERATION IN AVR</a:t>
            </a:r>
            <a:r>
              <a:rPr lang="en-US" sz="2700" dirty="0" smtClean="0"/>
              <a:t/>
            </a:r>
            <a:br>
              <a:rPr lang="en-US" sz="2700" dirty="0" smtClean="0"/>
            </a:br>
            <a:r>
              <a:rPr lang="en-US" sz="2800" b="1" dirty="0" smtClean="0"/>
              <a:t> </a:t>
            </a:r>
            <a:r>
              <a:rPr lang="en-US" sz="2400" b="1" dirty="0" smtClean="0"/>
              <a:t>SECTION 15.3: INPUT CAPTURE PROGRAMMING</a:t>
            </a:r>
            <a:endParaRPr lang="en-US" sz="2800" b="1" dirty="0" smtClean="0"/>
          </a:p>
        </p:txBody>
      </p:sp>
      <p:sp>
        <p:nvSpPr>
          <p:cNvPr id="4" name="Date Placeholder 3"/>
          <p:cNvSpPr>
            <a:spLocks noGrp="1"/>
          </p:cNvSpPr>
          <p:nvPr>
            <p:ph type="dt" sz="half" idx="10"/>
          </p:nvPr>
        </p:nvSpPr>
        <p:spPr/>
        <p:txBody>
          <a:bodyPr/>
          <a:lstStyle/>
          <a:p>
            <a:fld id="{5A152802-DF90-4108-9543-B38A239795C5}" type="datetime1">
              <a:rPr lang="en-US" smtClean="0"/>
              <a:pPr/>
              <a:t>2/20/2019</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57</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a:xfrm>
            <a:off x="914400" y="1447800"/>
            <a:ext cx="7372376" cy="4910158"/>
          </a:xfrm>
        </p:spPr>
        <p:txBody>
          <a:bodyPr>
            <a:normAutofit/>
          </a:bodyPr>
          <a:lstStyle/>
          <a:p>
            <a:pPr>
              <a:buNone/>
            </a:pPr>
            <a:r>
              <a:rPr lang="en-US" sz="2400" b="1" dirty="0" smtClean="0">
                <a:solidFill>
                  <a:srgbClr val="0066FF"/>
                </a:solidFill>
              </a:rPr>
              <a:t>Measuring period</a:t>
            </a:r>
          </a:p>
          <a:p>
            <a:pPr marL="0" indent="274320">
              <a:lnSpc>
                <a:spcPct val="110000"/>
              </a:lnSpc>
              <a:spcBef>
                <a:spcPts val="0"/>
              </a:spcBef>
              <a:buNone/>
            </a:pPr>
            <a:r>
              <a:rPr lang="en-US" sz="2000" dirty="0" smtClean="0"/>
              <a:t>We can use the following steps to measure the period of a wave.</a:t>
            </a:r>
          </a:p>
          <a:p>
            <a:pPr>
              <a:buNone/>
            </a:pPr>
            <a:r>
              <a:rPr lang="en-US" sz="2000" dirty="0" smtClean="0"/>
              <a:t>1. Initialize the TCCR1A and TCCR1B.</a:t>
            </a:r>
          </a:p>
          <a:p>
            <a:pPr>
              <a:buNone/>
            </a:pPr>
            <a:r>
              <a:rPr lang="en-US" sz="2000" dirty="0" smtClean="0"/>
              <a:t>2. Initialize the ACSR to select the desired event source.</a:t>
            </a:r>
          </a:p>
          <a:p>
            <a:pPr>
              <a:buNone/>
            </a:pPr>
            <a:r>
              <a:rPr lang="en-US" sz="2000" b="1" dirty="0" smtClean="0"/>
              <a:t>3. </a:t>
            </a:r>
            <a:r>
              <a:rPr lang="en-US" sz="2000" dirty="0" smtClean="0"/>
              <a:t>Monitor the ICF1 flag in TIFR to see if the edge has arrived. Upon the arrival of the edge, the TCNT1 is loaded into the ICR1 register automatically by the AVR.</a:t>
            </a:r>
          </a:p>
          <a:p>
            <a:pPr>
              <a:buNone/>
            </a:pPr>
            <a:r>
              <a:rPr lang="en-US" sz="2000" dirty="0" smtClean="0"/>
              <a:t>4. Save the ICR1.</a:t>
            </a:r>
          </a:p>
          <a:p>
            <a:pPr>
              <a:buNone/>
            </a:pPr>
            <a:r>
              <a:rPr lang="en-US" sz="2000" dirty="0" smtClean="0"/>
              <a:t>5. Monitor the ICF1 flag in TIFR to see if the second edge has arrived. Upon the arrival of the edge, the TCNT1 is loaded into the ICR1 register automatically by the AVR.</a:t>
            </a:r>
          </a:p>
          <a:p>
            <a:pPr>
              <a:buNone/>
            </a:pPr>
            <a:r>
              <a:rPr lang="en-US" sz="2000" b="1" i="1" dirty="0" smtClean="0"/>
              <a:t>6. </a:t>
            </a:r>
            <a:r>
              <a:rPr lang="en-US" sz="2000" dirty="0" smtClean="0"/>
              <a:t>Save the ICR1 for the second edge. By subtracting the second edge value from the first edge value we get the time. </a:t>
            </a:r>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endParaRPr lang="en-US" sz="2000" dirty="0" smtClean="0"/>
          </a:p>
          <a:p>
            <a:pPr>
              <a:buNone/>
            </a:pPr>
            <a:endParaRPr lang="en-US" sz="2000" dirty="0"/>
          </a:p>
        </p:txBody>
      </p:sp>
      <p:sp>
        <p:nvSpPr>
          <p:cNvPr id="9" name="Rounded Rectangle 8"/>
          <p:cNvSpPr/>
          <p:nvPr/>
        </p:nvSpPr>
        <p:spPr>
          <a:xfrm>
            <a:off x="971600" y="2276872"/>
            <a:ext cx="3672408" cy="288032"/>
          </a:xfrm>
          <a:prstGeom prst="roundRect">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971600" y="2636912"/>
            <a:ext cx="5184576" cy="288032"/>
          </a:xfrm>
          <a:prstGeom prst="roundRect">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971600" y="3068960"/>
            <a:ext cx="6696744" cy="864096"/>
          </a:xfrm>
          <a:prstGeom prst="roundRect">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971600" y="4005064"/>
            <a:ext cx="1656184" cy="288032"/>
          </a:xfrm>
          <a:prstGeom prst="roundRect">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971600" y="4365104"/>
            <a:ext cx="7056784" cy="936104"/>
          </a:xfrm>
          <a:prstGeom prst="roundRect">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971600" y="5373216"/>
            <a:ext cx="7056784" cy="648072"/>
          </a:xfrm>
          <a:prstGeom prst="roundRect">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INPUT CAPTURE AND WAVE GENERATION IN AVR</a:t>
            </a:r>
            <a:r>
              <a:rPr lang="en-US" sz="2700" dirty="0" smtClean="0"/>
              <a:t/>
            </a:r>
            <a:br>
              <a:rPr lang="en-US" sz="2700" dirty="0" smtClean="0"/>
            </a:br>
            <a:r>
              <a:rPr lang="en-US" sz="2800" b="1" dirty="0" smtClean="0"/>
              <a:t> </a:t>
            </a:r>
            <a:r>
              <a:rPr lang="en-US" sz="2400" b="1" dirty="0" smtClean="0"/>
              <a:t>SECTION 15.3: INPUT CAPTURE PROGRAMMING</a:t>
            </a:r>
            <a:endParaRPr lang="en-US" sz="2800" b="1" dirty="0" smtClean="0"/>
          </a:p>
        </p:txBody>
      </p:sp>
      <p:sp>
        <p:nvSpPr>
          <p:cNvPr id="4" name="Date Placeholder 3"/>
          <p:cNvSpPr>
            <a:spLocks noGrp="1"/>
          </p:cNvSpPr>
          <p:nvPr>
            <p:ph type="dt" sz="half" idx="10"/>
          </p:nvPr>
        </p:nvSpPr>
        <p:spPr/>
        <p:txBody>
          <a:bodyPr/>
          <a:lstStyle/>
          <a:p>
            <a:fld id="{5A152802-DF90-4108-9543-B38A239795C5}" type="datetime1">
              <a:rPr lang="en-US" smtClean="0"/>
              <a:pPr/>
              <a:t>2/20/2019</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58</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3" name="Content Placeholder 2"/>
          <p:cNvSpPr>
            <a:spLocks noGrp="1"/>
          </p:cNvSpPr>
          <p:nvPr>
            <p:ph sz="quarter" idx="1"/>
          </p:nvPr>
        </p:nvSpPr>
        <p:spPr>
          <a:xfrm>
            <a:off x="914400" y="1447800"/>
            <a:ext cx="7772400" cy="1621160"/>
          </a:xfrm>
        </p:spPr>
        <p:txBody>
          <a:bodyPr>
            <a:normAutofit/>
          </a:bodyPr>
          <a:lstStyle/>
          <a:p>
            <a:pPr marL="0" indent="0">
              <a:buNone/>
            </a:pPr>
            <a:r>
              <a:rPr lang="en-US" sz="2400" dirty="0">
                <a:solidFill>
                  <a:srgbClr val="FF0000"/>
                </a:solidFill>
              </a:rPr>
              <a:t>Example 15-23 </a:t>
            </a:r>
          </a:p>
          <a:p>
            <a:pPr marL="0" indent="0" algn="just">
              <a:buNone/>
            </a:pPr>
            <a:r>
              <a:rPr lang="en-US" sz="2000" dirty="0"/>
              <a:t>Assuming that clock pulses are fed into pin PORTD.6, write a program to measure the period of the pulses, Place the binary result on PORTA and PORTB. </a:t>
            </a:r>
          </a:p>
          <a:p>
            <a:pPr marL="0" indent="0">
              <a:buNone/>
            </a:pPr>
            <a:r>
              <a:rPr lang="en-US" sz="2400" dirty="0">
                <a:solidFill>
                  <a:srgbClr val="0066FF"/>
                </a:solidFill>
              </a:rPr>
              <a:t>Solution: </a:t>
            </a:r>
          </a:p>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224" y="3109013"/>
            <a:ext cx="7315200" cy="2120187"/>
          </a:xfrm>
          <a:prstGeom prst="rect">
            <a:avLst/>
          </a:prstGeom>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INPUT CAPTURE AND WAVE GENERATION IN AVR</a:t>
            </a:r>
            <a:r>
              <a:rPr lang="en-US" sz="2700" dirty="0" smtClean="0"/>
              <a:t/>
            </a:r>
            <a:br>
              <a:rPr lang="en-US" sz="2700" dirty="0" smtClean="0"/>
            </a:br>
            <a:r>
              <a:rPr lang="en-US" sz="2800" b="1" dirty="0" smtClean="0"/>
              <a:t> </a:t>
            </a:r>
            <a:r>
              <a:rPr lang="en-US" sz="2400" b="1" dirty="0" smtClean="0"/>
              <a:t>SECTION 15.3: INPUT CAPTURE PROGRAMMING</a:t>
            </a:r>
            <a:endParaRPr lang="en-US" sz="2800" b="1" dirty="0" smtClean="0"/>
          </a:p>
        </p:txBody>
      </p:sp>
      <p:sp>
        <p:nvSpPr>
          <p:cNvPr id="4" name="Date Placeholder 3"/>
          <p:cNvSpPr>
            <a:spLocks noGrp="1"/>
          </p:cNvSpPr>
          <p:nvPr>
            <p:ph type="dt" sz="half" idx="10"/>
          </p:nvPr>
        </p:nvSpPr>
        <p:spPr/>
        <p:txBody>
          <a:bodyPr/>
          <a:lstStyle/>
          <a:p>
            <a:fld id="{5A152802-DF90-4108-9543-B38A239795C5}" type="datetime1">
              <a:rPr lang="en-US" smtClean="0"/>
              <a:pPr/>
              <a:t>2/20/2019</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59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6" name="Content Placeholder 5"/>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899592" y="1844824"/>
            <a:ext cx="7315200" cy="2475402"/>
          </a:xfr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5736" y="4328508"/>
            <a:ext cx="5029200" cy="2110392"/>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smtClean="0"/>
              <a:t>INPUT CAPTURE AND WAVE GENERATION IN AVR </a:t>
            </a:r>
            <a:r>
              <a:rPr lang="en-US" sz="2700" dirty="0" smtClean="0"/>
              <a:t/>
            </a:r>
            <a:br>
              <a:rPr lang="en-US" sz="2700" dirty="0" smtClean="0"/>
            </a:br>
            <a:r>
              <a:rPr lang="en-US" sz="2800" b="1" dirty="0" smtClean="0"/>
              <a:t>SECTION 15.1: WAVE GENERATION USING 8-BIT TIMERS</a:t>
            </a:r>
          </a:p>
        </p:txBody>
      </p:sp>
      <p:sp>
        <p:nvSpPr>
          <p:cNvPr id="4" name="Date Placeholder 3"/>
          <p:cNvSpPr>
            <a:spLocks noGrp="1"/>
          </p:cNvSpPr>
          <p:nvPr>
            <p:ph type="dt" sz="half" idx="10"/>
          </p:nvPr>
        </p:nvSpPr>
        <p:spPr/>
        <p:txBody>
          <a:bodyPr/>
          <a:lstStyle/>
          <a:p>
            <a:fld id="{5A152802-DF90-4108-9543-B38A239795C5}" type="datetime1">
              <a:rPr lang="en-US" smtClean="0"/>
              <a:pPr/>
              <a:t>2/20/2019</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6</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4100" name="Picture 4"/>
          <p:cNvPicPr>
            <a:picLocks noChangeAspect="1" noChangeArrowheads="1"/>
          </p:cNvPicPr>
          <p:nvPr/>
        </p:nvPicPr>
        <p:blipFill>
          <a:blip r:embed="rId3" cstate="print"/>
          <a:srcRect/>
          <a:stretch>
            <a:fillRect/>
          </a:stretch>
        </p:blipFill>
        <p:spPr bwMode="auto">
          <a:xfrm>
            <a:off x="1229652" y="1562279"/>
            <a:ext cx="7200000" cy="4795679"/>
          </a:xfrm>
          <a:prstGeom prst="rect">
            <a:avLst/>
          </a:prstGeom>
          <a:noFill/>
          <a:ln w="9525">
            <a:noFill/>
            <a:miter lim="800000"/>
            <a:headEnd/>
            <a:tailEnd/>
          </a:ln>
          <a:effectLst/>
        </p:spPr>
      </p:pic>
      <p:pic>
        <p:nvPicPr>
          <p:cNvPr id="4101" name="Picture 5"/>
          <p:cNvPicPr>
            <a:picLocks noChangeAspect="1" noChangeArrowheads="1"/>
          </p:cNvPicPr>
          <p:nvPr/>
        </p:nvPicPr>
        <p:blipFill>
          <a:blip r:embed="rId4" cstate="print"/>
          <a:srcRect/>
          <a:stretch>
            <a:fillRect/>
          </a:stretch>
        </p:blipFill>
        <p:spPr bwMode="auto">
          <a:xfrm>
            <a:off x="1214414" y="1309470"/>
            <a:ext cx="5760000" cy="262142"/>
          </a:xfrm>
          <a:prstGeom prst="rect">
            <a:avLst/>
          </a:prstGeom>
          <a:noFill/>
          <a:ln w="9525">
            <a:noFill/>
            <a:miter lim="800000"/>
            <a:headEnd/>
            <a:tailEnd/>
          </a:ln>
          <a:effectLst/>
        </p:spPr>
      </p:pic>
      <p:sp>
        <p:nvSpPr>
          <p:cNvPr id="8" name="Rectangle 7"/>
          <p:cNvSpPr/>
          <p:nvPr/>
        </p:nvSpPr>
        <p:spPr>
          <a:xfrm>
            <a:off x="1475656" y="4869160"/>
            <a:ext cx="2736304" cy="1440160"/>
          </a:xfrm>
          <a:prstGeom prst="rect">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707904" y="1844824"/>
            <a:ext cx="1512168" cy="288032"/>
          </a:xfrm>
          <a:prstGeom prst="rect">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flipH="1">
            <a:off x="2267744" y="2132856"/>
            <a:ext cx="1800200" cy="2736304"/>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3131840" y="2132856"/>
            <a:ext cx="1800200" cy="2736304"/>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INPUT CAPTURE AND WAVE GENERATION IN AVR</a:t>
            </a:r>
            <a:r>
              <a:rPr lang="en-US" sz="2700" dirty="0" smtClean="0"/>
              <a:t/>
            </a:r>
            <a:br>
              <a:rPr lang="en-US" sz="2700" dirty="0" smtClean="0"/>
            </a:br>
            <a:r>
              <a:rPr lang="en-US" sz="2800" b="1" dirty="0" smtClean="0"/>
              <a:t> </a:t>
            </a:r>
            <a:r>
              <a:rPr lang="en-US" sz="2400" b="1" dirty="0" smtClean="0"/>
              <a:t>SECTION 15.3: INPUT CAPTURE PROGRAMMING</a:t>
            </a:r>
            <a:endParaRPr lang="en-US" sz="2800" b="1" dirty="0" smtClean="0"/>
          </a:p>
        </p:txBody>
      </p:sp>
      <p:sp>
        <p:nvSpPr>
          <p:cNvPr id="4" name="Date Placeholder 3"/>
          <p:cNvSpPr>
            <a:spLocks noGrp="1"/>
          </p:cNvSpPr>
          <p:nvPr>
            <p:ph type="dt" sz="half" idx="10"/>
          </p:nvPr>
        </p:nvSpPr>
        <p:spPr/>
        <p:txBody>
          <a:bodyPr/>
          <a:lstStyle/>
          <a:p>
            <a:fld id="{5A152802-DF90-4108-9543-B38A239795C5}" type="datetime1">
              <a:rPr lang="en-US" smtClean="0"/>
              <a:pPr/>
              <a:t>2/20/2019</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60</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a:xfrm>
            <a:off x="914400" y="1447800"/>
            <a:ext cx="7372376" cy="4910158"/>
          </a:xfrm>
        </p:spPr>
        <p:txBody>
          <a:bodyPr>
            <a:normAutofit/>
          </a:bodyPr>
          <a:lstStyle/>
          <a:p>
            <a:pPr>
              <a:buNone/>
            </a:pPr>
            <a:r>
              <a:rPr lang="en-US" sz="2000" b="1" dirty="0" smtClean="0"/>
              <a:t>Using Input Capture to Measure Period</a:t>
            </a:r>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endParaRPr lang="en-US" sz="2000" dirty="0" smtClean="0"/>
          </a:p>
          <a:p>
            <a:pPr>
              <a:buNone/>
            </a:pPr>
            <a:endParaRPr lang="en-US" sz="2000" dirty="0"/>
          </a:p>
        </p:txBody>
      </p:sp>
      <p:pic>
        <p:nvPicPr>
          <p:cNvPr id="8194" name="Picture 2"/>
          <p:cNvPicPr>
            <a:picLocks noChangeAspect="1" noChangeArrowheads="1"/>
          </p:cNvPicPr>
          <p:nvPr/>
        </p:nvPicPr>
        <p:blipFill>
          <a:blip r:embed="rId3" cstate="print"/>
          <a:srcRect/>
          <a:stretch>
            <a:fillRect/>
          </a:stretch>
        </p:blipFill>
        <p:spPr bwMode="auto">
          <a:xfrm>
            <a:off x="642910" y="2851982"/>
            <a:ext cx="7920000" cy="264872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INPUT CAPTURE AND WAVE GENERATION IN AVR</a:t>
            </a:r>
            <a:r>
              <a:rPr lang="en-US" sz="2700" dirty="0" smtClean="0"/>
              <a:t/>
            </a:r>
            <a:br>
              <a:rPr lang="en-US" sz="2700" dirty="0" smtClean="0"/>
            </a:br>
            <a:r>
              <a:rPr lang="en-US" sz="2800" b="1" dirty="0" smtClean="0"/>
              <a:t> </a:t>
            </a:r>
            <a:r>
              <a:rPr lang="en-US" sz="2400" b="1" dirty="0" smtClean="0"/>
              <a:t>SECTION 15.3: INPUT CAPTURE PROGRAMMING</a:t>
            </a:r>
            <a:endParaRPr lang="en-US" sz="2800" b="1" dirty="0" smtClean="0"/>
          </a:p>
        </p:txBody>
      </p:sp>
      <p:sp>
        <p:nvSpPr>
          <p:cNvPr id="4" name="Date Placeholder 3"/>
          <p:cNvSpPr>
            <a:spLocks noGrp="1"/>
          </p:cNvSpPr>
          <p:nvPr>
            <p:ph type="dt" sz="half" idx="10"/>
          </p:nvPr>
        </p:nvSpPr>
        <p:spPr/>
        <p:txBody>
          <a:bodyPr/>
          <a:lstStyle/>
          <a:p>
            <a:fld id="{5A152802-DF90-4108-9543-B38A239795C5}" type="datetime1">
              <a:rPr lang="en-US" smtClean="0"/>
              <a:pPr/>
              <a:t>2/20/2019</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61</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3" name="Content Placeholder 2"/>
          <p:cNvSpPr>
            <a:spLocks noGrp="1"/>
          </p:cNvSpPr>
          <p:nvPr>
            <p:ph sz="quarter" idx="1"/>
          </p:nvPr>
        </p:nvSpPr>
        <p:spPr/>
        <p:txBody>
          <a:bodyPr>
            <a:normAutofit/>
          </a:bodyPr>
          <a:lstStyle/>
          <a:p>
            <a:pPr marL="0" indent="0">
              <a:buNone/>
            </a:pPr>
            <a:r>
              <a:rPr lang="en-US" dirty="0">
                <a:solidFill>
                  <a:srgbClr val="FF0000"/>
                </a:solidFill>
              </a:rPr>
              <a:t>Example 15-24 </a:t>
            </a:r>
          </a:p>
          <a:p>
            <a:pPr marL="0" indent="0">
              <a:buNone/>
            </a:pPr>
            <a:r>
              <a:rPr lang="en-US" sz="2200" dirty="0"/>
              <a:t>The frequency of a pulse is between 50 Hz and 60 Hz. Assume that a pulse is </a:t>
            </a:r>
            <a:r>
              <a:rPr lang="en-US" sz="2200" dirty="0" smtClean="0"/>
              <a:t>connected </a:t>
            </a:r>
            <a:r>
              <a:rPr lang="en-US" sz="2200" dirty="0"/>
              <a:t>to ICP1 (pin PD6). Write a program to measure its period and display it on PORTB. Use the prescaler value that gives the result in a single byte. Assume XTAL = 8 MHz. </a:t>
            </a:r>
          </a:p>
          <a:p>
            <a:pPr marL="0" indent="0">
              <a:buNone/>
            </a:pPr>
            <a:r>
              <a:rPr lang="en-US" sz="2400" dirty="0">
                <a:solidFill>
                  <a:srgbClr val="0066FF"/>
                </a:solidFill>
              </a:rPr>
              <a:t>Solution: </a:t>
            </a:r>
          </a:p>
          <a:p>
            <a:pPr marL="0" indent="0">
              <a:buNone/>
            </a:pPr>
            <a:r>
              <a:rPr lang="en-US" sz="2000" dirty="0" smtClean="0"/>
              <a:t>8MHz ×1/1024 </a:t>
            </a:r>
            <a:r>
              <a:rPr lang="en-US" sz="2000" dirty="0"/>
              <a:t>= 7812.5 Hz due to prescaler and T = 1/7812.5 Hz = 128 </a:t>
            </a:r>
            <a:r>
              <a:rPr lang="en-US" sz="2000" dirty="0" smtClean="0"/>
              <a:t>µs.</a:t>
            </a:r>
          </a:p>
          <a:p>
            <a:pPr marL="0" indent="0">
              <a:buNone/>
            </a:pPr>
            <a:r>
              <a:rPr lang="en-US" sz="2000" dirty="0" smtClean="0"/>
              <a:t> </a:t>
            </a:r>
            <a:r>
              <a:rPr lang="en-US" sz="2000" dirty="0"/>
              <a:t>The frequency of 50 Hz gives us the period of 1/50 Hz = 20 ms. So, the output is 20 </a:t>
            </a:r>
            <a:r>
              <a:rPr lang="en-US" sz="2000" dirty="0" err="1"/>
              <a:t>ms</a:t>
            </a:r>
            <a:r>
              <a:rPr lang="en-US" sz="2000" dirty="0"/>
              <a:t>/128 µs = 156. </a:t>
            </a:r>
            <a:endParaRPr lang="en-US" sz="2000" dirty="0" smtClean="0"/>
          </a:p>
          <a:p>
            <a:pPr marL="0" indent="0">
              <a:buNone/>
            </a:pPr>
            <a:r>
              <a:rPr lang="en-US" sz="2000" dirty="0" smtClean="0"/>
              <a:t>The </a:t>
            </a:r>
            <a:r>
              <a:rPr lang="en-US" sz="2000" dirty="0"/>
              <a:t>frequency of 60 Hz gives us the period of 1/60 Hz = 16.6 ms. So, the output is 16.6 </a:t>
            </a:r>
            <a:r>
              <a:rPr lang="en-US" sz="2000" dirty="0" err="1"/>
              <a:t>ms</a:t>
            </a:r>
            <a:r>
              <a:rPr lang="en-US" sz="2000" dirty="0"/>
              <a:t>/128 µs = 130. </a:t>
            </a:r>
          </a:p>
          <a:p>
            <a:pPr marL="0" indent="0">
              <a:buNone/>
            </a:pPr>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INPUT CAPTURE AND WAVE GENERATION IN AVR</a:t>
            </a:r>
            <a:r>
              <a:rPr lang="en-US" sz="2700" dirty="0" smtClean="0"/>
              <a:t/>
            </a:r>
            <a:br>
              <a:rPr lang="en-US" sz="2700" dirty="0" smtClean="0"/>
            </a:br>
            <a:r>
              <a:rPr lang="en-US" sz="2800" b="1" dirty="0" smtClean="0"/>
              <a:t> </a:t>
            </a:r>
            <a:r>
              <a:rPr lang="en-US" sz="2400" b="1" dirty="0" smtClean="0"/>
              <a:t>SECTION 15.3: INPUT CAPTURE PROGRAMMING</a:t>
            </a:r>
            <a:endParaRPr lang="en-US" sz="2800" b="1" dirty="0" smtClean="0"/>
          </a:p>
        </p:txBody>
      </p:sp>
      <p:sp>
        <p:nvSpPr>
          <p:cNvPr id="4" name="Date Placeholder 3"/>
          <p:cNvSpPr>
            <a:spLocks noGrp="1"/>
          </p:cNvSpPr>
          <p:nvPr>
            <p:ph type="dt" sz="half" idx="10"/>
          </p:nvPr>
        </p:nvSpPr>
        <p:spPr/>
        <p:txBody>
          <a:bodyPr/>
          <a:lstStyle/>
          <a:p>
            <a:fld id="{5A152802-DF90-4108-9543-B38A239795C5}" type="datetime1">
              <a:rPr lang="en-US" smtClean="0"/>
              <a:pPr/>
              <a:t>2/20/2019</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62</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6" name="Content Placeholder 5"/>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857200" y="1556792"/>
            <a:ext cx="7315200" cy="3236128"/>
          </a:xfr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54766" y="4838581"/>
            <a:ext cx="3920068" cy="1371719"/>
          </a:xfrm>
          <a:prstGeom prst="rect">
            <a:avLst/>
          </a:prstGeom>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INPUT CAPTURE AND WAVE GENERATION IN AVR</a:t>
            </a:r>
            <a:r>
              <a:rPr lang="en-US" sz="2700" dirty="0" smtClean="0"/>
              <a:t/>
            </a:r>
            <a:br>
              <a:rPr lang="en-US" sz="2700" dirty="0" smtClean="0"/>
            </a:br>
            <a:r>
              <a:rPr lang="en-US" sz="2800" b="1" dirty="0" smtClean="0"/>
              <a:t> </a:t>
            </a:r>
            <a:r>
              <a:rPr lang="en-US" sz="2400" b="1" dirty="0" smtClean="0"/>
              <a:t>SECTION 15.3: INPUT CAPTURE PROGRAMMING</a:t>
            </a:r>
            <a:endParaRPr lang="en-US" sz="2800" b="1" dirty="0" smtClean="0"/>
          </a:p>
        </p:txBody>
      </p:sp>
      <p:sp>
        <p:nvSpPr>
          <p:cNvPr id="4" name="Date Placeholder 3"/>
          <p:cNvSpPr>
            <a:spLocks noGrp="1"/>
          </p:cNvSpPr>
          <p:nvPr>
            <p:ph type="dt" sz="half" idx="10"/>
          </p:nvPr>
        </p:nvSpPr>
        <p:spPr/>
        <p:txBody>
          <a:bodyPr/>
          <a:lstStyle/>
          <a:p>
            <a:fld id="{5A152802-DF90-4108-9543-B38A239795C5}" type="datetime1">
              <a:rPr lang="en-US" smtClean="0"/>
              <a:pPr/>
              <a:t>2/20/2019</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63</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a:xfrm>
            <a:off x="914400" y="1447800"/>
            <a:ext cx="7372376" cy="4910158"/>
          </a:xfrm>
        </p:spPr>
        <p:txBody>
          <a:bodyPr>
            <a:normAutofit/>
          </a:bodyPr>
          <a:lstStyle/>
          <a:p>
            <a:pPr>
              <a:buNone/>
            </a:pPr>
            <a:r>
              <a:rPr lang="en-US" sz="2400" b="1" dirty="0" smtClean="0"/>
              <a:t>Measuring pulse width</a:t>
            </a:r>
          </a:p>
          <a:p>
            <a:pPr marL="0" indent="274320" algn="just">
              <a:spcBef>
                <a:spcPts val="0"/>
              </a:spcBef>
              <a:buNone/>
            </a:pPr>
            <a:r>
              <a:rPr lang="en-US" sz="2000" dirty="0" smtClean="0"/>
              <a:t>We can use the following steps to measure the pulse width of a wave.</a:t>
            </a:r>
          </a:p>
          <a:p>
            <a:pPr>
              <a:buNone/>
            </a:pPr>
            <a:r>
              <a:rPr lang="en-US" sz="2000" dirty="0" smtClean="0"/>
              <a:t>1. Initialize TCCR1A and TCCR1B, and select capturing on rising edge.</a:t>
            </a:r>
          </a:p>
          <a:p>
            <a:pPr>
              <a:buNone/>
            </a:pPr>
            <a:r>
              <a:rPr lang="en-US" sz="2000" dirty="0" smtClean="0"/>
              <a:t>2. Initialize ACSR to select the desired event source.</a:t>
            </a:r>
          </a:p>
          <a:p>
            <a:pPr>
              <a:buNone/>
            </a:pPr>
            <a:r>
              <a:rPr lang="en-US" sz="2000" b="1" dirty="0" smtClean="0"/>
              <a:t>3. </a:t>
            </a:r>
            <a:r>
              <a:rPr lang="en-US" sz="2000" dirty="0" smtClean="0"/>
              <a:t>Monitor the ICF1 flag in TIFR to see if the edge has arrived. Upon the arrival of the edge, the TCNT1 value is loaded into the ICR1 register automatically by the AVR.</a:t>
            </a:r>
          </a:p>
          <a:p>
            <a:pPr>
              <a:buNone/>
            </a:pPr>
            <a:r>
              <a:rPr lang="en-US" sz="2000" dirty="0" smtClean="0"/>
              <a:t>4. Save the ICR1 and change the capturing edge to the falling edge.</a:t>
            </a:r>
          </a:p>
          <a:p>
            <a:pPr>
              <a:buNone/>
            </a:pPr>
            <a:r>
              <a:rPr lang="en-US" sz="2000" dirty="0" smtClean="0"/>
              <a:t>5. Monitor the ICF1 flag in TIFR to see if the second edge has arrived. Upon the arrival of the edge, the TCNT1 value is loaded into the ICR1 register automatically by the AVR.</a:t>
            </a:r>
          </a:p>
          <a:p>
            <a:pPr>
              <a:buNone/>
            </a:pPr>
            <a:r>
              <a:rPr lang="en-US" sz="2000" dirty="0" smtClean="0"/>
              <a:t>6. Save the </a:t>
            </a:r>
            <a:r>
              <a:rPr lang="en-US" sz="2000" dirty="0" err="1" smtClean="0"/>
              <a:t>ICRl</a:t>
            </a:r>
            <a:r>
              <a:rPr lang="en-US" sz="2000" dirty="0" smtClean="0"/>
              <a:t> for the second edge. Subtract the second edge value from the first edge value to get the time.</a:t>
            </a:r>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endParaRPr lang="en-US" sz="2000" dirty="0" smtClean="0"/>
          </a:p>
          <a:p>
            <a:pPr>
              <a:buNone/>
            </a:pPr>
            <a:endParaRPr lang="en-US" sz="2000"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INPUT CAPTURE AND WAVE GENERATION IN AVR</a:t>
            </a:r>
            <a:r>
              <a:rPr lang="en-US" sz="2700" dirty="0" smtClean="0"/>
              <a:t/>
            </a:r>
            <a:br>
              <a:rPr lang="en-US" sz="2700" dirty="0" smtClean="0"/>
            </a:br>
            <a:r>
              <a:rPr lang="en-US" sz="2800" b="1" dirty="0" smtClean="0"/>
              <a:t> </a:t>
            </a:r>
            <a:r>
              <a:rPr lang="en-US" sz="2400" b="1" dirty="0" smtClean="0"/>
              <a:t>SECTION 15.3: INPUT CAPTURE PROGRAMMING</a:t>
            </a:r>
            <a:endParaRPr lang="en-US" sz="2800" b="1" dirty="0" smtClean="0"/>
          </a:p>
        </p:txBody>
      </p:sp>
      <p:sp>
        <p:nvSpPr>
          <p:cNvPr id="4" name="Date Placeholder 3"/>
          <p:cNvSpPr>
            <a:spLocks noGrp="1"/>
          </p:cNvSpPr>
          <p:nvPr>
            <p:ph type="dt" sz="half" idx="10"/>
          </p:nvPr>
        </p:nvSpPr>
        <p:spPr/>
        <p:txBody>
          <a:bodyPr/>
          <a:lstStyle/>
          <a:p>
            <a:fld id="{5A152802-DF90-4108-9543-B38A239795C5}" type="datetime1">
              <a:rPr lang="en-US" smtClean="0"/>
              <a:pPr/>
              <a:t>2/20/2019</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64</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a:xfrm>
            <a:off x="914400" y="1447800"/>
            <a:ext cx="7372376" cy="4910158"/>
          </a:xfrm>
        </p:spPr>
        <p:txBody>
          <a:bodyPr>
            <a:normAutofit/>
          </a:bodyPr>
          <a:lstStyle/>
          <a:p>
            <a:pPr>
              <a:buNone/>
            </a:pPr>
            <a:r>
              <a:rPr lang="en-US" sz="2000" b="1" dirty="0" smtClean="0"/>
              <a:t>Using Input Capture to Measure Period and Pulse Width</a:t>
            </a:r>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endParaRPr lang="en-US" sz="2000" dirty="0" smtClean="0"/>
          </a:p>
          <a:p>
            <a:pPr>
              <a:buNone/>
            </a:pPr>
            <a:endParaRPr lang="en-US" sz="2000" dirty="0"/>
          </a:p>
        </p:txBody>
      </p:sp>
      <p:pic>
        <p:nvPicPr>
          <p:cNvPr id="9218" name="Picture 2"/>
          <p:cNvPicPr>
            <a:picLocks noChangeAspect="1" noChangeArrowheads="1"/>
          </p:cNvPicPr>
          <p:nvPr/>
        </p:nvPicPr>
        <p:blipFill>
          <a:blip r:embed="rId3" cstate="print"/>
          <a:srcRect/>
          <a:stretch>
            <a:fillRect/>
          </a:stretch>
        </p:blipFill>
        <p:spPr bwMode="auto">
          <a:xfrm>
            <a:off x="571472" y="1928802"/>
            <a:ext cx="7920000" cy="45749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INPUT CAPTURE AND WAVE GENERATION IN AVR</a:t>
            </a:r>
            <a:r>
              <a:rPr lang="en-US" sz="2700" dirty="0" smtClean="0"/>
              <a:t/>
            </a:r>
            <a:br>
              <a:rPr lang="en-US" sz="2700" dirty="0" smtClean="0"/>
            </a:br>
            <a:r>
              <a:rPr lang="en-US" sz="2800" b="1" dirty="0" smtClean="0"/>
              <a:t> </a:t>
            </a:r>
            <a:r>
              <a:rPr lang="en-US" sz="2400" b="1" dirty="0" smtClean="0"/>
              <a:t>SECTION 15.3: INPUT CAPTURE PROGRAMMING</a:t>
            </a:r>
            <a:endParaRPr lang="en-US" sz="2800" b="1" dirty="0" smtClean="0"/>
          </a:p>
        </p:txBody>
      </p:sp>
      <p:sp>
        <p:nvSpPr>
          <p:cNvPr id="4" name="Date Placeholder 3"/>
          <p:cNvSpPr>
            <a:spLocks noGrp="1"/>
          </p:cNvSpPr>
          <p:nvPr>
            <p:ph type="dt" sz="half" idx="10"/>
          </p:nvPr>
        </p:nvSpPr>
        <p:spPr/>
        <p:txBody>
          <a:bodyPr/>
          <a:lstStyle/>
          <a:p>
            <a:fld id="{5A152802-DF90-4108-9543-B38A239795C5}" type="datetime1">
              <a:rPr lang="en-US" smtClean="0"/>
              <a:pPr/>
              <a:t>2/20/2019</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65</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a:xfrm>
            <a:off x="914400" y="1447800"/>
            <a:ext cx="7372376" cy="4910158"/>
          </a:xfrm>
        </p:spPr>
        <p:txBody>
          <a:bodyPr>
            <a:normAutofit/>
          </a:bodyPr>
          <a:lstStyle/>
          <a:p>
            <a:pPr>
              <a:buNone/>
            </a:pPr>
            <a:r>
              <a:rPr lang="en-US" sz="2000" b="1" dirty="0" smtClean="0"/>
              <a:t>Waveform generators in Timer1</a:t>
            </a:r>
          </a:p>
          <a:p>
            <a:pPr marL="0" indent="0" algn="just">
              <a:spcBef>
                <a:spcPts val="0"/>
              </a:spcBef>
              <a:buNone/>
            </a:pPr>
            <a:r>
              <a:rPr lang="en-US" sz="2400" dirty="0" smtClean="0">
                <a:solidFill>
                  <a:srgbClr val="FF0000"/>
                </a:solidFill>
              </a:rPr>
              <a:t>Example </a:t>
            </a:r>
            <a:r>
              <a:rPr lang="en-US" sz="2400" dirty="0">
                <a:solidFill>
                  <a:srgbClr val="FF0000"/>
                </a:solidFill>
              </a:rPr>
              <a:t>15-25 </a:t>
            </a:r>
          </a:p>
          <a:p>
            <a:pPr marL="0" indent="0" algn="just">
              <a:spcBef>
                <a:spcPts val="0"/>
              </a:spcBef>
              <a:buNone/>
            </a:pPr>
            <a:r>
              <a:rPr lang="en-US" sz="2000" dirty="0"/>
              <a:t>Using Figure 15-19, find TCCR1 B for no noise canceller, prescaler = 1024, and timer in Normal mode: (a) for capturing on rising edge (b) for capturing on falling edge </a:t>
            </a:r>
          </a:p>
          <a:p>
            <a:pPr marL="0" indent="0" algn="just">
              <a:spcBef>
                <a:spcPts val="0"/>
              </a:spcBef>
              <a:buNone/>
            </a:pPr>
            <a:r>
              <a:rPr lang="en-US" sz="2400" dirty="0">
                <a:solidFill>
                  <a:srgbClr val="0066FF"/>
                </a:solidFill>
              </a:rPr>
              <a:t>Solution:</a:t>
            </a:r>
            <a:endParaRPr lang="en-US" sz="2400" dirty="0" smtClean="0">
              <a:solidFill>
                <a:srgbClr val="0066FF"/>
              </a:solidFill>
            </a:endParaRPr>
          </a:p>
          <a:p>
            <a:pPr marL="0" indent="0" algn="just">
              <a:spcBef>
                <a:spcPts val="0"/>
              </a:spcBef>
              <a:buNone/>
            </a:pPr>
            <a:endParaRPr lang="en-US" sz="2000" dirty="0" smtClean="0"/>
          </a:p>
          <a:p>
            <a:endParaRPr lang="en-US" sz="2000" dirty="0" smtClean="0"/>
          </a:p>
          <a:p>
            <a:pPr>
              <a:buNone/>
            </a:pPr>
            <a:endParaRPr lang="en-US" sz="20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3645024"/>
            <a:ext cx="7315200" cy="1774325"/>
          </a:xfrm>
          <a:prstGeom prst="rect">
            <a:avLst/>
          </a:prstGeom>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INPUT CAPTURE AND WAVE GENERATION IN AVR</a:t>
            </a:r>
            <a:r>
              <a:rPr lang="en-US" sz="2700" dirty="0" smtClean="0"/>
              <a:t/>
            </a:r>
            <a:br>
              <a:rPr lang="en-US" sz="2700" dirty="0" smtClean="0"/>
            </a:br>
            <a:r>
              <a:rPr lang="en-US" sz="2800" b="1" dirty="0" smtClean="0"/>
              <a:t> </a:t>
            </a:r>
            <a:r>
              <a:rPr lang="en-US" sz="2400" b="1" dirty="0" smtClean="0"/>
              <a:t>SECTION 15.3: INPUT CAPTURE PROGRAMMING</a:t>
            </a:r>
            <a:endParaRPr lang="en-US" sz="2800" b="1" dirty="0" smtClean="0"/>
          </a:p>
        </p:txBody>
      </p:sp>
      <p:sp>
        <p:nvSpPr>
          <p:cNvPr id="4" name="Date Placeholder 3"/>
          <p:cNvSpPr>
            <a:spLocks noGrp="1"/>
          </p:cNvSpPr>
          <p:nvPr>
            <p:ph type="dt" sz="half" idx="10"/>
          </p:nvPr>
        </p:nvSpPr>
        <p:spPr/>
        <p:txBody>
          <a:bodyPr/>
          <a:lstStyle/>
          <a:p>
            <a:fld id="{5A152802-DF90-4108-9543-B38A239795C5}" type="datetime1">
              <a:rPr lang="en-US" smtClean="0"/>
              <a:pPr/>
              <a:t>2/20/2019</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66</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3" name="Content Placeholder 2"/>
          <p:cNvSpPr>
            <a:spLocks noGrp="1"/>
          </p:cNvSpPr>
          <p:nvPr>
            <p:ph sz="quarter" idx="1"/>
          </p:nvPr>
        </p:nvSpPr>
        <p:spPr/>
        <p:txBody>
          <a:bodyPr>
            <a:normAutofit/>
          </a:bodyPr>
          <a:lstStyle/>
          <a:p>
            <a:pPr marL="0" indent="0">
              <a:buNone/>
            </a:pPr>
            <a:r>
              <a:rPr lang="en-US" dirty="0">
                <a:solidFill>
                  <a:srgbClr val="FF0000"/>
                </a:solidFill>
              </a:rPr>
              <a:t>Example 15-26 </a:t>
            </a:r>
          </a:p>
          <a:p>
            <a:pPr marL="0" indent="0" algn="just">
              <a:buNone/>
            </a:pPr>
            <a:r>
              <a:rPr lang="en-US" sz="2000" dirty="0"/>
              <a:t>Assume that a 60-Hz frequency pulse is connected to </a:t>
            </a:r>
            <a:r>
              <a:rPr lang="en-US" sz="2000" dirty="0" smtClean="0"/>
              <a:t>ICP1 </a:t>
            </a:r>
            <a:r>
              <a:rPr lang="en-US" sz="2000" dirty="0"/>
              <a:t>(pin PD6</a:t>
            </a:r>
            <a:r>
              <a:rPr lang="en-US" sz="2000" dirty="0" smtClean="0"/>
              <a:t>). </a:t>
            </a:r>
            <a:r>
              <a:rPr lang="en-US" sz="2000" dirty="0"/>
              <a:t>Write a program to measure its pulse width. Use the prescaler value that gives the result in a single byte. Display the result on PORTB. Assume XTAL = 8 MHz. </a:t>
            </a:r>
          </a:p>
          <a:p>
            <a:pPr marL="0" indent="0">
              <a:buNone/>
            </a:pPr>
            <a:r>
              <a:rPr lang="en-US" sz="2400" dirty="0">
                <a:solidFill>
                  <a:srgbClr val="0066FF"/>
                </a:solidFill>
              </a:rPr>
              <a:t>Solution: </a:t>
            </a:r>
          </a:p>
          <a:p>
            <a:pPr marL="0" indent="0">
              <a:buNone/>
            </a:pPr>
            <a:r>
              <a:rPr lang="en-US" sz="2000" dirty="0"/>
              <a:t>The frequency of 60 Hz gives us the period of 1/60 Hz = 16.6 ms. </a:t>
            </a:r>
            <a:endParaRPr lang="en-US" sz="2000" dirty="0" smtClean="0"/>
          </a:p>
          <a:p>
            <a:pPr marL="0" indent="0">
              <a:buNone/>
            </a:pPr>
            <a:r>
              <a:rPr lang="en-US" sz="2000" dirty="0" smtClean="0"/>
              <a:t>Now</a:t>
            </a:r>
            <a:r>
              <a:rPr lang="en-US" sz="2000" dirty="0"/>
              <a:t>, 8 MHz </a:t>
            </a:r>
            <a:r>
              <a:rPr lang="en-US" sz="2000" dirty="0" smtClean="0"/>
              <a:t>× </a:t>
            </a:r>
            <a:r>
              <a:rPr lang="en-US" sz="2000" dirty="0"/>
              <a:t>1/1024 = 7812.5 Hz due to prescaler and </a:t>
            </a:r>
            <a:endParaRPr lang="en-US" sz="2000" dirty="0" smtClean="0"/>
          </a:p>
          <a:p>
            <a:pPr marL="0" indent="0">
              <a:buNone/>
            </a:pPr>
            <a:r>
              <a:rPr lang="en-US" sz="2000" dirty="0" smtClean="0"/>
              <a:t>T </a:t>
            </a:r>
            <a:r>
              <a:rPr lang="en-US" sz="2000" dirty="0"/>
              <a:t>= 1/7812.5 Hz = 128 </a:t>
            </a:r>
            <a:r>
              <a:rPr lang="en-US" sz="2000" dirty="0" smtClean="0"/>
              <a:t>µs </a:t>
            </a:r>
            <a:r>
              <a:rPr lang="en-US" sz="2000" dirty="0"/>
              <a:t>for TCNT. </a:t>
            </a:r>
            <a:r>
              <a:rPr lang="en-US" sz="2000" dirty="0" smtClean="0"/>
              <a:t>  That </a:t>
            </a:r>
            <a:r>
              <a:rPr lang="en-US" sz="2000" dirty="0"/>
              <a:t>means we get the value of 130 (1000 0010 binary) for the period since 16.6 </a:t>
            </a:r>
            <a:r>
              <a:rPr lang="en-US" sz="2000" dirty="0" err="1"/>
              <a:t>ms</a:t>
            </a:r>
            <a:r>
              <a:rPr lang="en-US" sz="2000" dirty="0"/>
              <a:t> / 128 us = 130. </a:t>
            </a:r>
            <a:endParaRPr lang="en-US" sz="2000" dirty="0" smtClean="0"/>
          </a:p>
          <a:p>
            <a:pPr marL="0" indent="0">
              <a:buNone/>
            </a:pPr>
            <a:r>
              <a:rPr lang="en-US" sz="2000" dirty="0" smtClean="0"/>
              <a:t>Now </a:t>
            </a:r>
            <a:r>
              <a:rPr lang="en-US" sz="2000" dirty="0"/>
              <a:t>the pulse width can be anywhere between 1 to 129. </a:t>
            </a:r>
          </a:p>
          <a:p>
            <a:pPr marL="0" indent="0">
              <a:buNone/>
            </a:pPr>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INPUT CAPTURE AND WAVE GENERATION IN AVR</a:t>
            </a:r>
            <a:r>
              <a:rPr lang="en-US" sz="2700" dirty="0" smtClean="0"/>
              <a:t/>
            </a:r>
            <a:br>
              <a:rPr lang="en-US" sz="2700" dirty="0" smtClean="0"/>
            </a:br>
            <a:r>
              <a:rPr lang="en-US" sz="2800" b="1" dirty="0" smtClean="0"/>
              <a:t> </a:t>
            </a:r>
            <a:r>
              <a:rPr lang="en-US" sz="2400" b="1" dirty="0" smtClean="0"/>
              <a:t>SECTION 15.3: INPUT CAPTURE PROGRAMMING</a:t>
            </a:r>
            <a:endParaRPr lang="en-US" sz="2800" b="1" dirty="0" smtClean="0"/>
          </a:p>
        </p:txBody>
      </p:sp>
      <p:sp>
        <p:nvSpPr>
          <p:cNvPr id="4" name="Date Placeholder 3"/>
          <p:cNvSpPr>
            <a:spLocks noGrp="1"/>
          </p:cNvSpPr>
          <p:nvPr>
            <p:ph type="dt" sz="half" idx="10"/>
          </p:nvPr>
        </p:nvSpPr>
        <p:spPr/>
        <p:txBody>
          <a:bodyPr/>
          <a:lstStyle/>
          <a:p>
            <a:fld id="{5A152802-DF90-4108-9543-B38A239795C5}" type="datetime1">
              <a:rPr lang="en-US" smtClean="0"/>
              <a:pPr/>
              <a:t>2/20/2019</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67</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8352" y="5172505"/>
            <a:ext cx="4572000" cy="1640871"/>
          </a:xfrm>
          <a:prstGeom prst="rect">
            <a:avLst/>
          </a:prstGeom>
        </p:spPr>
      </p:pic>
      <p:pic>
        <p:nvPicPr>
          <p:cNvPr id="10" name="Content Placeholder 9"/>
          <p:cNvPicPr>
            <a:picLocks noGrp="1" noChangeAspect="1"/>
          </p:cNvPicPr>
          <p:nvPr>
            <p:ph sz="quarter" idx="1"/>
          </p:nvPr>
        </p:nvPicPr>
        <p:blipFill>
          <a:blip r:embed="rId4">
            <a:extLst>
              <a:ext uri="{28A0092B-C50C-407E-A947-70E740481C1C}">
                <a14:useLocalDpi xmlns:a14="http://schemas.microsoft.com/office/drawing/2010/main" val="0"/>
              </a:ext>
            </a:extLst>
          </a:blip>
          <a:stretch>
            <a:fillRect/>
          </a:stretch>
        </p:blipFill>
        <p:spPr>
          <a:xfrm>
            <a:off x="827584" y="1315925"/>
            <a:ext cx="7315200" cy="3841267"/>
          </a:xfrm>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INPUT CAPTURE AND WAVE GENERATION IN AVR</a:t>
            </a:r>
            <a:r>
              <a:rPr lang="en-US" sz="2700" dirty="0" smtClean="0"/>
              <a:t/>
            </a:r>
            <a:br>
              <a:rPr lang="en-US" sz="2700" dirty="0" smtClean="0"/>
            </a:br>
            <a:r>
              <a:rPr lang="en-US" sz="2800" b="1" dirty="0" smtClean="0"/>
              <a:t> </a:t>
            </a:r>
            <a:r>
              <a:rPr lang="en-US" sz="2400" b="1" dirty="0" smtClean="0"/>
              <a:t>SECTION 15.3: INPUT CAPTURE PROGRAMMING</a:t>
            </a:r>
            <a:endParaRPr lang="en-US" sz="2800" b="1" dirty="0" smtClean="0"/>
          </a:p>
        </p:txBody>
      </p:sp>
      <p:sp>
        <p:nvSpPr>
          <p:cNvPr id="4" name="Date Placeholder 3"/>
          <p:cNvSpPr>
            <a:spLocks noGrp="1"/>
          </p:cNvSpPr>
          <p:nvPr>
            <p:ph type="dt" sz="half" idx="10"/>
          </p:nvPr>
        </p:nvSpPr>
        <p:spPr/>
        <p:txBody>
          <a:bodyPr/>
          <a:lstStyle/>
          <a:p>
            <a:fld id="{5A152802-DF90-4108-9543-B38A239795C5}" type="datetime1">
              <a:rPr lang="en-US" smtClean="0"/>
              <a:pPr/>
              <a:t>2/20/2019</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68</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3" name="Content Placeholder 2"/>
          <p:cNvSpPr>
            <a:spLocks noGrp="1"/>
          </p:cNvSpPr>
          <p:nvPr>
            <p:ph sz="quarter" idx="1"/>
          </p:nvPr>
        </p:nvSpPr>
        <p:spPr/>
        <p:txBody>
          <a:bodyPr>
            <a:normAutofit/>
          </a:bodyPr>
          <a:lstStyle/>
          <a:p>
            <a:pPr marL="0" indent="0">
              <a:buNone/>
            </a:pPr>
            <a:r>
              <a:rPr lang="en-US" sz="2400" dirty="0">
                <a:solidFill>
                  <a:srgbClr val="FF0000"/>
                </a:solidFill>
              </a:rPr>
              <a:t>Example 15-27 </a:t>
            </a:r>
          </a:p>
          <a:p>
            <a:pPr marL="0" indent="0" algn="just">
              <a:buNone/>
            </a:pPr>
            <a:r>
              <a:rPr lang="en-US" sz="2000" dirty="0"/>
              <a:t>Assume that a temperature sensor is connected to pin PD6. The temperature provided by the sensor is proportional to pulse width and is in the range of </a:t>
            </a:r>
            <a:r>
              <a:rPr lang="en-US" sz="2000" dirty="0" smtClean="0"/>
              <a:t>1µS </a:t>
            </a:r>
            <a:r>
              <a:rPr lang="en-US" sz="2000" dirty="0"/>
              <a:t>to 250µs. Write a program to measure the temperature if 1 µ</a:t>
            </a:r>
            <a:r>
              <a:rPr lang="en-US" sz="2000" dirty="0" smtClean="0"/>
              <a:t>s </a:t>
            </a:r>
            <a:r>
              <a:rPr lang="en-US" sz="2000" dirty="0"/>
              <a:t>is equal to 1 degree. Use the prescaler value that gives the result in a single byte. Display the result on PORTB. Assume XTAL = 8 MHz. </a:t>
            </a:r>
          </a:p>
          <a:p>
            <a:pPr marL="0" indent="0">
              <a:buNone/>
            </a:pPr>
            <a:r>
              <a:rPr lang="en-US" sz="2400" dirty="0">
                <a:solidFill>
                  <a:srgbClr val="0066FF"/>
                </a:solidFill>
              </a:rPr>
              <a:t>Solution: </a:t>
            </a:r>
          </a:p>
          <a:p>
            <a:pPr marL="0" indent="0">
              <a:buNone/>
            </a:pPr>
            <a:r>
              <a:rPr lang="en-US" sz="2000" dirty="0"/>
              <a:t>8 MHz </a:t>
            </a:r>
            <a:r>
              <a:rPr lang="en-US" sz="2000" dirty="0" smtClean="0"/>
              <a:t>×1/8 </a:t>
            </a:r>
            <a:r>
              <a:rPr lang="en-US" sz="2000" dirty="0"/>
              <a:t>= 1 MHz = 1,000,000 Hz due to prescaler and T = 1/1,000,000 Hz = 1 µ</a:t>
            </a:r>
            <a:r>
              <a:rPr lang="en-US" sz="2000" dirty="0" smtClean="0"/>
              <a:t>s </a:t>
            </a:r>
            <a:r>
              <a:rPr lang="en-US" sz="2000" dirty="0"/>
              <a:t>for TCNT. That means we get the values between 1 and 65,536 µ</a:t>
            </a:r>
            <a:r>
              <a:rPr lang="en-US" sz="2000" dirty="0" smtClean="0"/>
              <a:t>s </a:t>
            </a:r>
            <a:r>
              <a:rPr lang="en-US" sz="2000" dirty="0"/>
              <a:t>for the TCNT, but since the pulse width never goes beyond 250 µ</a:t>
            </a:r>
            <a:r>
              <a:rPr lang="en-US" sz="2000" dirty="0" smtClean="0"/>
              <a:t>s </a:t>
            </a:r>
            <a:r>
              <a:rPr lang="en-US" sz="2000" dirty="0"/>
              <a:t>we should be able to display the temperature value on PORTB. </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INPUT CAPTURE AND WAVE GENERATION IN AVR</a:t>
            </a:r>
            <a:r>
              <a:rPr lang="en-US" sz="2700" dirty="0" smtClean="0"/>
              <a:t/>
            </a:r>
            <a:br>
              <a:rPr lang="en-US" sz="2700" dirty="0" smtClean="0"/>
            </a:br>
            <a:r>
              <a:rPr lang="en-US" sz="2800" b="1" dirty="0" smtClean="0"/>
              <a:t> </a:t>
            </a:r>
            <a:r>
              <a:rPr lang="en-US" sz="2400" b="1" dirty="0" smtClean="0"/>
              <a:t>SECTION 15.3: INPUT CAPTURE PROGRAMMING</a:t>
            </a:r>
            <a:endParaRPr lang="en-US" sz="2800" b="1" dirty="0" smtClean="0"/>
          </a:p>
        </p:txBody>
      </p:sp>
      <p:sp>
        <p:nvSpPr>
          <p:cNvPr id="4" name="Date Placeholder 3"/>
          <p:cNvSpPr>
            <a:spLocks noGrp="1"/>
          </p:cNvSpPr>
          <p:nvPr>
            <p:ph type="dt" sz="half" idx="10"/>
          </p:nvPr>
        </p:nvSpPr>
        <p:spPr/>
        <p:txBody>
          <a:bodyPr/>
          <a:lstStyle/>
          <a:p>
            <a:fld id="{5A152802-DF90-4108-9543-B38A239795C5}" type="datetime1">
              <a:rPr lang="en-US" smtClean="0"/>
              <a:pPr/>
              <a:t>2/20/2019</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69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584" y="1340768"/>
            <a:ext cx="7315200" cy="3752544"/>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6700" y="4581128"/>
            <a:ext cx="4572000" cy="1681089"/>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smtClean="0"/>
              <a:t>INPUT CAPTURE AND WAVE GENERATION IN AVR</a:t>
            </a:r>
            <a:r>
              <a:rPr lang="en-US" sz="2700" dirty="0" smtClean="0"/>
              <a:t/>
            </a:r>
            <a:br>
              <a:rPr lang="en-US" sz="2700" dirty="0" smtClean="0"/>
            </a:br>
            <a:r>
              <a:rPr lang="en-US" sz="2800" b="1" dirty="0" smtClean="0"/>
              <a:t>SECTION 15.1: WAVE GENERATION USING 8-BIT TIMERS</a:t>
            </a:r>
          </a:p>
        </p:txBody>
      </p:sp>
      <p:sp>
        <p:nvSpPr>
          <p:cNvPr id="4" name="Date Placeholder 3"/>
          <p:cNvSpPr>
            <a:spLocks noGrp="1"/>
          </p:cNvSpPr>
          <p:nvPr>
            <p:ph type="dt" sz="half" idx="10"/>
          </p:nvPr>
        </p:nvSpPr>
        <p:spPr/>
        <p:txBody>
          <a:bodyPr/>
          <a:lstStyle/>
          <a:p>
            <a:fld id="{5A152802-DF90-4108-9543-B38A239795C5}" type="datetime1">
              <a:rPr lang="en-US" smtClean="0"/>
              <a:pPr/>
              <a:t>2/20/2019</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7</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5122" name="Picture 2"/>
          <p:cNvPicPr>
            <a:picLocks noChangeAspect="1" noChangeArrowheads="1"/>
          </p:cNvPicPr>
          <p:nvPr/>
        </p:nvPicPr>
        <p:blipFill>
          <a:blip r:embed="rId3" cstate="print"/>
          <a:srcRect/>
          <a:stretch>
            <a:fillRect/>
          </a:stretch>
        </p:blipFill>
        <p:spPr bwMode="auto">
          <a:xfrm>
            <a:off x="1015338" y="1585913"/>
            <a:ext cx="7200000" cy="249677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INPUT CAPTURE AND WAVE GENERATION IN AVR</a:t>
            </a:r>
            <a:r>
              <a:rPr lang="en-US" sz="2700" dirty="0" smtClean="0"/>
              <a:t/>
            </a:r>
            <a:br>
              <a:rPr lang="en-US" sz="2700" dirty="0" smtClean="0"/>
            </a:br>
            <a:r>
              <a:rPr lang="en-US" sz="2800" b="1" dirty="0" smtClean="0"/>
              <a:t> </a:t>
            </a:r>
            <a:r>
              <a:rPr lang="en-US" sz="2400" b="1" dirty="0" smtClean="0"/>
              <a:t>SECTION 15.3: INPUT CAPTURE PROGRAMMING</a:t>
            </a:r>
            <a:endParaRPr lang="en-US" sz="2800" b="1" dirty="0" smtClean="0"/>
          </a:p>
        </p:txBody>
      </p:sp>
      <p:sp>
        <p:nvSpPr>
          <p:cNvPr id="4" name="Date Placeholder 3"/>
          <p:cNvSpPr>
            <a:spLocks noGrp="1"/>
          </p:cNvSpPr>
          <p:nvPr>
            <p:ph type="dt" sz="half" idx="10"/>
          </p:nvPr>
        </p:nvSpPr>
        <p:spPr/>
        <p:txBody>
          <a:bodyPr/>
          <a:lstStyle/>
          <a:p>
            <a:fld id="{5A152802-DF90-4108-9543-B38A239795C5}" type="datetime1">
              <a:rPr lang="en-US" smtClean="0"/>
              <a:pPr/>
              <a:t>2/20/2019</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70</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a:xfrm>
            <a:off x="914400" y="1447800"/>
            <a:ext cx="7372376" cy="4910158"/>
          </a:xfrm>
        </p:spPr>
        <p:txBody>
          <a:bodyPr>
            <a:normAutofit/>
          </a:bodyPr>
          <a:lstStyle/>
          <a:p>
            <a:pPr>
              <a:buNone/>
            </a:pPr>
            <a:r>
              <a:rPr lang="en-US" sz="2400" b="1" dirty="0" smtClean="0"/>
              <a:t>Analog comparator</a:t>
            </a:r>
          </a:p>
          <a:p>
            <a:pPr marL="0" indent="274320" algn="just">
              <a:lnSpc>
                <a:spcPct val="150000"/>
              </a:lnSpc>
              <a:spcBef>
                <a:spcPts val="0"/>
              </a:spcBef>
              <a:buNone/>
            </a:pPr>
            <a:endParaRPr lang="en-US" sz="2000" dirty="0" smtClean="0"/>
          </a:p>
          <a:p>
            <a:pPr marL="0" indent="274320" algn="just">
              <a:lnSpc>
                <a:spcPct val="150000"/>
              </a:lnSpc>
              <a:spcBef>
                <a:spcPts val="0"/>
              </a:spcBef>
              <a:buNone/>
            </a:pPr>
            <a:r>
              <a:rPr lang="en-US" sz="2000" dirty="0" smtClean="0"/>
              <a:t>As shown in Figure 15-17, when the ACIC bit is set, the analog comparator provides the trigger signal for the input capture unit. The analog comparator is an op-amp that compares the voltage of AIN1 (PORTB.3 in ATmega32) with AIN0 (PORTB.2 in ATmega32). </a:t>
            </a:r>
          </a:p>
          <a:p>
            <a:pPr marL="0" indent="274320" algn="just">
              <a:lnSpc>
                <a:spcPct val="150000"/>
              </a:lnSpc>
              <a:spcBef>
                <a:spcPts val="0"/>
              </a:spcBef>
              <a:buNone/>
            </a:pPr>
            <a:endParaRPr lang="en-US" sz="2000" dirty="0" smtClean="0"/>
          </a:p>
          <a:p>
            <a:pPr marL="0" indent="274320" algn="just">
              <a:lnSpc>
                <a:spcPct val="150000"/>
              </a:lnSpc>
              <a:spcBef>
                <a:spcPts val="0"/>
              </a:spcBef>
              <a:buNone/>
            </a:pPr>
            <a:r>
              <a:rPr lang="en-US" sz="2000" dirty="0" smtClean="0"/>
              <a:t>If the voltage of AIN1 is higher than AIN0, the comparator's output is 1; otherwise, its output is 0. For more information, see the datasheet of the ATmega32.</a:t>
            </a:r>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endParaRPr lang="en-US" sz="2000" dirty="0" smtClean="0"/>
          </a:p>
          <a:p>
            <a:pPr>
              <a:buNone/>
            </a:pPr>
            <a:endParaRPr lang="en-US" sz="2000"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INPUT CAPTURE AND WAVE GENERATION IN AVR</a:t>
            </a:r>
            <a:r>
              <a:rPr lang="en-US" sz="2700" dirty="0" smtClean="0"/>
              <a:t/>
            </a:r>
            <a:br>
              <a:rPr lang="en-US" sz="2700" dirty="0" smtClean="0"/>
            </a:br>
            <a:r>
              <a:rPr lang="en-US" sz="2800" b="1" dirty="0" smtClean="0"/>
              <a:t> </a:t>
            </a:r>
            <a:r>
              <a:rPr lang="en-US" sz="2400" b="1" dirty="0" smtClean="0"/>
              <a:t>SECTION 15.4: C PROGRAMMING</a:t>
            </a:r>
            <a:endParaRPr lang="en-US" sz="2800" b="1" dirty="0" smtClean="0"/>
          </a:p>
        </p:txBody>
      </p:sp>
      <p:sp>
        <p:nvSpPr>
          <p:cNvPr id="4" name="Date Placeholder 3"/>
          <p:cNvSpPr>
            <a:spLocks noGrp="1"/>
          </p:cNvSpPr>
          <p:nvPr>
            <p:ph type="dt" sz="half" idx="10"/>
          </p:nvPr>
        </p:nvSpPr>
        <p:spPr/>
        <p:txBody>
          <a:bodyPr/>
          <a:lstStyle/>
          <a:p>
            <a:fld id="{5A152802-DF90-4108-9543-B38A239795C5}" type="datetime1">
              <a:rPr lang="en-US" smtClean="0"/>
              <a:pPr/>
              <a:t>2/20/2019</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71</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3" name="Content Placeholder 2"/>
          <p:cNvSpPr>
            <a:spLocks noGrp="1"/>
          </p:cNvSpPr>
          <p:nvPr>
            <p:ph sz="quarter" idx="1"/>
          </p:nvPr>
        </p:nvSpPr>
        <p:spPr/>
        <p:txBody>
          <a:bodyPr/>
          <a:lstStyle/>
          <a:p>
            <a:pPr marL="0" indent="0">
              <a:buNone/>
            </a:pPr>
            <a:r>
              <a:rPr lang="en-US" sz="2400" dirty="0">
                <a:solidFill>
                  <a:srgbClr val="FF0000"/>
                </a:solidFill>
              </a:rPr>
              <a:t>Example 15-28 (C version of Example 15-2) </a:t>
            </a:r>
          </a:p>
          <a:p>
            <a:pPr marL="0" indent="0">
              <a:buNone/>
            </a:pPr>
            <a:r>
              <a:rPr lang="en-US" sz="2000" dirty="0"/>
              <a:t>Write a program that (a) after 4 external clocks turns on an LED connected to the </a:t>
            </a:r>
            <a:r>
              <a:rPr lang="en-US" sz="2000" dirty="0" smtClean="0"/>
              <a:t>OC0 </a:t>
            </a:r>
            <a:r>
              <a:rPr lang="en-US" sz="2000" dirty="0"/>
              <a:t>pin, and (b) toggles the </a:t>
            </a:r>
            <a:r>
              <a:rPr lang="en-US" sz="2000" dirty="0" smtClean="0"/>
              <a:t>OC0 </a:t>
            </a:r>
            <a:r>
              <a:rPr lang="en-US" sz="2000" dirty="0"/>
              <a:t>pin every 4 pulses. </a:t>
            </a:r>
          </a:p>
          <a:p>
            <a:pPr marL="0" indent="0">
              <a:buNone/>
            </a:pPr>
            <a:r>
              <a:rPr lang="en-US" sz="2400" dirty="0">
                <a:solidFill>
                  <a:srgbClr val="0066FF"/>
                </a:solidFill>
              </a:rPr>
              <a:t>Solution: </a:t>
            </a:r>
            <a:endParaRPr lang="en-US" sz="2400" dirty="0" smtClean="0">
              <a:solidFill>
                <a:srgbClr val="0066FF"/>
              </a:solidFill>
            </a:endParaRPr>
          </a:p>
          <a:p>
            <a:pPr marL="0" indent="0">
              <a:buNone/>
            </a:pPr>
            <a:r>
              <a:rPr lang="en-US" sz="2000" dirty="0"/>
              <a:t>(a)</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3462750"/>
            <a:ext cx="7315200" cy="2054482"/>
          </a:xfrm>
          <a:prstGeom prst="rect">
            <a:avLst/>
          </a:prstGeom>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INPUT CAPTURE AND WAVE GENERATION IN AVR</a:t>
            </a:r>
            <a:r>
              <a:rPr lang="en-US" sz="2700" dirty="0" smtClean="0"/>
              <a:t/>
            </a:r>
            <a:br>
              <a:rPr lang="en-US" sz="2700" dirty="0" smtClean="0"/>
            </a:br>
            <a:r>
              <a:rPr lang="en-US" sz="2800" b="1" dirty="0" smtClean="0"/>
              <a:t> </a:t>
            </a:r>
            <a:r>
              <a:rPr lang="en-US" sz="2400" b="1" dirty="0" smtClean="0"/>
              <a:t>SECTION 15.4: C PROGRAMMING</a:t>
            </a:r>
            <a:endParaRPr lang="en-US" sz="2800" b="1" dirty="0" smtClean="0"/>
          </a:p>
        </p:txBody>
      </p:sp>
      <p:sp>
        <p:nvSpPr>
          <p:cNvPr id="4" name="Date Placeholder 3"/>
          <p:cNvSpPr>
            <a:spLocks noGrp="1"/>
          </p:cNvSpPr>
          <p:nvPr>
            <p:ph type="dt" sz="half" idx="10"/>
          </p:nvPr>
        </p:nvSpPr>
        <p:spPr/>
        <p:txBody>
          <a:bodyPr/>
          <a:lstStyle/>
          <a:p>
            <a:fld id="{5A152802-DF90-4108-9543-B38A239795C5}" type="datetime1">
              <a:rPr lang="en-US" smtClean="0"/>
              <a:pPr/>
              <a:t>2/20/2019</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72</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2476500"/>
            <a:ext cx="7315200" cy="2161064"/>
          </a:xfrm>
          <a:prstGeom prst="rect">
            <a:avLst/>
          </a:prstGeom>
        </p:spPr>
      </p:pic>
      <p:sp>
        <p:nvSpPr>
          <p:cNvPr id="8" name="TextBox 7"/>
          <p:cNvSpPr txBox="1"/>
          <p:nvPr/>
        </p:nvSpPr>
        <p:spPr>
          <a:xfrm>
            <a:off x="916722" y="1794371"/>
            <a:ext cx="864096" cy="400110"/>
          </a:xfrm>
          <a:prstGeom prst="rect">
            <a:avLst/>
          </a:prstGeom>
          <a:noFill/>
        </p:spPr>
        <p:txBody>
          <a:bodyPr wrap="square" rtlCol="0">
            <a:spAutoFit/>
          </a:bodyPr>
          <a:lstStyle/>
          <a:p>
            <a:r>
              <a:rPr lang="en-US" sz="2000" dirty="0" smtClean="0"/>
              <a:t>(b)</a:t>
            </a:r>
            <a:endParaRPr lang="en-US" sz="2000"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INPUT CAPTURE AND WAVE GENERATION IN AVR</a:t>
            </a:r>
            <a:r>
              <a:rPr lang="en-US" sz="2700" dirty="0" smtClean="0"/>
              <a:t/>
            </a:r>
            <a:br>
              <a:rPr lang="en-US" sz="2700" dirty="0" smtClean="0"/>
            </a:br>
            <a:r>
              <a:rPr lang="en-US" sz="2800" b="1" dirty="0" smtClean="0"/>
              <a:t> </a:t>
            </a:r>
            <a:r>
              <a:rPr lang="en-US" sz="2400" b="1" dirty="0" smtClean="0"/>
              <a:t>SECTION 15.4: C PROGRAMMING</a:t>
            </a:r>
            <a:endParaRPr lang="en-US" sz="2800" b="1" dirty="0" smtClean="0"/>
          </a:p>
        </p:txBody>
      </p:sp>
      <p:sp>
        <p:nvSpPr>
          <p:cNvPr id="4" name="Date Placeholder 3"/>
          <p:cNvSpPr>
            <a:spLocks noGrp="1"/>
          </p:cNvSpPr>
          <p:nvPr>
            <p:ph type="dt" sz="half" idx="10"/>
          </p:nvPr>
        </p:nvSpPr>
        <p:spPr/>
        <p:txBody>
          <a:bodyPr/>
          <a:lstStyle/>
          <a:p>
            <a:fld id="{5A152802-DF90-4108-9543-B38A239795C5}" type="datetime1">
              <a:rPr lang="en-US" smtClean="0"/>
              <a:pPr/>
              <a:t>2/20/2019</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73</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3" name="Content Placeholder 2"/>
          <p:cNvSpPr>
            <a:spLocks noGrp="1"/>
          </p:cNvSpPr>
          <p:nvPr>
            <p:ph sz="quarter" idx="1"/>
          </p:nvPr>
        </p:nvSpPr>
        <p:spPr>
          <a:xfrm>
            <a:off x="688032" y="1447800"/>
            <a:ext cx="7772400" cy="1333128"/>
          </a:xfrm>
        </p:spPr>
        <p:txBody>
          <a:bodyPr/>
          <a:lstStyle/>
          <a:p>
            <a:pPr marL="0" indent="0">
              <a:buNone/>
            </a:pPr>
            <a:r>
              <a:rPr lang="en-US" sz="2400" dirty="0">
                <a:solidFill>
                  <a:srgbClr val="FF0000"/>
                </a:solidFill>
              </a:rPr>
              <a:t>Example 15-29 (C version of Example 15-4) </a:t>
            </a:r>
          </a:p>
          <a:p>
            <a:pPr marL="0" indent="0">
              <a:buNone/>
            </a:pPr>
            <a:r>
              <a:rPr lang="en-US" sz="2000" dirty="0"/>
              <a:t>Rewrite the program of Example 15-4 using C</a:t>
            </a:r>
            <a:r>
              <a:rPr lang="en-US" sz="2000" dirty="0" smtClean="0"/>
              <a:t>.</a:t>
            </a:r>
          </a:p>
          <a:p>
            <a:pPr marL="0" indent="0">
              <a:buNone/>
            </a:pPr>
            <a:r>
              <a:rPr lang="en-US" sz="2400" dirty="0" smtClean="0">
                <a:solidFill>
                  <a:srgbClr val="0066FF"/>
                </a:solidFill>
              </a:rPr>
              <a:t>Solution</a:t>
            </a:r>
            <a:r>
              <a:rPr lang="en-US" sz="2400" dirty="0">
                <a:solidFill>
                  <a:srgbClr val="0066FF"/>
                </a:solidFill>
              </a:rPr>
              <a:t>:</a:t>
            </a:r>
            <a:r>
              <a:rPr lang="en-US" dirty="0"/>
              <a:t> </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9208" y="3104040"/>
            <a:ext cx="7315200" cy="1405080"/>
          </a:xfrm>
          <a:prstGeom prst="rect">
            <a:avLst/>
          </a:prstGeom>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INPUT CAPTURE AND WAVE GENERATION IN AVR</a:t>
            </a:r>
            <a:r>
              <a:rPr lang="en-US" sz="2700" dirty="0" smtClean="0"/>
              <a:t/>
            </a:r>
            <a:br>
              <a:rPr lang="en-US" sz="2700" dirty="0" smtClean="0"/>
            </a:br>
            <a:r>
              <a:rPr lang="en-US" sz="2800" b="1" dirty="0" smtClean="0"/>
              <a:t> </a:t>
            </a:r>
            <a:r>
              <a:rPr lang="en-US" sz="2400" b="1" dirty="0" smtClean="0"/>
              <a:t>SECTION 15.4: C PROGRAMMING</a:t>
            </a:r>
            <a:endParaRPr lang="en-US" sz="2800" b="1" dirty="0" smtClean="0"/>
          </a:p>
        </p:txBody>
      </p:sp>
      <p:sp>
        <p:nvSpPr>
          <p:cNvPr id="4" name="Date Placeholder 3"/>
          <p:cNvSpPr>
            <a:spLocks noGrp="1"/>
          </p:cNvSpPr>
          <p:nvPr>
            <p:ph type="dt" sz="half" idx="10"/>
          </p:nvPr>
        </p:nvSpPr>
        <p:spPr/>
        <p:txBody>
          <a:bodyPr/>
          <a:lstStyle/>
          <a:p>
            <a:fld id="{5A152802-DF90-4108-9543-B38A239795C5}" type="datetime1">
              <a:rPr lang="en-US" smtClean="0"/>
              <a:pPr/>
              <a:t>2/20/2019</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74</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3" name="Content Placeholder 2"/>
          <p:cNvSpPr>
            <a:spLocks noGrp="1"/>
          </p:cNvSpPr>
          <p:nvPr>
            <p:ph sz="quarter" idx="1"/>
          </p:nvPr>
        </p:nvSpPr>
        <p:spPr/>
        <p:txBody>
          <a:bodyPr/>
          <a:lstStyle/>
          <a:p>
            <a:pPr marL="0" indent="0">
              <a:buNone/>
            </a:pPr>
            <a:r>
              <a:rPr lang="en-US" sz="2400" dirty="0">
                <a:solidFill>
                  <a:srgbClr val="FF0000"/>
                </a:solidFill>
              </a:rPr>
              <a:t>Example 15-30 , (C, version of Example 15-6) </a:t>
            </a:r>
          </a:p>
          <a:p>
            <a:pPr marL="0" indent="0">
              <a:buNone/>
            </a:pPr>
            <a:r>
              <a:rPr lang="en-US" sz="2000" dirty="0"/>
              <a:t>Rewrite </a:t>
            </a:r>
            <a:r>
              <a:rPr lang="en-US" sz="2000" dirty="0" smtClean="0"/>
              <a:t>the Program </a:t>
            </a:r>
            <a:r>
              <a:rPr lang="en-US" sz="2000" dirty="0"/>
              <a:t>of Example 15,6 using C. </a:t>
            </a:r>
            <a:endParaRPr lang="en-US" sz="2000" dirty="0" smtClean="0"/>
          </a:p>
          <a:p>
            <a:pPr marL="0" indent="0">
              <a:buNone/>
            </a:pPr>
            <a:r>
              <a:rPr lang="en-US" sz="2400" dirty="0" smtClean="0">
                <a:solidFill>
                  <a:srgbClr val="0066FF"/>
                </a:solidFill>
              </a:rPr>
              <a:t>Solution</a:t>
            </a:r>
            <a:r>
              <a:rPr lang="en-US" sz="2400" dirty="0">
                <a:solidFill>
                  <a:srgbClr val="0066FF"/>
                </a:solidFill>
              </a:rPr>
              <a:t>:</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9208" y="3048000"/>
            <a:ext cx="7315200" cy="1442998"/>
          </a:xfrm>
          <a:prstGeom prst="rect">
            <a:avLst/>
          </a:prstGeom>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INPUT CAPTURE AND WAVE GENERATION IN AVR</a:t>
            </a:r>
            <a:r>
              <a:rPr lang="en-US" sz="2700" dirty="0" smtClean="0"/>
              <a:t/>
            </a:r>
            <a:br>
              <a:rPr lang="en-US" sz="2700" dirty="0" smtClean="0"/>
            </a:br>
            <a:r>
              <a:rPr lang="en-US" sz="2800" b="1" dirty="0" smtClean="0"/>
              <a:t> </a:t>
            </a:r>
            <a:r>
              <a:rPr lang="en-US" sz="2400" b="1" dirty="0" smtClean="0"/>
              <a:t>SECTION 15.4: C PROGRAMMING</a:t>
            </a:r>
            <a:endParaRPr lang="en-US" sz="2800" b="1" dirty="0" smtClean="0"/>
          </a:p>
        </p:txBody>
      </p:sp>
      <p:sp>
        <p:nvSpPr>
          <p:cNvPr id="4" name="Date Placeholder 3"/>
          <p:cNvSpPr>
            <a:spLocks noGrp="1"/>
          </p:cNvSpPr>
          <p:nvPr>
            <p:ph type="dt" sz="half" idx="10"/>
          </p:nvPr>
        </p:nvSpPr>
        <p:spPr/>
        <p:txBody>
          <a:bodyPr/>
          <a:lstStyle/>
          <a:p>
            <a:fld id="{5A152802-DF90-4108-9543-B38A239795C5}" type="datetime1">
              <a:rPr lang="en-US" smtClean="0"/>
              <a:pPr/>
              <a:t>2/20/2019</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75</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3" name="Content Placeholder 2"/>
          <p:cNvSpPr>
            <a:spLocks noGrp="1"/>
          </p:cNvSpPr>
          <p:nvPr>
            <p:ph sz="quarter" idx="1"/>
          </p:nvPr>
        </p:nvSpPr>
        <p:spPr/>
        <p:txBody>
          <a:bodyPr/>
          <a:lstStyle/>
          <a:p>
            <a:pPr marL="0" indent="0">
              <a:buNone/>
            </a:pPr>
            <a:r>
              <a:rPr lang="en-US" sz="2400" dirty="0">
                <a:solidFill>
                  <a:srgbClr val="FF0000"/>
                </a:solidFill>
              </a:rPr>
              <a:t>Example 15-31 (</a:t>
            </a:r>
            <a:r>
              <a:rPr lang="en-US" sz="2400" dirty="0" err="1">
                <a:solidFill>
                  <a:srgbClr val="FF0000"/>
                </a:solidFill>
              </a:rPr>
              <a:t>C,version</a:t>
            </a:r>
            <a:r>
              <a:rPr lang="en-US" sz="2400" dirty="0">
                <a:solidFill>
                  <a:srgbClr val="FF0000"/>
                </a:solidFill>
              </a:rPr>
              <a:t> of. Example 15-8) </a:t>
            </a:r>
          </a:p>
          <a:p>
            <a:pPr marL="0" indent="0">
              <a:buNone/>
            </a:pPr>
            <a:r>
              <a:rPr lang="en-US" sz="2000" dirty="0"/>
              <a:t>Rewrite </a:t>
            </a:r>
            <a:r>
              <a:rPr lang="en-US" sz="2000" dirty="0" smtClean="0"/>
              <a:t>the </a:t>
            </a:r>
            <a:r>
              <a:rPr lang="en-US" sz="2000" dirty="0"/>
              <a:t>program of Example 15-8 using C. </a:t>
            </a:r>
            <a:endParaRPr lang="en-US" sz="2000" dirty="0" smtClean="0"/>
          </a:p>
          <a:p>
            <a:pPr marL="0" indent="0">
              <a:buNone/>
            </a:pPr>
            <a:r>
              <a:rPr lang="en-US" sz="2400" dirty="0" smtClean="0">
                <a:solidFill>
                  <a:srgbClr val="0066FF"/>
                </a:solidFill>
              </a:rPr>
              <a:t>Solution</a:t>
            </a:r>
            <a:r>
              <a:rPr lang="en-US" sz="2400" dirty="0">
                <a:solidFill>
                  <a:srgbClr val="0066FF"/>
                </a:solidFill>
              </a:rPr>
              <a:t>:</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9208" y="2737085"/>
            <a:ext cx="7315200" cy="2924163"/>
          </a:xfrm>
          <a:prstGeom prst="rect">
            <a:avLst/>
          </a:prstGeom>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INPUT CAPTURE AND WAVE GENERATION IN AVR</a:t>
            </a:r>
            <a:r>
              <a:rPr lang="en-US" sz="2700" dirty="0" smtClean="0"/>
              <a:t/>
            </a:r>
            <a:br>
              <a:rPr lang="en-US" sz="2700" dirty="0" smtClean="0"/>
            </a:br>
            <a:r>
              <a:rPr lang="en-US" sz="2800" b="1" dirty="0" smtClean="0"/>
              <a:t> </a:t>
            </a:r>
            <a:r>
              <a:rPr lang="en-US" sz="2400" b="1" dirty="0" smtClean="0"/>
              <a:t>SECTION 15.4: C PROGRAMMING</a:t>
            </a:r>
            <a:endParaRPr lang="en-US" sz="2800" b="1" dirty="0" smtClean="0"/>
          </a:p>
        </p:txBody>
      </p:sp>
      <p:sp>
        <p:nvSpPr>
          <p:cNvPr id="4" name="Date Placeholder 3"/>
          <p:cNvSpPr>
            <a:spLocks noGrp="1"/>
          </p:cNvSpPr>
          <p:nvPr>
            <p:ph type="dt" sz="half" idx="10"/>
          </p:nvPr>
        </p:nvSpPr>
        <p:spPr/>
        <p:txBody>
          <a:bodyPr/>
          <a:lstStyle/>
          <a:p>
            <a:fld id="{5A152802-DF90-4108-9543-B38A239795C5}" type="datetime1">
              <a:rPr lang="en-US" smtClean="0"/>
              <a:pPr/>
              <a:t>2/20/2019</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76</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3" name="Content Placeholder 2"/>
          <p:cNvSpPr>
            <a:spLocks noGrp="1"/>
          </p:cNvSpPr>
          <p:nvPr>
            <p:ph sz="quarter" idx="1"/>
          </p:nvPr>
        </p:nvSpPr>
        <p:spPr>
          <a:xfrm>
            <a:off x="914400" y="1340768"/>
            <a:ext cx="7772400" cy="4572000"/>
          </a:xfrm>
        </p:spPr>
        <p:txBody>
          <a:bodyPr/>
          <a:lstStyle/>
          <a:p>
            <a:pPr marL="0" indent="0">
              <a:buNone/>
            </a:pPr>
            <a:r>
              <a:rPr lang="en-US" sz="2400" dirty="0">
                <a:solidFill>
                  <a:srgbClr val="FF0000"/>
                </a:solidFill>
              </a:rPr>
              <a:t>Example 15-32 (C version of Example 15-9) </a:t>
            </a:r>
          </a:p>
          <a:p>
            <a:pPr marL="0" indent="0">
              <a:buNone/>
            </a:pPr>
            <a:r>
              <a:rPr lang="en-US" sz="2000" dirty="0"/>
              <a:t>Rewrite the program of Example 15-9 using C. </a:t>
            </a:r>
          </a:p>
          <a:p>
            <a:pPr marL="0" indent="0">
              <a:buNone/>
            </a:pPr>
            <a:r>
              <a:rPr lang="en-US" sz="2400" dirty="0">
                <a:solidFill>
                  <a:srgbClr val="0066FF"/>
                </a:solidFill>
              </a:rPr>
              <a:t>Solution: </a:t>
            </a:r>
          </a:p>
          <a:p>
            <a:pPr marL="0" indent="0">
              <a:buNone/>
            </a:pP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608" y="2492896"/>
            <a:ext cx="7315200" cy="3824544"/>
          </a:xfrm>
          <a:prstGeom prst="rect">
            <a:avLst/>
          </a:prstGeom>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INPUT CAPTURE AND WAVE GENERATION IN AVR</a:t>
            </a:r>
            <a:r>
              <a:rPr lang="en-US" sz="2700" dirty="0" smtClean="0"/>
              <a:t/>
            </a:r>
            <a:br>
              <a:rPr lang="en-US" sz="2700" dirty="0" smtClean="0"/>
            </a:br>
            <a:r>
              <a:rPr lang="en-US" sz="2800" b="1" dirty="0" smtClean="0"/>
              <a:t> </a:t>
            </a:r>
            <a:r>
              <a:rPr lang="en-US" sz="2400" b="1" dirty="0" smtClean="0"/>
              <a:t>SECTION 15.4: C PROGRAMMING</a:t>
            </a:r>
            <a:endParaRPr lang="en-US" sz="2800" b="1" dirty="0" smtClean="0"/>
          </a:p>
        </p:txBody>
      </p:sp>
      <p:sp>
        <p:nvSpPr>
          <p:cNvPr id="4" name="Date Placeholder 3"/>
          <p:cNvSpPr>
            <a:spLocks noGrp="1"/>
          </p:cNvSpPr>
          <p:nvPr>
            <p:ph type="dt" sz="half" idx="10"/>
          </p:nvPr>
        </p:nvSpPr>
        <p:spPr/>
        <p:txBody>
          <a:bodyPr/>
          <a:lstStyle/>
          <a:p>
            <a:fld id="{5A152802-DF90-4108-9543-B38A239795C5}" type="datetime1">
              <a:rPr lang="en-US" smtClean="0"/>
              <a:pPr/>
              <a:t>2/20/2019</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77</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3" name="Content Placeholder 2"/>
          <p:cNvSpPr>
            <a:spLocks noGrp="1"/>
          </p:cNvSpPr>
          <p:nvPr>
            <p:ph sz="quarter" idx="1"/>
          </p:nvPr>
        </p:nvSpPr>
        <p:spPr/>
        <p:txBody>
          <a:bodyPr/>
          <a:lstStyle/>
          <a:p>
            <a:pPr marL="0" indent="0">
              <a:buNone/>
            </a:pPr>
            <a:r>
              <a:rPr lang="en-US" sz="2400" dirty="0">
                <a:solidFill>
                  <a:srgbClr val="FF0000"/>
                </a:solidFill>
              </a:rPr>
              <a:t>Example 15-33 (C version of Example 15-10) </a:t>
            </a:r>
          </a:p>
          <a:p>
            <a:pPr marL="0" indent="0">
              <a:buNone/>
            </a:pPr>
            <a:r>
              <a:rPr lang="en-US" sz="2000" dirty="0"/>
              <a:t>Rewrite the program of Example 15-10 using C. </a:t>
            </a:r>
            <a:endParaRPr lang="en-US" sz="2000" dirty="0" smtClean="0"/>
          </a:p>
          <a:p>
            <a:pPr marL="0" indent="0">
              <a:buNone/>
            </a:pPr>
            <a:r>
              <a:rPr lang="en-US" sz="2400" dirty="0" smtClean="0">
                <a:solidFill>
                  <a:srgbClr val="0066FF"/>
                </a:solidFill>
              </a:rPr>
              <a:t>Solution</a:t>
            </a:r>
            <a:r>
              <a:rPr lang="en-US" sz="2400" dirty="0">
                <a:solidFill>
                  <a:srgbClr val="0066FF"/>
                </a:solidFill>
              </a:rPr>
              <a:t>:</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2975" y="2992304"/>
            <a:ext cx="7315200" cy="1372800"/>
          </a:xfrm>
          <a:prstGeom prst="rect">
            <a:avLst/>
          </a:prstGeom>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INPUT CAPTURE AND WAVE GENERATION IN AVR</a:t>
            </a:r>
            <a:r>
              <a:rPr lang="en-US" sz="2700" dirty="0" smtClean="0"/>
              <a:t/>
            </a:r>
            <a:br>
              <a:rPr lang="en-US" sz="2700" dirty="0" smtClean="0"/>
            </a:br>
            <a:r>
              <a:rPr lang="en-US" sz="2800" b="1" dirty="0" smtClean="0"/>
              <a:t> </a:t>
            </a:r>
            <a:r>
              <a:rPr lang="en-US" sz="2400" b="1" dirty="0" smtClean="0"/>
              <a:t>SECTION 15.4: C PROGRAMMING</a:t>
            </a:r>
            <a:endParaRPr lang="en-US" sz="2800" b="1" dirty="0" smtClean="0"/>
          </a:p>
        </p:txBody>
      </p:sp>
      <p:sp>
        <p:nvSpPr>
          <p:cNvPr id="4" name="Date Placeholder 3"/>
          <p:cNvSpPr>
            <a:spLocks noGrp="1"/>
          </p:cNvSpPr>
          <p:nvPr>
            <p:ph type="dt" sz="half" idx="10"/>
          </p:nvPr>
        </p:nvSpPr>
        <p:spPr/>
        <p:txBody>
          <a:bodyPr/>
          <a:lstStyle/>
          <a:p>
            <a:fld id="{5A152802-DF90-4108-9543-B38A239795C5}" type="datetime1">
              <a:rPr lang="en-US" smtClean="0"/>
              <a:pPr/>
              <a:t>2/20/2019</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78</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3" name="Content Placeholder 2"/>
          <p:cNvSpPr>
            <a:spLocks noGrp="1"/>
          </p:cNvSpPr>
          <p:nvPr>
            <p:ph sz="quarter" idx="1"/>
          </p:nvPr>
        </p:nvSpPr>
        <p:spPr/>
        <p:txBody>
          <a:bodyPr/>
          <a:lstStyle/>
          <a:p>
            <a:pPr marL="0" indent="0">
              <a:buNone/>
            </a:pPr>
            <a:r>
              <a:rPr lang="en-US" sz="2400" dirty="0">
                <a:solidFill>
                  <a:srgbClr val="FF0000"/>
                </a:solidFill>
              </a:rPr>
              <a:t>Example 15-34 (C version of Example 15-12) </a:t>
            </a:r>
          </a:p>
          <a:p>
            <a:pPr marL="0" indent="0">
              <a:buNone/>
            </a:pPr>
            <a:r>
              <a:rPr lang="en-US" sz="2000" dirty="0"/>
              <a:t>Rewrite the program of Example 15-12 using C. </a:t>
            </a:r>
            <a:endParaRPr lang="en-US" sz="2000" dirty="0" smtClean="0"/>
          </a:p>
          <a:p>
            <a:pPr marL="0" indent="0">
              <a:buNone/>
            </a:pPr>
            <a:r>
              <a:rPr lang="en-US" sz="2400" dirty="0" smtClean="0">
                <a:solidFill>
                  <a:srgbClr val="0066FF"/>
                </a:solidFill>
              </a:rPr>
              <a:t>Solution</a:t>
            </a:r>
            <a:r>
              <a:rPr lang="en-US" sz="2400" dirty="0">
                <a:solidFill>
                  <a:srgbClr val="0066FF"/>
                </a:solidFill>
              </a:rPr>
              <a:t>:</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600" y="2956400"/>
            <a:ext cx="7315200" cy="1408704"/>
          </a:xfrm>
          <a:prstGeom prst="rect">
            <a:avLst/>
          </a:prstGeom>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INPUT CAPTURE AND WAVE GENERATION IN AVR</a:t>
            </a:r>
            <a:r>
              <a:rPr lang="en-US" sz="2700" dirty="0" smtClean="0"/>
              <a:t/>
            </a:r>
            <a:br>
              <a:rPr lang="en-US" sz="2700" dirty="0" smtClean="0"/>
            </a:br>
            <a:r>
              <a:rPr lang="en-US" sz="2800" b="1" dirty="0" smtClean="0"/>
              <a:t> </a:t>
            </a:r>
            <a:r>
              <a:rPr lang="en-US" sz="2400" b="1" dirty="0" smtClean="0"/>
              <a:t>SECTION 15.4: C PROGRAMMING</a:t>
            </a:r>
            <a:endParaRPr lang="en-US" sz="2800" b="1" dirty="0" smtClean="0"/>
          </a:p>
        </p:txBody>
      </p:sp>
      <p:sp>
        <p:nvSpPr>
          <p:cNvPr id="4" name="Date Placeholder 3"/>
          <p:cNvSpPr>
            <a:spLocks noGrp="1"/>
          </p:cNvSpPr>
          <p:nvPr>
            <p:ph type="dt" sz="half" idx="10"/>
          </p:nvPr>
        </p:nvSpPr>
        <p:spPr/>
        <p:txBody>
          <a:bodyPr/>
          <a:lstStyle/>
          <a:p>
            <a:fld id="{5A152802-DF90-4108-9543-B38A239795C5}" type="datetime1">
              <a:rPr lang="en-US" smtClean="0"/>
              <a:pPr/>
              <a:t>2/20/2019</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79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3" name="Content Placeholder 2"/>
          <p:cNvSpPr>
            <a:spLocks noGrp="1"/>
          </p:cNvSpPr>
          <p:nvPr>
            <p:ph sz="quarter" idx="1"/>
          </p:nvPr>
        </p:nvSpPr>
        <p:spPr>
          <a:xfrm>
            <a:off x="914400" y="1305272"/>
            <a:ext cx="7772400" cy="4572000"/>
          </a:xfrm>
        </p:spPr>
        <p:txBody>
          <a:bodyPr/>
          <a:lstStyle/>
          <a:p>
            <a:pPr marL="0" indent="0">
              <a:spcBef>
                <a:spcPts val="0"/>
              </a:spcBef>
              <a:buNone/>
            </a:pPr>
            <a:r>
              <a:rPr lang="en-US" sz="2400" dirty="0">
                <a:solidFill>
                  <a:srgbClr val="FF0000"/>
                </a:solidFill>
              </a:rPr>
              <a:t>Example 15-35 (C version of Example 15-13) </a:t>
            </a:r>
          </a:p>
          <a:p>
            <a:pPr marL="0" indent="0">
              <a:spcBef>
                <a:spcPts val="0"/>
              </a:spcBef>
              <a:buNone/>
            </a:pPr>
            <a:r>
              <a:rPr lang="en-US" sz="2000" dirty="0"/>
              <a:t>Rewrite the program of Example 15-13 using C. </a:t>
            </a:r>
            <a:endParaRPr lang="en-US" sz="2000" dirty="0" smtClean="0"/>
          </a:p>
          <a:p>
            <a:pPr marL="0" indent="0">
              <a:spcBef>
                <a:spcPts val="0"/>
              </a:spcBef>
              <a:buNone/>
            </a:pPr>
            <a:r>
              <a:rPr lang="en-US" sz="2400" dirty="0" smtClean="0">
                <a:solidFill>
                  <a:srgbClr val="0066FF"/>
                </a:solidFill>
              </a:rPr>
              <a:t>Solution</a:t>
            </a:r>
            <a:r>
              <a:rPr lang="en-US" sz="2400" dirty="0">
                <a:solidFill>
                  <a:srgbClr val="0066FF"/>
                </a:solidFill>
              </a:rPr>
              <a:t>:</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600" y="2348880"/>
            <a:ext cx="7315200" cy="45720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smtClean="0"/>
              <a:t>INPUT CAPTURE AND WAVE GENERATION IN AVR</a:t>
            </a:r>
            <a:r>
              <a:rPr lang="en-US" sz="2700" dirty="0" smtClean="0"/>
              <a:t/>
            </a:r>
            <a:br>
              <a:rPr lang="en-US" sz="2700" dirty="0" smtClean="0"/>
            </a:br>
            <a:r>
              <a:rPr lang="en-US" sz="2800" b="1" dirty="0" smtClean="0"/>
              <a:t>SECTION 15.1: WAVE GENERATION USING 8-BIT TIMERS</a:t>
            </a:r>
          </a:p>
        </p:txBody>
      </p:sp>
      <p:sp>
        <p:nvSpPr>
          <p:cNvPr id="4" name="Date Placeholder 3"/>
          <p:cNvSpPr>
            <a:spLocks noGrp="1"/>
          </p:cNvSpPr>
          <p:nvPr>
            <p:ph type="dt" sz="half" idx="10"/>
          </p:nvPr>
        </p:nvSpPr>
        <p:spPr/>
        <p:txBody>
          <a:bodyPr/>
          <a:lstStyle/>
          <a:p>
            <a:fld id="{5A152802-DF90-4108-9543-B38A239795C5}" type="datetime1">
              <a:rPr lang="en-US" smtClean="0"/>
              <a:pPr/>
              <a:t>2/20/2019</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8</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8" name="Content Placeholder 7"/>
          <p:cNvSpPr>
            <a:spLocks noGrp="1"/>
          </p:cNvSpPr>
          <p:nvPr>
            <p:ph sz="quarter" idx="1"/>
          </p:nvPr>
        </p:nvSpPr>
        <p:spPr>
          <a:xfrm>
            <a:off x="914400" y="1447800"/>
            <a:ext cx="7772400" cy="4838720"/>
          </a:xfrm>
        </p:spPr>
        <p:txBody>
          <a:bodyPr>
            <a:normAutofit/>
          </a:bodyPr>
          <a:lstStyle/>
          <a:p>
            <a:pPr>
              <a:buNone/>
            </a:pPr>
            <a:r>
              <a:rPr lang="en-US" sz="2000" b="1" dirty="0" smtClean="0"/>
              <a:t>Wave generation Normal and CTC modes</a:t>
            </a:r>
          </a:p>
          <a:p>
            <a:pPr marL="0" indent="274320">
              <a:spcBef>
                <a:spcPts val="0"/>
              </a:spcBef>
              <a:buNone/>
            </a:pPr>
            <a:r>
              <a:rPr lang="en-US" sz="2000" dirty="0" smtClean="0"/>
              <a:t>When Timer0 is in CTC (WGM01:0 = 10) or Normal (WGM01:0 = 00) mode after a compare match occurs, the OC0 pin can perform one of the following actions, depending on the value of the COM01:0 bits:</a:t>
            </a:r>
          </a:p>
          <a:p>
            <a:pPr marL="0" indent="274320">
              <a:spcBef>
                <a:spcPts val="0"/>
              </a:spcBef>
              <a:buNone/>
            </a:pPr>
            <a:endParaRPr lang="en-US" sz="2000" dirty="0" smtClean="0"/>
          </a:p>
          <a:p>
            <a:pPr>
              <a:buNone/>
            </a:pPr>
            <a:r>
              <a:rPr lang="en-US" sz="2000" dirty="0" smtClean="0"/>
              <a:t>(a) Remain unaffected</a:t>
            </a:r>
          </a:p>
          <a:p>
            <a:pPr>
              <a:buNone/>
            </a:pPr>
            <a:r>
              <a:rPr lang="en-US" sz="2000" dirty="0" smtClean="0"/>
              <a:t>(b) Toggle the OC0 pin</a:t>
            </a:r>
          </a:p>
          <a:p>
            <a:pPr>
              <a:buNone/>
            </a:pPr>
            <a:r>
              <a:rPr lang="en-US" sz="2000" dirty="0" smtClean="0"/>
              <a:t>(c) Clear (Drive low) the OC0 pin</a:t>
            </a:r>
          </a:p>
          <a:p>
            <a:pPr>
              <a:buNone/>
            </a:pPr>
            <a:r>
              <a:rPr lang="en-US" sz="2000" dirty="0" smtClean="0"/>
              <a:t>(d) Set (Drive high) the OC0 pin</a:t>
            </a:r>
          </a:p>
          <a:p>
            <a:pPr marL="0" indent="274320">
              <a:spcBef>
                <a:spcPts val="0"/>
              </a:spcBef>
              <a:buNone/>
            </a:pPr>
            <a:endParaRPr lang="en-US" sz="2000" dirty="0" smtClean="0"/>
          </a:p>
          <a:p>
            <a:pPr marL="0" indent="274320">
              <a:spcBef>
                <a:spcPts val="0"/>
              </a:spcBef>
              <a:buNone/>
            </a:pPr>
            <a:r>
              <a:rPr lang="en-US" sz="2000" dirty="0" smtClean="0"/>
              <a:t>We use the COM01 and COM00 bits to select one of the above actions</a:t>
            </a:r>
          </a:p>
          <a:p>
            <a:endParaRPr lang="en-US" sz="2000" dirty="0" smtClean="0"/>
          </a:p>
          <a:p>
            <a:pPr>
              <a:buNone/>
            </a:pPr>
            <a:endParaRPr lang="en-US" sz="2000" dirty="0"/>
          </a:p>
        </p:txBody>
      </p:sp>
      <p:sp>
        <p:nvSpPr>
          <p:cNvPr id="9" name="Rounded Rectangle 8"/>
          <p:cNvSpPr/>
          <p:nvPr/>
        </p:nvSpPr>
        <p:spPr>
          <a:xfrm>
            <a:off x="899592" y="3068960"/>
            <a:ext cx="3456384" cy="1584176"/>
          </a:xfrm>
          <a:prstGeom prst="roundRect">
            <a:avLst/>
          </a:prstGeom>
          <a:solidFill>
            <a:srgbClr val="00B050">
              <a:alpha val="50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INPUT CAPTURE AND WAVE GENERATION IN AVR</a:t>
            </a:r>
            <a:r>
              <a:rPr lang="en-US" sz="2700" dirty="0" smtClean="0"/>
              <a:t/>
            </a:r>
            <a:br>
              <a:rPr lang="en-US" sz="2700" dirty="0" smtClean="0"/>
            </a:br>
            <a:r>
              <a:rPr lang="en-US" sz="2800" b="1" dirty="0" smtClean="0"/>
              <a:t> </a:t>
            </a:r>
            <a:r>
              <a:rPr lang="en-US" sz="2400" b="1" dirty="0" smtClean="0"/>
              <a:t>SECTION 15.4: C PROGRAMMING</a:t>
            </a:r>
            <a:endParaRPr lang="en-US" sz="2800" b="1" dirty="0" smtClean="0"/>
          </a:p>
        </p:txBody>
      </p:sp>
      <p:sp>
        <p:nvSpPr>
          <p:cNvPr id="4" name="Date Placeholder 3"/>
          <p:cNvSpPr>
            <a:spLocks noGrp="1"/>
          </p:cNvSpPr>
          <p:nvPr>
            <p:ph type="dt" sz="half" idx="10"/>
          </p:nvPr>
        </p:nvSpPr>
        <p:spPr/>
        <p:txBody>
          <a:bodyPr/>
          <a:lstStyle/>
          <a:p>
            <a:fld id="{5A152802-DF90-4108-9543-B38A239795C5}" type="datetime1">
              <a:rPr lang="en-US" smtClean="0"/>
              <a:pPr/>
              <a:t>2/20/2019</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80</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3" name="Rectangle 2"/>
          <p:cNvSpPr/>
          <p:nvPr/>
        </p:nvSpPr>
        <p:spPr>
          <a:xfrm>
            <a:off x="827584" y="1268760"/>
            <a:ext cx="7488832" cy="1138773"/>
          </a:xfrm>
          <a:prstGeom prst="rect">
            <a:avLst/>
          </a:prstGeom>
        </p:spPr>
        <p:txBody>
          <a:bodyPr wrap="square">
            <a:spAutoFit/>
          </a:bodyPr>
          <a:lstStyle/>
          <a:p>
            <a:r>
              <a:rPr lang="en-US" sz="2400" dirty="0">
                <a:solidFill>
                  <a:srgbClr val="FF0000"/>
                </a:solidFill>
              </a:rPr>
              <a:t>Example 15-36 (C version of Example 15-18) </a:t>
            </a:r>
          </a:p>
          <a:p>
            <a:r>
              <a:rPr lang="en-US" sz="2000" dirty="0"/>
              <a:t>Rewrite the program of Example 15-18 using C. </a:t>
            </a:r>
            <a:endParaRPr lang="en-US" sz="2000" dirty="0" smtClean="0"/>
          </a:p>
          <a:p>
            <a:r>
              <a:rPr lang="en-US" sz="2400" dirty="0" smtClean="0">
                <a:solidFill>
                  <a:srgbClr val="0066FF"/>
                </a:solidFill>
              </a:rPr>
              <a:t>Solution</a:t>
            </a:r>
            <a:r>
              <a:rPr lang="en-US" sz="2400" dirty="0">
                <a:solidFill>
                  <a:srgbClr val="0066FF"/>
                </a:solidFill>
              </a:rPr>
              <a:t>:</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2486025"/>
            <a:ext cx="7315200" cy="1995055"/>
          </a:xfrm>
          <a:prstGeom prst="rect">
            <a:avLst/>
          </a:prstGeom>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INPUT CAPTURE AND WAVE GENERATION IN AVR</a:t>
            </a:r>
            <a:r>
              <a:rPr lang="en-US" sz="2700" dirty="0" smtClean="0"/>
              <a:t/>
            </a:r>
            <a:br>
              <a:rPr lang="en-US" sz="2700" dirty="0" smtClean="0"/>
            </a:br>
            <a:r>
              <a:rPr lang="en-US" sz="2800" b="1" dirty="0" smtClean="0"/>
              <a:t> </a:t>
            </a:r>
            <a:r>
              <a:rPr lang="en-US" sz="2400" b="1" dirty="0" smtClean="0"/>
              <a:t>SECTION 15.4: C PROGRAMMING</a:t>
            </a:r>
            <a:endParaRPr lang="en-US" sz="2800" b="1" dirty="0" smtClean="0"/>
          </a:p>
        </p:txBody>
      </p:sp>
      <p:sp>
        <p:nvSpPr>
          <p:cNvPr id="4" name="Date Placeholder 3"/>
          <p:cNvSpPr>
            <a:spLocks noGrp="1"/>
          </p:cNvSpPr>
          <p:nvPr>
            <p:ph type="dt" sz="half" idx="10"/>
          </p:nvPr>
        </p:nvSpPr>
        <p:spPr/>
        <p:txBody>
          <a:bodyPr/>
          <a:lstStyle/>
          <a:p>
            <a:fld id="{5A152802-DF90-4108-9543-B38A239795C5}" type="datetime1">
              <a:rPr lang="en-US" smtClean="0"/>
              <a:pPr/>
              <a:t>2/20/2019</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81</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3" name="Content Placeholder 2"/>
          <p:cNvSpPr>
            <a:spLocks noGrp="1"/>
          </p:cNvSpPr>
          <p:nvPr>
            <p:ph sz="quarter" idx="1"/>
          </p:nvPr>
        </p:nvSpPr>
        <p:spPr/>
        <p:txBody>
          <a:bodyPr/>
          <a:lstStyle/>
          <a:p>
            <a:pPr marL="0" indent="0">
              <a:buNone/>
            </a:pPr>
            <a:r>
              <a:rPr lang="en-US" sz="2400" dirty="0">
                <a:solidFill>
                  <a:srgbClr val="FF0000"/>
                </a:solidFill>
              </a:rPr>
              <a:t>Example 15-37 (C version of Example 15-20) </a:t>
            </a:r>
          </a:p>
          <a:p>
            <a:pPr marL="0" indent="0">
              <a:buNone/>
            </a:pPr>
            <a:r>
              <a:rPr lang="en-US" sz="2000" dirty="0"/>
              <a:t>Rewrite the program of Example 15-20 using C. </a:t>
            </a:r>
            <a:endParaRPr lang="en-US" sz="2000" dirty="0" smtClean="0"/>
          </a:p>
          <a:p>
            <a:pPr marL="0" indent="0">
              <a:buNone/>
            </a:pPr>
            <a:r>
              <a:rPr lang="en-US" sz="2400" dirty="0" smtClean="0">
                <a:solidFill>
                  <a:srgbClr val="0066FF"/>
                </a:solidFill>
              </a:rPr>
              <a:t>Solution</a:t>
            </a:r>
            <a:r>
              <a:rPr lang="en-US" sz="2400" dirty="0">
                <a:solidFill>
                  <a:srgbClr val="0066FF"/>
                </a:solidFill>
              </a:rPr>
              <a:t>:</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600" y="2757487"/>
            <a:ext cx="7315200" cy="1682615"/>
          </a:xfrm>
          <a:prstGeom prst="rect">
            <a:avLst/>
          </a:prstGeom>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INPUT CAPTURE AND WAVE GENERATION IN AVR</a:t>
            </a:r>
            <a:r>
              <a:rPr lang="en-US" sz="2700" dirty="0" smtClean="0"/>
              <a:t/>
            </a:r>
            <a:br>
              <a:rPr lang="en-US" sz="2700" dirty="0" smtClean="0"/>
            </a:br>
            <a:r>
              <a:rPr lang="en-US" sz="2800" b="1" dirty="0" smtClean="0"/>
              <a:t> </a:t>
            </a:r>
            <a:r>
              <a:rPr lang="en-US" sz="2400" b="1" dirty="0" smtClean="0"/>
              <a:t>SECTION 15.4: C PROGRAMMING</a:t>
            </a:r>
            <a:endParaRPr lang="en-US" sz="2800" b="1" dirty="0" smtClean="0"/>
          </a:p>
        </p:txBody>
      </p:sp>
      <p:sp>
        <p:nvSpPr>
          <p:cNvPr id="4" name="Date Placeholder 3"/>
          <p:cNvSpPr>
            <a:spLocks noGrp="1"/>
          </p:cNvSpPr>
          <p:nvPr>
            <p:ph type="dt" sz="half" idx="10"/>
          </p:nvPr>
        </p:nvSpPr>
        <p:spPr/>
        <p:txBody>
          <a:bodyPr/>
          <a:lstStyle/>
          <a:p>
            <a:fld id="{5A152802-DF90-4108-9543-B38A239795C5}" type="datetime1">
              <a:rPr lang="en-US" smtClean="0"/>
              <a:pPr/>
              <a:t>2/20/2019</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82</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6" name="Rectangle 5"/>
          <p:cNvSpPr/>
          <p:nvPr/>
        </p:nvSpPr>
        <p:spPr>
          <a:xfrm>
            <a:off x="914400" y="1578927"/>
            <a:ext cx="7402016" cy="1446550"/>
          </a:xfrm>
          <a:prstGeom prst="rect">
            <a:avLst/>
          </a:prstGeom>
        </p:spPr>
        <p:txBody>
          <a:bodyPr wrap="square">
            <a:spAutoFit/>
          </a:bodyPr>
          <a:lstStyle/>
          <a:p>
            <a:r>
              <a:rPr lang="en-US" sz="2400" dirty="0">
                <a:solidFill>
                  <a:srgbClr val="FF0000"/>
                </a:solidFill>
              </a:rPr>
              <a:t>Example 15-38 (C version of Example 15-22) </a:t>
            </a:r>
          </a:p>
          <a:p>
            <a:pPr algn="just"/>
            <a:r>
              <a:rPr lang="en-US" sz="2000" dirty="0"/>
              <a:t>Assuming that clock pulses are fed into pin ICP1, write a program to read the TCNT1 value on every rising edge. Place the result on PORTA and PORTB. </a:t>
            </a:r>
            <a:endParaRPr lang="en-US" sz="2000" dirty="0" smtClean="0"/>
          </a:p>
          <a:p>
            <a:r>
              <a:rPr lang="en-US" sz="2400" dirty="0" smtClean="0">
                <a:solidFill>
                  <a:srgbClr val="0066FF"/>
                </a:solidFill>
              </a:rPr>
              <a:t>Solution</a:t>
            </a:r>
            <a:r>
              <a:rPr lang="en-US" sz="2400" dirty="0">
                <a:solidFill>
                  <a:srgbClr val="0066FF"/>
                </a:solidFill>
              </a:rPr>
              <a:t>:</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6311" y="2996952"/>
            <a:ext cx="7315200" cy="2935769"/>
          </a:xfrm>
          <a:prstGeom prst="rect">
            <a:avLst/>
          </a:prstGeom>
        </p:spPr>
      </p:pic>
    </p:spTree>
    <p:extLst>
      <p:ext uri="{BB962C8B-B14F-4D97-AF65-F5344CB8AC3E}">
        <p14:creationId xmlns:p14="http://schemas.microsoft.com/office/powerpoint/2010/main" val="160787958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INPUT CAPTURE AND WAVE GENERATION IN AVR</a:t>
            </a:r>
            <a:r>
              <a:rPr lang="en-US" sz="2700" dirty="0" smtClean="0"/>
              <a:t/>
            </a:r>
            <a:br>
              <a:rPr lang="en-US" sz="2700" dirty="0" smtClean="0"/>
            </a:br>
            <a:r>
              <a:rPr lang="en-US" sz="2800" b="1" dirty="0" smtClean="0"/>
              <a:t> </a:t>
            </a:r>
            <a:r>
              <a:rPr lang="en-US" sz="2400" b="1" dirty="0" smtClean="0"/>
              <a:t>SECTION 15.4: C PROGRAMMING</a:t>
            </a:r>
            <a:endParaRPr lang="en-US" sz="2800" b="1" dirty="0" smtClean="0"/>
          </a:p>
        </p:txBody>
      </p:sp>
      <p:sp>
        <p:nvSpPr>
          <p:cNvPr id="4" name="Date Placeholder 3"/>
          <p:cNvSpPr>
            <a:spLocks noGrp="1"/>
          </p:cNvSpPr>
          <p:nvPr>
            <p:ph type="dt" sz="half" idx="10"/>
          </p:nvPr>
        </p:nvSpPr>
        <p:spPr/>
        <p:txBody>
          <a:bodyPr/>
          <a:lstStyle/>
          <a:p>
            <a:fld id="{5A152802-DF90-4108-9543-B38A239795C5}" type="datetime1">
              <a:rPr lang="en-US" smtClean="0"/>
              <a:pPr/>
              <a:t>2/20/2019</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83</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6" name="Rectangle 5"/>
          <p:cNvSpPr/>
          <p:nvPr/>
        </p:nvSpPr>
        <p:spPr>
          <a:xfrm>
            <a:off x="926996" y="1417638"/>
            <a:ext cx="7317412" cy="1754326"/>
          </a:xfrm>
          <a:prstGeom prst="rect">
            <a:avLst/>
          </a:prstGeom>
        </p:spPr>
        <p:txBody>
          <a:bodyPr wrap="square">
            <a:spAutoFit/>
          </a:bodyPr>
          <a:lstStyle/>
          <a:p>
            <a:r>
              <a:rPr lang="en-US" sz="2400" dirty="0">
                <a:solidFill>
                  <a:srgbClr val="FF0000"/>
                </a:solidFill>
              </a:rPr>
              <a:t>Example 15-39 (C version of Example 15-23) </a:t>
            </a:r>
          </a:p>
          <a:p>
            <a:pPr algn="just"/>
            <a:r>
              <a:rPr lang="en-US" sz="2000" dirty="0"/>
              <a:t>Assuming that clock pulses are fed into pin PORTD.6, write a program to measure the period of the pulses. Place the binary result on PORTA and PORTB. </a:t>
            </a:r>
          </a:p>
          <a:p>
            <a:r>
              <a:rPr lang="en-US" sz="2400" dirty="0">
                <a:solidFill>
                  <a:srgbClr val="0066FF"/>
                </a:solidFill>
              </a:rPr>
              <a:t>Solution: </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00" y="3081747"/>
            <a:ext cx="7315200" cy="3299581"/>
          </a:xfrm>
          <a:prstGeom prst="rect">
            <a:avLst/>
          </a:prstGeom>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INPUT CAPTURE AND WAVE GENERATION IN AVR</a:t>
            </a:r>
            <a:r>
              <a:rPr lang="en-US" sz="2700" dirty="0" smtClean="0"/>
              <a:t/>
            </a:r>
            <a:br>
              <a:rPr lang="en-US" sz="2700" dirty="0" smtClean="0"/>
            </a:br>
            <a:r>
              <a:rPr lang="en-US" sz="2800" b="1" dirty="0" smtClean="0"/>
              <a:t> </a:t>
            </a:r>
            <a:r>
              <a:rPr lang="en-US" sz="2400" b="1" dirty="0" smtClean="0"/>
              <a:t>SECTION 15.4: C PROGRAMMING</a:t>
            </a:r>
            <a:endParaRPr lang="en-US" sz="2800" b="1" dirty="0" smtClean="0"/>
          </a:p>
        </p:txBody>
      </p:sp>
      <p:sp>
        <p:nvSpPr>
          <p:cNvPr id="4" name="Date Placeholder 3"/>
          <p:cNvSpPr>
            <a:spLocks noGrp="1"/>
          </p:cNvSpPr>
          <p:nvPr>
            <p:ph type="dt" sz="half" idx="10"/>
          </p:nvPr>
        </p:nvSpPr>
        <p:spPr/>
        <p:txBody>
          <a:bodyPr/>
          <a:lstStyle/>
          <a:p>
            <a:fld id="{5A152802-DF90-4108-9543-B38A239795C5}" type="datetime1">
              <a:rPr lang="en-US" smtClean="0"/>
              <a:pPr/>
              <a:t>2/20/2019</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84</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6" name="Rectangle 5"/>
          <p:cNvSpPr/>
          <p:nvPr/>
        </p:nvSpPr>
        <p:spPr>
          <a:xfrm>
            <a:off x="933852" y="1393652"/>
            <a:ext cx="7454572" cy="1661993"/>
          </a:xfrm>
          <a:prstGeom prst="rect">
            <a:avLst/>
          </a:prstGeom>
        </p:spPr>
        <p:txBody>
          <a:bodyPr wrap="square">
            <a:spAutoFit/>
          </a:bodyPr>
          <a:lstStyle/>
          <a:p>
            <a:r>
              <a:rPr lang="en-US" sz="2400" dirty="0">
                <a:solidFill>
                  <a:srgbClr val="FF0000"/>
                </a:solidFill>
              </a:rPr>
              <a:t>Example 15-40 (C version of Example 15-24) </a:t>
            </a:r>
          </a:p>
          <a:p>
            <a:pPr algn="just"/>
            <a:r>
              <a:rPr lang="en-US" dirty="0"/>
              <a:t>The frequency of a pulse is either 50 Hz or 60 Hz. Assume that a the pulse is </a:t>
            </a:r>
            <a:r>
              <a:rPr lang="en-US" dirty="0" smtClean="0"/>
              <a:t>connected </a:t>
            </a:r>
            <a:r>
              <a:rPr lang="en-US" dirty="0"/>
              <a:t>to ICP1 (pin PD6). Write a program to measure its period and display it on PORTB. Use the prescaler value that gives the result in a single byte. Assume XTAL = 8 MHz. </a:t>
            </a:r>
          </a:p>
          <a:p>
            <a:r>
              <a:rPr lang="en-US" sz="2400" dirty="0">
                <a:solidFill>
                  <a:srgbClr val="0066FF"/>
                </a:solidFill>
              </a:rPr>
              <a:t>Solution: </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600" y="3036945"/>
            <a:ext cx="7315200" cy="3056351"/>
          </a:xfrm>
          <a:prstGeom prst="rect">
            <a:avLst/>
          </a:prstGeom>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INPUT CAPTURE AND WAVE GENERATION IN AVR</a:t>
            </a:r>
            <a:r>
              <a:rPr lang="en-US" sz="2700" dirty="0" smtClean="0"/>
              <a:t/>
            </a:r>
            <a:br>
              <a:rPr lang="en-US" sz="2700" dirty="0" smtClean="0"/>
            </a:br>
            <a:r>
              <a:rPr lang="en-US" sz="2800" b="1" dirty="0" smtClean="0"/>
              <a:t> </a:t>
            </a:r>
            <a:r>
              <a:rPr lang="en-US" sz="2400" b="1" dirty="0" smtClean="0"/>
              <a:t>SECTION 15.4: C PROGRAMMING</a:t>
            </a:r>
            <a:endParaRPr lang="en-US" sz="2800" b="1" dirty="0" smtClean="0"/>
          </a:p>
        </p:txBody>
      </p:sp>
      <p:sp>
        <p:nvSpPr>
          <p:cNvPr id="4" name="Date Placeholder 3"/>
          <p:cNvSpPr>
            <a:spLocks noGrp="1"/>
          </p:cNvSpPr>
          <p:nvPr>
            <p:ph type="dt" sz="half" idx="10"/>
          </p:nvPr>
        </p:nvSpPr>
        <p:spPr/>
        <p:txBody>
          <a:bodyPr/>
          <a:lstStyle/>
          <a:p>
            <a:fld id="{5A152802-DF90-4108-9543-B38A239795C5}" type="datetime1">
              <a:rPr lang="en-US" smtClean="0"/>
              <a:pPr/>
              <a:t>2/20/2019</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85</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6" name="Rectangle 5"/>
          <p:cNvSpPr/>
          <p:nvPr/>
        </p:nvSpPr>
        <p:spPr>
          <a:xfrm>
            <a:off x="914400" y="1417638"/>
            <a:ext cx="7546032" cy="369332"/>
          </a:xfrm>
          <a:prstGeom prst="rect">
            <a:avLst/>
          </a:prstGeom>
        </p:spPr>
        <p:txBody>
          <a:bodyPr wrap="square">
            <a:spAutoFit/>
          </a:bodyPr>
          <a:lstStyle/>
          <a:p>
            <a:endParaRPr lang="en-US" dirty="0"/>
          </a:p>
        </p:txBody>
      </p:sp>
      <p:sp>
        <p:nvSpPr>
          <p:cNvPr id="9" name="Rectangle 8"/>
          <p:cNvSpPr/>
          <p:nvPr/>
        </p:nvSpPr>
        <p:spPr>
          <a:xfrm>
            <a:off x="907574" y="1348096"/>
            <a:ext cx="7480850" cy="1661993"/>
          </a:xfrm>
          <a:prstGeom prst="rect">
            <a:avLst/>
          </a:prstGeom>
        </p:spPr>
        <p:txBody>
          <a:bodyPr wrap="square">
            <a:spAutoFit/>
          </a:bodyPr>
          <a:lstStyle/>
          <a:p>
            <a:r>
              <a:rPr lang="en-US" sz="2400" dirty="0">
                <a:solidFill>
                  <a:srgbClr val="FF0000"/>
                </a:solidFill>
              </a:rPr>
              <a:t>Example 15-41 (C version of Example 15-26) </a:t>
            </a:r>
          </a:p>
          <a:p>
            <a:pPr algn="just"/>
            <a:r>
              <a:rPr lang="en-US" dirty="0"/>
              <a:t>Assume that a 60-Hz frequency pulse is connected to ICP1 (pin PD6). Write a program to measure its pulse width. Use the prescaler value that gives the result in a single byte. Display the result on PORTB. Assume XTAL = 8 MHz. </a:t>
            </a:r>
            <a:endParaRPr lang="en-US" dirty="0" smtClean="0"/>
          </a:p>
          <a:p>
            <a:r>
              <a:rPr lang="en-US" sz="2400" dirty="0" smtClean="0">
                <a:solidFill>
                  <a:srgbClr val="0066FF"/>
                </a:solidFill>
              </a:rPr>
              <a:t>Solution</a:t>
            </a:r>
            <a:r>
              <a:rPr lang="en-US" sz="2400" dirty="0">
                <a:solidFill>
                  <a:srgbClr val="0066FF"/>
                </a:solidFill>
              </a:rPr>
              <a:t>:</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2975" y="2982896"/>
            <a:ext cx="7315200" cy="3110400"/>
          </a:xfrm>
          <a:prstGeom prst="rect">
            <a:avLst/>
          </a:prstGeom>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INPUT CAPTURE AND WAVE GENERATION IN AVR</a:t>
            </a:r>
            <a:r>
              <a:rPr lang="en-US" sz="2700" dirty="0" smtClean="0"/>
              <a:t/>
            </a:r>
            <a:br>
              <a:rPr lang="en-US" sz="2700" dirty="0" smtClean="0"/>
            </a:br>
            <a:r>
              <a:rPr lang="en-US" sz="2800" b="1" dirty="0" smtClean="0"/>
              <a:t> </a:t>
            </a:r>
            <a:r>
              <a:rPr lang="en-US" sz="2400" b="1" dirty="0" smtClean="0"/>
              <a:t>SECTION 15.4: C PROGRAMMING</a:t>
            </a:r>
            <a:endParaRPr lang="en-US" sz="2800" b="1" dirty="0" smtClean="0"/>
          </a:p>
        </p:txBody>
      </p:sp>
      <p:sp>
        <p:nvSpPr>
          <p:cNvPr id="4" name="Date Placeholder 3"/>
          <p:cNvSpPr>
            <a:spLocks noGrp="1"/>
          </p:cNvSpPr>
          <p:nvPr>
            <p:ph type="dt" sz="half" idx="10"/>
          </p:nvPr>
        </p:nvSpPr>
        <p:spPr/>
        <p:txBody>
          <a:bodyPr/>
          <a:lstStyle/>
          <a:p>
            <a:fld id="{5A152802-DF90-4108-9543-B38A239795C5}" type="datetime1">
              <a:rPr lang="en-US" smtClean="0"/>
              <a:pPr/>
              <a:t>2/20/2019</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86</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6" name="Rectangle 5"/>
          <p:cNvSpPr/>
          <p:nvPr/>
        </p:nvSpPr>
        <p:spPr>
          <a:xfrm>
            <a:off x="914400" y="1496120"/>
            <a:ext cx="7330008" cy="1938992"/>
          </a:xfrm>
          <a:prstGeom prst="rect">
            <a:avLst/>
          </a:prstGeom>
        </p:spPr>
        <p:txBody>
          <a:bodyPr wrap="square">
            <a:spAutoFit/>
          </a:bodyPr>
          <a:lstStyle/>
          <a:p>
            <a:r>
              <a:rPr lang="en-US" sz="2400" dirty="0">
                <a:solidFill>
                  <a:srgbClr val="FF0000"/>
                </a:solidFill>
              </a:rPr>
              <a:t>Example 15-42 (C version of Example 15-27) </a:t>
            </a:r>
          </a:p>
          <a:p>
            <a:pPr algn="just"/>
            <a:r>
              <a:rPr lang="en-US" dirty="0"/>
              <a:t>Assume that a temperature sensor is connected to pin PD6. The temperature provided by the sensor is proportional to pulse width and is in the range of 1µs to 250 µs. Write a program to measure the temperature if 1 </a:t>
            </a:r>
            <a:r>
              <a:rPr lang="en-US" dirty="0" smtClean="0"/>
              <a:t>µs </a:t>
            </a:r>
            <a:r>
              <a:rPr lang="en-US" dirty="0"/>
              <a:t>is equal to 1 degree. Use the prescaler value that gives the result on PORTS. Assume XTAL = 8 MHz. </a:t>
            </a:r>
            <a:endParaRPr lang="en-US" dirty="0" smtClean="0"/>
          </a:p>
          <a:p>
            <a:r>
              <a:rPr lang="en-US" sz="2400" dirty="0" smtClean="0">
                <a:solidFill>
                  <a:srgbClr val="0066FF"/>
                </a:solidFill>
              </a:rPr>
              <a:t>Solution</a:t>
            </a:r>
            <a:r>
              <a:rPr lang="en-US" sz="2400" dirty="0">
                <a:solidFill>
                  <a:srgbClr val="0066FF"/>
                </a:solidFill>
              </a:rPr>
              <a:t>: </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5837" y="3314278"/>
            <a:ext cx="7172325" cy="306705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smtClean="0"/>
              <a:t>INPUT CAPTURE AND WAVE GENERATION IN AVR</a:t>
            </a:r>
            <a:r>
              <a:rPr lang="en-US" sz="2700" dirty="0" smtClean="0"/>
              <a:t/>
            </a:r>
            <a:br>
              <a:rPr lang="en-US" sz="2700" dirty="0" smtClean="0"/>
            </a:br>
            <a:r>
              <a:rPr lang="en-US" sz="2800" b="1" dirty="0" smtClean="0"/>
              <a:t>SECTION 15.1: WAVE GENERATION USING 8-BIT TIMERS</a:t>
            </a:r>
          </a:p>
        </p:txBody>
      </p:sp>
      <p:sp>
        <p:nvSpPr>
          <p:cNvPr id="4" name="Date Placeholder 3"/>
          <p:cNvSpPr>
            <a:spLocks noGrp="1"/>
          </p:cNvSpPr>
          <p:nvPr>
            <p:ph type="dt" sz="half" idx="10"/>
          </p:nvPr>
        </p:nvSpPr>
        <p:spPr/>
        <p:txBody>
          <a:bodyPr/>
          <a:lstStyle/>
          <a:p>
            <a:fld id="{5A152802-DF90-4108-9543-B38A239795C5}" type="datetime1">
              <a:rPr lang="en-US" smtClean="0"/>
              <a:pPr/>
              <a:t>2/20/2019</a:t>
            </a:fld>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3" name="Rectangle 2"/>
          <p:cNvSpPr/>
          <p:nvPr/>
        </p:nvSpPr>
        <p:spPr>
          <a:xfrm>
            <a:off x="914400" y="1396297"/>
            <a:ext cx="7402016" cy="2369880"/>
          </a:xfrm>
          <a:prstGeom prst="rect">
            <a:avLst/>
          </a:prstGeom>
        </p:spPr>
        <p:txBody>
          <a:bodyPr wrap="square">
            <a:spAutoFit/>
          </a:bodyPr>
          <a:lstStyle/>
          <a:p>
            <a:r>
              <a:rPr lang="en-US" sz="2400" dirty="0">
                <a:solidFill>
                  <a:srgbClr val="FF0000"/>
                </a:solidFill>
              </a:rPr>
              <a:t>Example 15-1 </a:t>
            </a:r>
          </a:p>
          <a:p>
            <a:pPr algn="just"/>
            <a:r>
              <a:rPr lang="en-US" sz="2000" dirty="0"/>
              <a:t>Using Figure 15-4, find the </a:t>
            </a:r>
            <a:r>
              <a:rPr lang="en-US" sz="2000" dirty="0" smtClean="0"/>
              <a:t>TCCR0 </a:t>
            </a:r>
            <a:r>
              <a:rPr lang="en-US" sz="2000" dirty="0"/>
              <a:t>register value to: </a:t>
            </a:r>
            <a:endParaRPr lang="en-US" sz="2000" dirty="0" smtClean="0"/>
          </a:p>
          <a:p>
            <a:pPr marL="457200" indent="-457200" algn="just">
              <a:buAutoNum type="alphaLcParenBoth"/>
            </a:pPr>
            <a:r>
              <a:rPr lang="en-US" sz="2000" dirty="0" smtClean="0"/>
              <a:t>Set </a:t>
            </a:r>
            <a:r>
              <a:rPr lang="en-US" sz="2000" dirty="0"/>
              <a:t>high the </a:t>
            </a:r>
            <a:r>
              <a:rPr lang="en-US" sz="2000" dirty="0" smtClean="0"/>
              <a:t>OC0 </a:t>
            </a:r>
            <a:r>
              <a:rPr lang="en-US" sz="2000" dirty="0"/>
              <a:t>pin upon match. Use external clock, falling edge, and Normal mode. </a:t>
            </a:r>
            <a:endParaRPr lang="en-US" sz="2000" dirty="0" smtClean="0"/>
          </a:p>
          <a:p>
            <a:pPr marL="457200" indent="-457200" algn="just">
              <a:buAutoNum type="alphaLcParenBoth"/>
            </a:pPr>
            <a:r>
              <a:rPr lang="en-US" sz="2000" dirty="0" smtClean="0"/>
              <a:t>Toggle </a:t>
            </a:r>
            <a:r>
              <a:rPr lang="en-US" sz="2000" dirty="0"/>
              <a:t>the </a:t>
            </a:r>
            <a:r>
              <a:rPr lang="en-US" sz="2000" dirty="0" smtClean="0"/>
              <a:t>OC0 </a:t>
            </a:r>
            <a:r>
              <a:rPr lang="en-US" sz="2000" dirty="0"/>
              <a:t>pin upon match. Use external clock, falling edge, and CTC mode. </a:t>
            </a:r>
          </a:p>
          <a:p>
            <a:r>
              <a:rPr lang="en-US" sz="2400" dirty="0">
                <a:solidFill>
                  <a:srgbClr val="0066FF"/>
                </a:solidFill>
              </a:rPr>
              <a:t>Solution: </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1216" y="3948966"/>
            <a:ext cx="7315200" cy="1136218"/>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23066</TotalTime>
  <Words>5993</Words>
  <Application>Microsoft Office PowerPoint</Application>
  <PresentationFormat>On-screen Show (4:3)</PresentationFormat>
  <Paragraphs>843</Paragraphs>
  <Slides>86</Slides>
  <Notes>85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86</vt:i4>
      </vt:variant>
    </vt:vector>
  </HeadingPairs>
  <TitlesOfParts>
    <vt:vector size="96" baseType="lpstr">
      <vt:lpstr>2  Tir</vt:lpstr>
      <vt:lpstr>Calibri</vt:lpstr>
      <vt:lpstr>Franklin Gothic Book</vt:lpstr>
      <vt:lpstr>Franklin Gothic Demi</vt:lpstr>
      <vt:lpstr>Perpetua</vt:lpstr>
      <vt:lpstr>Symbol</vt:lpstr>
      <vt:lpstr>Times New Roman</vt:lpstr>
      <vt:lpstr>Wingdings</vt:lpstr>
      <vt:lpstr>Wingdings 2</vt:lpstr>
      <vt:lpstr>Equity</vt:lpstr>
      <vt:lpstr>AVR Microcontroller</vt:lpstr>
      <vt:lpstr>INPUT CAPTURE AND WAVE GENERATION IN AVR SECTION 15.1: WAVE GENERATION USING 8-BIT TIMERS</vt:lpstr>
      <vt:lpstr>INPUT CAPTURE AND WAVE GENERATION IN AVR  SECTION 15.1: WAVE GENERATION USING 8-BIT TIMERS</vt:lpstr>
      <vt:lpstr>INPUT CAPTURE AND WAVE GENERATION IN AVR  SECTION 15.1: WAVE GENERATION USING 8-BIT TIMERS</vt:lpstr>
      <vt:lpstr>INPUT CAPTURE AND WAVE GENERATION IN AVR  SECTION 15.1: WAVE GENERATION USING 8-BIT TIMERS</vt:lpstr>
      <vt:lpstr>INPUT CAPTURE AND WAVE GENERATION IN AVR  SECTION 15.1: WAVE GENERATION USING 8-BIT TIMERS</vt:lpstr>
      <vt:lpstr>INPUT CAPTURE AND WAVE GENERATION IN AVR SECTION 15.1: WAVE GENERATION USING 8-BIT TIMERS</vt:lpstr>
      <vt:lpstr>INPUT CAPTURE AND WAVE GENERATION IN AVR SECTION 15.1: WAVE GENERATION USING 8-BIT TIMERS</vt:lpstr>
      <vt:lpstr>INPUT CAPTURE AND WAVE GENERATION IN AVR SECTION 15.1: WAVE GENERATION USING 8-BIT TIMERS</vt:lpstr>
      <vt:lpstr>INPUT CAPTURE AND WAVE GENERATION IN AVR SECTION 15.1: WAVE GENERATION USING 8-BIT TIMERS</vt:lpstr>
      <vt:lpstr>INPUT CAPTURE AND WAVE GENERATION IN AVR SECTION 15.1: WAVE GENERATION USING 8-BIT TIMERS</vt:lpstr>
      <vt:lpstr>INPUT CAPTURE AND WAVE GENERATION IN AVR SECTION 15.1: WAVE GENERATION USING 8-BIT TIMERS</vt:lpstr>
      <vt:lpstr>INPUT CAPTURE AND WAVE GENERATION IN AVR SECTION 15.1: WAVE GENERATION USING 8-BIT TIMERS</vt:lpstr>
      <vt:lpstr>INPUT CAPTURE AND WAVE GENERATION IN AVR SECTION 15.1: WAVE GENERATION USING 8-BIT TIMERS</vt:lpstr>
      <vt:lpstr>INPUT CAPTURE AND WAVE GENERATION IN AVR SECTION 15.1: WAVE GENERATION USING 8-BIT TIMERS</vt:lpstr>
      <vt:lpstr>INPUT CAPTURE AND WAVE GENERATION IN AVR SECTION 15.1: WAVE GENERATION USING 8-BIT TIMERS</vt:lpstr>
      <vt:lpstr>INPUT CAPTURE AND WAVE GENERATION IN AVR SECTION 15.1: WAVE GENERATION USING 8-BIT TIMERS</vt:lpstr>
      <vt:lpstr>INPUT CAPTURE AND WAVE GENERATION IN AVR SECTION 15.1: WAVE GENERATION USING 8-BIT TIMERS</vt:lpstr>
      <vt:lpstr>INPUT CAPTURE AND WAVE GENERATION IN AVR SECTION 15.1: WAVE GENERATION USING 8-BIT TIMERS</vt:lpstr>
      <vt:lpstr>INPUT CAPTURE AND WAVE GENERATION IN AVR SECTION 15.1: WAVE GENERATION USING 8-BIT TIMERS</vt:lpstr>
      <vt:lpstr>INPUT CAPTURE AND WAVE GENERATION IN AVR SECTION 15.1: WAVE GENERATION USING 8-BIT TIMERS</vt:lpstr>
      <vt:lpstr>INPUT CAPTURE AND WAVE GENERATION IN AVR SECTION 15.1: WAVE GENERATION USING 8-BIT TIMERS</vt:lpstr>
      <vt:lpstr>INPUT CAPTURE AND WAVE GENERATION IN AVR SECTION 15.1: WAVE GENERATION USING 8-BIT TIMERS</vt:lpstr>
      <vt:lpstr>INPUT CAPTURE AND WAVE GENERATION IN AVR SECTION 15.1: WAVE GENERATION USING 8-BIT TIMERS</vt:lpstr>
      <vt:lpstr>INPUT CAPTURE AND WAVE GENERATION IN AVR SECTION 15.1: WAVE GENERATION USING 8-BIT TIMERS</vt:lpstr>
      <vt:lpstr>INPUT CAPTURE AND WAVE GENERATION IN AVR SECTION 15.2: WAVE GENERATION USING TIMER1</vt:lpstr>
      <vt:lpstr>INPUT CAPTURE AND WAVE GENERATION IN AVR SECTION 15.2: WAVE GENERATION USING TIMER1</vt:lpstr>
      <vt:lpstr>INPUT CAPTURE AND WAVE GENERATION IN AVR  SECTION 15.2: WAVE GENERATION USING TIMER1</vt:lpstr>
      <vt:lpstr>INPUT CAPTURE AND WAVE GENERATION IN AVR  SECTION 15.2: WAVE GENERATION USING TIMER1</vt:lpstr>
      <vt:lpstr>INPUT CAPTURE AND WAVE GENERATION IN AVR  SECTION 15.2: WAVE GENERATION USING TIMER1</vt:lpstr>
      <vt:lpstr>INPUT CAPTURE AND WAVE GENERATION IN AVR  SECTION 15.2: WAVE GENERATION USING TIMER1</vt:lpstr>
      <vt:lpstr>INPUT CAPTURE AND WAVE GENERATION IN AVR  SECTION 15.2: WAVE GENERATION USING TIMER1</vt:lpstr>
      <vt:lpstr>INPUT CAPTURE AND WAVE GENERATION IN AVR  SECTION 15.2: WAVE GENERATION USING TIMER1</vt:lpstr>
      <vt:lpstr>INPUT CAPTURE AND WAVE GENERATION IN AVR  SECTION 15.2: WAVE GENERATION USING TIMER1</vt:lpstr>
      <vt:lpstr>INPUT CAPTURE AND WAVE GENERATION IN AVR  SECTION 15.2: WAVE GENERATION USING TIMER1</vt:lpstr>
      <vt:lpstr>INPUT CAPTURE AND WAVE GENERATION IN AVR  SECTION 15.2: WAVE GENERATION USING TIMER1</vt:lpstr>
      <vt:lpstr>INPUT CAPTURE AND WAVE GENERATION IN AVR  SECTION 15.2: WAVE GENERATION USING TIMER1</vt:lpstr>
      <vt:lpstr>INPUT CAPTURE AND WAVE GENERATION IN AVR  SECTION 15.2: WAVE GENERATION USING TIMER1</vt:lpstr>
      <vt:lpstr>INPUT CAPTURE AND WAVE GENERATION IN AVR  SECTION 15.2: WAVE GENERATION USING TIMER1</vt:lpstr>
      <vt:lpstr>INPUT CAPTURE AND WAVE GENERATION IN AVR  SECTION 15.2: WAVE GENERATION USING TIMER1</vt:lpstr>
      <vt:lpstr>INPUT CAPTURE AND WAVE GENERATION IN AVR  SECTION 15.2: WAVE GENERATION USING TIMER1</vt:lpstr>
      <vt:lpstr>INPUT CAPTURE AND WAVE GENERATION IN AVR  SECTION 15.2: WAVE GENERATION USING TIMER1</vt:lpstr>
      <vt:lpstr>INPUT CAPTURE AND WAVE GENERATION IN AVR  SECTION 15.2: WAVE GENERATION USING TIMER1</vt:lpstr>
      <vt:lpstr>INPUT CAPTURE AND WAVE GENERATION IN AVR  SECTION 15.2: WAVE GENERATION USING TIMER1</vt:lpstr>
      <vt:lpstr>INPUT CAPTURE AND WAVE GENERATION IN AVR  SECTION 15.2: WAVE GENERATION USING TIMER1</vt:lpstr>
      <vt:lpstr>INPUT CAPTURE AND WAVE GENERATION IN AVR  SECTION 15.2: WAVE GENERATION USING TIMER1</vt:lpstr>
      <vt:lpstr>INPUT CAPTURE AND WAVE GENERATION IN AVR  SECTION 15.2: WAVE GENERATION USING TIMER1</vt:lpstr>
      <vt:lpstr>INPUT CAPTURE AND WAVE GENERATION IN AVR  SECTION 15.2: WAVE GENERATION USING TIMER1</vt:lpstr>
      <vt:lpstr>INPUT CAPTURE AND WAVE GENERATION IN AVR  SECTION 15.2: WAVE GENERATION USING TIMER1</vt:lpstr>
      <vt:lpstr>INPUT CAPTURE AND WAVE GENERATION IN AVR  SECTION 15.3: INPUT CAPTURE PROGRAMMING</vt:lpstr>
      <vt:lpstr>INPUT CAPTURE AND WAVE GENERATION IN AVR  SECTION 15.3: INPUT CAPTURE PROGRAMMING</vt:lpstr>
      <vt:lpstr>INPUT CAPTURE AND WAVE GENERATION IN AVR  SECTION 15.3: INPUT CAPTURE PROGRAMMING</vt:lpstr>
      <vt:lpstr>INPUT CAPTURE AND WAVE GENERATION IN AVR  SECTION 15.3: INPUT CAPTURE PROGRAMMING</vt:lpstr>
      <vt:lpstr>INPUT CAPTURE AND WAVE GENERATION IN AVR  SECTION 15.3: INPUT CAPTURE PROGRAMMING</vt:lpstr>
      <vt:lpstr>INPUT CAPTURE AND WAVE GENERATION IN AVR  SECTION 15.3: INPUT CAPTURE PROGRAMMING</vt:lpstr>
      <vt:lpstr>INPUT CAPTURE AND WAVE GENERATION IN AVR  SECTION 15.3: INPUT CAPTURE PROGRAMMING</vt:lpstr>
      <vt:lpstr>INPUT CAPTURE AND WAVE GENERATION IN AVR  SECTION 15.3: INPUT CAPTURE PROGRAMMING</vt:lpstr>
      <vt:lpstr>INPUT CAPTURE AND WAVE GENERATION IN AVR  SECTION 15.3: INPUT CAPTURE PROGRAMMING</vt:lpstr>
      <vt:lpstr>INPUT CAPTURE AND WAVE GENERATION IN AVR  SECTION 15.3: INPUT CAPTURE PROGRAMMING</vt:lpstr>
      <vt:lpstr>INPUT CAPTURE AND WAVE GENERATION IN AVR  SECTION 15.3: INPUT CAPTURE PROGRAMMING</vt:lpstr>
      <vt:lpstr>INPUT CAPTURE AND WAVE GENERATION IN AVR  SECTION 15.3: INPUT CAPTURE PROGRAMMING</vt:lpstr>
      <vt:lpstr>INPUT CAPTURE AND WAVE GENERATION IN AVR  SECTION 15.3: INPUT CAPTURE PROGRAMMING</vt:lpstr>
      <vt:lpstr>INPUT CAPTURE AND WAVE GENERATION IN AVR  SECTION 15.3: INPUT CAPTURE PROGRAMMING</vt:lpstr>
      <vt:lpstr>INPUT CAPTURE AND WAVE GENERATION IN AVR  SECTION 15.3: INPUT CAPTURE PROGRAMMING</vt:lpstr>
      <vt:lpstr>INPUT CAPTURE AND WAVE GENERATION IN AVR  SECTION 15.3: INPUT CAPTURE PROGRAMMING</vt:lpstr>
      <vt:lpstr>INPUT CAPTURE AND WAVE GENERATION IN AVR  SECTION 15.3: INPUT CAPTURE PROGRAMMING</vt:lpstr>
      <vt:lpstr>INPUT CAPTURE AND WAVE GENERATION IN AVR  SECTION 15.3: INPUT CAPTURE PROGRAMMING</vt:lpstr>
      <vt:lpstr>INPUT CAPTURE AND WAVE GENERATION IN AVR  SECTION 15.3: INPUT CAPTURE PROGRAMMING</vt:lpstr>
      <vt:lpstr>INPUT CAPTURE AND WAVE GENERATION IN AVR  SECTION 15.3: INPUT CAPTURE PROGRAMMING</vt:lpstr>
      <vt:lpstr>INPUT CAPTURE AND WAVE GENERATION IN AVR  SECTION 15.3: INPUT CAPTURE PROGRAMMING</vt:lpstr>
      <vt:lpstr>INPUT CAPTURE AND WAVE GENERATION IN AVR  SECTION 15.4: C PROGRAMMING</vt:lpstr>
      <vt:lpstr>INPUT CAPTURE AND WAVE GENERATION IN AVR  SECTION 15.4: C PROGRAMMING</vt:lpstr>
      <vt:lpstr>INPUT CAPTURE AND WAVE GENERATION IN AVR  SECTION 15.4: C PROGRAMMING</vt:lpstr>
      <vt:lpstr>INPUT CAPTURE AND WAVE GENERATION IN AVR  SECTION 15.4: C PROGRAMMING</vt:lpstr>
      <vt:lpstr>INPUT CAPTURE AND WAVE GENERATION IN AVR  SECTION 15.4: C PROGRAMMING</vt:lpstr>
      <vt:lpstr>INPUT CAPTURE AND WAVE GENERATION IN AVR  SECTION 15.4: C PROGRAMMING</vt:lpstr>
      <vt:lpstr>INPUT CAPTURE AND WAVE GENERATION IN AVR  SECTION 15.4: C PROGRAMMING</vt:lpstr>
      <vt:lpstr>INPUT CAPTURE AND WAVE GENERATION IN AVR  SECTION 15.4: C PROGRAMMING</vt:lpstr>
      <vt:lpstr>INPUT CAPTURE AND WAVE GENERATION IN AVR  SECTION 15.4: C PROGRAMMING</vt:lpstr>
      <vt:lpstr>INPUT CAPTURE AND WAVE GENERATION IN AVR  SECTION 15.4: C PROGRAMMING</vt:lpstr>
      <vt:lpstr>INPUT CAPTURE AND WAVE GENERATION IN AVR  SECTION 15.4: C PROGRAMMING</vt:lpstr>
      <vt:lpstr>INPUT CAPTURE AND WAVE GENERATION IN AVR  SECTION 15.4: C PROGRAMMING</vt:lpstr>
      <vt:lpstr>INPUT CAPTURE AND WAVE GENERATION IN AVR  SECTION 15.4: C PROGRAMMING</vt:lpstr>
      <vt:lpstr>INPUT CAPTURE AND WAVE GENERATION IN AVR  SECTION 15.4: C PROGRAMMING</vt:lpstr>
      <vt:lpstr>INPUT CAPTURE AND WAVE GENERATION IN AVR  SECTION 15.4: C PROGRAMMING</vt:lpstr>
      <vt:lpstr>INPUT CAPTURE AND WAVE GENERATION IN AVR  SECTION 15.4: C PROGRAMMING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INPUT CAPTURE AND WAVEGENERATION IN AVR</dc:title>
  <dc:subject> INPUT CAPTURE AND WAVEGENERATION IN AVR</dc:subject>
  <dc:creator>mashhoun</dc:creator>
  <cp:keywords>AVR Microcontroller</cp:keywords>
  <cp:lastModifiedBy>mashhoon</cp:lastModifiedBy>
  <cp:revision>883</cp:revision>
  <dcterms:created xsi:type="dcterms:W3CDTF">2014-11-05T07:28:16Z</dcterms:created>
  <dcterms:modified xsi:type="dcterms:W3CDTF">2019-02-20T08:10:50Z</dcterms:modified>
  <cp:category>AVR Microcontroller</cp:category>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