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11"/>
  </p:notesMasterIdLst>
  <p:sldIdLst>
    <p:sldId id="256" r:id="rId2"/>
    <p:sldId id="387" r:id="rId3"/>
    <p:sldId id="390" r:id="rId4"/>
    <p:sldId id="389" r:id="rId5"/>
    <p:sldId id="388" r:id="rId6"/>
    <p:sldId id="395" r:id="rId7"/>
    <p:sldId id="394" r:id="rId8"/>
    <p:sldId id="392" r:id="rId9"/>
    <p:sldId id="393" r:id="rId10"/>
    <p:sldId id="391" r:id="rId11"/>
    <p:sldId id="396" r:id="rId12"/>
    <p:sldId id="490" r:id="rId13"/>
    <p:sldId id="398" r:id="rId14"/>
    <p:sldId id="399" r:id="rId15"/>
    <p:sldId id="491" r:id="rId16"/>
    <p:sldId id="400" r:id="rId17"/>
    <p:sldId id="401" r:id="rId18"/>
    <p:sldId id="402" r:id="rId19"/>
    <p:sldId id="403" r:id="rId20"/>
    <p:sldId id="404" r:id="rId21"/>
    <p:sldId id="405" r:id="rId22"/>
    <p:sldId id="406" r:id="rId23"/>
    <p:sldId id="407" r:id="rId24"/>
    <p:sldId id="409" r:id="rId25"/>
    <p:sldId id="410" r:id="rId26"/>
    <p:sldId id="412" r:id="rId27"/>
    <p:sldId id="411" r:id="rId28"/>
    <p:sldId id="413" r:id="rId29"/>
    <p:sldId id="414" r:id="rId30"/>
    <p:sldId id="415" r:id="rId31"/>
    <p:sldId id="416" r:id="rId32"/>
    <p:sldId id="417" r:id="rId33"/>
    <p:sldId id="418" r:id="rId34"/>
    <p:sldId id="507" r:id="rId35"/>
    <p:sldId id="419" r:id="rId36"/>
    <p:sldId id="420" r:id="rId37"/>
    <p:sldId id="421" r:id="rId38"/>
    <p:sldId id="422" r:id="rId39"/>
    <p:sldId id="423" r:id="rId40"/>
    <p:sldId id="424" r:id="rId41"/>
    <p:sldId id="425" r:id="rId42"/>
    <p:sldId id="492" r:id="rId43"/>
    <p:sldId id="427" r:id="rId44"/>
    <p:sldId id="428" r:id="rId45"/>
    <p:sldId id="429" r:id="rId46"/>
    <p:sldId id="430" r:id="rId47"/>
    <p:sldId id="431" r:id="rId48"/>
    <p:sldId id="432" r:id="rId49"/>
    <p:sldId id="433" r:id="rId50"/>
    <p:sldId id="434" r:id="rId51"/>
    <p:sldId id="435" r:id="rId52"/>
    <p:sldId id="436" r:id="rId53"/>
    <p:sldId id="437" r:id="rId54"/>
    <p:sldId id="438" r:id="rId55"/>
    <p:sldId id="439" r:id="rId56"/>
    <p:sldId id="493" r:id="rId57"/>
    <p:sldId id="440" r:id="rId58"/>
    <p:sldId id="494" r:id="rId59"/>
    <p:sldId id="495" r:id="rId60"/>
    <p:sldId id="496" r:id="rId61"/>
    <p:sldId id="497" r:id="rId62"/>
    <p:sldId id="498" r:id="rId63"/>
    <p:sldId id="446" r:id="rId64"/>
    <p:sldId id="447" r:id="rId65"/>
    <p:sldId id="448" r:id="rId66"/>
    <p:sldId id="449" r:id="rId67"/>
    <p:sldId id="450" r:id="rId68"/>
    <p:sldId id="451" r:id="rId69"/>
    <p:sldId id="452" r:id="rId70"/>
    <p:sldId id="453" r:id="rId71"/>
    <p:sldId id="454" r:id="rId72"/>
    <p:sldId id="500" r:id="rId73"/>
    <p:sldId id="455" r:id="rId74"/>
    <p:sldId id="456" r:id="rId75"/>
    <p:sldId id="501" r:id="rId76"/>
    <p:sldId id="458" r:id="rId77"/>
    <p:sldId id="459" r:id="rId78"/>
    <p:sldId id="460" r:id="rId79"/>
    <p:sldId id="461" r:id="rId80"/>
    <p:sldId id="462" r:id="rId81"/>
    <p:sldId id="463" r:id="rId82"/>
    <p:sldId id="464" r:id="rId83"/>
    <p:sldId id="465" r:id="rId84"/>
    <p:sldId id="503" r:id="rId85"/>
    <p:sldId id="466" r:id="rId86"/>
    <p:sldId id="467" r:id="rId87"/>
    <p:sldId id="468" r:id="rId88"/>
    <p:sldId id="469" r:id="rId89"/>
    <p:sldId id="470" r:id="rId90"/>
    <p:sldId id="471" r:id="rId91"/>
    <p:sldId id="472" r:id="rId92"/>
    <p:sldId id="473" r:id="rId93"/>
    <p:sldId id="474" r:id="rId94"/>
    <p:sldId id="475" r:id="rId95"/>
    <p:sldId id="476" r:id="rId96"/>
    <p:sldId id="505" r:id="rId97"/>
    <p:sldId id="477" r:id="rId98"/>
    <p:sldId id="478" r:id="rId99"/>
    <p:sldId id="479" r:id="rId100"/>
    <p:sldId id="480" r:id="rId101"/>
    <p:sldId id="481" r:id="rId102"/>
    <p:sldId id="483" r:id="rId103"/>
    <p:sldId id="484" r:id="rId104"/>
    <p:sldId id="485" r:id="rId105"/>
    <p:sldId id="486" r:id="rId106"/>
    <p:sldId id="506" r:id="rId107"/>
    <p:sldId id="487" r:id="rId108"/>
    <p:sldId id="488" r:id="rId109"/>
    <p:sldId id="489" r:id="rId1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33" autoAdjust="0"/>
  </p:normalViewPr>
  <p:slideViewPr>
    <p:cSldViewPr>
      <p:cViewPr varScale="1">
        <p:scale>
          <a:sx n="79" d="100"/>
          <a:sy n="79" d="100"/>
        </p:scale>
        <p:origin x="57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1830"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2/19/2019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dirty="0"/>
          </a:p>
        </p:txBody>
      </p:sp>
    </p:spTree>
    <p:extLst>
      <p:ext uri="{BB962C8B-B14F-4D97-AF65-F5344CB8AC3E}">
        <p14:creationId xmlns:p14="http://schemas.microsoft.com/office/powerpoint/2010/main" val="266995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B0C212D-6C9B-4350-814E-CEEB67F7221D}" type="slidenum">
              <a:rPr lang="en-US" smtClean="0"/>
              <a:pPr/>
              <a:t>1</a:t>
            </a:fld>
            <a:endParaRPr lang="en-US" dirty="0"/>
          </a:p>
        </p:txBody>
      </p:sp>
    </p:spTree>
    <p:extLst>
      <p:ext uri="{BB962C8B-B14F-4D97-AF65-F5344CB8AC3E}">
        <p14:creationId xmlns:p14="http://schemas.microsoft.com/office/powerpoint/2010/main" val="24609240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a:t>
            </a:fld>
            <a:endParaRPr lang="en-US" dirty="0"/>
          </a:p>
        </p:txBody>
      </p:sp>
    </p:spTree>
    <p:extLst>
      <p:ext uri="{BB962C8B-B14F-4D97-AF65-F5344CB8AC3E}">
        <p14:creationId xmlns:p14="http://schemas.microsoft.com/office/powerpoint/2010/main" val="27380087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100</a:t>
            </a:fld>
            <a:endParaRPr lang="en-US" dirty="0"/>
          </a:p>
        </p:txBody>
      </p:sp>
    </p:spTree>
    <p:extLst>
      <p:ext uri="{BB962C8B-B14F-4D97-AF65-F5344CB8AC3E}">
        <p14:creationId xmlns:p14="http://schemas.microsoft.com/office/powerpoint/2010/main" val="3745632942"/>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101</a:t>
            </a:fld>
            <a:endParaRPr lang="en-US" dirty="0"/>
          </a:p>
        </p:txBody>
      </p:sp>
    </p:spTree>
    <p:extLst>
      <p:ext uri="{BB962C8B-B14F-4D97-AF65-F5344CB8AC3E}">
        <p14:creationId xmlns:p14="http://schemas.microsoft.com/office/powerpoint/2010/main" val="236681709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102</a:t>
            </a:fld>
            <a:endParaRPr lang="en-US" dirty="0"/>
          </a:p>
        </p:txBody>
      </p:sp>
    </p:spTree>
    <p:extLst>
      <p:ext uri="{BB962C8B-B14F-4D97-AF65-F5344CB8AC3E}">
        <p14:creationId xmlns:p14="http://schemas.microsoft.com/office/powerpoint/2010/main" val="1403578189"/>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103</a:t>
            </a:fld>
            <a:endParaRPr lang="en-US" dirty="0"/>
          </a:p>
        </p:txBody>
      </p:sp>
    </p:spTree>
    <p:extLst>
      <p:ext uri="{BB962C8B-B14F-4D97-AF65-F5344CB8AC3E}">
        <p14:creationId xmlns:p14="http://schemas.microsoft.com/office/powerpoint/2010/main" val="7697267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104</a:t>
            </a:fld>
            <a:endParaRPr lang="en-US" dirty="0"/>
          </a:p>
        </p:txBody>
      </p:sp>
    </p:spTree>
    <p:extLst>
      <p:ext uri="{BB962C8B-B14F-4D97-AF65-F5344CB8AC3E}">
        <p14:creationId xmlns:p14="http://schemas.microsoft.com/office/powerpoint/2010/main" val="3733663007"/>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105</a:t>
            </a:fld>
            <a:endParaRPr lang="en-US" dirty="0"/>
          </a:p>
        </p:txBody>
      </p:sp>
    </p:spTree>
    <p:extLst>
      <p:ext uri="{BB962C8B-B14F-4D97-AF65-F5344CB8AC3E}">
        <p14:creationId xmlns:p14="http://schemas.microsoft.com/office/powerpoint/2010/main" val="6310200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106</a:t>
            </a:fld>
            <a:endParaRPr lang="en-US" dirty="0"/>
          </a:p>
        </p:txBody>
      </p:sp>
    </p:spTree>
    <p:extLst>
      <p:ext uri="{BB962C8B-B14F-4D97-AF65-F5344CB8AC3E}">
        <p14:creationId xmlns:p14="http://schemas.microsoft.com/office/powerpoint/2010/main" val="3051848771"/>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107</a:t>
            </a:fld>
            <a:endParaRPr lang="en-US" dirty="0"/>
          </a:p>
        </p:txBody>
      </p:sp>
    </p:spTree>
    <p:extLst>
      <p:ext uri="{BB962C8B-B14F-4D97-AF65-F5344CB8AC3E}">
        <p14:creationId xmlns:p14="http://schemas.microsoft.com/office/powerpoint/2010/main" val="397842585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108</a:t>
            </a:fld>
            <a:endParaRPr lang="en-US" dirty="0"/>
          </a:p>
        </p:txBody>
      </p:sp>
    </p:spTree>
    <p:extLst>
      <p:ext uri="{BB962C8B-B14F-4D97-AF65-F5344CB8AC3E}">
        <p14:creationId xmlns:p14="http://schemas.microsoft.com/office/powerpoint/2010/main" val="392554161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109</a:t>
            </a:fld>
            <a:endParaRPr lang="en-US" dirty="0"/>
          </a:p>
        </p:txBody>
      </p:sp>
    </p:spTree>
    <p:extLst>
      <p:ext uri="{BB962C8B-B14F-4D97-AF65-F5344CB8AC3E}">
        <p14:creationId xmlns:p14="http://schemas.microsoft.com/office/powerpoint/2010/main" val="2906957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11</a:t>
            </a:fld>
            <a:endParaRPr lang="en-US" dirty="0"/>
          </a:p>
        </p:txBody>
      </p:sp>
    </p:spTree>
    <p:extLst>
      <p:ext uri="{BB962C8B-B14F-4D97-AF65-F5344CB8AC3E}">
        <p14:creationId xmlns:p14="http://schemas.microsoft.com/office/powerpoint/2010/main" val="3316537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12</a:t>
            </a:fld>
            <a:endParaRPr lang="en-US" dirty="0"/>
          </a:p>
        </p:txBody>
      </p:sp>
    </p:spTree>
    <p:extLst>
      <p:ext uri="{BB962C8B-B14F-4D97-AF65-F5344CB8AC3E}">
        <p14:creationId xmlns:p14="http://schemas.microsoft.com/office/powerpoint/2010/main" val="4011463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13</a:t>
            </a:fld>
            <a:endParaRPr lang="en-US" dirty="0"/>
          </a:p>
        </p:txBody>
      </p:sp>
    </p:spTree>
    <p:extLst>
      <p:ext uri="{BB962C8B-B14F-4D97-AF65-F5344CB8AC3E}">
        <p14:creationId xmlns:p14="http://schemas.microsoft.com/office/powerpoint/2010/main" val="1323959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14</a:t>
            </a:fld>
            <a:endParaRPr lang="en-US" dirty="0"/>
          </a:p>
        </p:txBody>
      </p:sp>
    </p:spTree>
    <p:extLst>
      <p:ext uri="{BB962C8B-B14F-4D97-AF65-F5344CB8AC3E}">
        <p14:creationId xmlns:p14="http://schemas.microsoft.com/office/powerpoint/2010/main" val="65782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15</a:t>
            </a:fld>
            <a:endParaRPr lang="en-US" dirty="0"/>
          </a:p>
        </p:txBody>
      </p:sp>
    </p:spTree>
    <p:extLst>
      <p:ext uri="{BB962C8B-B14F-4D97-AF65-F5344CB8AC3E}">
        <p14:creationId xmlns:p14="http://schemas.microsoft.com/office/powerpoint/2010/main" val="40222910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16</a:t>
            </a:fld>
            <a:endParaRPr lang="en-US" dirty="0"/>
          </a:p>
        </p:txBody>
      </p:sp>
    </p:spTree>
    <p:extLst>
      <p:ext uri="{BB962C8B-B14F-4D97-AF65-F5344CB8AC3E}">
        <p14:creationId xmlns:p14="http://schemas.microsoft.com/office/powerpoint/2010/main" val="2840991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17</a:t>
            </a:fld>
            <a:endParaRPr lang="en-US" dirty="0"/>
          </a:p>
        </p:txBody>
      </p:sp>
    </p:spTree>
    <p:extLst>
      <p:ext uri="{BB962C8B-B14F-4D97-AF65-F5344CB8AC3E}">
        <p14:creationId xmlns:p14="http://schemas.microsoft.com/office/powerpoint/2010/main" val="24672957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18</a:t>
            </a:fld>
            <a:endParaRPr lang="en-US" dirty="0"/>
          </a:p>
        </p:txBody>
      </p:sp>
    </p:spTree>
    <p:extLst>
      <p:ext uri="{BB962C8B-B14F-4D97-AF65-F5344CB8AC3E}">
        <p14:creationId xmlns:p14="http://schemas.microsoft.com/office/powerpoint/2010/main" val="1503918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19</a:t>
            </a:fld>
            <a:endParaRPr lang="en-US" dirty="0"/>
          </a:p>
        </p:txBody>
      </p:sp>
    </p:spTree>
    <p:extLst>
      <p:ext uri="{BB962C8B-B14F-4D97-AF65-F5344CB8AC3E}">
        <p14:creationId xmlns:p14="http://schemas.microsoft.com/office/powerpoint/2010/main" val="923578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a:t>
            </a:fld>
            <a:endParaRPr lang="en-US" dirty="0"/>
          </a:p>
        </p:txBody>
      </p:sp>
    </p:spTree>
    <p:extLst>
      <p:ext uri="{BB962C8B-B14F-4D97-AF65-F5344CB8AC3E}">
        <p14:creationId xmlns:p14="http://schemas.microsoft.com/office/powerpoint/2010/main" val="651531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20</a:t>
            </a:fld>
            <a:endParaRPr lang="en-US" dirty="0"/>
          </a:p>
        </p:txBody>
      </p:sp>
    </p:spTree>
    <p:extLst>
      <p:ext uri="{BB962C8B-B14F-4D97-AF65-F5344CB8AC3E}">
        <p14:creationId xmlns:p14="http://schemas.microsoft.com/office/powerpoint/2010/main" val="1745396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21</a:t>
            </a:fld>
            <a:endParaRPr lang="en-US" dirty="0"/>
          </a:p>
        </p:txBody>
      </p:sp>
    </p:spTree>
    <p:extLst>
      <p:ext uri="{BB962C8B-B14F-4D97-AF65-F5344CB8AC3E}">
        <p14:creationId xmlns:p14="http://schemas.microsoft.com/office/powerpoint/2010/main" val="3839495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22</a:t>
            </a:fld>
            <a:endParaRPr lang="en-US" dirty="0"/>
          </a:p>
        </p:txBody>
      </p:sp>
    </p:spTree>
    <p:extLst>
      <p:ext uri="{BB962C8B-B14F-4D97-AF65-F5344CB8AC3E}">
        <p14:creationId xmlns:p14="http://schemas.microsoft.com/office/powerpoint/2010/main" val="18814921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23</a:t>
            </a:fld>
            <a:endParaRPr lang="en-US" dirty="0"/>
          </a:p>
        </p:txBody>
      </p:sp>
    </p:spTree>
    <p:extLst>
      <p:ext uri="{BB962C8B-B14F-4D97-AF65-F5344CB8AC3E}">
        <p14:creationId xmlns:p14="http://schemas.microsoft.com/office/powerpoint/2010/main" val="3051849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24</a:t>
            </a:fld>
            <a:endParaRPr lang="en-US" dirty="0"/>
          </a:p>
        </p:txBody>
      </p:sp>
    </p:spTree>
    <p:extLst>
      <p:ext uri="{BB962C8B-B14F-4D97-AF65-F5344CB8AC3E}">
        <p14:creationId xmlns:p14="http://schemas.microsoft.com/office/powerpoint/2010/main" val="23470903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25</a:t>
            </a:fld>
            <a:endParaRPr lang="en-US" dirty="0"/>
          </a:p>
        </p:txBody>
      </p:sp>
    </p:spTree>
    <p:extLst>
      <p:ext uri="{BB962C8B-B14F-4D97-AF65-F5344CB8AC3E}">
        <p14:creationId xmlns:p14="http://schemas.microsoft.com/office/powerpoint/2010/main" val="10665276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26</a:t>
            </a:fld>
            <a:endParaRPr lang="en-US" dirty="0"/>
          </a:p>
        </p:txBody>
      </p:sp>
    </p:spTree>
    <p:extLst>
      <p:ext uri="{BB962C8B-B14F-4D97-AF65-F5344CB8AC3E}">
        <p14:creationId xmlns:p14="http://schemas.microsoft.com/office/powerpoint/2010/main" val="3985565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27</a:t>
            </a:fld>
            <a:endParaRPr lang="en-US" dirty="0"/>
          </a:p>
        </p:txBody>
      </p:sp>
    </p:spTree>
    <p:extLst>
      <p:ext uri="{BB962C8B-B14F-4D97-AF65-F5344CB8AC3E}">
        <p14:creationId xmlns:p14="http://schemas.microsoft.com/office/powerpoint/2010/main" val="14894333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28</a:t>
            </a:fld>
            <a:endParaRPr lang="en-US" dirty="0"/>
          </a:p>
        </p:txBody>
      </p:sp>
    </p:spTree>
    <p:extLst>
      <p:ext uri="{BB962C8B-B14F-4D97-AF65-F5344CB8AC3E}">
        <p14:creationId xmlns:p14="http://schemas.microsoft.com/office/powerpoint/2010/main" val="3557257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29</a:t>
            </a:fld>
            <a:endParaRPr lang="en-US" dirty="0"/>
          </a:p>
        </p:txBody>
      </p:sp>
    </p:spTree>
    <p:extLst>
      <p:ext uri="{BB962C8B-B14F-4D97-AF65-F5344CB8AC3E}">
        <p14:creationId xmlns:p14="http://schemas.microsoft.com/office/powerpoint/2010/main" val="677178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a:t>
            </a:fld>
            <a:endParaRPr lang="en-US" dirty="0"/>
          </a:p>
        </p:txBody>
      </p:sp>
    </p:spTree>
    <p:extLst>
      <p:ext uri="{BB962C8B-B14F-4D97-AF65-F5344CB8AC3E}">
        <p14:creationId xmlns:p14="http://schemas.microsoft.com/office/powerpoint/2010/main" val="3064145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30</a:t>
            </a:fld>
            <a:endParaRPr lang="en-US" dirty="0"/>
          </a:p>
        </p:txBody>
      </p:sp>
    </p:spTree>
    <p:extLst>
      <p:ext uri="{BB962C8B-B14F-4D97-AF65-F5344CB8AC3E}">
        <p14:creationId xmlns:p14="http://schemas.microsoft.com/office/powerpoint/2010/main" val="2085275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31</a:t>
            </a:fld>
            <a:endParaRPr lang="en-US" dirty="0"/>
          </a:p>
        </p:txBody>
      </p:sp>
    </p:spTree>
    <p:extLst>
      <p:ext uri="{BB962C8B-B14F-4D97-AF65-F5344CB8AC3E}">
        <p14:creationId xmlns:p14="http://schemas.microsoft.com/office/powerpoint/2010/main" val="910015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32</a:t>
            </a:fld>
            <a:endParaRPr lang="en-US" dirty="0"/>
          </a:p>
        </p:txBody>
      </p:sp>
    </p:spTree>
    <p:extLst>
      <p:ext uri="{BB962C8B-B14F-4D97-AF65-F5344CB8AC3E}">
        <p14:creationId xmlns:p14="http://schemas.microsoft.com/office/powerpoint/2010/main" val="25575599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duty cycle of the generated mode can be determined using the OCR0 register. When COM01:00 = 10 (in non-inverted mode), the bigger OCR0 value results in a bigger duty cycle; When OCR0 = 255, the OC0 is 256 clocks out of 256 clocks, which means always high (duty cycle = 100%). Generally speaking, the OC0 is high, for a total of OCR0 + 1 clocks. See Figure 16-15. So, the duty cycle can be calculated using the following formula in non-inverted mode:</a:t>
            </a:r>
          </a:p>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33</a:t>
            </a:fld>
            <a:endParaRPr lang="en-US" dirty="0"/>
          </a:p>
        </p:txBody>
      </p:sp>
    </p:spTree>
    <p:extLst>
      <p:ext uri="{BB962C8B-B14F-4D97-AF65-F5344CB8AC3E}">
        <p14:creationId xmlns:p14="http://schemas.microsoft.com/office/powerpoint/2010/main" val="16533292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34</a:t>
            </a:fld>
            <a:endParaRPr lang="en-US" dirty="0"/>
          </a:p>
        </p:txBody>
      </p:sp>
    </p:spTree>
    <p:extLst>
      <p:ext uri="{BB962C8B-B14F-4D97-AF65-F5344CB8AC3E}">
        <p14:creationId xmlns:p14="http://schemas.microsoft.com/office/powerpoint/2010/main" val="37511571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35</a:t>
            </a:fld>
            <a:endParaRPr lang="en-US" dirty="0"/>
          </a:p>
        </p:txBody>
      </p:sp>
    </p:spTree>
    <p:extLst>
      <p:ext uri="{BB962C8B-B14F-4D97-AF65-F5344CB8AC3E}">
        <p14:creationId xmlns:p14="http://schemas.microsoft.com/office/powerpoint/2010/main" val="486918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36</a:t>
            </a:fld>
            <a:endParaRPr lang="en-US" dirty="0"/>
          </a:p>
        </p:txBody>
      </p:sp>
    </p:spTree>
    <p:extLst>
      <p:ext uri="{BB962C8B-B14F-4D97-AF65-F5344CB8AC3E}">
        <p14:creationId xmlns:p14="http://schemas.microsoft.com/office/powerpoint/2010/main" val="21808331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37</a:t>
            </a:fld>
            <a:endParaRPr lang="en-US" dirty="0"/>
          </a:p>
        </p:txBody>
      </p:sp>
    </p:spTree>
    <p:extLst>
      <p:ext uri="{BB962C8B-B14F-4D97-AF65-F5344CB8AC3E}">
        <p14:creationId xmlns:p14="http://schemas.microsoft.com/office/powerpoint/2010/main" val="5122420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38</a:t>
            </a:fld>
            <a:endParaRPr lang="en-US" dirty="0"/>
          </a:p>
        </p:txBody>
      </p:sp>
    </p:spTree>
    <p:extLst>
      <p:ext uri="{BB962C8B-B14F-4D97-AF65-F5344CB8AC3E}">
        <p14:creationId xmlns:p14="http://schemas.microsoft.com/office/powerpoint/2010/main" val="32017432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39</a:t>
            </a:fld>
            <a:endParaRPr lang="en-US" dirty="0"/>
          </a:p>
        </p:txBody>
      </p:sp>
    </p:spTree>
    <p:extLst>
      <p:ext uri="{BB962C8B-B14F-4D97-AF65-F5344CB8AC3E}">
        <p14:creationId xmlns:p14="http://schemas.microsoft.com/office/powerpoint/2010/main" val="89876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a:t>
            </a:fld>
            <a:endParaRPr lang="en-US" dirty="0"/>
          </a:p>
        </p:txBody>
      </p:sp>
    </p:spTree>
    <p:extLst>
      <p:ext uri="{BB962C8B-B14F-4D97-AF65-F5344CB8AC3E}">
        <p14:creationId xmlns:p14="http://schemas.microsoft.com/office/powerpoint/2010/main" val="21892981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40</a:t>
            </a:fld>
            <a:endParaRPr lang="en-US" dirty="0"/>
          </a:p>
        </p:txBody>
      </p:sp>
    </p:spTree>
    <p:extLst>
      <p:ext uri="{BB962C8B-B14F-4D97-AF65-F5344CB8AC3E}">
        <p14:creationId xmlns:p14="http://schemas.microsoft.com/office/powerpoint/2010/main" val="1002140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41</a:t>
            </a:fld>
            <a:endParaRPr lang="en-US" dirty="0"/>
          </a:p>
        </p:txBody>
      </p:sp>
    </p:spTree>
    <p:extLst>
      <p:ext uri="{BB962C8B-B14F-4D97-AF65-F5344CB8AC3E}">
        <p14:creationId xmlns:p14="http://schemas.microsoft.com/office/powerpoint/2010/main" val="17113582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42</a:t>
            </a:fld>
            <a:endParaRPr lang="en-US" dirty="0"/>
          </a:p>
        </p:txBody>
      </p:sp>
    </p:spTree>
    <p:extLst>
      <p:ext uri="{BB962C8B-B14F-4D97-AF65-F5344CB8AC3E}">
        <p14:creationId xmlns:p14="http://schemas.microsoft.com/office/powerpoint/2010/main" val="41787034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43</a:t>
            </a:fld>
            <a:endParaRPr lang="en-US" dirty="0"/>
          </a:p>
        </p:txBody>
      </p:sp>
    </p:spTree>
    <p:extLst>
      <p:ext uri="{BB962C8B-B14F-4D97-AF65-F5344CB8AC3E}">
        <p14:creationId xmlns:p14="http://schemas.microsoft.com/office/powerpoint/2010/main" val="292692957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44</a:t>
            </a:fld>
            <a:endParaRPr lang="en-US" dirty="0"/>
          </a:p>
        </p:txBody>
      </p:sp>
    </p:spTree>
    <p:extLst>
      <p:ext uri="{BB962C8B-B14F-4D97-AF65-F5344CB8AC3E}">
        <p14:creationId xmlns:p14="http://schemas.microsoft.com/office/powerpoint/2010/main" val="120629039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45</a:t>
            </a:fld>
            <a:endParaRPr lang="en-US" dirty="0"/>
          </a:p>
        </p:txBody>
      </p:sp>
    </p:spTree>
    <p:extLst>
      <p:ext uri="{BB962C8B-B14F-4D97-AF65-F5344CB8AC3E}">
        <p14:creationId xmlns:p14="http://schemas.microsoft.com/office/powerpoint/2010/main" val="28597301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46</a:t>
            </a:fld>
            <a:endParaRPr lang="en-US" dirty="0"/>
          </a:p>
        </p:txBody>
      </p:sp>
    </p:spTree>
    <p:extLst>
      <p:ext uri="{BB962C8B-B14F-4D97-AF65-F5344CB8AC3E}">
        <p14:creationId xmlns:p14="http://schemas.microsoft.com/office/powerpoint/2010/main" val="88232628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47</a:t>
            </a:fld>
            <a:endParaRPr lang="en-US" dirty="0"/>
          </a:p>
        </p:txBody>
      </p:sp>
    </p:spTree>
    <p:extLst>
      <p:ext uri="{BB962C8B-B14F-4D97-AF65-F5344CB8AC3E}">
        <p14:creationId xmlns:p14="http://schemas.microsoft.com/office/powerpoint/2010/main" val="35245201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48</a:t>
            </a:fld>
            <a:endParaRPr lang="en-US" dirty="0"/>
          </a:p>
        </p:txBody>
      </p:sp>
    </p:spTree>
    <p:extLst>
      <p:ext uri="{BB962C8B-B14F-4D97-AF65-F5344CB8AC3E}">
        <p14:creationId xmlns:p14="http://schemas.microsoft.com/office/powerpoint/2010/main" val="407869515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49</a:t>
            </a:fld>
            <a:endParaRPr lang="en-US" dirty="0"/>
          </a:p>
        </p:txBody>
      </p:sp>
    </p:spTree>
    <p:extLst>
      <p:ext uri="{BB962C8B-B14F-4D97-AF65-F5344CB8AC3E}">
        <p14:creationId xmlns:p14="http://schemas.microsoft.com/office/powerpoint/2010/main" val="3137553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a:t>
            </a:fld>
            <a:endParaRPr lang="en-US" dirty="0"/>
          </a:p>
        </p:txBody>
      </p:sp>
    </p:spTree>
    <p:extLst>
      <p:ext uri="{BB962C8B-B14F-4D97-AF65-F5344CB8AC3E}">
        <p14:creationId xmlns:p14="http://schemas.microsoft.com/office/powerpoint/2010/main" val="133543397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50</a:t>
            </a:fld>
            <a:endParaRPr lang="en-US" dirty="0"/>
          </a:p>
        </p:txBody>
      </p:sp>
    </p:spTree>
    <p:extLst>
      <p:ext uri="{BB962C8B-B14F-4D97-AF65-F5344CB8AC3E}">
        <p14:creationId xmlns:p14="http://schemas.microsoft.com/office/powerpoint/2010/main" val="14019338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51</a:t>
            </a:fld>
            <a:endParaRPr lang="en-US" dirty="0"/>
          </a:p>
        </p:txBody>
      </p:sp>
    </p:spTree>
    <p:extLst>
      <p:ext uri="{BB962C8B-B14F-4D97-AF65-F5344CB8AC3E}">
        <p14:creationId xmlns:p14="http://schemas.microsoft.com/office/powerpoint/2010/main" val="122298124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52</a:t>
            </a:fld>
            <a:endParaRPr lang="en-US" dirty="0"/>
          </a:p>
        </p:txBody>
      </p:sp>
    </p:spTree>
    <p:extLst>
      <p:ext uri="{BB962C8B-B14F-4D97-AF65-F5344CB8AC3E}">
        <p14:creationId xmlns:p14="http://schemas.microsoft.com/office/powerpoint/2010/main" val="24651827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53</a:t>
            </a:fld>
            <a:endParaRPr lang="en-US" dirty="0"/>
          </a:p>
        </p:txBody>
      </p:sp>
    </p:spTree>
    <p:extLst>
      <p:ext uri="{BB962C8B-B14F-4D97-AF65-F5344CB8AC3E}">
        <p14:creationId xmlns:p14="http://schemas.microsoft.com/office/powerpoint/2010/main" val="29106085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54</a:t>
            </a:fld>
            <a:endParaRPr lang="en-US" dirty="0"/>
          </a:p>
        </p:txBody>
      </p:sp>
    </p:spTree>
    <p:extLst>
      <p:ext uri="{BB962C8B-B14F-4D97-AF65-F5344CB8AC3E}">
        <p14:creationId xmlns:p14="http://schemas.microsoft.com/office/powerpoint/2010/main" val="276210703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55</a:t>
            </a:fld>
            <a:endParaRPr lang="en-US" dirty="0"/>
          </a:p>
        </p:txBody>
      </p:sp>
    </p:spTree>
    <p:extLst>
      <p:ext uri="{BB962C8B-B14F-4D97-AF65-F5344CB8AC3E}">
        <p14:creationId xmlns:p14="http://schemas.microsoft.com/office/powerpoint/2010/main" val="33081418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56</a:t>
            </a:fld>
            <a:endParaRPr lang="en-US" dirty="0"/>
          </a:p>
        </p:txBody>
      </p:sp>
    </p:spTree>
    <p:extLst>
      <p:ext uri="{BB962C8B-B14F-4D97-AF65-F5344CB8AC3E}">
        <p14:creationId xmlns:p14="http://schemas.microsoft.com/office/powerpoint/2010/main" val="404189186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57</a:t>
            </a:fld>
            <a:endParaRPr lang="en-US" dirty="0"/>
          </a:p>
        </p:txBody>
      </p:sp>
    </p:spTree>
    <p:extLst>
      <p:ext uri="{BB962C8B-B14F-4D97-AF65-F5344CB8AC3E}">
        <p14:creationId xmlns:p14="http://schemas.microsoft.com/office/powerpoint/2010/main" val="7578538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58</a:t>
            </a:fld>
            <a:endParaRPr lang="en-US" dirty="0"/>
          </a:p>
        </p:txBody>
      </p:sp>
    </p:spTree>
    <p:extLst>
      <p:ext uri="{BB962C8B-B14F-4D97-AF65-F5344CB8AC3E}">
        <p14:creationId xmlns:p14="http://schemas.microsoft.com/office/powerpoint/2010/main" val="15631539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59</a:t>
            </a:fld>
            <a:endParaRPr lang="en-US" dirty="0"/>
          </a:p>
        </p:txBody>
      </p:sp>
    </p:spTree>
    <p:extLst>
      <p:ext uri="{BB962C8B-B14F-4D97-AF65-F5344CB8AC3E}">
        <p14:creationId xmlns:p14="http://schemas.microsoft.com/office/powerpoint/2010/main" val="2671092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a:t>
            </a:fld>
            <a:endParaRPr lang="en-US" dirty="0"/>
          </a:p>
        </p:txBody>
      </p:sp>
    </p:spTree>
    <p:extLst>
      <p:ext uri="{BB962C8B-B14F-4D97-AF65-F5344CB8AC3E}">
        <p14:creationId xmlns:p14="http://schemas.microsoft.com/office/powerpoint/2010/main" val="307970844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60</a:t>
            </a:fld>
            <a:endParaRPr lang="en-US" dirty="0"/>
          </a:p>
        </p:txBody>
      </p:sp>
    </p:spTree>
    <p:extLst>
      <p:ext uri="{BB962C8B-B14F-4D97-AF65-F5344CB8AC3E}">
        <p14:creationId xmlns:p14="http://schemas.microsoft.com/office/powerpoint/2010/main" val="54787519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61</a:t>
            </a:fld>
            <a:endParaRPr lang="en-US" dirty="0"/>
          </a:p>
        </p:txBody>
      </p:sp>
    </p:spTree>
    <p:extLst>
      <p:ext uri="{BB962C8B-B14F-4D97-AF65-F5344CB8AC3E}">
        <p14:creationId xmlns:p14="http://schemas.microsoft.com/office/powerpoint/2010/main" val="317295250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62</a:t>
            </a:fld>
            <a:endParaRPr lang="en-US" dirty="0"/>
          </a:p>
        </p:txBody>
      </p:sp>
    </p:spTree>
    <p:extLst>
      <p:ext uri="{BB962C8B-B14F-4D97-AF65-F5344CB8AC3E}">
        <p14:creationId xmlns:p14="http://schemas.microsoft.com/office/powerpoint/2010/main" val="38664240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63</a:t>
            </a:fld>
            <a:endParaRPr lang="en-US" dirty="0"/>
          </a:p>
        </p:txBody>
      </p:sp>
    </p:spTree>
    <p:extLst>
      <p:ext uri="{BB962C8B-B14F-4D97-AF65-F5344CB8AC3E}">
        <p14:creationId xmlns:p14="http://schemas.microsoft.com/office/powerpoint/2010/main" val="21563944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64</a:t>
            </a:fld>
            <a:endParaRPr lang="en-US" dirty="0"/>
          </a:p>
        </p:txBody>
      </p:sp>
    </p:spTree>
    <p:extLst>
      <p:ext uri="{BB962C8B-B14F-4D97-AF65-F5344CB8AC3E}">
        <p14:creationId xmlns:p14="http://schemas.microsoft.com/office/powerpoint/2010/main" val="294463762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65</a:t>
            </a:fld>
            <a:endParaRPr lang="en-US" dirty="0"/>
          </a:p>
        </p:txBody>
      </p:sp>
    </p:spTree>
    <p:extLst>
      <p:ext uri="{BB962C8B-B14F-4D97-AF65-F5344CB8AC3E}">
        <p14:creationId xmlns:p14="http://schemas.microsoft.com/office/powerpoint/2010/main" val="31440289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66</a:t>
            </a:fld>
            <a:endParaRPr lang="en-US" dirty="0"/>
          </a:p>
        </p:txBody>
      </p:sp>
    </p:spTree>
    <p:extLst>
      <p:ext uri="{BB962C8B-B14F-4D97-AF65-F5344CB8AC3E}">
        <p14:creationId xmlns:p14="http://schemas.microsoft.com/office/powerpoint/2010/main" val="92172568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67</a:t>
            </a:fld>
            <a:endParaRPr lang="en-US" dirty="0"/>
          </a:p>
        </p:txBody>
      </p:sp>
    </p:spTree>
    <p:extLst>
      <p:ext uri="{BB962C8B-B14F-4D97-AF65-F5344CB8AC3E}">
        <p14:creationId xmlns:p14="http://schemas.microsoft.com/office/powerpoint/2010/main" val="17127902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68</a:t>
            </a:fld>
            <a:endParaRPr lang="en-US" dirty="0"/>
          </a:p>
        </p:txBody>
      </p:sp>
    </p:spTree>
    <p:extLst>
      <p:ext uri="{BB962C8B-B14F-4D97-AF65-F5344CB8AC3E}">
        <p14:creationId xmlns:p14="http://schemas.microsoft.com/office/powerpoint/2010/main" val="26956768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69</a:t>
            </a:fld>
            <a:endParaRPr lang="en-US" dirty="0"/>
          </a:p>
        </p:txBody>
      </p:sp>
    </p:spTree>
    <p:extLst>
      <p:ext uri="{BB962C8B-B14F-4D97-AF65-F5344CB8AC3E}">
        <p14:creationId xmlns:p14="http://schemas.microsoft.com/office/powerpoint/2010/main" val="75713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a:t>
            </a:fld>
            <a:endParaRPr lang="en-US" dirty="0"/>
          </a:p>
        </p:txBody>
      </p:sp>
    </p:spTree>
    <p:extLst>
      <p:ext uri="{BB962C8B-B14F-4D97-AF65-F5344CB8AC3E}">
        <p14:creationId xmlns:p14="http://schemas.microsoft.com/office/powerpoint/2010/main" val="310744835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70</a:t>
            </a:fld>
            <a:endParaRPr lang="en-US" dirty="0"/>
          </a:p>
        </p:txBody>
      </p:sp>
    </p:spTree>
    <p:extLst>
      <p:ext uri="{BB962C8B-B14F-4D97-AF65-F5344CB8AC3E}">
        <p14:creationId xmlns:p14="http://schemas.microsoft.com/office/powerpoint/2010/main" val="16663176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71</a:t>
            </a:fld>
            <a:endParaRPr lang="en-US" dirty="0"/>
          </a:p>
        </p:txBody>
      </p:sp>
    </p:spTree>
    <p:extLst>
      <p:ext uri="{BB962C8B-B14F-4D97-AF65-F5344CB8AC3E}">
        <p14:creationId xmlns:p14="http://schemas.microsoft.com/office/powerpoint/2010/main" val="281471345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72</a:t>
            </a:fld>
            <a:endParaRPr lang="en-US" dirty="0"/>
          </a:p>
        </p:txBody>
      </p:sp>
    </p:spTree>
    <p:extLst>
      <p:ext uri="{BB962C8B-B14F-4D97-AF65-F5344CB8AC3E}">
        <p14:creationId xmlns:p14="http://schemas.microsoft.com/office/powerpoint/2010/main" val="95379871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73</a:t>
            </a:fld>
            <a:endParaRPr lang="en-US" dirty="0"/>
          </a:p>
        </p:txBody>
      </p:sp>
    </p:spTree>
    <p:extLst>
      <p:ext uri="{BB962C8B-B14F-4D97-AF65-F5344CB8AC3E}">
        <p14:creationId xmlns:p14="http://schemas.microsoft.com/office/powerpoint/2010/main" val="205753828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74</a:t>
            </a:fld>
            <a:endParaRPr lang="en-US" dirty="0"/>
          </a:p>
        </p:txBody>
      </p:sp>
    </p:spTree>
    <p:extLst>
      <p:ext uri="{BB962C8B-B14F-4D97-AF65-F5344CB8AC3E}">
        <p14:creationId xmlns:p14="http://schemas.microsoft.com/office/powerpoint/2010/main" val="303952076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75</a:t>
            </a:fld>
            <a:endParaRPr lang="en-US" dirty="0"/>
          </a:p>
        </p:txBody>
      </p:sp>
    </p:spTree>
    <p:extLst>
      <p:ext uri="{BB962C8B-B14F-4D97-AF65-F5344CB8AC3E}">
        <p14:creationId xmlns:p14="http://schemas.microsoft.com/office/powerpoint/2010/main" val="215524258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76</a:t>
            </a:fld>
            <a:endParaRPr lang="en-US" dirty="0"/>
          </a:p>
        </p:txBody>
      </p:sp>
    </p:spTree>
    <p:extLst>
      <p:ext uri="{BB962C8B-B14F-4D97-AF65-F5344CB8AC3E}">
        <p14:creationId xmlns:p14="http://schemas.microsoft.com/office/powerpoint/2010/main" val="407844798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77</a:t>
            </a:fld>
            <a:endParaRPr lang="en-US" dirty="0"/>
          </a:p>
        </p:txBody>
      </p:sp>
    </p:spTree>
    <p:extLst>
      <p:ext uri="{BB962C8B-B14F-4D97-AF65-F5344CB8AC3E}">
        <p14:creationId xmlns:p14="http://schemas.microsoft.com/office/powerpoint/2010/main" val="80457081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78</a:t>
            </a:fld>
            <a:endParaRPr lang="en-US" dirty="0"/>
          </a:p>
        </p:txBody>
      </p:sp>
    </p:spTree>
    <p:extLst>
      <p:ext uri="{BB962C8B-B14F-4D97-AF65-F5344CB8AC3E}">
        <p14:creationId xmlns:p14="http://schemas.microsoft.com/office/powerpoint/2010/main" val="196792858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79</a:t>
            </a:fld>
            <a:endParaRPr lang="en-US" dirty="0"/>
          </a:p>
        </p:txBody>
      </p:sp>
    </p:spTree>
    <p:extLst>
      <p:ext uri="{BB962C8B-B14F-4D97-AF65-F5344CB8AC3E}">
        <p14:creationId xmlns:p14="http://schemas.microsoft.com/office/powerpoint/2010/main" val="2406080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a:t>
            </a:fld>
            <a:endParaRPr lang="en-US" dirty="0"/>
          </a:p>
        </p:txBody>
      </p:sp>
    </p:spTree>
    <p:extLst>
      <p:ext uri="{BB962C8B-B14F-4D97-AF65-F5344CB8AC3E}">
        <p14:creationId xmlns:p14="http://schemas.microsoft.com/office/powerpoint/2010/main" val="88668240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80</a:t>
            </a:fld>
            <a:endParaRPr lang="en-US" dirty="0"/>
          </a:p>
        </p:txBody>
      </p:sp>
    </p:spTree>
    <p:extLst>
      <p:ext uri="{BB962C8B-B14F-4D97-AF65-F5344CB8AC3E}">
        <p14:creationId xmlns:p14="http://schemas.microsoft.com/office/powerpoint/2010/main" val="38166897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81</a:t>
            </a:fld>
            <a:endParaRPr lang="en-US" dirty="0"/>
          </a:p>
        </p:txBody>
      </p:sp>
    </p:spTree>
    <p:extLst>
      <p:ext uri="{BB962C8B-B14F-4D97-AF65-F5344CB8AC3E}">
        <p14:creationId xmlns:p14="http://schemas.microsoft.com/office/powerpoint/2010/main" val="51633288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82</a:t>
            </a:fld>
            <a:endParaRPr lang="en-US" dirty="0"/>
          </a:p>
        </p:txBody>
      </p:sp>
    </p:spTree>
    <p:extLst>
      <p:ext uri="{BB962C8B-B14F-4D97-AF65-F5344CB8AC3E}">
        <p14:creationId xmlns:p14="http://schemas.microsoft.com/office/powerpoint/2010/main" val="19025847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83</a:t>
            </a:fld>
            <a:endParaRPr lang="en-US" dirty="0"/>
          </a:p>
        </p:txBody>
      </p:sp>
    </p:spTree>
    <p:extLst>
      <p:ext uri="{BB962C8B-B14F-4D97-AF65-F5344CB8AC3E}">
        <p14:creationId xmlns:p14="http://schemas.microsoft.com/office/powerpoint/2010/main" val="241122976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84</a:t>
            </a:fld>
            <a:endParaRPr lang="en-US" dirty="0"/>
          </a:p>
        </p:txBody>
      </p:sp>
    </p:spTree>
    <p:extLst>
      <p:ext uri="{BB962C8B-B14F-4D97-AF65-F5344CB8AC3E}">
        <p14:creationId xmlns:p14="http://schemas.microsoft.com/office/powerpoint/2010/main" val="28365259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85</a:t>
            </a:fld>
            <a:endParaRPr lang="en-US" dirty="0"/>
          </a:p>
        </p:txBody>
      </p:sp>
    </p:spTree>
    <p:extLst>
      <p:ext uri="{BB962C8B-B14F-4D97-AF65-F5344CB8AC3E}">
        <p14:creationId xmlns:p14="http://schemas.microsoft.com/office/powerpoint/2010/main" val="36643976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86</a:t>
            </a:fld>
            <a:endParaRPr lang="en-US" dirty="0"/>
          </a:p>
        </p:txBody>
      </p:sp>
    </p:spTree>
    <p:extLst>
      <p:ext uri="{BB962C8B-B14F-4D97-AF65-F5344CB8AC3E}">
        <p14:creationId xmlns:p14="http://schemas.microsoft.com/office/powerpoint/2010/main" val="343904064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87</a:t>
            </a:fld>
            <a:endParaRPr lang="en-US" dirty="0"/>
          </a:p>
        </p:txBody>
      </p:sp>
    </p:spTree>
    <p:extLst>
      <p:ext uri="{BB962C8B-B14F-4D97-AF65-F5344CB8AC3E}">
        <p14:creationId xmlns:p14="http://schemas.microsoft.com/office/powerpoint/2010/main" val="20292566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88</a:t>
            </a:fld>
            <a:endParaRPr lang="en-US" dirty="0"/>
          </a:p>
        </p:txBody>
      </p:sp>
    </p:spTree>
    <p:extLst>
      <p:ext uri="{BB962C8B-B14F-4D97-AF65-F5344CB8AC3E}">
        <p14:creationId xmlns:p14="http://schemas.microsoft.com/office/powerpoint/2010/main" val="252205022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89</a:t>
            </a:fld>
            <a:endParaRPr lang="en-US" dirty="0"/>
          </a:p>
        </p:txBody>
      </p:sp>
    </p:spTree>
    <p:extLst>
      <p:ext uri="{BB962C8B-B14F-4D97-AF65-F5344CB8AC3E}">
        <p14:creationId xmlns:p14="http://schemas.microsoft.com/office/powerpoint/2010/main" val="540106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a:t>
            </a:fld>
            <a:endParaRPr lang="en-US" dirty="0"/>
          </a:p>
        </p:txBody>
      </p:sp>
    </p:spTree>
    <p:extLst>
      <p:ext uri="{BB962C8B-B14F-4D97-AF65-F5344CB8AC3E}">
        <p14:creationId xmlns:p14="http://schemas.microsoft.com/office/powerpoint/2010/main" val="1930178133"/>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90</a:t>
            </a:fld>
            <a:endParaRPr lang="en-US" dirty="0"/>
          </a:p>
        </p:txBody>
      </p:sp>
    </p:spTree>
    <p:extLst>
      <p:ext uri="{BB962C8B-B14F-4D97-AF65-F5344CB8AC3E}">
        <p14:creationId xmlns:p14="http://schemas.microsoft.com/office/powerpoint/2010/main" val="348247652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91</a:t>
            </a:fld>
            <a:endParaRPr lang="en-US" dirty="0"/>
          </a:p>
        </p:txBody>
      </p:sp>
    </p:spTree>
    <p:extLst>
      <p:ext uri="{BB962C8B-B14F-4D97-AF65-F5344CB8AC3E}">
        <p14:creationId xmlns:p14="http://schemas.microsoft.com/office/powerpoint/2010/main" val="75051838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92</a:t>
            </a:fld>
            <a:endParaRPr lang="en-US" dirty="0"/>
          </a:p>
        </p:txBody>
      </p:sp>
    </p:spTree>
    <p:extLst>
      <p:ext uri="{BB962C8B-B14F-4D97-AF65-F5344CB8AC3E}">
        <p14:creationId xmlns:p14="http://schemas.microsoft.com/office/powerpoint/2010/main" val="237644159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93</a:t>
            </a:fld>
            <a:endParaRPr lang="en-US" dirty="0"/>
          </a:p>
        </p:txBody>
      </p:sp>
    </p:spTree>
    <p:extLst>
      <p:ext uri="{BB962C8B-B14F-4D97-AF65-F5344CB8AC3E}">
        <p14:creationId xmlns:p14="http://schemas.microsoft.com/office/powerpoint/2010/main" val="250592842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94</a:t>
            </a:fld>
            <a:endParaRPr lang="en-US" dirty="0"/>
          </a:p>
        </p:txBody>
      </p:sp>
    </p:spTree>
    <p:extLst>
      <p:ext uri="{BB962C8B-B14F-4D97-AF65-F5344CB8AC3E}">
        <p14:creationId xmlns:p14="http://schemas.microsoft.com/office/powerpoint/2010/main" val="302029651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95</a:t>
            </a:fld>
            <a:endParaRPr lang="en-US" dirty="0"/>
          </a:p>
        </p:txBody>
      </p:sp>
    </p:spTree>
    <p:extLst>
      <p:ext uri="{BB962C8B-B14F-4D97-AF65-F5344CB8AC3E}">
        <p14:creationId xmlns:p14="http://schemas.microsoft.com/office/powerpoint/2010/main" val="141182857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96</a:t>
            </a:fld>
            <a:endParaRPr lang="en-US" dirty="0"/>
          </a:p>
        </p:txBody>
      </p:sp>
    </p:spTree>
    <p:extLst>
      <p:ext uri="{BB962C8B-B14F-4D97-AF65-F5344CB8AC3E}">
        <p14:creationId xmlns:p14="http://schemas.microsoft.com/office/powerpoint/2010/main" val="14680544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97</a:t>
            </a:fld>
            <a:endParaRPr lang="en-US" dirty="0"/>
          </a:p>
        </p:txBody>
      </p:sp>
    </p:spTree>
    <p:extLst>
      <p:ext uri="{BB962C8B-B14F-4D97-AF65-F5344CB8AC3E}">
        <p14:creationId xmlns:p14="http://schemas.microsoft.com/office/powerpoint/2010/main" val="428926135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98</a:t>
            </a:fld>
            <a:endParaRPr lang="en-US" dirty="0"/>
          </a:p>
        </p:txBody>
      </p:sp>
    </p:spTree>
    <p:extLst>
      <p:ext uri="{BB962C8B-B14F-4D97-AF65-F5344CB8AC3E}">
        <p14:creationId xmlns:p14="http://schemas.microsoft.com/office/powerpoint/2010/main" val="8682553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0C212D-6C9B-4350-814E-CEEB67F7221D}" type="slidenum">
              <a:rPr lang="en-US" smtClean="0"/>
              <a:pPr/>
              <a:t>99</a:t>
            </a:fld>
            <a:endParaRPr lang="en-US" dirty="0"/>
          </a:p>
        </p:txBody>
      </p:sp>
    </p:spTree>
    <p:extLst>
      <p:ext uri="{BB962C8B-B14F-4D97-AF65-F5344CB8AC3E}">
        <p14:creationId xmlns:p14="http://schemas.microsoft.com/office/powerpoint/2010/main" val="327606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2/19/2019</a:t>
            </a:fld>
            <a:endParaRPr lang="en-US" dirty="0"/>
          </a:p>
        </p:txBody>
      </p:sp>
      <p:sp>
        <p:nvSpPr>
          <p:cNvPr id="17" name="Footer Placeholder 16"/>
          <p:cNvSpPr>
            <a:spLocks noGrp="1"/>
          </p:cNvSpPr>
          <p:nvPr>
            <p:ph type="ftr" sz="quarter" idx="11"/>
          </p:nvPr>
        </p:nvSpPr>
        <p:spPr/>
        <p:txBody>
          <a:bodyPr/>
          <a:lstStyle/>
          <a:p>
            <a:r>
              <a:rPr lang="en-US" smtClean="0"/>
              <a:t>mashhoun@iust.ac.ir                Iran Univ of Science &amp; Tech</a:t>
            </a:r>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2/19/2019</a:t>
            </a:fld>
            <a:endParaRPr lang="en-US" dirty="0"/>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2/19/2019</a:t>
            </a:fld>
            <a:endParaRPr lang="en-US" dirty="0"/>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2/19/2019</a:t>
            </a:fld>
            <a:endParaRPr lang="en-US" dirty="0"/>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dirty="0"/>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2/19/2019</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r>
              <a:rPr lang="en-US" smtClean="0"/>
              <a:t>mashhoun@iust.ac.ir                Iran Univ of Science &amp; Tech</a:t>
            </a:r>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2/19/2019</a:t>
            </a:fld>
            <a:endParaRPr lang="en-US" dirty="0"/>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2/19/2019</a:t>
            </a:fld>
            <a:endParaRPr lang="en-US" dirty="0"/>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dirty="0"/>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2/19/2019</a:t>
            </a:fld>
            <a:endParaRPr lang="en-US" dirty="0"/>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2/19/2019</a:t>
            </a:fld>
            <a:endParaRPr lang="en-US" dirty="0"/>
          </a:p>
        </p:txBody>
      </p:sp>
      <p:sp>
        <p:nvSpPr>
          <p:cNvPr id="3" name="Footer Placeholder 2"/>
          <p:cNvSpPr>
            <a:spLocks noGrp="1"/>
          </p:cNvSpPr>
          <p:nvPr>
            <p:ph type="ftr" sz="quarter" idx="11"/>
          </p:nvPr>
        </p:nvSpPr>
        <p:spPr/>
        <p:txBody>
          <a:bodyPr/>
          <a:lstStyle/>
          <a:p>
            <a:r>
              <a:rPr lang="en-US" smtClean="0"/>
              <a:t>mashhoun@iust.ac.ir                Iran Univ of Science &amp; Tech</a:t>
            </a:r>
            <a:endParaRPr lang="en-US" dirty="0"/>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2/19/2019</a:t>
            </a:fld>
            <a:endParaRPr lang="en-US" dirty="0"/>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dirty="0"/>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2/19/2019</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r>
              <a:rPr lang="en-US" smtClean="0"/>
              <a:t>mashhoun@iust.ac.ir                Iran Univ of Science &amp; Tech</a:t>
            </a:r>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2/19/2019</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mashhoun@iust.ac.ir                Iran Univ of Science &amp; Tech</a:t>
            </a:r>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04.jp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05.jp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06.jp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8.jp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9.jp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10.jp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11.jp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12.jp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5.emf"/><Relationship Id="rId5" Type="http://schemas.openxmlformats.org/officeDocument/2006/relationships/image" Target="../media/image44.emf"/><Relationship Id="rId4" Type="http://schemas.openxmlformats.org/officeDocument/2006/relationships/image" Target="../media/image43.emf"/></Relationships>
</file>

<file path=ppt/slides/_rels/slide48.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2.emf"/></Relationships>
</file>

<file path=ppt/slides/_rels/slide55.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55.jpg"/></Relationships>
</file>

<file path=ppt/slides/_rels/slide57.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9.jp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1.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63.emf"/></Relationships>
</file>

<file path=ppt/slides/_rels/slide64.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66.emf"/><Relationship Id="rId4" Type="http://schemas.openxmlformats.org/officeDocument/2006/relationships/image" Target="../media/image65.emf"/></Relationships>
</file>

<file path=ppt/slides/_rels/slide65.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image" Target="../media/image69.emf"/><Relationship Id="rId4" Type="http://schemas.openxmlformats.org/officeDocument/2006/relationships/image" Target="../media/image68.emf"/></Relationships>
</file>

<file path=ppt/slides/_rels/slide66.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70.xml"/><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7.jp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8.jp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9.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80.jpg"/><Relationship Id="rId2" Type="http://schemas.openxmlformats.org/officeDocument/2006/relationships/notesSlide" Target="../notesSlides/notesSlide77.xml"/><Relationship Id="rId1" Type="http://schemas.openxmlformats.org/officeDocument/2006/relationships/slideLayout" Target="../slideLayouts/slideLayout2.xml"/><Relationship Id="rId4" Type="http://schemas.openxmlformats.org/officeDocument/2006/relationships/image" Target="../media/image81.jpg"/></Relationships>
</file>

<file path=ppt/slides/_rels/slide78.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83.jp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84.emf"/><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85.emf"/><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86.jpg"/><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87.jp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93.emf"/><Relationship Id="rId5" Type="http://schemas.openxmlformats.org/officeDocument/2006/relationships/image" Target="../media/image92.emf"/><Relationship Id="rId4" Type="http://schemas.openxmlformats.org/officeDocument/2006/relationships/image" Target="../media/image91.emf"/></Relationships>
</file>

<file path=ppt/slides/_rels/slide89.xml.rels><?xml version="1.0" encoding="UTF-8" standalone="yes"?>
<Relationships xmlns="http://schemas.openxmlformats.org/package/2006/relationships"><Relationship Id="rId3" Type="http://schemas.openxmlformats.org/officeDocument/2006/relationships/image" Target="../media/image94.emf"/><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notesSlide" Target="../notesSlides/notesSlide90.xml"/><Relationship Id="rId1" Type="http://schemas.openxmlformats.org/officeDocument/2006/relationships/slideLayout" Target="../slideLayouts/slideLayout2.xml"/><Relationship Id="rId4" Type="http://schemas.openxmlformats.org/officeDocument/2006/relationships/image" Target="../media/image96.emf"/></Relationships>
</file>

<file path=ppt/slides/_rels/slide91.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98.emf"/><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00.jp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01.jp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02.emf"/><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03.emf"/><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71472" y="3200400"/>
            <a:ext cx="7929618" cy="2657492"/>
          </a:xfrm>
        </p:spPr>
        <p:txBody>
          <a:bodyPr>
            <a:normAutofit/>
          </a:bodyPr>
          <a:lstStyle/>
          <a:p>
            <a:r>
              <a:rPr lang="en-US" dirty="0" smtClean="0"/>
              <a:t>Microprocessor Course</a:t>
            </a:r>
          </a:p>
          <a:p>
            <a:r>
              <a:rPr lang="en-US" dirty="0" smtClean="0"/>
              <a:t>Chapter 16</a:t>
            </a:r>
          </a:p>
          <a:p>
            <a:r>
              <a:rPr lang="en-US" b="1" dirty="0" smtClean="0"/>
              <a:t>PWM PROGRAMMING AND</a:t>
            </a:r>
          </a:p>
          <a:p>
            <a:r>
              <a:rPr lang="en-US" b="1" dirty="0" smtClean="0"/>
              <a:t>DC MOTOR CONTROL IN AVR</a:t>
            </a:r>
          </a:p>
          <a:p>
            <a:r>
              <a:rPr lang="en-US" dirty="0" err="1" smtClean="0"/>
              <a:t>Bahman</a:t>
            </a:r>
            <a:r>
              <a:rPr lang="en-US" dirty="0" smtClean="0"/>
              <a:t> 1397 </a:t>
            </a:r>
            <a:r>
              <a:rPr lang="en-US" smtClean="0"/>
              <a:t>(Version 1.2)</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lgn="just">
              <a:spcBef>
                <a:spcPts val="0"/>
              </a:spcBef>
              <a:buNone/>
            </a:pPr>
            <a:r>
              <a:rPr lang="en-US" sz="2000" dirty="0" smtClean="0"/>
              <a:t>Figure 16-5 shows an invalid configuration. Current flows directly to ground, creating a short circuit. The same effect occurs when switches 1 and 3 are closed or switches 2 and 4 are closed.</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146" name="Picture 2"/>
          <p:cNvPicPr>
            <a:picLocks noChangeAspect="1" noChangeArrowheads="1"/>
          </p:cNvPicPr>
          <p:nvPr/>
        </p:nvPicPr>
        <p:blipFill>
          <a:blip r:embed="rId3" cstate="print"/>
          <a:srcRect/>
          <a:stretch>
            <a:fillRect/>
          </a:stretch>
        </p:blipFill>
        <p:spPr bwMode="auto">
          <a:xfrm>
            <a:off x="1857356" y="2428868"/>
            <a:ext cx="5400000" cy="394041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100</a:t>
            </a:fld>
            <a:endParaRPr lang="en-US" dirty="0"/>
          </a:p>
        </p:txBody>
      </p:sp>
      <p:sp>
        <p:nvSpPr>
          <p:cNvPr id="8" name="Content Placeholder 7"/>
          <p:cNvSpPr>
            <a:spLocks noGrp="1"/>
          </p:cNvSpPr>
          <p:nvPr>
            <p:ph sz="quarter" idx="1"/>
          </p:nvPr>
        </p:nvSpPr>
        <p:spPr>
          <a:xfrm>
            <a:off x="611560" y="1447800"/>
            <a:ext cx="8064896" cy="4624406"/>
          </a:xfrm>
        </p:spPr>
        <p:txBody>
          <a:bodyPr>
            <a:normAutofit/>
          </a:bodyPr>
          <a:lstStyle/>
          <a:p>
            <a:pPr marL="0" indent="0">
              <a:spcBef>
                <a:spcPts val="0"/>
              </a:spcBef>
              <a:buNone/>
            </a:pPr>
            <a:r>
              <a:rPr lang="en-US" sz="2400" dirty="0" smtClean="0">
                <a:solidFill>
                  <a:srgbClr val="FF0000"/>
                </a:solidFill>
              </a:rPr>
              <a:t>Example 16-39 </a:t>
            </a:r>
          </a:p>
          <a:p>
            <a:pPr marL="0">
              <a:spcBef>
                <a:spcPts val="0"/>
              </a:spcBef>
              <a:buNone/>
            </a:pPr>
            <a:r>
              <a:rPr lang="en-US" sz="2000" dirty="0" smtClean="0"/>
              <a:t>Calculate the OCR1x to generate the following waves in each of the following modes: </a:t>
            </a:r>
          </a:p>
          <a:p>
            <a:pPr marL="0">
              <a:spcBef>
                <a:spcPts val="0"/>
              </a:spcBef>
              <a:buNone/>
            </a:pPr>
            <a:r>
              <a:rPr lang="en-US" sz="2000" dirty="0" smtClean="0"/>
              <a:t>(a) Mode 11, inverted mode, OCR1A=50, duty cycle = 30% </a:t>
            </a:r>
          </a:p>
          <a:p>
            <a:pPr marL="0">
              <a:spcBef>
                <a:spcPts val="0"/>
              </a:spcBef>
              <a:buNone/>
            </a:pPr>
            <a:r>
              <a:rPr lang="en-US" sz="2000" dirty="0" smtClean="0"/>
              <a:t>(b) Mode 10, non-inverted mode, ICR1 = 250, duty cycle = 30% </a:t>
            </a:r>
          </a:p>
          <a:p>
            <a:pPr marL="0">
              <a:spcBef>
                <a:spcPts val="0"/>
              </a:spcBef>
              <a:buNone/>
            </a:pPr>
            <a:r>
              <a:rPr lang="en-US" sz="2000" dirty="0" smtClean="0"/>
              <a:t>(c) Mode 10, non-inverted mode, ICR1 = 250, duty cycle = 60%</a:t>
            </a:r>
            <a:r>
              <a:rPr lang="en-US" sz="2400" dirty="0" smtClean="0"/>
              <a:t> </a:t>
            </a:r>
          </a:p>
          <a:p>
            <a:pPr marL="0" indent="0">
              <a:spcBef>
                <a:spcPts val="0"/>
              </a:spcBef>
              <a:buNone/>
            </a:pPr>
            <a:r>
              <a:rPr lang="en-US" sz="2400" dirty="0" smtClean="0">
                <a:solidFill>
                  <a:srgbClr val="0066FF"/>
                </a:solidFill>
              </a:rPr>
              <a:t>Solution: </a:t>
            </a:r>
          </a:p>
          <a:p>
            <a:pPr marL="0" indent="0" algn="just">
              <a:spcBef>
                <a:spcPts val="0"/>
              </a:spcBef>
              <a:buNone/>
            </a:pPr>
            <a:r>
              <a:rPr lang="en-US" sz="2000" dirty="0" smtClean="0"/>
              <a:t>(a) In mode 11, Top=OCR1A=50. So, </a:t>
            </a:r>
          </a:p>
          <a:p>
            <a:pPr marL="0" indent="0" algn="just">
              <a:spcBef>
                <a:spcPts val="0"/>
              </a:spcBef>
              <a:buNone/>
            </a:pPr>
            <a:r>
              <a:rPr lang="en-US" sz="2000" dirty="0" smtClean="0"/>
              <a:t>30 = (Top OCR1B)×100/Top </a:t>
            </a:r>
            <a:r>
              <a:rPr lang="en-US" sz="2000" dirty="0" smtClean="0">
                <a:sym typeface="Symbol" panose="05050102010706020507" pitchFamily="18" charset="2"/>
              </a:rPr>
              <a:t></a:t>
            </a:r>
            <a:r>
              <a:rPr lang="en-US" sz="2000" dirty="0" smtClean="0"/>
              <a:t> 50-OCR1B=50×30/100=15</a:t>
            </a:r>
            <a:r>
              <a:rPr lang="en-US" sz="2000" dirty="0" smtClean="0">
                <a:sym typeface="Symbol" panose="05050102010706020507" pitchFamily="18" charset="2"/>
              </a:rPr>
              <a:t></a:t>
            </a:r>
            <a:r>
              <a:rPr lang="en-US" sz="2000" dirty="0" smtClean="0"/>
              <a:t> OCR1B = 35 </a:t>
            </a:r>
          </a:p>
          <a:p>
            <a:pPr marL="0" indent="0" algn="just">
              <a:spcBef>
                <a:spcPts val="0"/>
              </a:spcBef>
              <a:buNone/>
            </a:pPr>
            <a:endParaRPr lang="en-US" sz="2000" dirty="0" smtClean="0"/>
          </a:p>
          <a:p>
            <a:pPr marL="0" indent="0" algn="just">
              <a:spcBef>
                <a:spcPts val="0"/>
              </a:spcBef>
              <a:buNone/>
            </a:pPr>
            <a:r>
              <a:rPr lang="en-US" sz="2000" dirty="0" smtClean="0"/>
              <a:t>(b) In mode 10, Top = ICR1 = 250. So, </a:t>
            </a:r>
          </a:p>
          <a:p>
            <a:pPr marL="0" indent="0" algn="just">
              <a:spcBef>
                <a:spcPts val="0"/>
              </a:spcBef>
              <a:buNone/>
            </a:pPr>
            <a:r>
              <a:rPr lang="en-US" sz="2000" dirty="0" smtClean="0"/>
              <a:t>30=OCR1x×100/Top </a:t>
            </a:r>
            <a:r>
              <a:rPr lang="en-US" sz="2000" dirty="0" smtClean="0">
                <a:sym typeface="Symbol" panose="05050102010706020507" pitchFamily="18" charset="2"/>
              </a:rPr>
              <a:t></a:t>
            </a:r>
            <a:r>
              <a:rPr lang="en-US" sz="2000" dirty="0" smtClean="0"/>
              <a:t> OCR1x = 30×250/100=75 </a:t>
            </a:r>
            <a:r>
              <a:rPr lang="en-US" sz="2000" dirty="0" smtClean="0">
                <a:sym typeface="Symbol" panose="05050102010706020507" pitchFamily="18" charset="2"/>
              </a:rPr>
              <a:t></a:t>
            </a:r>
            <a:r>
              <a:rPr lang="en-US" sz="2000" dirty="0" smtClean="0"/>
              <a:t> OCR1x = 75 </a:t>
            </a:r>
          </a:p>
          <a:p>
            <a:pPr marL="0" indent="0" algn="just">
              <a:spcBef>
                <a:spcPts val="0"/>
              </a:spcBef>
              <a:buNone/>
            </a:pPr>
            <a:endParaRPr lang="en-US" sz="2000" dirty="0" smtClean="0"/>
          </a:p>
          <a:p>
            <a:pPr marL="0" indent="0" algn="just">
              <a:spcBef>
                <a:spcPts val="0"/>
              </a:spcBef>
              <a:buNone/>
            </a:pPr>
            <a:r>
              <a:rPr lang="en-US" sz="2000" dirty="0" smtClean="0"/>
              <a:t>(c) In mode 10, Top = ICR1 = 250. So, </a:t>
            </a:r>
          </a:p>
          <a:p>
            <a:pPr marL="0" indent="0" algn="just">
              <a:spcBef>
                <a:spcPts val="0"/>
              </a:spcBef>
              <a:buNone/>
            </a:pPr>
            <a:r>
              <a:rPr lang="en-US" sz="2000" dirty="0" smtClean="0"/>
              <a:t>60=OCR1x×100/ Top  </a:t>
            </a:r>
            <a:r>
              <a:rPr lang="en-US" sz="2000" dirty="0" smtClean="0">
                <a:sym typeface="Symbol" panose="05050102010706020507" pitchFamily="18" charset="2"/>
              </a:rPr>
              <a:t></a:t>
            </a:r>
            <a:r>
              <a:rPr lang="en-US" sz="2000" dirty="0" smtClean="0"/>
              <a:t> OCR1x = 60×250/100  </a:t>
            </a:r>
            <a:r>
              <a:rPr lang="en-US" sz="2000" dirty="0" smtClean="0">
                <a:sym typeface="Symbol" panose="05050102010706020507" pitchFamily="18" charset="2"/>
              </a:rPr>
              <a:t></a:t>
            </a:r>
            <a:r>
              <a:rPr lang="en-US" sz="2000" dirty="0" smtClean="0"/>
              <a:t> OCR1x = 150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
        <p:nvSpPr>
          <p:cNvPr id="6" name="Rounded Rectangle 5"/>
          <p:cNvSpPr/>
          <p:nvPr/>
        </p:nvSpPr>
        <p:spPr>
          <a:xfrm>
            <a:off x="6876256" y="3717032"/>
            <a:ext cx="1296144" cy="504056"/>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6156176" y="4581128"/>
            <a:ext cx="1296144" cy="504056"/>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5940152" y="5517232"/>
            <a:ext cx="1368152" cy="504056"/>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04910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101</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spcBef>
                <a:spcPts val="0"/>
              </a:spcBef>
              <a:buNone/>
            </a:pPr>
            <a:r>
              <a:rPr lang="en-US" sz="2400" dirty="0">
                <a:solidFill>
                  <a:srgbClr val="FF0000"/>
                </a:solidFill>
              </a:rPr>
              <a:t>Example 16-40 </a:t>
            </a:r>
          </a:p>
          <a:p>
            <a:pPr marL="0" indent="0" algn="just">
              <a:spcBef>
                <a:spcPts val="0"/>
              </a:spcBef>
              <a:buNone/>
            </a:pPr>
            <a:r>
              <a:rPr lang="en-US" sz="2000" dirty="0"/>
              <a:t>Assume XTAL = 8 MHz. Using mode 10 write a program that generates waves with duty cycles of 30% and 60% on the OC1A and 0C1B pins, respectively. Frequency of the generated waves should be 125 Hz. </a:t>
            </a:r>
          </a:p>
          <a:p>
            <a:pPr marL="0" indent="0">
              <a:spcBef>
                <a:spcPts val="0"/>
              </a:spcBef>
              <a:buNone/>
            </a:pPr>
            <a:r>
              <a:rPr lang="en-US" sz="2400" dirty="0">
                <a:solidFill>
                  <a:srgbClr val="0066FF"/>
                </a:solidFill>
              </a:rPr>
              <a:t>Solution: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24" y="3068960"/>
            <a:ext cx="7315200" cy="3379150"/>
          </a:xfrm>
          <a:prstGeom prst="rect">
            <a:avLst/>
          </a:prstGeom>
        </p:spPr>
      </p:pic>
    </p:spTree>
    <p:extLst>
      <p:ext uri="{BB962C8B-B14F-4D97-AF65-F5344CB8AC3E}">
        <p14:creationId xmlns:p14="http://schemas.microsoft.com/office/powerpoint/2010/main" val="375664838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102</a:t>
            </a:fld>
            <a:endParaRPr lang="en-US" dirty="0"/>
          </a:p>
        </p:txBody>
      </p:sp>
      <p:sp>
        <p:nvSpPr>
          <p:cNvPr id="8" name="Content Placeholder 7"/>
          <p:cNvSpPr>
            <a:spLocks noGrp="1"/>
          </p:cNvSpPr>
          <p:nvPr>
            <p:ph sz="quarter" idx="1"/>
          </p:nvPr>
        </p:nvSpPr>
        <p:spPr>
          <a:xfrm>
            <a:off x="914400" y="1447800"/>
            <a:ext cx="7772400" cy="1837184"/>
          </a:xfrm>
        </p:spPr>
        <p:txBody>
          <a:bodyPr>
            <a:normAutofit/>
          </a:bodyPr>
          <a:lstStyle/>
          <a:p>
            <a:pPr>
              <a:buNone/>
            </a:pPr>
            <a:r>
              <a:rPr lang="en-US" sz="2400" b="1" dirty="0" smtClean="0"/>
              <a:t>16-bit PWM programming in C</a:t>
            </a:r>
            <a:endParaRPr lang="en-US" sz="2400" b="1" dirty="0"/>
          </a:p>
          <a:p>
            <a:pPr marL="0" indent="0" algn="just">
              <a:spcBef>
                <a:spcPts val="0"/>
              </a:spcBef>
              <a:buNone/>
            </a:pPr>
            <a:r>
              <a:rPr lang="en-US" sz="2400" dirty="0">
                <a:solidFill>
                  <a:srgbClr val="FF0000"/>
                </a:solidFill>
              </a:rPr>
              <a:t>Example 16-41 (C version of Example 16-25) </a:t>
            </a:r>
          </a:p>
          <a:p>
            <a:pPr marL="0" indent="0" algn="just">
              <a:spcBef>
                <a:spcPts val="0"/>
              </a:spcBef>
              <a:buNone/>
            </a:pPr>
            <a:r>
              <a:rPr lang="en-US" sz="2000" dirty="0"/>
              <a:t>Assuming XTAL = 8 MHz, using non-inverted mode and mode 5, write a program that generates a wave with frequency of 31,250 Hz and duty cycle of 75%. </a:t>
            </a:r>
          </a:p>
          <a:p>
            <a:pPr marL="0" indent="0" algn="just">
              <a:spcBef>
                <a:spcPts val="0"/>
              </a:spcBef>
              <a:buNone/>
            </a:pPr>
            <a:r>
              <a:rPr lang="en-US" sz="2400" dirty="0">
                <a:solidFill>
                  <a:srgbClr val="0066FF"/>
                </a:solidFill>
              </a:rPr>
              <a:t>Solution: </a:t>
            </a:r>
          </a:p>
          <a:p>
            <a:pPr marL="0" indent="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289753"/>
            <a:ext cx="7315200" cy="2155471"/>
          </a:xfrm>
          <a:prstGeom prst="rect">
            <a:avLst/>
          </a:prstGeom>
        </p:spPr>
      </p:pic>
    </p:spTree>
    <p:extLst>
      <p:ext uri="{BB962C8B-B14F-4D97-AF65-F5344CB8AC3E}">
        <p14:creationId xmlns:p14="http://schemas.microsoft.com/office/powerpoint/2010/main" val="283201191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103</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a:t>16-bit PWM programming in C</a:t>
            </a:r>
          </a:p>
          <a:p>
            <a:pPr marL="0" indent="0" algn="just">
              <a:spcBef>
                <a:spcPts val="0"/>
              </a:spcBef>
              <a:buNone/>
            </a:pPr>
            <a:r>
              <a:rPr lang="en-US" sz="2400" dirty="0">
                <a:solidFill>
                  <a:srgbClr val="FF0000"/>
                </a:solidFill>
              </a:rPr>
              <a:t>Example 16-42 (C version of Example 16-26) </a:t>
            </a:r>
          </a:p>
          <a:p>
            <a:pPr marL="0" indent="0" algn="just">
              <a:spcBef>
                <a:spcPts val="0"/>
              </a:spcBef>
              <a:buNone/>
            </a:pPr>
            <a:r>
              <a:rPr lang="en-US" sz="2000" dirty="0"/>
              <a:t>Assuming </a:t>
            </a:r>
            <a:r>
              <a:rPr lang="en-US" sz="2000" dirty="0" smtClean="0"/>
              <a:t>XTAL=8 </a:t>
            </a:r>
            <a:r>
              <a:rPr lang="en-US" sz="2000" dirty="0"/>
              <a:t>MHz, using non-inverted mode and mode 7, write a program that generates a wave with frequency of 7812.5 Hz and duty cycle of 75%. </a:t>
            </a:r>
          </a:p>
          <a:p>
            <a:pPr marL="0" indent="0" algn="just">
              <a:spcBef>
                <a:spcPts val="0"/>
              </a:spcBef>
              <a:buNone/>
            </a:pPr>
            <a:r>
              <a:rPr lang="en-US" sz="2400" dirty="0">
                <a:solidFill>
                  <a:srgbClr val="0066FF"/>
                </a:solidFill>
              </a:rPr>
              <a:t>Solution: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461104"/>
            <a:ext cx="7315200" cy="2200144"/>
          </a:xfrm>
          <a:prstGeom prst="rect">
            <a:avLst/>
          </a:prstGeom>
        </p:spPr>
      </p:pic>
    </p:spTree>
    <p:extLst>
      <p:ext uri="{BB962C8B-B14F-4D97-AF65-F5344CB8AC3E}">
        <p14:creationId xmlns:p14="http://schemas.microsoft.com/office/powerpoint/2010/main" val="41939456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16.4: DC MOTOR CONTROL USING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104</a:t>
            </a:fld>
            <a:endParaRPr lang="en-US" dirty="0"/>
          </a:p>
        </p:txBody>
      </p:sp>
      <p:sp>
        <p:nvSpPr>
          <p:cNvPr id="8" name="Content Placeholder 7"/>
          <p:cNvSpPr>
            <a:spLocks noGrp="1"/>
          </p:cNvSpPr>
          <p:nvPr>
            <p:ph sz="quarter" idx="1"/>
          </p:nvPr>
        </p:nvSpPr>
        <p:spPr>
          <a:xfrm>
            <a:off x="914400" y="1447800"/>
            <a:ext cx="7772400" cy="2413248"/>
          </a:xfrm>
        </p:spPr>
        <p:txBody>
          <a:bodyPr>
            <a:normAutofit/>
          </a:bodyPr>
          <a:lstStyle/>
          <a:p>
            <a:pPr marL="0" indent="274320" algn="just">
              <a:spcBef>
                <a:spcPts val="0"/>
              </a:spcBef>
              <a:buNone/>
            </a:pPr>
            <a:r>
              <a:rPr lang="en-US" sz="2000" dirty="0" smtClean="0"/>
              <a:t>To generate the PWM waves for controlling the DC motor we can use the PWM feature of AVR.</a:t>
            </a:r>
            <a:endParaRPr lang="en-US" sz="2000" dirty="0"/>
          </a:p>
          <a:p>
            <a:pPr marL="0" indent="0" algn="just">
              <a:spcBef>
                <a:spcPts val="0"/>
              </a:spcBef>
              <a:buNone/>
            </a:pPr>
            <a:r>
              <a:rPr lang="en-US" sz="2400" dirty="0">
                <a:solidFill>
                  <a:srgbClr val="FF0000"/>
                </a:solidFill>
              </a:rPr>
              <a:t>Example 16-50 (Example 16-3 using AVR PWM features) </a:t>
            </a:r>
          </a:p>
          <a:p>
            <a:pPr marL="0" indent="0" algn="just">
              <a:spcBef>
                <a:spcPts val="0"/>
              </a:spcBef>
              <a:buNone/>
            </a:pPr>
            <a:r>
              <a:rPr lang="en-US" sz="2000" dirty="0"/>
              <a:t>Refer to the figure in this example. Write a program to monitor the status of the switch and perform the following: </a:t>
            </a:r>
          </a:p>
          <a:p>
            <a:pPr marL="457200" indent="-457200" algn="just">
              <a:spcBef>
                <a:spcPts val="0"/>
              </a:spcBef>
              <a:buAutoNum type="alphaLcParenBoth"/>
            </a:pPr>
            <a:r>
              <a:rPr lang="en-US" sz="2000" dirty="0" smtClean="0"/>
              <a:t>If </a:t>
            </a:r>
            <a:r>
              <a:rPr lang="en-US" sz="2000" dirty="0"/>
              <a:t>PORTA.7 = 1, the DC motor moves with 25% duty cycle pulse. </a:t>
            </a:r>
            <a:endParaRPr lang="en-US" sz="2000" dirty="0" smtClean="0"/>
          </a:p>
          <a:p>
            <a:pPr marL="457200" indent="-457200" algn="just">
              <a:spcBef>
                <a:spcPts val="0"/>
              </a:spcBef>
              <a:buAutoNum type="alphaLcParenBoth"/>
            </a:pPr>
            <a:r>
              <a:rPr lang="en-US" sz="2000" dirty="0" smtClean="0"/>
              <a:t>If </a:t>
            </a:r>
            <a:r>
              <a:rPr lang="en-US" sz="2000" dirty="0"/>
              <a:t>PORTA.7 = 0, the DC motor moves with 50% duty cycle pulse.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717032"/>
            <a:ext cx="7181710" cy="3432345"/>
          </a:xfrm>
          <a:prstGeom prst="rect">
            <a:avLst/>
          </a:prstGeom>
        </p:spPr>
      </p:pic>
    </p:spTree>
    <p:extLst>
      <p:ext uri="{BB962C8B-B14F-4D97-AF65-F5344CB8AC3E}">
        <p14:creationId xmlns:p14="http://schemas.microsoft.com/office/powerpoint/2010/main" val="222528124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16.4: DC MOTOR CONTROL USING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105</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spcBef>
                <a:spcPts val="0"/>
              </a:spcBef>
              <a:buNone/>
            </a:pPr>
            <a:r>
              <a:rPr lang="en-US" sz="2400" dirty="0">
                <a:solidFill>
                  <a:srgbClr val="0066FF"/>
                </a:solidFill>
              </a:rPr>
              <a:t>Solution: </a:t>
            </a:r>
            <a:endParaRPr lang="en-US" sz="2400" dirty="0" smtClean="0">
              <a:solidFill>
                <a:srgbClr val="0066FF"/>
              </a:solidFill>
            </a:endParaRPr>
          </a:p>
          <a:p>
            <a:pPr marL="0" indent="0">
              <a:spcBef>
                <a:spcPts val="0"/>
              </a:spcBef>
              <a:buNone/>
            </a:pPr>
            <a:r>
              <a:rPr lang="en-US" sz="2000" dirty="0" smtClean="0"/>
              <a:t>For </a:t>
            </a:r>
            <a:r>
              <a:rPr lang="en-US" sz="2000" dirty="0"/>
              <a:t>driving motors it is preferable to use the Phase correct PWM mode. </a:t>
            </a:r>
            <a:r>
              <a:rPr lang="en-US" sz="2000" dirty="0" smtClean="0"/>
              <a:t>OCR0/255=duty cycle/100 </a:t>
            </a:r>
            <a:r>
              <a:rPr lang="en-US" sz="2000" dirty="0" smtClean="0">
                <a:sym typeface="Symbol" panose="05050102010706020507" pitchFamily="18" charset="2"/>
              </a:rPr>
              <a:t></a:t>
            </a:r>
            <a:r>
              <a:rPr lang="en-US" sz="2000" dirty="0" smtClean="0"/>
              <a:t> OCR0=255×duty cycle/100 </a:t>
            </a:r>
            <a:endParaRPr lang="en-US" sz="2000" dirty="0"/>
          </a:p>
          <a:p>
            <a:pPr marL="0" indent="0">
              <a:spcBef>
                <a:spcPts val="0"/>
              </a:spcBef>
              <a:buNone/>
            </a:pPr>
            <a:r>
              <a:rPr lang="en-US" sz="2400" dirty="0"/>
              <a:t>For duty cycle = 25% </a:t>
            </a:r>
            <a:r>
              <a:rPr lang="en-US" sz="2400" dirty="0">
                <a:sym typeface="Symbol" panose="05050102010706020507" pitchFamily="18" charset="2"/>
              </a:rPr>
              <a:t></a:t>
            </a:r>
            <a:r>
              <a:rPr lang="en-US" sz="2400" dirty="0" smtClean="0"/>
              <a:t> OCR0=255×25/100=64 </a:t>
            </a:r>
          </a:p>
          <a:p>
            <a:pPr marL="0" indent="0">
              <a:spcBef>
                <a:spcPts val="0"/>
              </a:spcBef>
              <a:buNone/>
            </a:pPr>
            <a:r>
              <a:rPr lang="en-US" sz="2400" dirty="0" smtClean="0"/>
              <a:t>For </a:t>
            </a:r>
            <a:r>
              <a:rPr lang="en-US" sz="2400" dirty="0"/>
              <a:t>duty cycle = 50% </a:t>
            </a:r>
            <a:r>
              <a:rPr lang="en-US" sz="2400" dirty="0">
                <a:sym typeface="Symbol" panose="05050102010706020507" pitchFamily="18" charset="2"/>
              </a:rPr>
              <a:t></a:t>
            </a:r>
            <a:r>
              <a:rPr lang="en-US" sz="2400" dirty="0" smtClean="0"/>
              <a:t> OCR0=255×50/100=127 </a:t>
            </a:r>
            <a:endParaRPr lang="en-US" sz="2400" dirty="0"/>
          </a:p>
          <a:p>
            <a:pPr marL="0" indent="0">
              <a:spcBef>
                <a:spcPts val="0"/>
              </a:spcBef>
              <a:buNone/>
            </a:pPr>
            <a:r>
              <a:rPr lang="en-US" sz="2400" dirty="0"/>
              <a:t>In this example we generate waves with frequency of 245 Hz. To do so, </a:t>
            </a:r>
            <a:r>
              <a:rPr lang="en-US" sz="2400" dirty="0" smtClean="0"/>
              <a:t>245=8M/(510×N)</a:t>
            </a:r>
            <a:r>
              <a:rPr lang="en-US" sz="2400" dirty="0">
                <a:sym typeface="Symbol" panose="05050102010706020507" pitchFamily="18" charset="2"/>
              </a:rPr>
              <a:t> </a:t>
            </a:r>
            <a:r>
              <a:rPr lang="en-US" sz="2400" dirty="0" smtClean="0"/>
              <a:t> N=8M/(245×510)=64 </a:t>
            </a:r>
          </a:p>
          <a:p>
            <a:pPr marL="0" indent="0">
              <a:spcBef>
                <a:spcPts val="0"/>
              </a:spcBef>
              <a:buNone/>
            </a:pPr>
            <a:r>
              <a:rPr lang="en-US" sz="2400" dirty="0">
                <a:sym typeface="Symbol" panose="05050102010706020507" pitchFamily="18" charset="2"/>
              </a:rPr>
              <a:t></a:t>
            </a:r>
            <a:r>
              <a:rPr lang="en-US" sz="2400" dirty="0"/>
              <a:t> Prescaler = 64 </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641305"/>
            <a:ext cx="7315200" cy="587895"/>
          </a:xfrm>
          <a:prstGeom prst="rect">
            <a:avLst/>
          </a:prstGeom>
        </p:spPr>
      </p:pic>
    </p:spTree>
    <p:extLst>
      <p:ext uri="{BB962C8B-B14F-4D97-AF65-F5344CB8AC3E}">
        <p14:creationId xmlns:p14="http://schemas.microsoft.com/office/powerpoint/2010/main" val="36790171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16.4: DC MOTOR CONTROL USING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106</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00" y="1988840"/>
            <a:ext cx="7315200" cy="2074934"/>
          </a:xfrm>
          <a:prstGeom prst="rect">
            <a:avLst/>
          </a:prstGeom>
        </p:spPr>
      </p:pic>
    </p:spTree>
    <p:extLst>
      <p:ext uri="{BB962C8B-B14F-4D97-AF65-F5344CB8AC3E}">
        <p14:creationId xmlns:p14="http://schemas.microsoft.com/office/powerpoint/2010/main" val="31724454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16.4: DC MOTOR CONTROL USING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107</a:t>
            </a:fld>
            <a:endParaRPr lang="en-US" dirty="0"/>
          </a:p>
        </p:txBody>
      </p:sp>
      <p:sp>
        <p:nvSpPr>
          <p:cNvPr id="8" name="Content Placeholder 7"/>
          <p:cNvSpPr>
            <a:spLocks noGrp="1"/>
          </p:cNvSpPr>
          <p:nvPr>
            <p:ph sz="quarter" idx="1"/>
          </p:nvPr>
        </p:nvSpPr>
        <p:spPr>
          <a:xfrm>
            <a:off x="827584" y="1447800"/>
            <a:ext cx="7772400" cy="1477144"/>
          </a:xfrm>
        </p:spPr>
        <p:txBody>
          <a:bodyPr>
            <a:normAutofit/>
          </a:bodyPr>
          <a:lstStyle/>
          <a:p>
            <a:pPr marL="0" indent="0">
              <a:spcBef>
                <a:spcPts val="0"/>
              </a:spcBef>
              <a:buNone/>
            </a:pPr>
            <a:r>
              <a:rPr lang="en-US" sz="2400" dirty="0">
                <a:solidFill>
                  <a:srgbClr val="FF0000"/>
                </a:solidFill>
              </a:rPr>
              <a:t>Example 16-51 </a:t>
            </a:r>
          </a:p>
          <a:p>
            <a:pPr marL="0" indent="0" algn="just">
              <a:spcBef>
                <a:spcPts val="0"/>
              </a:spcBef>
              <a:buNone/>
            </a:pPr>
            <a:r>
              <a:rPr lang="en-US" sz="2000" dirty="0"/>
              <a:t>Write a program that gradually changes the speed of a DC motor from 50% to 100%. Use information given in Example 16-50. </a:t>
            </a:r>
          </a:p>
          <a:p>
            <a:pPr marL="0" indent="0">
              <a:spcBef>
                <a:spcPts val="0"/>
              </a:spcBef>
              <a:buNone/>
            </a:pPr>
            <a:r>
              <a:rPr lang="en-US" sz="2400" dirty="0">
                <a:solidFill>
                  <a:srgbClr val="0066FF"/>
                </a:solidFill>
              </a:rPr>
              <a:t>Solution: </a:t>
            </a:r>
          </a:p>
          <a:p>
            <a:pPr marL="0" indent="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052763"/>
            <a:ext cx="7315200" cy="2536477"/>
          </a:xfrm>
          <a:prstGeom prst="rect">
            <a:avLst/>
          </a:prstGeom>
        </p:spPr>
      </p:pic>
    </p:spTree>
    <p:extLst>
      <p:ext uri="{BB962C8B-B14F-4D97-AF65-F5344CB8AC3E}">
        <p14:creationId xmlns:p14="http://schemas.microsoft.com/office/powerpoint/2010/main" val="110202211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16.4: DC MOTOR CONTROL USING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108</a:t>
            </a:fld>
            <a:endParaRPr lang="en-US" dirty="0"/>
          </a:p>
        </p:txBody>
      </p:sp>
      <p:sp>
        <p:nvSpPr>
          <p:cNvPr id="8" name="Content Placeholder 7"/>
          <p:cNvSpPr>
            <a:spLocks noGrp="1"/>
          </p:cNvSpPr>
          <p:nvPr>
            <p:ph sz="quarter" idx="1"/>
          </p:nvPr>
        </p:nvSpPr>
        <p:spPr>
          <a:xfrm>
            <a:off x="914400" y="1447800"/>
            <a:ext cx="7772400" cy="2053208"/>
          </a:xfrm>
        </p:spPr>
        <p:txBody>
          <a:bodyPr>
            <a:normAutofit/>
          </a:bodyPr>
          <a:lstStyle/>
          <a:p>
            <a:pPr>
              <a:buNone/>
            </a:pPr>
            <a:r>
              <a:rPr lang="en-US" sz="2400" b="1" dirty="0" smtClean="0"/>
              <a:t>DC motor control and PWM using C</a:t>
            </a:r>
            <a:endParaRPr lang="en-US" sz="2400" b="1" dirty="0"/>
          </a:p>
          <a:p>
            <a:pPr marL="0" indent="0" algn="just">
              <a:spcBef>
                <a:spcPts val="0"/>
              </a:spcBef>
              <a:buNone/>
            </a:pPr>
            <a:r>
              <a:rPr lang="en-US" sz="2400" dirty="0">
                <a:solidFill>
                  <a:srgbClr val="FF0000"/>
                </a:solidFill>
              </a:rPr>
              <a:t>Example 16-52 (C version of Example 16-50) </a:t>
            </a:r>
          </a:p>
          <a:p>
            <a:pPr marL="0" indent="0" algn="just">
              <a:spcBef>
                <a:spcPts val="0"/>
              </a:spcBef>
              <a:buNone/>
            </a:pPr>
            <a:r>
              <a:rPr lang="en-US" sz="2000" dirty="0"/>
              <a:t>Write a program to monitor the status of the switch and perform the following: (a) If PORTA.7 = 1, the DC motor moves with 25% duty cycle pulse. </a:t>
            </a:r>
            <a:endParaRPr lang="en-US" sz="2000" dirty="0" smtClean="0"/>
          </a:p>
          <a:p>
            <a:pPr marL="0" indent="0" algn="just">
              <a:spcBef>
                <a:spcPts val="0"/>
              </a:spcBef>
              <a:buNone/>
            </a:pPr>
            <a:r>
              <a:rPr lang="en-US" sz="2000" dirty="0" smtClean="0"/>
              <a:t>(</a:t>
            </a:r>
            <a:r>
              <a:rPr lang="en-US" sz="2000" dirty="0"/>
              <a:t>b) If PORTA.7 = 0, the DC motor moves with 50% duty cycle pulse. </a:t>
            </a:r>
          </a:p>
          <a:p>
            <a:pPr marL="0" indent="0" algn="just">
              <a:spcBef>
                <a:spcPts val="0"/>
              </a:spcBef>
              <a:buNone/>
            </a:pPr>
            <a:r>
              <a:rPr lang="en-US" sz="2000" dirty="0">
                <a:solidFill>
                  <a:srgbClr val="0066FF"/>
                </a:solidFill>
              </a:rPr>
              <a:t>Solution:</a:t>
            </a:r>
            <a:endParaRPr lang="en-US" sz="2000" dirty="0" smtClean="0">
              <a:solidFill>
                <a:srgbClr val="0066FF"/>
              </a:solidFill>
            </a:endParaRP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9186" y="3429000"/>
            <a:ext cx="7315200" cy="2895810"/>
          </a:xfrm>
          <a:prstGeom prst="rect">
            <a:avLst/>
          </a:prstGeom>
        </p:spPr>
      </p:pic>
    </p:spTree>
    <p:extLst>
      <p:ext uri="{BB962C8B-B14F-4D97-AF65-F5344CB8AC3E}">
        <p14:creationId xmlns:p14="http://schemas.microsoft.com/office/powerpoint/2010/main" val="266035583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16.4: DC MOTOR CONTROL USING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109</a:t>
            </a:fld>
            <a:endParaRPr lang="en-US" dirty="0"/>
          </a:p>
        </p:txBody>
      </p:sp>
      <p:sp>
        <p:nvSpPr>
          <p:cNvPr id="8" name="Content Placeholder 7"/>
          <p:cNvSpPr>
            <a:spLocks noGrp="1"/>
          </p:cNvSpPr>
          <p:nvPr>
            <p:ph sz="quarter" idx="1"/>
          </p:nvPr>
        </p:nvSpPr>
        <p:spPr>
          <a:xfrm>
            <a:off x="914400" y="1447800"/>
            <a:ext cx="7772400" cy="1837184"/>
          </a:xfrm>
        </p:spPr>
        <p:txBody>
          <a:bodyPr>
            <a:normAutofit/>
          </a:bodyPr>
          <a:lstStyle/>
          <a:p>
            <a:pPr>
              <a:buNone/>
            </a:pPr>
            <a:r>
              <a:rPr lang="en-US" sz="2400" b="1" dirty="0"/>
              <a:t>Phase correct PWM Mode</a:t>
            </a:r>
          </a:p>
          <a:p>
            <a:pPr marL="0" indent="0" algn="just">
              <a:spcBef>
                <a:spcPts val="0"/>
              </a:spcBef>
              <a:buNone/>
            </a:pPr>
            <a:r>
              <a:rPr lang="en-US" sz="2400" dirty="0">
                <a:solidFill>
                  <a:srgbClr val="FF0000"/>
                </a:solidFill>
              </a:rPr>
              <a:t>Example 16-53 (C version of Example 16-51) </a:t>
            </a:r>
          </a:p>
          <a:p>
            <a:pPr marL="0" indent="0" algn="just">
              <a:spcBef>
                <a:spcPts val="0"/>
              </a:spcBef>
              <a:buNone/>
            </a:pPr>
            <a:r>
              <a:rPr lang="en-US" sz="2000" dirty="0"/>
              <a:t>Write a program that gradually changes the speed of a DC motor from 50% to 100%. </a:t>
            </a:r>
          </a:p>
          <a:p>
            <a:pPr marL="0" indent="0" algn="just">
              <a:spcBef>
                <a:spcPts val="0"/>
              </a:spcBef>
              <a:buNone/>
            </a:pPr>
            <a:r>
              <a:rPr lang="en-US" sz="2400" dirty="0">
                <a:solidFill>
                  <a:srgbClr val="0066FF"/>
                </a:solidFill>
              </a:rPr>
              <a:t>Solution: </a:t>
            </a: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212976"/>
            <a:ext cx="7315200" cy="3609961"/>
          </a:xfrm>
          <a:prstGeom prst="rect">
            <a:avLst/>
          </a:prstGeom>
        </p:spPr>
      </p:pic>
    </p:spTree>
    <p:extLst>
      <p:ext uri="{BB962C8B-B14F-4D97-AF65-F5344CB8AC3E}">
        <p14:creationId xmlns:p14="http://schemas.microsoft.com/office/powerpoint/2010/main" val="9203045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11</a:t>
            </a:fld>
            <a:endParaRPr lang="en-US" dirty="0"/>
          </a:p>
        </p:txBody>
      </p:sp>
      <p:sp>
        <p:nvSpPr>
          <p:cNvPr id="8" name="Content Placeholder 7"/>
          <p:cNvSpPr>
            <a:spLocks noGrp="1"/>
          </p:cNvSpPr>
          <p:nvPr>
            <p:ph sz="quarter" idx="1"/>
          </p:nvPr>
        </p:nvSpPr>
        <p:spPr>
          <a:xfrm>
            <a:off x="914400" y="1447800"/>
            <a:ext cx="7443814" cy="1409696"/>
          </a:xfrm>
        </p:spPr>
        <p:txBody>
          <a:bodyPr>
            <a:normAutofit/>
          </a:bodyPr>
          <a:lstStyle/>
          <a:p>
            <a:pPr marL="0" indent="274320" algn="just">
              <a:spcBef>
                <a:spcPts val="0"/>
              </a:spcBef>
              <a:buNone/>
            </a:pPr>
            <a:r>
              <a:rPr lang="en-US" sz="2000" dirty="0" smtClean="0"/>
              <a:t>Table 16-2 shows some of the logic configurations for the H-bridge design. H-bridge control can be created using relays, transistors, or a single IC solution such as the L298. When using relays and transistors, you must ensure that invalid configurations do not occur.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7170" name="Picture 2"/>
          <p:cNvPicPr>
            <a:picLocks noChangeAspect="1" noChangeArrowheads="1"/>
          </p:cNvPicPr>
          <p:nvPr/>
        </p:nvPicPr>
        <p:blipFill>
          <a:blip r:embed="rId3" cstate="print"/>
          <a:srcRect/>
          <a:stretch>
            <a:fillRect/>
          </a:stretch>
        </p:blipFill>
        <p:spPr bwMode="auto">
          <a:xfrm>
            <a:off x="1000100" y="2888770"/>
            <a:ext cx="7200000" cy="175467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12</a:t>
            </a:fld>
            <a:endParaRPr lang="en-US" dirty="0"/>
          </a:p>
        </p:txBody>
      </p:sp>
      <p:sp>
        <p:nvSpPr>
          <p:cNvPr id="3" name="Rectangle 2"/>
          <p:cNvSpPr/>
          <p:nvPr/>
        </p:nvSpPr>
        <p:spPr>
          <a:xfrm>
            <a:off x="899592" y="1412776"/>
            <a:ext cx="7488832" cy="1661993"/>
          </a:xfrm>
          <a:prstGeom prst="rect">
            <a:avLst/>
          </a:prstGeom>
        </p:spPr>
        <p:txBody>
          <a:bodyPr wrap="square">
            <a:spAutoFit/>
          </a:bodyPr>
          <a:lstStyle/>
          <a:p>
            <a:r>
              <a:rPr lang="en-US" sz="2400" dirty="0">
                <a:solidFill>
                  <a:srgbClr val="FF0000"/>
                </a:solidFill>
              </a:rPr>
              <a:t>Example 16-1 </a:t>
            </a:r>
          </a:p>
          <a:p>
            <a:pPr algn="just"/>
            <a:r>
              <a:rPr lang="en-US" dirty="0"/>
              <a:t>A switch is connected to pin PA7 (PORTA.7). Using a simulator, write a program to </a:t>
            </a:r>
            <a:r>
              <a:rPr lang="en-US" dirty="0" smtClean="0"/>
              <a:t>simulate </a:t>
            </a:r>
            <a:r>
              <a:rPr lang="en-US" dirty="0"/>
              <a:t>the H-bridge in Table 16-2. We must perform the following: (a) If PA7 = 0, the DC motor moves clockwise. (b) If PA7 = 1, the DC motor moves counterclockwise. </a:t>
            </a:r>
          </a:p>
          <a:p>
            <a:r>
              <a:rPr lang="en-US" sz="2400" dirty="0">
                <a:solidFill>
                  <a:srgbClr val="0066FF"/>
                </a:solidFill>
              </a:rPr>
              <a:t>Solution: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2996952"/>
            <a:ext cx="7315200" cy="4011561"/>
          </a:xfrm>
          <a:prstGeom prst="rect">
            <a:avLst/>
          </a:prstGeom>
        </p:spPr>
      </p:pic>
    </p:spTree>
    <p:extLst>
      <p:ext uri="{BB962C8B-B14F-4D97-AF65-F5344CB8AC3E}">
        <p14:creationId xmlns:p14="http://schemas.microsoft.com/office/powerpoint/2010/main" val="39359967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13</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lgn="just">
              <a:spcBef>
                <a:spcPts val="0"/>
              </a:spcBef>
              <a:buNone/>
            </a:pPr>
            <a:r>
              <a:rPr lang="en-US" sz="2000" dirty="0" smtClean="0"/>
              <a:t>Figure 16-6 shows the connection of the L298 to an AVR. Be aware that the L298 will generate heat during operation. For sustained operation of the motor, use a heat sink. Example 16-2 shows control of the L298.</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9218" name="Picture 2"/>
          <p:cNvPicPr>
            <a:picLocks noChangeAspect="1" noChangeArrowheads="1"/>
          </p:cNvPicPr>
          <p:nvPr/>
        </p:nvPicPr>
        <p:blipFill>
          <a:blip r:embed="rId3" cstate="print"/>
          <a:srcRect/>
          <a:stretch>
            <a:fillRect/>
          </a:stretch>
        </p:blipFill>
        <p:spPr bwMode="auto">
          <a:xfrm>
            <a:off x="1015338" y="2428868"/>
            <a:ext cx="7200000" cy="4050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14</a:t>
            </a:fld>
            <a:endParaRPr lang="en-US" dirty="0"/>
          </a:p>
        </p:txBody>
      </p:sp>
      <p:sp>
        <p:nvSpPr>
          <p:cNvPr id="8" name="Content Placeholder 7"/>
          <p:cNvSpPr>
            <a:spLocks noGrp="1"/>
          </p:cNvSpPr>
          <p:nvPr>
            <p:ph sz="quarter" idx="1"/>
          </p:nvPr>
        </p:nvSpPr>
        <p:spPr>
          <a:xfrm>
            <a:off x="914400" y="1447800"/>
            <a:ext cx="7330008" cy="1981200"/>
          </a:xfrm>
        </p:spPr>
        <p:txBody>
          <a:bodyPr>
            <a:normAutofit/>
          </a:bodyPr>
          <a:lstStyle/>
          <a:p>
            <a:pPr>
              <a:buNone/>
            </a:pPr>
            <a:r>
              <a:rPr lang="en-US" sz="2400" b="1" dirty="0" smtClean="0"/>
              <a:t>DC motor control with optoisolator</a:t>
            </a:r>
          </a:p>
          <a:p>
            <a:pPr marL="0" indent="274320" algn="just">
              <a:spcBef>
                <a:spcPts val="0"/>
              </a:spcBef>
              <a:buNone/>
            </a:pPr>
            <a:r>
              <a:rPr lang="en-US" sz="2000" dirty="0" smtClean="0"/>
              <a:t>As we discussed in Chapter 14, the optoisolator is indispensable in many motor control applications. Figures 16-6 through 16-8 show the connections to a simple DC motor using an optoisolator. Notice that the AVR is protected from EMI created by motor brushes by using an optoisolator and a separate power supply.</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15</a:t>
            </a:fld>
            <a:endParaRPr lang="en-US" dirty="0"/>
          </a:p>
        </p:txBody>
      </p:sp>
      <p:sp>
        <p:nvSpPr>
          <p:cNvPr id="10" name="Rectangle 9"/>
          <p:cNvSpPr/>
          <p:nvPr/>
        </p:nvSpPr>
        <p:spPr>
          <a:xfrm>
            <a:off x="914400" y="1417638"/>
            <a:ext cx="7330008" cy="1615827"/>
          </a:xfrm>
          <a:prstGeom prst="rect">
            <a:avLst/>
          </a:prstGeom>
        </p:spPr>
        <p:txBody>
          <a:bodyPr wrap="square">
            <a:spAutoFit/>
          </a:bodyPr>
          <a:lstStyle/>
          <a:p>
            <a:r>
              <a:rPr lang="en-US" sz="2400" dirty="0">
                <a:solidFill>
                  <a:srgbClr val="FF0000"/>
                </a:solidFill>
              </a:rPr>
              <a:t>Example 16-2 </a:t>
            </a:r>
          </a:p>
          <a:p>
            <a:pPr algn="just"/>
            <a:r>
              <a:rPr lang="en-US" sz="1700" dirty="0"/>
              <a:t>Figure 16-6 shows the connection of an L298. Add a switch to pin PA7 (PORTA.7). Write a program to monitor the status of SW and perform the following: (a) If SW = 0, the DC motor moves clockwise. (b) If SW = 1, the DC motor moves counterclockwise. </a:t>
            </a:r>
          </a:p>
          <a:p>
            <a:r>
              <a:rPr lang="en-US" sz="2400" dirty="0">
                <a:solidFill>
                  <a:srgbClr val="0066FF"/>
                </a:solidFill>
              </a:rPr>
              <a:t>Solution: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065188"/>
            <a:ext cx="7315200" cy="3244132"/>
          </a:xfrm>
          <a:prstGeom prst="rect">
            <a:avLst/>
          </a:prstGeom>
        </p:spPr>
      </p:pic>
    </p:spTree>
    <p:extLst>
      <p:ext uri="{BB962C8B-B14F-4D97-AF65-F5344CB8AC3E}">
        <p14:creationId xmlns:p14="http://schemas.microsoft.com/office/powerpoint/2010/main" val="22362873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16</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lgn="just">
              <a:spcBef>
                <a:spcPts val="0"/>
              </a:spcBef>
              <a:buNone/>
            </a:pPr>
            <a:r>
              <a:rPr lang="en-US" sz="2000" dirty="0" smtClean="0"/>
              <a:t>Figure 16-7 shows the connection of a bipolar transistor to a motor. Protection of the control circuit is provided by the optoisolator. </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1266" name="Picture 2"/>
          <p:cNvPicPr>
            <a:picLocks noChangeAspect="1" noChangeArrowheads="1"/>
          </p:cNvPicPr>
          <p:nvPr/>
        </p:nvPicPr>
        <p:blipFill>
          <a:blip r:embed="rId3" cstate="print"/>
          <a:srcRect/>
          <a:stretch>
            <a:fillRect/>
          </a:stretch>
        </p:blipFill>
        <p:spPr bwMode="auto">
          <a:xfrm>
            <a:off x="1306710" y="2143116"/>
            <a:ext cx="6480000" cy="398149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17</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lgn="just">
              <a:spcBef>
                <a:spcPts val="0"/>
              </a:spcBef>
              <a:buNone/>
            </a:pPr>
            <a:r>
              <a:rPr lang="en-US" sz="2000" dirty="0" smtClean="0"/>
              <a:t>The motor and AVR use separate power supplies. The separation of power supplies also allows the use of high-voltage motors. Notice that we use a decoupling capacitor across the motor; this helps reduce the EMI created by the motor. The motor is switched on by clearing bit PB0. The </a:t>
            </a:r>
            <a:r>
              <a:rPr lang="en-US" sz="2000" dirty="0" err="1" smtClean="0"/>
              <a:t>Zener</a:t>
            </a:r>
            <a:r>
              <a:rPr lang="en-US" sz="2000" dirty="0" smtClean="0"/>
              <a:t> diode is required for the transistor to reduce gate voltage below the rated maximum value.</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2290" name="Picture 2"/>
          <p:cNvPicPr>
            <a:picLocks noChangeAspect="1" noChangeArrowheads="1"/>
          </p:cNvPicPr>
          <p:nvPr/>
        </p:nvPicPr>
        <p:blipFill>
          <a:blip r:embed="rId3" cstate="print"/>
          <a:srcRect/>
          <a:stretch>
            <a:fillRect/>
          </a:stretch>
        </p:blipFill>
        <p:spPr bwMode="auto">
          <a:xfrm>
            <a:off x="1285852" y="3000372"/>
            <a:ext cx="6480000" cy="38422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dirty="0"/>
          </a:p>
        </p:txBody>
      </p:sp>
      <p:sp>
        <p:nvSpPr>
          <p:cNvPr id="8" name="Content Placeholder 7"/>
          <p:cNvSpPr>
            <a:spLocks noGrp="1"/>
          </p:cNvSpPr>
          <p:nvPr>
            <p:ph sz="quarter" idx="1"/>
          </p:nvPr>
        </p:nvSpPr>
        <p:spPr>
          <a:xfrm>
            <a:off x="914400" y="1447800"/>
            <a:ext cx="7772400" cy="4624406"/>
          </a:xfrm>
        </p:spPr>
        <p:txBody>
          <a:bodyPr>
            <a:normAutofit fontScale="92500" lnSpcReduction="10000"/>
          </a:bodyPr>
          <a:lstStyle/>
          <a:p>
            <a:pPr>
              <a:buNone/>
            </a:pPr>
            <a:r>
              <a:rPr lang="en-US" sz="2400" b="1" dirty="0" smtClean="0"/>
              <a:t>Pulse width modulation (PWM) page 564</a:t>
            </a:r>
          </a:p>
          <a:p>
            <a:pPr marL="0" indent="274320" algn="just">
              <a:spcBef>
                <a:spcPts val="0"/>
              </a:spcBef>
              <a:buNone/>
            </a:pPr>
            <a:r>
              <a:rPr lang="en-US" sz="2000" dirty="0" smtClean="0"/>
              <a:t>The speed of the motor depends on three factors: </a:t>
            </a:r>
          </a:p>
          <a:p>
            <a:pPr marL="0" indent="274320" algn="just">
              <a:spcBef>
                <a:spcPts val="0"/>
              </a:spcBef>
              <a:buNone/>
            </a:pPr>
            <a:endParaRPr lang="en-US" sz="2000" dirty="0" smtClean="0"/>
          </a:p>
          <a:p>
            <a:pPr marL="0" indent="274320" algn="just">
              <a:spcBef>
                <a:spcPts val="0"/>
              </a:spcBef>
              <a:buAutoNum type="alphaLcParenBoth"/>
            </a:pPr>
            <a:r>
              <a:rPr lang="en-US" sz="2000" b="1" dirty="0" smtClean="0"/>
              <a:t>load</a:t>
            </a:r>
          </a:p>
          <a:p>
            <a:pPr marL="0" indent="274320" algn="just">
              <a:spcBef>
                <a:spcPts val="0"/>
              </a:spcBef>
              <a:buAutoNum type="alphaLcParenBoth"/>
            </a:pPr>
            <a:r>
              <a:rPr lang="en-US" sz="2000" b="1" dirty="0" smtClean="0"/>
              <a:t>Voltage</a:t>
            </a:r>
          </a:p>
          <a:p>
            <a:pPr marL="0" indent="274320" algn="just">
              <a:spcBef>
                <a:spcPts val="0"/>
              </a:spcBef>
              <a:buAutoNum type="alphaLcParenBoth"/>
            </a:pPr>
            <a:r>
              <a:rPr lang="en-US" sz="2000" b="1" dirty="0" smtClean="0"/>
              <a:t>Current </a:t>
            </a:r>
          </a:p>
          <a:p>
            <a:pPr marL="0" indent="274320" algn="just">
              <a:spcBef>
                <a:spcPts val="0"/>
              </a:spcBef>
              <a:buAutoNum type="alphaLcParenBoth"/>
            </a:pPr>
            <a:endParaRPr lang="en-US" sz="2000" dirty="0" smtClean="0"/>
          </a:p>
          <a:p>
            <a:pPr marL="0" indent="274320" algn="just">
              <a:spcBef>
                <a:spcPts val="0"/>
              </a:spcBef>
              <a:buNone/>
            </a:pPr>
            <a:r>
              <a:rPr lang="en-US" sz="2000" dirty="0" smtClean="0"/>
              <a:t>For a given fixed load we can maintain a steady speed by using a method called </a:t>
            </a:r>
            <a:r>
              <a:rPr lang="en-US" sz="2000" b="1" i="1" dirty="0" smtClean="0"/>
              <a:t>pulse width modulation (PWM). </a:t>
            </a:r>
            <a:r>
              <a:rPr lang="en-US" sz="2000" dirty="0" smtClean="0"/>
              <a:t>By changing (modulating) the width of the pulse applied to the DC motor we can increase or decrease the amount of power provided to the motor, thereby increasing or decreasing the motor speed.</a:t>
            </a:r>
          </a:p>
          <a:p>
            <a:pPr marL="0" indent="274320" algn="just">
              <a:spcBef>
                <a:spcPts val="0"/>
              </a:spcBef>
              <a:buNone/>
            </a:pPr>
            <a:endParaRPr lang="en-US" sz="2000" dirty="0" smtClean="0"/>
          </a:p>
          <a:p>
            <a:pPr marL="0" indent="274320" algn="just">
              <a:spcBef>
                <a:spcPts val="0"/>
              </a:spcBef>
              <a:buNone/>
            </a:pPr>
            <a:r>
              <a:rPr lang="en-US" sz="2000" dirty="0" smtClean="0"/>
              <a:t>PWM is so widely used in DC motor control that some microcontrollers come with the PWM circuitry embedded in the chip. In such microcontrollers all we have to do is load the proper registers with the values of the high and low portions of the desired pulse, and the rest is taken care of by the microcontroller.</a:t>
            </a:r>
          </a:p>
          <a:p>
            <a:pPr marL="0" indent="274320" algn="just">
              <a:spcBef>
                <a:spcPts val="0"/>
              </a:spcBef>
              <a:buAutoNum type="alphaLcParenBoth"/>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19</a:t>
            </a:fld>
            <a:endParaRPr lang="en-US" dirty="0"/>
          </a:p>
        </p:txBody>
      </p:sp>
      <p:sp>
        <p:nvSpPr>
          <p:cNvPr id="8" name="Content Placeholder 7"/>
          <p:cNvSpPr>
            <a:spLocks noGrp="1"/>
          </p:cNvSpPr>
          <p:nvPr>
            <p:ph sz="quarter" idx="1"/>
          </p:nvPr>
        </p:nvSpPr>
        <p:spPr>
          <a:xfrm>
            <a:off x="714348" y="1447800"/>
            <a:ext cx="7772400" cy="1766886"/>
          </a:xfrm>
        </p:spPr>
        <p:txBody>
          <a:bodyPr>
            <a:normAutofit/>
          </a:bodyPr>
          <a:lstStyle/>
          <a:p>
            <a:pPr marL="0" indent="274320" algn="just">
              <a:spcBef>
                <a:spcPts val="0"/>
              </a:spcBef>
              <a:buNone/>
            </a:pPr>
            <a:r>
              <a:rPr lang="en-US" sz="2000" dirty="0" smtClean="0"/>
              <a:t>The ability to control the speed of the DC motor using PWM is one reason that DC motors are often preferred over AC motors. AC motor speed is dictated by the AC frequency of the voltage applied to the motor and the frequency is generally fixed. As a result, we cannot control the speed of the AC motor when the load is increased. </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026" name="Picture 2"/>
          <p:cNvPicPr>
            <a:picLocks noChangeAspect="1" noChangeArrowheads="1"/>
          </p:cNvPicPr>
          <p:nvPr/>
        </p:nvPicPr>
        <p:blipFill>
          <a:blip r:embed="rId3" cstate="print"/>
          <a:srcRect/>
          <a:stretch>
            <a:fillRect/>
          </a:stretch>
        </p:blipFill>
        <p:spPr bwMode="auto">
          <a:xfrm>
            <a:off x="642910" y="3429000"/>
            <a:ext cx="7920000" cy="26748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lgn="just">
              <a:buNone/>
            </a:pPr>
            <a:r>
              <a:rPr lang="en-US" sz="2400" b="1" dirty="0" smtClean="0"/>
              <a:t>DC motors</a:t>
            </a:r>
          </a:p>
          <a:p>
            <a:pPr marL="0" indent="274320" algn="just">
              <a:lnSpc>
                <a:spcPct val="110000"/>
              </a:lnSpc>
              <a:spcBef>
                <a:spcPts val="0"/>
              </a:spcBef>
              <a:buNone/>
            </a:pPr>
            <a:r>
              <a:rPr lang="en-US" sz="2000" dirty="0" smtClean="0"/>
              <a:t>A direct current (DC) motor is a widely used device that translates electrical pulses into mechanical movement. In the DC motor we have only + and - leads. Connecting them to a DC voltage source moves the motor in one direction. By reversing the polarity, the DC motor will move in the opposite direction. One can easily experiment with the DC motor. </a:t>
            </a:r>
          </a:p>
          <a:p>
            <a:pPr marL="0" indent="274320" algn="just">
              <a:lnSpc>
                <a:spcPct val="110000"/>
              </a:lnSpc>
              <a:spcBef>
                <a:spcPts val="0"/>
              </a:spcBef>
              <a:buNone/>
            </a:pPr>
            <a:r>
              <a:rPr lang="en-US" sz="2000" dirty="0" smtClean="0"/>
              <a:t>For example, the small fans used in many motherboards to cool the CPU are run by DC motors. When the leads are connected to the + and - voltage source, the DC motor moves. While a stepper motor moves in steps of 1 to 15 degrees, the DC motor moves continuously. </a:t>
            </a:r>
          </a:p>
          <a:p>
            <a:pPr marL="0" indent="274320" algn="just">
              <a:lnSpc>
                <a:spcPct val="110000"/>
              </a:lnSpc>
              <a:spcBef>
                <a:spcPts val="0"/>
              </a:spcBef>
              <a:buNone/>
            </a:pPr>
            <a:r>
              <a:rPr lang="en-US" sz="2000" dirty="0" smtClean="0"/>
              <a:t>In a stepper motor, if we know the starting position we can easily count the number of steps the motor has moved and calculate the final position of the motor. This is not possible with a DC motor.</a:t>
            </a:r>
            <a:endParaRPr lang="en-US" sz="20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20</a:t>
            </a:fld>
            <a:endParaRPr lang="en-US" dirty="0"/>
          </a:p>
        </p:txBody>
      </p:sp>
      <p:pic>
        <p:nvPicPr>
          <p:cNvPr id="2051" name="Picture 3"/>
          <p:cNvPicPr>
            <a:picLocks noChangeAspect="1" noChangeArrowheads="1"/>
          </p:cNvPicPr>
          <p:nvPr/>
        </p:nvPicPr>
        <p:blipFill>
          <a:blip r:embed="rId3" cstate="print"/>
          <a:srcRect/>
          <a:stretch>
            <a:fillRect/>
          </a:stretch>
        </p:blipFill>
        <p:spPr bwMode="auto">
          <a:xfrm>
            <a:off x="1411560" y="3142242"/>
            <a:ext cx="6400800" cy="3095070"/>
          </a:xfrm>
          <a:prstGeom prst="rect">
            <a:avLst/>
          </a:prstGeom>
          <a:noFill/>
          <a:ln w="9525">
            <a:noFill/>
            <a:miter lim="800000"/>
            <a:headEnd/>
            <a:tailEnd/>
          </a:ln>
          <a:effectLst/>
        </p:spPr>
      </p:pic>
      <p:sp>
        <p:nvSpPr>
          <p:cNvPr id="3" name="Content Placeholder 2"/>
          <p:cNvSpPr>
            <a:spLocks noGrp="1"/>
          </p:cNvSpPr>
          <p:nvPr>
            <p:ph sz="quarter" idx="1"/>
          </p:nvPr>
        </p:nvSpPr>
        <p:spPr>
          <a:xfrm>
            <a:off x="755576" y="1447800"/>
            <a:ext cx="7772400" cy="4572000"/>
          </a:xfrm>
        </p:spPr>
        <p:txBody>
          <a:bodyPr/>
          <a:lstStyle/>
          <a:p>
            <a:pPr marL="0" indent="0">
              <a:buNone/>
            </a:pPr>
            <a:r>
              <a:rPr lang="en-US" sz="2400" dirty="0">
                <a:solidFill>
                  <a:srgbClr val="FF0000"/>
                </a:solidFill>
              </a:rPr>
              <a:t>Example 16-3 </a:t>
            </a:r>
          </a:p>
          <a:p>
            <a:pPr marL="0" indent="0" algn="just">
              <a:buNone/>
            </a:pPr>
            <a:r>
              <a:rPr lang="en-US" sz="2000" dirty="0"/>
              <a:t>Refer to the figure in this example. Write a program to monitor the status of the switch and perform the following: (a) If PORTA.7 = 1, the DC motor moves with 25% duty cycle pulse. (11) If PORTA.7 = 0, the DC motor moves with 50% duty cycle pulse. </a:t>
            </a:r>
          </a:p>
          <a:p>
            <a:pPr marL="0" indent="0">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21</a:t>
            </a:fld>
            <a:endParaRPr lang="en-US" dirty="0"/>
          </a:p>
        </p:txBody>
      </p:sp>
      <p:sp>
        <p:nvSpPr>
          <p:cNvPr id="3" name="Content Placeholder 2"/>
          <p:cNvSpPr>
            <a:spLocks noGrp="1"/>
          </p:cNvSpPr>
          <p:nvPr>
            <p:ph sz="quarter" idx="1"/>
          </p:nvPr>
        </p:nvSpPr>
        <p:spPr>
          <a:xfrm>
            <a:off x="914400" y="1447800"/>
            <a:ext cx="7772400" cy="4575810"/>
          </a:xfrm>
        </p:spPr>
        <p:txBody>
          <a:bodyPr>
            <a:normAutofit/>
          </a:bodyPr>
          <a:lstStyle/>
          <a:p>
            <a:pPr marL="0" indent="0">
              <a:buNone/>
            </a:pPr>
            <a:r>
              <a:rPr lang="en-US" sz="2400" dirty="0">
                <a:solidFill>
                  <a:srgbClr val="0066FF"/>
                </a:solidFill>
              </a:rPr>
              <a:t>Solution: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216" y="1340768"/>
            <a:ext cx="7315200" cy="4969444"/>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22</a:t>
            </a:fld>
            <a:endParaRPr lang="en-US" dirty="0"/>
          </a:p>
        </p:txBody>
      </p:sp>
      <p:sp>
        <p:nvSpPr>
          <p:cNvPr id="3" name="Content Placeholder 2"/>
          <p:cNvSpPr>
            <a:spLocks noGrp="1"/>
          </p:cNvSpPr>
          <p:nvPr>
            <p:ph sz="quarter" idx="1"/>
          </p:nvPr>
        </p:nvSpPr>
        <p:spPr/>
        <p:txBody>
          <a:bodyPr/>
          <a:lstStyle/>
          <a:p>
            <a:pPr marL="0" indent="0">
              <a:buNone/>
            </a:pPr>
            <a:r>
              <a:rPr lang="en-US" sz="2400" dirty="0">
                <a:solidFill>
                  <a:srgbClr val="FF0000"/>
                </a:solidFill>
              </a:rPr>
              <a:t>Example 16-4 (C version of Example 16-2) </a:t>
            </a:r>
          </a:p>
          <a:p>
            <a:pPr marL="0" indent="0" algn="just">
              <a:buNone/>
            </a:pPr>
            <a:r>
              <a:rPr lang="en-US" sz="2000" dirty="0"/>
              <a:t>Refer to Figure 16-6 for connection of the motor. A switch is connected to pin PA7. Write a C program to monitor the status of SW and perform the following: </a:t>
            </a:r>
            <a:r>
              <a:rPr lang="en-US" sz="2000" dirty="0" smtClean="0"/>
              <a:t>	(</a:t>
            </a:r>
            <a:r>
              <a:rPr lang="en-US" sz="2000" dirty="0"/>
              <a:t>a) </a:t>
            </a:r>
            <a:r>
              <a:rPr lang="en-US" sz="2000" dirty="0" smtClean="0"/>
              <a:t> If </a:t>
            </a:r>
            <a:r>
              <a:rPr lang="en-US" sz="2000" dirty="0"/>
              <a:t>SW = 0, the DC motor moves clockwise. </a:t>
            </a:r>
            <a:endParaRPr lang="en-US" sz="2000" dirty="0" smtClean="0"/>
          </a:p>
          <a:p>
            <a:pPr marL="0" indent="0" algn="just">
              <a:buNone/>
            </a:pPr>
            <a:r>
              <a:rPr lang="en-US" sz="2000" dirty="0" smtClean="0"/>
              <a:t>	(</a:t>
            </a:r>
            <a:r>
              <a:rPr lang="en-US" sz="2000" dirty="0"/>
              <a:t>b) </a:t>
            </a:r>
            <a:r>
              <a:rPr lang="en-US" sz="2000" dirty="0" smtClean="0"/>
              <a:t> If </a:t>
            </a:r>
            <a:r>
              <a:rPr lang="en-US" sz="2000" dirty="0"/>
              <a:t>SW = 1, the DC motor moves counterclockwise. </a:t>
            </a:r>
          </a:p>
          <a:p>
            <a:pPr marL="0" indent="0">
              <a:buNone/>
            </a:pPr>
            <a:r>
              <a:rPr lang="en-US" sz="2400" dirty="0">
                <a:solidFill>
                  <a:srgbClr val="0066FF"/>
                </a:solidFill>
              </a:rPr>
              <a:t>Solution: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921048"/>
            <a:ext cx="7315200" cy="109212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23</a:t>
            </a:fld>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766108"/>
            <a:ext cx="7315200" cy="425518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24</a:t>
            </a:fld>
            <a:endParaRPr lang="en-US" dirty="0"/>
          </a:p>
        </p:txBody>
      </p:sp>
      <p:sp>
        <p:nvSpPr>
          <p:cNvPr id="3" name="Rectangle 2"/>
          <p:cNvSpPr/>
          <p:nvPr/>
        </p:nvSpPr>
        <p:spPr>
          <a:xfrm>
            <a:off x="854764" y="1628800"/>
            <a:ext cx="7533659" cy="2062103"/>
          </a:xfrm>
          <a:prstGeom prst="rect">
            <a:avLst/>
          </a:prstGeom>
        </p:spPr>
        <p:txBody>
          <a:bodyPr wrap="square">
            <a:spAutoFit/>
          </a:bodyPr>
          <a:lstStyle/>
          <a:p>
            <a:r>
              <a:rPr lang="en-US" sz="2400" dirty="0">
                <a:solidFill>
                  <a:srgbClr val="FF0000"/>
                </a:solidFill>
              </a:rPr>
              <a:t>Example 16-5 (C version of Example 16-3) </a:t>
            </a:r>
          </a:p>
          <a:p>
            <a:pPr algn="just"/>
            <a:r>
              <a:rPr lang="en-US" sz="2000" dirty="0"/>
              <a:t>Refer to the figure in this example. Write a C program to monitor the status of SW and perform the following: </a:t>
            </a:r>
            <a:endParaRPr lang="en-US" sz="2000" dirty="0" smtClean="0"/>
          </a:p>
          <a:p>
            <a:pPr marL="457200" indent="-457200" algn="just">
              <a:buAutoNum type="alphaLcParenBoth"/>
            </a:pPr>
            <a:r>
              <a:rPr lang="en-US" sz="2000" dirty="0" smtClean="0"/>
              <a:t>If </a:t>
            </a:r>
            <a:r>
              <a:rPr lang="en-US" sz="2000" dirty="0"/>
              <a:t>SW = 0, the DC motor moves with 50% duty cycle pulse. </a:t>
            </a:r>
            <a:endParaRPr lang="en-US" sz="2000" dirty="0" smtClean="0"/>
          </a:p>
          <a:p>
            <a:pPr marL="457200" indent="-457200" algn="just">
              <a:buAutoNum type="alphaLcParenBoth"/>
            </a:pPr>
            <a:r>
              <a:rPr lang="en-US" sz="2000" dirty="0" smtClean="0"/>
              <a:t>If </a:t>
            </a:r>
            <a:r>
              <a:rPr lang="en-US" sz="2000" dirty="0"/>
              <a:t>SW = 1, the DC motor moves with 25% duty cycle pulse. </a:t>
            </a:r>
          </a:p>
          <a:p>
            <a:r>
              <a:rPr lang="en-US" sz="2400" dirty="0">
                <a:solidFill>
                  <a:srgbClr val="0066FF"/>
                </a:solidFill>
              </a:rPr>
              <a:t>Solution: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926663"/>
            <a:ext cx="7315200" cy="935818"/>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25</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1412776"/>
            <a:ext cx="7315200" cy="5193133"/>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26</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PWM MODES IN 8-BIT TIMERS</a:t>
            </a:r>
          </a:p>
          <a:p>
            <a:pPr marL="0" indent="274320" algn="just">
              <a:spcBef>
                <a:spcPts val="0"/>
              </a:spcBef>
              <a:buNone/>
            </a:pPr>
            <a:r>
              <a:rPr lang="en-US" sz="2000" dirty="0" smtClean="0"/>
              <a:t>In this section we discuss the PWM feature of the AVR. The ATmega32 comes with three timers, which can be used as wave generators. The advantage of using the built-in PWM feature of the AVR is that it gives us the option of programming the period and duty cycle, therefore relieving the CPU to do other important things.</a:t>
            </a:r>
          </a:p>
          <a:p>
            <a:pPr>
              <a:buNone/>
            </a:pPr>
            <a:r>
              <a:rPr lang="en-US" sz="2000" b="1" dirty="0" smtClean="0"/>
              <a:t>Fast PWM mode</a:t>
            </a:r>
          </a:p>
          <a:p>
            <a:pPr marL="0" indent="274320">
              <a:spcBef>
                <a:spcPts val="0"/>
              </a:spcBef>
              <a:buNone/>
            </a:pPr>
            <a:r>
              <a:rPr lang="en-US" sz="2000" dirty="0" smtClean="0"/>
              <a:t>In the Fast PWM, the counter counts like it does in the Normal mode. After the timer is started, it starts to count up. It counts up until it reaches its limit of 0xFF. When it rolls over from 0xFF to 00, it sets HIGH the TOV0 flag. </a:t>
            </a:r>
          </a:p>
          <a:p>
            <a:pPr marL="0" indent="274320" algn="just">
              <a:spcBef>
                <a:spcPts val="0"/>
              </a:spcBef>
              <a:buNone/>
            </a:pPr>
            <a:endParaRPr lang="en-US" sz="2000" dirty="0" smtClean="0"/>
          </a:p>
        </p:txBody>
      </p:sp>
      <p:pic>
        <p:nvPicPr>
          <p:cNvPr id="1026" name="Picture 2"/>
          <p:cNvPicPr>
            <a:picLocks noChangeAspect="1" noChangeArrowheads="1"/>
          </p:cNvPicPr>
          <p:nvPr/>
        </p:nvPicPr>
        <p:blipFill>
          <a:blip r:embed="rId3" cstate="print"/>
          <a:srcRect/>
          <a:stretch>
            <a:fillRect/>
          </a:stretch>
        </p:blipFill>
        <p:spPr bwMode="auto">
          <a:xfrm>
            <a:off x="1714480" y="4656079"/>
            <a:ext cx="5760000" cy="16304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27</a:t>
            </a:fld>
            <a:endParaRPr lang="en-US" dirty="0"/>
          </a:p>
        </p:txBody>
      </p:sp>
      <p:pic>
        <p:nvPicPr>
          <p:cNvPr id="5122" name="Picture 2"/>
          <p:cNvPicPr>
            <a:picLocks noGrp="1" noChangeAspect="1" noChangeArrowheads="1"/>
          </p:cNvPicPr>
          <p:nvPr>
            <p:ph sz="quarter" idx="1"/>
          </p:nvPr>
        </p:nvPicPr>
        <p:blipFill>
          <a:blip r:embed="rId3" cstate="print"/>
          <a:stretch>
            <a:fillRect/>
          </a:stretch>
        </p:blipFill>
        <p:spPr bwMode="auto">
          <a:xfrm>
            <a:off x="914400" y="1723356"/>
            <a:ext cx="7772400" cy="40208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28</a:t>
            </a:fld>
            <a:endParaRPr lang="en-US" dirty="0"/>
          </a:p>
        </p:txBody>
      </p:sp>
      <p:sp>
        <p:nvSpPr>
          <p:cNvPr id="8" name="Content Placeholder 7"/>
          <p:cNvSpPr>
            <a:spLocks noGrp="1"/>
          </p:cNvSpPr>
          <p:nvPr>
            <p:ph sz="quarter" idx="1"/>
          </p:nvPr>
        </p:nvSpPr>
        <p:spPr>
          <a:xfrm>
            <a:off x="914400" y="1447800"/>
            <a:ext cx="7772400" cy="766754"/>
          </a:xfrm>
        </p:spPr>
        <p:txBody>
          <a:bodyPr>
            <a:normAutofit/>
          </a:bodyPr>
          <a:lstStyle/>
          <a:p>
            <a:pPr marL="0" indent="274320">
              <a:spcBef>
                <a:spcPts val="0"/>
              </a:spcBef>
              <a:buNone/>
            </a:pPr>
            <a:r>
              <a:rPr lang="en-US" sz="2000" dirty="0" smtClean="0"/>
              <a:t>In Figure 16-12 you see the reaction of the waveform generator when compare match occurs while the timer is in Fast PWM mode.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2051" name="Picture 3"/>
          <p:cNvPicPr>
            <a:picLocks noChangeAspect="1" noChangeArrowheads="1"/>
          </p:cNvPicPr>
          <p:nvPr/>
        </p:nvPicPr>
        <p:blipFill>
          <a:blip r:embed="rId3" cstate="print"/>
          <a:srcRect/>
          <a:stretch>
            <a:fillRect/>
          </a:stretch>
        </p:blipFill>
        <p:spPr bwMode="auto">
          <a:xfrm>
            <a:off x="1000100" y="2417343"/>
            <a:ext cx="7200000" cy="29404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29</a:t>
            </a:fld>
            <a:endParaRPr lang="en-US" dirty="0"/>
          </a:p>
        </p:txBody>
      </p:sp>
      <p:pic>
        <p:nvPicPr>
          <p:cNvPr id="3074" name="Picture 2"/>
          <p:cNvPicPr>
            <a:picLocks noGrp="1" noChangeAspect="1" noChangeArrowheads="1"/>
          </p:cNvPicPr>
          <p:nvPr>
            <p:ph sz="quarter" idx="1"/>
          </p:nvPr>
        </p:nvPicPr>
        <p:blipFill>
          <a:blip r:embed="rId3" cstate="print"/>
          <a:stretch>
            <a:fillRect/>
          </a:stretch>
        </p:blipFill>
        <p:spPr bwMode="auto">
          <a:xfrm>
            <a:off x="1055308" y="1447800"/>
            <a:ext cx="7490583"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lgn="just">
              <a:buNone/>
            </a:pPr>
            <a:r>
              <a:rPr lang="en-US" sz="2400" b="1" dirty="0" smtClean="0"/>
              <a:t>DC motors</a:t>
            </a:r>
          </a:p>
          <a:p>
            <a:pPr marL="0" indent="274320" algn="just">
              <a:spcBef>
                <a:spcPts val="0"/>
              </a:spcBef>
              <a:buNone/>
            </a:pPr>
            <a:r>
              <a:rPr lang="en-US" sz="2000" dirty="0" smtClean="0"/>
              <a:t>The maximum speed of a DC motor is indicated in rpm and is given in the data sheet. The DC motor has two </a:t>
            </a:r>
            <a:r>
              <a:rPr lang="en-US" sz="2000" dirty="0" err="1" smtClean="0"/>
              <a:t>rpms</a:t>
            </a:r>
            <a:r>
              <a:rPr lang="en-US" sz="2000" dirty="0" smtClean="0"/>
              <a:t>: no-load and loaded. The manufacturer's datasheet gives the no-load rpm. The no-load rpm can be from a few thousand to tens of thousands. </a:t>
            </a:r>
          </a:p>
          <a:p>
            <a:pPr marL="0" indent="274320" algn="just">
              <a:spcBef>
                <a:spcPts val="0"/>
              </a:spcBef>
              <a:buNone/>
            </a:pPr>
            <a:r>
              <a:rPr lang="en-US" sz="2000" dirty="0" smtClean="0"/>
              <a:t>The rpm is reduced when moving a load and it decreases as the load is increased. For example, a drill turning a screw has a much lower rpm speed than when it is in the no-load situation. DC motors also have voltage and current ratings.</a:t>
            </a:r>
          </a:p>
          <a:p>
            <a:pPr marL="0" indent="274320" algn="just">
              <a:spcBef>
                <a:spcPts val="0"/>
              </a:spcBef>
              <a:buNone/>
            </a:pPr>
            <a:r>
              <a:rPr lang="en-US" sz="2000" dirty="0" smtClean="0"/>
              <a:t>The nominal voltage is the voltage for that motor under normal conditions, and can be from 1 to 150 V, depending on the motor. As we increase the voltage, the rpm goes up. The current rating is the current consumption when the nominal voltage is applied with no load, and can be from 25 </a:t>
            </a:r>
            <a:r>
              <a:rPr lang="en-US" sz="2000" dirty="0" err="1" smtClean="0"/>
              <a:t>mA</a:t>
            </a:r>
            <a:r>
              <a:rPr lang="en-US" sz="2000" dirty="0" smtClean="0"/>
              <a:t> to a few amps.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algn="just"/>
            <a:endParaRPr lang="en-US" sz="2000" dirty="0" smtClean="0"/>
          </a:p>
          <a:p>
            <a:pPr algn="just">
              <a:buNone/>
            </a:pPr>
            <a:endParaRPr lang="en-US" sz="20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30</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lgn="just">
              <a:spcBef>
                <a:spcPts val="0"/>
              </a:spcBef>
              <a:buNone/>
            </a:pPr>
            <a:r>
              <a:rPr lang="en-US" sz="2000" dirty="0" smtClean="0"/>
              <a:t>When COM01:00=00 the OC0 pin operates as an I/O</a:t>
            </a:r>
            <a:r>
              <a:rPr lang="en-US" sz="2000" i="1" dirty="0" smtClean="0"/>
              <a:t> </a:t>
            </a:r>
            <a:r>
              <a:rPr lang="en-US" sz="2000" dirty="0" smtClean="0"/>
              <a:t>port</a:t>
            </a:r>
            <a:r>
              <a:rPr lang="en-US" sz="2000" i="1" dirty="0" smtClean="0"/>
              <a:t>. When </a:t>
            </a:r>
            <a:r>
              <a:rPr lang="en-US" sz="2000" dirty="0" smtClean="0"/>
              <a:t>COM01:00=10, the waveform generator clears the OC0 pin whenever compare match occurs, and sets it at top. This mode is called </a:t>
            </a:r>
            <a:r>
              <a:rPr lang="en-US" sz="2000" b="1" dirty="0" smtClean="0"/>
              <a:t>non-inverted PWM</a:t>
            </a:r>
            <a:r>
              <a:rPr lang="en-US" sz="2000" b="1" i="1" dirty="0" smtClean="0"/>
              <a:t>. See Figures</a:t>
            </a:r>
            <a:r>
              <a:rPr lang="en-US" sz="2000" dirty="0" smtClean="0"/>
              <a:t>16-13A through 16-13C. As you see from these figures, in the non-inverted PWM, the duty cycle of the generated wave increases when the value of OCR0 increase.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4098" name="Picture 2"/>
          <p:cNvPicPr>
            <a:picLocks noChangeAspect="1" noChangeArrowheads="1"/>
          </p:cNvPicPr>
          <p:nvPr/>
        </p:nvPicPr>
        <p:blipFill>
          <a:blip r:embed="rId3" cstate="print"/>
          <a:srcRect/>
          <a:stretch>
            <a:fillRect/>
          </a:stretch>
        </p:blipFill>
        <p:spPr bwMode="auto">
          <a:xfrm>
            <a:off x="1158214" y="3357562"/>
            <a:ext cx="7200000" cy="27116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31</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lgn="just">
              <a:spcBef>
                <a:spcPts val="0"/>
              </a:spcBef>
              <a:buNone/>
            </a:pPr>
            <a:r>
              <a:rPr lang="en-US" sz="2000" dirty="0" smtClean="0"/>
              <a:t>When COM01:00=11, the waveform generator sets the OC0 pin whenever compare match occurs, and clears it at top. This mode is referred as </a:t>
            </a:r>
            <a:r>
              <a:rPr lang="en-US" sz="2000" b="1" dirty="0" smtClean="0"/>
              <a:t>inverted PWM mode</a:t>
            </a:r>
            <a:r>
              <a:rPr lang="en-US" sz="2000" dirty="0" smtClean="0"/>
              <a:t>. See Figures 16-14A through 16-14C. As you see, in the inverted PWM mode when the value of OCR0 increases, the duty cycle of the generated wave decreases.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5122" name="Picture 2"/>
          <p:cNvPicPr>
            <a:picLocks noChangeAspect="1" noChangeArrowheads="1"/>
          </p:cNvPicPr>
          <p:nvPr/>
        </p:nvPicPr>
        <p:blipFill>
          <a:blip r:embed="rId3" cstate="print"/>
          <a:srcRect/>
          <a:stretch>
            <a:fillRect/>
          </a:stretch>
        </p:blipFill>
        <p:spPr bwMode="auto">
          <a:xfrm>
            <a:off x="642910" y="3129906"/>
            <a:ext cx="7920000" cy="300078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32</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Frequency of the generated wave in Fast PWM mode</a:t>
            </a:r>
          </a:p>
          <a:p>
            <a:pPr marL="0" indent="274320" algn="just">
              <a:spcBef>
                <a:spcPts val="0"/>
              </a:spcBef>
              <a:buNone/>
            </a:pPr>
            <a:r>
              <a:rPr lang="en-US" sz="2000" dirty="0" smtClean="0"/>
              <a:t>In Fast PWM mode, the timer counts from 0 to top (0xFF in 8-bit counters) and then rolls over. So, the frequency of the generated wave is 1/256 of the frequency of timer clock. So, in 8-bit timers the frequency of the generated wave can be calculated as follows (N is determined by the prescaler):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146" name="Picture 2"/>
          <p:cNvPicPr>
            <a:picLocks noChangeAspect="1" noChangeArrowheads="1"/>
          </p:cNvPicPr>
          <p:nvPr/>
        </p:nvPicPr>
        <p:blipFill>
          <a:blip r:embed="rId3" cstate="print"/>
          <a:srcRect/>
          <a:stretch>
            <a:fillRect/>
          </a:stretch>
        </p:blipFill>
        <p:spPr bwMode="auto">
          <a:xfrm>
            <a:off x="642910" y="3714752"/>
            <a:ext cx="7920000" cy="17473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3" cstate="print"/>
          <a:srcRect/>
          <a:stretch>
            <a:fillRect/>
          </a:stretch>
        </p:blipFill>
        <p:spPr bwMode="auto">
          <a:xfrm>
            <a:off x="943900" y="3133202"/>
            <a:ext cx="7200000" cy="3224756"/>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33</a:t>
            </a:fld>
            <a:endParaRPr lang="en-US" dirty="0"/>
          </a:p>
        </p:txBody>
      </p:sp>
      <p:pic>
        <p:nvPicPr>
          <p:cNvPr id="7171" name="Picture 3"/>
          <p:cNvPicPr>
            <a:picLocks noGrp="1" noChangeAspect="1" noChangeArrowheads="1"/>
          </p:cNvPicPr>
          <p:nvPr>
            <p:ph sz="quarter" idx="1"/>
          </p:nvPr>
        </p:nvPicPr>
        <p:blipFill>
          <a:blip r:embed="rId4" cstate="print"/>
          <a:srcRect/>
          <a:stretch>
            <a:fillRect/>
          </a:stretch>
        </p:blipFill>
        <p:spPr bwMode="auto">
          <a:xfrm>
            <a:off x="1000100" y="1500174"/>
            <a:ext cx="3600000" cy="712174"/>
          </a:xfrm>
          <a:prstGeom prst="rect">
            <a:avLst/>
          </a:prstGeom>
          <a:noFill/>
          <a:ln w="9525">
            <a:noFill/>
            <a:miter lim="800000"/>
            <a:headEnd/>
            <a:tailEnd/>
          </a:ln>
          <a:effectLst/>
        </p:spPr>
      </p:pic>
      <p:pic>
        <p:nvPicPr>
          <p:cNvPr id="7172" name="Picture 4"/>
          <p:cNvPicPr>
            <a:picLocks noChangeAspect="1" noChangeArrowheads="1"/>
          </p:cNvPicPr>
          <p:nvPr/>
        </p:nvPicPr>
        <p:blipFill>
          <a:blip r:embed="rId5" cstate="print"/>
          <a:srcRect/>
          <a:stretch>
            <a:fillRect/>
          </a:stretch>
        </p:blipFill>
        <p:spPr bwMode="auto">
          <a:xfrm>
            <a:off x="4758214" y="2214554"/>
            <a:ext cx="3600000" cy="615694"/>
          </a:xfrm>
          <a:prstGeom prst="rect">
            <a:avLst/>
          </a:prstGeom>
          <a:noFill/>
          <a:ln w="9525">
            <a:noFill/>
            <a:miter lim="800000"/>
            <a:headEnd/>
            <a:tailEnd/>
          </a:ln>
          <a:effectLst/>
        </p:spPr>
      </p:pic>
      <p:sp>
        <p:nvSpPr>
          <p:cNvPr id="10" name="TextBox 9"/>
          <p:cNvSpPr txBox="1"/>
          <p:nvPr/>
        </p:nvSpPr>
        <p:spPr>
          <a:xfrm>
            <a:off x="4857752" y="2714620"/>
            <a:ext cx="1742849" cy="369332"/>
          </a:xfrm>
          <a:prstGeom prst="rect">
            <a:avLst/>
          </a:prstGeom>
          <a:noFill/>
        </p:spPr>
        <p:txBody>
          <a:bodyPr wrap="none" rtlCol="0">
            <a:spAutoFit/>
          </a:bodyPr>
          <a:lstStyle/>
          <a:p>
            <a:r>
              <a:rPr lang="en-US" dirty="0" smtClean="0">
                <a:solidFill>
                  <a:srgbClr val="FF0000"/>
                </a:solidFill>
              </a:rPr>
              <a:t>For Inverted mode</a:t>
            </a:r>
            <a:endParaRPr lang="en-US" dirty="0">
              <a:solidFill>
                <a:srgbClr val="FF0000"/>
              </a:solidFill>
            </a:endParaRPr>
          </a:p>
        </p:txBody>
      </p:sp>
      <p:sp>
        <p:nvSpPr>
          <p:cNvPr id="11" name="TextBox 10"/>
          <p:cNvSpPr txBox="1"/>
          <p:nvPr/>
        </p:nvSpPr>
        <p:spPr>
          <a:xfrm>
            <a:off x="1214414" y="2214554"/>
            <a:ext cx="2111540" cy="369332"/>
          </a:xfrm>
          <a:prstGeom prst="rect">
            <a:avLst/>
          </a:prstGeom>
          <a:noFill/>
        </p:spPr>
        <p:txBody>
          <a:bodyPr wrap="none" rtlCol="0">
            <a:spAutoFit/>
          </a:bodyPr>
          <a:lstStyle/>
          <a:p>
            <a:r>
              <a:rPr lang="en-US" dirty="0" smtClean="0">
                <a:solidFill>
                  <a:srgbClr val="FF0000"/>
                </a:solidFill>
              </a:rPr>
              <a:t>For non Inverted mode</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34</a:t>
            </a:fld>
            <a:endParaRPr lang="en-US" dirty="0"/>
          </a:p>
        </p:txBody>
      </p:sp>
      <p:sp>
        <p:nvSpPr>
          <p:cNvPr id="3" name="Content Placeholder 2"/>
          <p:cNvSpPr>
            <a:spLocks noGrp="1"/>
          </p:cNvSpPr>
          <p:nvPr>
            <p:ph sz="quarter" idx="1"/>
          </p:nvPr>
        </p:nvSpPr>
        <p:spPr>
          <a:xfrm>
            <a:off x="914400" y="1447800"/>
            <a:ext cx="7772400" cy="2053208"/>
          </a:xfrm>
        </p:spPr>
        <p:txBody>
          <a:bodyPr/>
          <a:lstStyle/>
          <a:p>
            <a:pPr marL="0" indent="0">
              <a:buNone/>
            </a:pPr>
            <a:r>
              <a:rPr lang="en-US" dirty="0">
                <a:solidFill>
                  <a:srgbClr val="FF0000"/>
                </a:solidFill>
              </a:rPr>
              <a:t>Example 16-6 </a:t>
            </a:r>
          </a:p>
          <a:p>
            <a:pPr marL="0" indent="0">
              <a:buNone/>
            </a:pPr>
            <a:r>
              <a:rPr lang="en-US" sz="2000" dirty="0"/>
              <a:t>To generate a wave with duty cycle of 75% in non-inverted mode, calculate the </a:t>
            </a:r>
            <a:r>
              <a:rPr lang="en-US" sz="2000" dirty="0" smtClean="0"/>
              <a:t>OCR0. </a:t>
            </a:r>
          </a:p>
          <a:p>
            <a:pPr marL="0" indent="0">
              <a:buNone/>
            </a:pPr>
            <a:r>
              <a:rPr lang="en-US" sz="2400" dirty="0" smtClean="0">
                <a:solidFill>
                  <a:srgbClr val="0066FF"/>
                </a:solidFill>
              </a:rPr>
              <a:t>Solution</a:t>
            </a:r>
            <a:r>
              <a:rPr lang="en-US" sz="2400" dirty="0">
                <a:solidFill>
                  <a:srgbClr val="0066FF"/>
                </a:solidFill>
              </a:rPr>
              <a:t>:</a:t>
            </a:r>
            <a:r>
              <a:rPr lang="en-US" sz="2000" dirty="0"/>
              <a:t> </a:t>
            </a:r>
            <a:endParaRPr lang="en-US" sz="2000" dirty="0" smtClean="0"/>
          </a:p>
          <a:p>
            <a:pPr marL="0" indent="0">
              <a:buNone/>
            </a:pPr>
            <a:r>
              <a:rPr lang="en-US" sz="2000" dirty="0" smtClean="0"/>
              <a:t>75=(OCR0+1)×100/256 </a:t>
            </a:r>
            <a:r>
              <a:rPr lang="en-US" sz="2000" dirty="0" smtClean="0">
                <a:sym typeface="Symbol" panose="05050102010706020507" pitchFamily="18" charset="2"/>
              </a:rPr>
              <a:t></a:t>
            </a:r>
            <a:r>
              <a:rPr lang="en-US" sz="2000" dirty="0" smtClean="0"/>
              <a:t> OCR0+1=75×256/100=192 </a:t>
            </a:r>
            <a:r>
              <a:rPr lang="en-US" sz="2000" dirty="0" smtClean="0">
                <a:sym typeface="Symbol" panose="05050102010706020507" pitchFamily="18" charset="2"/>
              </a:rPr>
              <a:t> </a:t>
            </a:r>
            <a:r>
              <a:rPr lang="en-US" sz="2000" dirty="0" smtClean="0"/>
              <a:t>OCR0 </a:t>
            </a:r>
            <a:r>
              <a:rPr lang="en-US" sz="2000" dirty="0"/>
              <a:t>= 191 </a:t>
            </a:r>
          </a:p>
        </p:txBody>
      </p:sp>
    </p:spTree>
    <p:extLst>
      <p:ext uri="{BB962C8B-B14F-4D97-AF65-F5344CB8AC3E}">
        <p14:creationId xmlns:p14="http://schemas.microsoft.com/office/powerpoint/2010/main" val="2214961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35</a:t>
            </a:fld>
            <a:endParaRPr lang="en-US" dirty="0"/>
          </a:p>
        </p:txBody>
      </p:sp>
      <p:sp>
        <p:nvSpPr>
          <p:cNvPr id="8" name="Rectangle 7"/>
          <p:cNvSpPr/>
          <p:nvPr/>
        </p:nvSpPr>
        <p:spPr>
          <a:xfrm>
            <a:off x="755576" y="1568710"/>
            <a:ext cx="7560840" cy="2308324"/>
          </a:xfrm>
          <a:prstGeom prst="rect">
            <a:avLst/>
          </a:prstGeom>
        </p:spPr>
        <p:txBody>
          <a:bodyPr wrap="square">
            <a:spAutoFit/>
          </a:bodyPr>
          <a:lstStyle/>
          <a:p>
            <a:r>
              <a:rPr lang="en-US" sz="2400" dirty="0">
                <a:solidFill>
                  <a:srgbClr val="FF0000"/>
                </a:solidFill>
              </a:rPr>
              <a:t>Example 16-7 </a:t>
            </a:r>
          </a:p>
          <a:p>
            <a:r>
              <a:rPr lang="en-US" dirty="0"/>
              <a:t>Find the value for </a:t>
            </a:r>
            <a:r>
              <a:rPr lang="en-US" dirty="0" smtClean="0"/>
              <a:t>TCCR0 </a:t>
            </a:r>
            <a:r>
              <a:rPr lang="en-US" dirty="0"/>
              <a:t>to initialize </a:t>
            </a:r>
            <a:r>
              <a:rPr lang="en-US" dirty="0" smtClean="0"/>
              <a:t>Timer0 </a:t>
            </a:r>
            <a:r>
              <a:rPr lang="en-US" dirty="0"/>
              <a:t>for Fast PWM mode, non-inverted PWM wave generator, and no prescaler. </a:t>
            </a:r>
          </a:p>
          <a:p>
            <a:r>
              <a:rPr lang="en-US" sz="2400" dirty="0">
                <a:solidFill>
                  <a:srgbClr val="0066FF"/>
                </a:solidFill>
              </a:rPr>
              <a:t>Solution: </a:t>
            </a:r>
            <a:endParaRPr lang="en-US" sz="2400" dirty="0" smtClean="0">
              <a:solidFill>
                <a:srgbClr val="0066FF"/>
              </a:solidFill>
            </a:endParaRPr>
          </a:p>
          <a:p>
            <a:r>
              <a:rPr lang="en-US" sz="2000" dirty="0" smtClean="0"/>
              <a:t>WGM01:00-11=Fast </a:t>
            </a:r>
            <a:r>
              <a:rPr lang="en-US" sz="2000" dirty="0"/>
              <a:t>PWM mode </a:t>
            </a:r>
            <a:endParaRPr lang="en-US" sz="2000" dirty="0" smtClean="0"/>
          </a:p>
          <a:p>
            <a:r>
              <a:rPr lang="en-US" sz="2000" dirty="0" smtClean="0"/>
              <a:t>COM01:00=10=Non-inverted </a:t>
            </a:r>
            <a:r>
              <a:rPr lang="en-US" sz="2000" dirty="0"/>
              <a:t>PWM </a:t>
            </a:r>
          </a:p>
          <a:p>
            <a:r>
              <a:rPr lang="en-US" sz="2000" dirty="0" smtClean="0"/>
              <a:t>TCCR0=CS02:00=001=No </a:t>
            </a:r>
            <a:r>
              <a:rPr lang="en-US" sz="2000" dirty="0"/>
              <a:t>prescaler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018912"/>
            <a:ext cx="7315200" cy="634224"/>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36</a:t>
            </a:fld>
            <a:endParaRPr lang="en-US" dirty="0"/>
          </a:p>
        </p:txBody>
      </p:sp>
      <p:sp>
        <p:nvSpPr>
          <p:cNvPr id="8" name="Rectangle 7"/>
          <p:cNvSpPr/>
          <p:nvPr/>
        </p:nvSpPr>
        <p:spPr>
          <a:xfrm>
            <a:off x="914400" y="1417638"/>
            <a:ext cx="7546032" cy="4154984"/>
          </a:xfrm>
          <a:prstGeom prst="rect">
            <a:avLst/>
          </a:prstGeom>
        </p:spPr>
        <p:txBody>
          <a:bodyPr wrap="square">
            <a:spAutoFit/>
          </a:bodyPr>
          <a:lstStyle/>
          <a:p>
            <a:r>
              <a:rPr lang="en-US" sz="2400" dirty="0">
                <a:solidFill>
                  <a:srgbClr val="FF0000"/>
                </a:solidFill>
              </a:rPr>
              <a:t>Example 16-8 </a:t>
            </a:r>
          </a:p>
          <a:p>
            <a:pPr algn="just"/>
            <a:r>
              <a:rPr lang="en-US" dirty="0"/>
              <a:t>Assuming XTAL = 8 MHz, using non-inverted mode, write a program that generates a wave with frequency of 31,250 Hz and duty cycle of 75%. </a:t>
            </a:r>
          </a:p>
          <a:p>
            <a:r>
              <a:rPr lang="en-US" sz="2400" dirty="0">
                <a:solidFill>
                  <a:srgbClr val="0066FF"/>
                </a:solidFill>
              </a:rPr>
              <a:t>Solution: </a:t>
            </a:r>
            <a:endParaRPr lang="en-US" sz="2400" dirty="0" smtClean="0">
              <a:solidFill>
                <a:srgbClr val="0066FF"/>
              </a:solidFill>
            </a:endParaRPr>
          </a:p>
          <a:p>
            <a:r>
              <a:rPr lang="pt-BR" sz="2000" dirty="0" smtClean="0"/>
              <a:t>31,250=8M/(</a:t>
            </a:r>
            <a:r>
              <a:rPr lang="pt-BR" sz="2000" dirty="0"/>
              <a:t>256 </a:t>
            </a:r>
            <a:r>
              <a:rPr lang="pt-BR" sz="2000" dirty="0" smtClean="0"/>
              <a:t>× </a:t>
            </a:r>
            <a:r>
              <a:rPr lang="pt-BR" sz="2000" dirty="0"/>
              <a:t>N) </a:t>
            </a:r>
            <a:r>
              <a:rPr lang="pt-BR" sz="2000" dirty="0" smtClean="0">
                <a:sym typeface="Symbol" panose="05050102010706020507" pitchFamily="18" charset="2"/>
              </a:rPr>
              <a:t></a:t>
            </a:r>
            <a:r>
              <a:rPr lang="pt-BR" sz="2000" dirty="0" smtClean="0"/>
              <a:t> N=8M/(31,250×256)=1 </a:t>
            </a:r>
            <a:r>
              <a:rPr lang="pt-BR" sz="2000" dirty="0">
                <a:sym typeface="Symbol" panose="05050102010706020507" pitchFamily="18" charset="2"/>
              </a:rPr>
              <a:t></a:t>
            </a:r>
            <a:r>
              <a:rPr lang="pt-BR" sz="2000" dirty="0" smtClean="0"/>
              <a:t> N=1 </a:t>
            </a:r>
            <a:r>
              <a:rPr lang="pt-BR" sz="2000" dirty="0">
                <a:sym typeface="Symbol" panose="05050102010706020507" pitchFamily="18" charset="2"/>
              </a:rPr>
              <a:t></a:t>
            </a:r>
            <a:r>
              <a:rPr lang="pt-BR" sz="2000" dirty="0" smtClean="0"/>
              <a:t> </a:t>
            </a:r>
            <a:r>
              <a:rPr lang="pt-BR" sz="2000" dirty="0"/>
              <a:t>No prescaler </a:t>
            </a:r>
            <a:endParaRPr lang="pt-BR" sz="2000" dirty="0" smtClean="0"/>
          </a:p>
          <a:p>
            <a:endParaRPr lang="pt-BR" sz="2000" dirty="0"/>
          </a:p>
          <a:p>
            <a:endParaRPr lang="pt-BR" sz="2000" dirty="0" smtClean="0"/>
          </a:p>
          <a:p>
            <a:endParaRPr lang="pt-BR" sz="2000" dirty="0"/>
          </a:p>
          <a:p>
            <a:endParaRPr lang="pt-BR" sz="2000" dirty="0" smtClean="0"/>
          </a:p>
          <a:p>
            <a:endParaRPr lang="pt-BR" sz="2000" dirty="0" smtClean="0"/>
          </a:p>
          <a:p>
            <a:endParaRPr lang="pt-BR" sz="2000" dirty="0"/>
          </a:p>
          <a:p>
            <a:pPr algn="just"/>
            <a:r>
              <a:rPr lang="en-US" sz="2000" dirty="0" smtClean="0"/>
              <a:t>Notice </a:t>
            </a:r>
            <a:r>
              <a:rPr lang="en-US" sz="2000" dirty="0"/>
              <a:t>that instead of the infinite loop we can use the CPU to perform other things.</a:t>
            </a: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216" y="3356992"/>
            <a:ext cx="7315200" cy="1245996"/>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37</a:t>
            </a:fld>
            <a:endParaRPr lang="en-US" dirty="0"/>
          </a:p>
        </p:txBody>
      </p:sp>
      <p:sp>
        <p:nvSpPr>
          <p:cNvPr id="6" name="Rectangle 5"/>
          <p:cNvSpPr/>
          <p:nvPr/>
        </p:nvSpPr>
        <p:spPr>
          <a:xfrm>
            <a:off x="755576" y="1417638"/>
            <a:ext cx="7704856" cy="2062103"/>
          </a:xfrm>
          <a:prstGeom prst="rect">
            <a:avLst/>
          </a:prstGeom>
        </p:spPr>
        <p:txBody>
          <a:bodyPr wrap="square">
            <a:spAutoFit/>
          </a:bodyPr>
          <a:lstStyle/>
          <a:p>
            <a:r>
              <a:rPr lang="en-US" sz="2400" dirty="0">
                <a:solidFill>
                  <a:srgbClr val="FF0000"/>
                </a:solidFill>
              </a:rPr>
              <a:t>Example 16-9 </a:t>
            </a:r>
          </a:p>
          <a:p>
            <a:pPr algn="just"/>
            <a:r>
              <a:rPr lang="en-US" sz="2000" dirty="0"/>
              <a:t>Assuming XTAL = 8 MHz, using non-inverted mode, write a program that generates a wave with frequency of 3906.25 Hz and duty cycle of 37.5%. </a:t>
            </a:r>
          </a:p>
          <a:p>
            <a:r>
              <a:rPr lang="en-US" sz="2400" dirty="0">
                <a:solidFill>
                  <a:srgbClr val="0066FF"/>
                </a:solidFill>
              </a:rPr>
              <a:t>Solution: </a:t>
            </a:r>
            <a:endParaRPr lang="en-US" sz="2400" dirty="0" smtClean="0">
              <a:solidFill>
                <a:srgbClr val="0066FF"/>
              </a:solidFill>
            </a:endParaRPr>
          </a:p>
          <a:p>
            <a:r>
              <a:rPr lang="en-US" sz="2000" dirty="0" smtClean="0"/>
              <a:t>3906.25=8M/(256×N</a:t>
            </a:r>
            <a:r>
              <a:rPr lang="en-US" sz="2000" dirty="0"/>
              <a:t>) </a:t>
            </a:r>
            <a:r>
              <a:rPr lang="en-US" sz="2000" dirty="0" smtClean="0">
                <a:sym typeface="Symbol" panose="05050102010706020507" pitchFamily="18" charset="2"/>
              </a:rPr>
              <a:t></a:t>
            </a:r>
            <a:r>
              <a:rPr lang="en-US" sz="2000" dirty="0" smtClean="0"/>
              <a:t> N=8M/(3906.25×256)=8 </a:t>
            </a:r>
            <a:r>
              <a:rPr lang="en-US" sz="2000" dirty="0">
                <a:sym typeface="Symbol" panose="05050102010706020507" pitchFamily="18" charset="2"/>
              </a:rPr>
              <a:t></a:t>
            </a:r>
            <a:r>
              <a:rPr lang="en-US" sz="2000" dirty="0" smtClean="0"/>
              <a:t> </a:t>
            </a:r>
            <a:r>
              <a:rPr lang="en-US" sz="2000" dirty="0"/>
              <a:t>the prescaler </a:t>
            </a:r>
            <a:r>
              <a:rPr lang="en-US" sz="2000" dirty="0" smtClean="0"/>
              <a:t>value=8 37.5=100×(OCR0+1)/256 </a:t>
            </a:r>
            <a:r>
              <a:rPr lang="en-US" sz="2000" dirty="0">
                <a:sym typeface="Symbol" panose="05050102010706020507" pitchFamily="18" charset="2"/>
              </a:rPr>
              <a:t></a:t>
            </a:r>
            <a:r>
              <a:rPr lang="en-US" sz="2000" dirty="0" smtClean="0"/>
              <a:t> OCR0+1=(256×37.5)/100=96  OCR0=95 </a:t>
            </a: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780072"/>
            <a:ext cx="7315200" cy="1449128"/>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38</a:t>
            </a:fld>
            <a:endParaRPr lang="en-US" dirty="0"/>
          </a:p>
        </p:txBody>
      </p:sp>
      <p:sp>
        <p:nvSpPr>
          <p:cNvPr id="6" name="Rectangle 5"/>
          <p:cNvSpPr/>
          <p:nvPr/>
        </p:nvSpPr>
        <p:spPr>
          <a:xfrm>
            <a:off x="611560" y="1400599"/>
            <a:ext cx="8193642" cy="1446550"/>
          </a:xfrm>
          <a:prstGeom prst="rect">
            <a:avLst/>
          </a:prstGeom>
        </p:spPr>
        <p:txBody>
          <a:bodyPr wrap="square">
            <a:spAutoFit/>
          </a:bodyPr>
          <a:lstStyle/>
          <a:p>
            <a:r>
              <a:rPr lang="en-US" sz="2400" dirty="0">
                <a:solidFill>
                  <a:srgbClr val="FF0000"/>
                </a:solidFill>
              </a:rPr>
              <a:t>Example 16-10 </a:t>
            </a:r>
          </a:p>
          <a:p>
            <a:r>
              <a:rPr lang="en-US" sz="2000" dirty="0"/>
              <a:t>Rewrite Example 16-9 using inverted mode. </a:t>
            </a:r>
            <a:endParaRPr lang="en-US" sz="2000" dirty="0" smtClean="0"/>
          </a:p>
          <a:p>
            <a:r>
              <a:rPr lang="en-US" sz="2400" dirty="0" smtClean="0">
                <a:solidFill>
                  <a:srgbClr val="0066FF"/>
                </a:solidFill>
              </a:rPr>
              <a:t>Solution</a:t>
            </a:r>
            <a:r>
              <a:rPr lang="en-US" sz="2400" dirty="0">
                <a:solidFill>
                  <a:srgbClr val="0066FF"/>
                </a:solidFill>
              </a:rPr>
              <a:t>: </a:t>
            </a:r>
            <a:endParaRPr lang="en-US" sz="2400" dirty="0" smtClean="0">
              <a:solidFill>
                <a:srgbClr val="0066FF"/>
              </a:solidFill>
            </a:endParaRPr>
          </a:p>
          <a:p>
            <a:r>
              <a:rPr lang="en-US" sz="2000" dirty="0" smtClean="0"/>
              <a:t>37.5=100×(255–OCR0)/</a:t>
            </a:r>
            <a:r>
              <a:rPr lang="en-US" sz="2000" dirty="0"/>
              <a:t>256 </a:t>
            </a:r>
            <a:r>
              <a:rPr lang="en-US" sz="2000" dirty="0" smtClean="0">
                <a:sym typeface="Symbol" panose="05050102010706020507" pitchFamily="18" charset="2"/>
              </a:rPr>
              <a:t> </a:t>
            </a:r>
            <a:r>
              <a:rPr lang="en-US" sz="2000" dirty="0" smtClean="0"/>
              <a:t>255–OCR0=(256×37.5)/100=96 </a:t>
            </a:r>
            <a:r>
              <a:rPr lang="en-US" sz="2000" dirty="0">
                <a:sym typeface="Symbol" panose="05050102010706020507" pitchFamily="18" charset="2"/>
              </a:rPr>
              <a:t></a:t>
            </a:r>
            <a:r>
              <a:rPr lang="en-US" sz="2000" dirty="0" smtClean="0"/>
              <a:t> OCR0 </a:t>
            </a:r>
            <a:r>
              <a:rPr lang="en-US" sz="2000" dirty="0"/>
              <a:t>=159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00" y="3192415"/>
            <a:ext cx="7315200" cy="1460721"/>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cstate="print"/>
          <a:srcRect/>
          <a:stretch>
            <a:fillRect/>
          </a:stretch>
        </p:blipFill>
        <p:spPr bwMode="auto">
          <a:xfrm>
            <a:off x="5508104" y="1412776"/>
            <a:ext cx="4754880" cy="4301259"/>
          </a:xfrm>
          <a:prstGeom prst="rect">
            <a:avLst/>
          </a:prstGeom>
          <a:noFill/>
          <a:ln w="9525">
            <a:noFill/>
            <a:miter lim="800000"/>
            <a:headEnd/>
            <a:tailEnd/>
          </a:ln>
        </p:spPr>
      </p:pic>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39</a:t>
            </a:fld>
            <a:endParaRPr lang="en-US" dirty="0"/>
          </a:p>
        </p:txBody>
      </p:sp>
      <p:sp>
        <p:nvSpPr>
          <p:cNvPr id="8" name="Content Placeholder 7"/>
          <p:cNvSpPr>
            <a:spLocks noGrp="1"/>
          </p:cNvSpPr>
          <p:nvPr>
            <p:ph sz="quarter" idx="1"/>
          </p:nvPr>
        </p:nvSpPr>
        <p:spPr>
          <a:xfrm>
            <a:off x="467544" y="1484784"/>
            <a:ext cx="5025752" cy="4624406"/>
          </a:xfrm>
        </p:spPr>
        <p:txBody>
          <a:bodyPr>
            <a:normAutofit/>
          </a:bodyPr>
          <a:lstStyle/>
          <a:p>
            <a:pPr marL="0" indent="0">
              <a:spcBef>
                <a:spcPts val="0"/>
              </a:spcBef>
              <a:buNone/>
            </a:pPr>
            <a:r>
              <a:rPr lang="en-US" sz="2400" b="1" dirty="0" smtClean="0"/>
              <a:t>Loading values into the </a:t>
            </a:r>
            <a:r>
              <a:rPr lang="en-US" sz="2400" b="1" dirty="0" err="1" smtClean="0"/>
              <a:t>OCRx</a:t>
            </a:r>
            <a:r>
              <a:rPr lang="en-US" sz="2400" b="1" dirty="0" smtClean="0"/>
              <a:t> register in PWM modes</a:t>
            </a:r>
          </a:p>
          <a:p>
            <a:pPr marL="0" indent="274320" algn="just">
              <a:spcBef>
                <a:spcPts val="0"/>
              </a:spcBef>
              <a:buNone/>
            </a:pPr>
            <a:r>
              <a:rPr lang="en-US" sz="2000" dirty="0" smtClean="0"/>
              <a:t>In the non-PWM modes (CTC mode and Normal), when we load a value into the OCR0 register, the value will be loaded instantly into the OCR0 register, </a:t>
            </a:r>
          </a:p>
          <a:p>
            <a:pPr marL="0" indent="274320" algn="just">
              <a:spcBef>
                <a:spcPts val="0"/>
              </a:spcBef>
              <a:buNone/>
            </a:pPr>
            <a:r>
              <a:rPr lang="en-US" sz="2000" dirty="0" smtClean="0"/>
              <a:t>But in the PWM modes, there is a buffer between us and the OCR0 register. When we read/write a value from/into the OCR0 we are dealing with the buffer. The contents of the buffer will be loaded into the OCR0 register only when the TCNT0 reaches to its top most value.</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DC motors</a:t>
            </a:r>
          </a:p>
          <a:p>
            <a:pPr marL="0" indent="457200" algn="just">
              <a:spcBef>
                <a:spcPts val="0"/>
              </a:spcBef>
              <a:buNone/>
            </a:pPr>
            <a:r>
              <a:rPr lang="en-US" sz="2000" dirty="0" smtClean="0"/>
              <a:t>As the load increases, the rpm is decreased, unless the current or voltage provided to the motor is increased, which in turn increases the torque.</a:t>
            </a:r>
          </a:p>
          <a:p>
            <a:pPr marL="0" indent="457200" algn="just">
              <a:spcBef>
                <a:spcPts val="0"/>
              </a:spcBef>
              <a:buNone/>
            </a:pPr>
            <a:r>
              <a:rPr lang="en-US" sz="2000" dirty="0" smtClean="0"/>
              <a:t>With a fixed voltage, as the load increases, the current (power) consumption of a DC motor is increased. If we overload the motor it will stall, and that can damage the motor due to the heat generated by high current consumption.</a:t>
            </a:r>
          </a:p>
          <a:p>
            <a:pPr marL="0" indent="45720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40</a:t>
            </a:fld>
            <a:endParaRPr lang="en-US" dirty="0"/>
          </a:p>
        </p:txBody>
      </p:sp>
      <p:sp>
        <p:nvSpPr>
          <p:cNvPr id="6" name="Rectangle 5"/>
          <p:cNvSpPr/>
          <p:nvPr/>
        </p:nvSpPr>
        <p:spPr>
          <a:xfrm>
            <a:off x="755576" y="1417638"/>
            <a:ext cx="7893124" cy="769441"/>
          </a:xfrm>
          <a:prstGeom prst="rect">
            <a:avLst/>
          </a:prstGeom>
        </p:spPr>
        <p:txBody>
          <a:bodyPr wrap="square">
            <a:spAutoFit/>
          </a:bodyPr>
          <a:lstStyle/>
          <a:p>
            <a:r>
              <a:rPr lang="en-US" sz="2400" dirty="0">
                <a:solidFill>
                  <a:srgbClr val="FF0000"/>
                </a:solidFill>
              </a:rPr>
              <a:t>Example 16-11 </a:t>
            </a:r>
          </a:p>
          <a:p>
            <a:r>
              <a:rPr lang="en-US" sz="2000" dirty="0"/>
              <a:t>Draw the wave generated by the following program. Assume XTAL = 1 MHz. </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00" y="2175651"/>
            <a:ext cx="7315200" cy="4133669"/>
          </a:xfrm>
          <a:prstGeom prst="rect">
            <a:avLst/>
          </a:prstGeo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41</a:t>
            </a:fld>
            <a:endParaRPr lang="en-US" dirty="0"/>
          </a:p>
        </p:txBody>
      </p:sp>
      <p:sp>
        <p:nvSpPr>
          <p:cNvPr id="6" name="Rectangle 5"/>
          <p:cNvSpPr/>
          <p:nvPr/>
        </p:nvSpPr>
        <p:spPr>
          <a:xfrm>
            <a:off x="827584" y="1431904"/>
            <a:ext cx="7488832" cy="3231654"/>
          </a:xfrm>
          <a:prstGeom prst="rect">
            <a:avLst/>
          </a:prstGeom>
        </p:spPr>
        <p:txBody>
          <a:bodyPr wrap="square">
            <a:spAutoFit/>
          </a:bodyPr>
          <a:lstStyle/>
          <a:p>
            <a:r>
              <a:rPr lang="en-US" sz="2400" dirty="0">
                <a:solidFill>
                  <a:srgbClr val="0066FF"/>
                </a:solidFill>
              </a:rPr>
              <a:t>Solution: </a:t>
            </a:r>
          </a:p>
          <a:p>
            <a:pPr algn="just"/>
            <a:r>
              <a:rPr lang="en-US" sz="2000" dirty="0" smtClean="0"/>
              <a:t>The </a:t>
            </a:r>
            <a:r>
              <a:rPr lang="en-US" sz="2000" dirty="0"/>
              <a:t>wave generator is in non-inverted Fast PWM mode, which means that on compare match the </a:t>
            </a:r>
            <a:r>
              <a:rPr lang="en-US" sz="2000" dirty="0" smtClean="0"/>
              <a:t>OC0 </a:t>
            </a:r>
            <a:r>
              <a:rPr lang="en-US" sz="2000" dirty="0"/>
              <a:t>pin will be set high. The </a:t>
            </a:r>
            <a:r>
              <a:rPr lang="en-US" sz="2000" dirty="0" smtClean="0"/>
              <a:t>OCR0 </a:t>
            </a:r>
            <a:r>
              <a:rPr lang="en-US" sz="2000" dirty="0"/>
              <a:t>register is loaded with 99; so compare match occurs when </a:t>
            </a:r>
            <a:r>
              <a:rPr lang="en-US" sz="2000" dirty="0" smtClean="0"/>
              <a:t>TCNT0 </a:t>
            </a:r>
            <a:r>
              <a:rPr lang="en-US" sz="2000" dirty="0"/>
              <a:t>reaches 99. When the timer reaches the top value and over-flows, the interrupt request occurs, and the </a:t>
            </a:r>
            <a:r>
              <a:rPr lang="en-US" sz="2000" dirty="0" smtClean="0"/>
              <a:t>OCR0 </a:t>
            </a:r>
            <a:r>
              <a:rPr lang="en-US" sz="2000" dirty="0"/>
              <a:t>buffer is loaded with 157 (the two's </a:t>
            </a:r>
            <a:r>
              <a:rPr lang="en-US" sz="2000" dirty="0" smtClean="0"/>
              <a:t>complement </a:t>
            </a:r>
            <a:r>
              <a:rPr lang="en-US" sz="2000" dirty="0"/>
              <a:t>of 99). The next time that the timer reaches the top value, the contents of the </a:t>
            </a:r>
            <a:r>
              <a:rPr lang="en-US" sz="2000" dirty="0" smtClean="0"/>
              <a:t>OCR0 </a:t>
            </a:r>
            <a:r>
              <a:rPr lang="en-US" sz="2000" dirty="0"/>
              <a:t>buffer (157) will be loaded into the </a:t>
            </a:r>
            <a:r>
              <a:rPr lang="en-US" sz="2000" dirty="0" smtClean="0"/>
              <a:t>OCR0 </a:t>
            </a:r>
            <a:r>
              <a:rPr lang="en-US" sz="2000" dirty="0"/>
              <a:t>register. Then the second interrupt occurs and the </a:t>
            </a:r>
            <a:r>
              <a:rPr lang="en-US" sz="2000" dirty="0" smtClean="0"/>
              <a:t>OCR0 </a:t>
            </a:r>
            <a:r>
              <a:rPr lang="en-US" sz="2000" dirty="0"/>
              <a:t>buffer will be loaded with 99 (the two's complement of 157). </a:t>
            </a:r>
          </a:p>
          <a:p>
            <a:pPr algn="just"/>
            <a:endParaRPr lang="en-US" sz="20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42</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08" y="1700809"/>
            <a:ext cx="7315200" cy="4089925"/>
          </a:xfrm>
          <a:prstGeom prst="rect">
            <a:avLst/>
          </a:prstGeom>
        </p:spPr>
      </p:pic>
    </p:spTree>
    <p:extLst>
      <p:ext uri="{BB962C8B-B14F-4D97-AF65-F5344CB8AC3E}">
        <p14:creationId xmlns:p14="http://schemas.microsoft.com/office/powerpoint/2010/main" val="95617450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43</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Phase correct PWM mode programming of timer0</a:t>
            </a:r>
          </a:p>
          <a:p>
            <a:pPr marL="0" indent="274320" algn="just">
              <a:spcBef>
                <a:spcPts val="0"/>
              </a:spcBef>
              <a:buNone/>
            </a:pPr>
            <a:r>
              <a:rPr lang="en-US" sz="2400" dirty="0" smtClean="0"/>
              <a:t>In the Phase correct PWM, the TCNT0 goes up and down like a yo-yo! First it counts up until it reaches the top value. Then it counts down until it reaches zero. The TOV0 flag is set whenever it reaches zero.</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5124" name="Picture 4"/>
          <p:cNvPicPr>
            <a:picLocks noChangeAspect="1" noChangeArrowheads="1"/>
          </p:cNvPicPr>
          <p:nvPr/>
        </p:nvPicPr>
        <p:blipFill>
          <a:blip r:embed="rId3" cstate="print"/>
          <a:srcRect/>
          <a:stretch>
            <a:fillRect/>
          </a:stretch>
        </p:blipFill>
        <p:spPr bwMode="auto">
          <a:xfrm>
            <a:off x="1001216" y="3609312"/>
            <a:ext cx="7315200" cy="22679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44</a:t>
            </a:fld>
            <a:endParaRPr lang="en-US" dirty="0"/>
          </a:p>
        </p:txBody>
      </p:sp>
      <p:pic>
        <p:nvPicPr>
          <p:cNvPr id="3" name="Picture 2"/>
          <p:cNvPicPr>
            <a:picLocks noChangeAspect="1"/>
          </p:cNvPicPr>
          <p:nvPr/>
        </p:nvPicPr>
        <p:blipFill>
          <a:blip r:embed="rId3"/>
          <a:stretch>
            <a:fillRect/>
          </a:stretch>
        </p:blipFill>
        <p:spPr>
          <a:xfrm>
            <a:off x="442174" y="1536682"/>
            <a:ext cx="8229600" cy="4141102"/>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45</a:t>
            </a:fld>
            <a:endParaRPr lang="en-US" dirty="0"/>
          </a:p>
        </p:txBody>
      </p:sp>
      <p:pic>
        <p:nvPicPr>
          <p:cNvPr id="6" name="Picture 5"/>
          <p:cNvPicPr>
            <a:picLocks noChangeAspect="1"/>
          </p:cNvPicPr>
          <p:nvPr/>
        </p:nvPicPr>
        <p:blipFill>
          <a:blip r:embed="rId3"/>
          <a:stretch>
            <a:fillRect/>
          </a:stretch>
        </p:blipFill>
        <p:spPr>
          <a:xfrm>
            <a:off x="457200" y="1844824"/>
            <a:ext cx="8229600" cy="3090960"/>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46</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DC motors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stretch>
            <a:fillRect/>
          </a:stretch>
        </p:blipFill>
        <p:spPr>
          <a:xfrm>
            <a:off x="489438" y="1536682"/>
            <a:ext cx="8229600" cy="3456558"/>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47</a:t>
            </a:fld>
            <a:endParaRPr lang="en-US" dirty="0"/>
          </a:p>
        </p:txBody>
      </p:sp>
      <p:pic>
        <p:nvPicPr>
          <p:cNvPr id="3" name="Picture 2"/>
          <p:cNvPicPr>
            <a:picLocks noChangeAspect="1"/>
          </p:cNvPicPr>
          <p:nvPr/>
        </p:nvPicPr>
        <p:blipFill>
          <a:blip r:embed="rId3"/>
          <a:stretch>
            <a:fillRect/>
          </a:stretch>
        </p:blipFill>
        <p:spPr>
          <a:xfrm>
            <a:off x="623756" y="1417638"/>
            <a:ext cx="8229600" cy="288946"/>
          </a:xfrm>
          <a:prstGeom prst="rect">
            <a:avLst/>
          </a:prstGeom>
        </p:spPr>
      </p:pic>
      <p:pic>
        <p:nvPicPr>
          <p:cNvPr id="9" name="Picture 8"/>
          <p:cNvPicPr>
            <a:picLocks noChangeAspect="1"/>
          </p:cNvPicPr>
          <p:nvPr/>
        </p:nvPicPr>
        <p:blipFill>
          <a:blip r:embed="rId4"/>
          <a:stretch>
            <a:fillRect/>
          </a:stretch>
        </p:blipFill>
        <p:spPr>
          <a:xfrm>
            <a:off x="457200" y="1751619"/>
            <a:ext cx="8229600" cy="1618038"/>
          </a:xfrm>
          <a:prstGeom prst="rect">
            <a:avLst/>
          </a:prstGeom>
        </p:spPr>
      </p:pic>
      <p:pic>
        <p:nvPicPr>
          <p:cNvPr id="10" name="Picture 9"/>
          <p:cNvPicPr>
            <a:picLocks noChangeAspect="1"/>
          </p:cNvPicPr>
          <p:nvPr/>
        </p:nvPicPr>
        <p:blipFill>
          <a:blip r:embed="rId5"/>
          <a:stretch>
            <a:fillRect/>
          </a:stretch>
        </p:blipFill>
        <p:spPr>
          <a:xfrm>
            <a:off x="1371600" y="3178193"/>
            <a:ext cx="6400800" cy="3260707"/>
          </a:xfrm>
          <a:prstGeom prst="rect">
            <a:avLst/>
          </a:prstGeom>
        </p:spPr>
      </p:pic>
      <p:pic>
        <p:nvPicPr>
          <p:cNvPr id="11" name="Picture 10"/>
          <p:cNvPicPr>
            <a:picLocks noChangeAspect="1"/>
          </p:cNvPicPr>
          <p:nvPr/>
        </p:nvPicPr>
        <p:blipFill>
          <a:blip r:embed="rId6"/>
          <a:stretch>
            <a:fillRect/>
          </a:stretch>
        </p:blipFill>
        <p:spPr>
          <a:xfrm>
            <a:off x="1691680" y="6527861"/>
            <a:ext cx="2743200" cy="203078"/>
          </a:xfrm>
          <a:prstGeom prst="rect">
            <a:avLst/>
          </a:prstGeom>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48</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000" dirty="0" smtClean="0"/>
              <a:t>So the duty cycle can be calculated using formula in non-inverted mode: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457200" y="2420888"/>
            <a:ext cx="8229600" cy="1970393"/>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49</a:t>
            </a:fld>
            <a:endParaRPr lang="en-US" dirty="0"/>
          </a:p>
        </p:txBody>
      </p:sp>
      <p:sp>
        <p:nvSpPr>
          <p:cNvPr id="6" name="Rectangle 5"/>
          <p:cNvSpPr/>
          <p:nvPr/>
        </p:nvSpPr>
        <p:spPr>
          <a:xfrm>
            <a:off x="755576" y="1578927"/>
            <a:ext cx="7560840" cy="2369880"/>
          </a:xfrm>
          <a:prstGeom prst="rect">
            <a:avLst/>
          </a:prstGeom>
        </p:spPr>
        <p:txBody>
          <a:bodyPr wrap="square">
            <a:spAutoFit/>
          </a:bodyPr>
          <a:lstStyle/>
          <a:p>
            <a:r>
              <a:rPr lang="en-US" sz="2400" dirty="0">
                <a:solidFill>
                  <a:srgbClr val="FF0000"/>
                </a:solidFill>
              </a:rPr>
              <a:t>Example 16-12 </a:t>
            </a:r>
          </a:p>
          <a:p>
            <a:r>
              <a:rPr lang="en-US" sz="2000" dirty="0"/>
              <a:t>Find the value for </a:t>
            </a:r>
            <a:r>
              <a:rPr lang="en-US" sz="2000" dirty="0" smtClean="0"/>
              <a:t>TCCR0 </a:t>
            </a:r>
            <a:r>
              <a:rPr lang="en-US" sz="2000" dirty="0"/>
              <a:t>for Phase correct PWM, non-inverted PWM wave generator, and no prescaler. </a:t>
            </a:r>
          </a:p>
          <a:p>
            <a:r>
              <a:rPr lang="en-US" sz="2400" dirty="0">
                <a:solidFill>
                  <a:srgbClr val="0066FF"/>
                </a:solidFill>
              </a:rPr>
              <a:t>Solution</a:t>
            </a:r>
            <a:r>
              <a:rPr lang="en-US" sz="2400" dirty="0" smtClean="0">
                <a:solidFill>
                  <a:srgbClr val="0066FF"/>
                </a:solidFill>
              </a:rPr>
              <a:t>:</a:t>
            </a:r>
          </a:p>
          <a:p>
            <a:r>
              <a:rPr lang="en-US" sz="2000" dirty="0" smtClean="0"/>
              <a:t>WGM01:00=01= </a:t>
            </a:r>
            <a:r>
              <a:rPr lang="en-US" sz="2000" dirty="0"/>
              <a:t>Phase correct PWM mode </a:t>
            </a:r>
            <a:endParaRPr lang="en-US" sz="2000" dirty="0" smtClean="0"/>
          </a:p>
          <a:p>
            <a:r>
              <a:rPr lang="en-US" sz="2000" dirty="0" smtClean="0"/>
              <a:t>COM01:00=10= </a:t>
            </a:r>
            <a:r>
              <a:rPr lang="en-US" sz="2000" dirty="0"/>
              <a:t>Non-inverted PWM </a:t>
            </a:r>
            <a:endParaRPr lang="en-US" sz="2000" dirty="0" smtClean="0"/>
          </a:p>
          <a:p>
            <a:r>
              <a:rPr lang="en-US" sz="2000" dirty="0" smtClean="0"/>
              <a:t>CS02:00=001=No </a:t>
            </a:r>
            <a:r>
              <a:rPr lang="en-US" sz="2000" dirty="0"/>
              <a:t>prescaler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151960"/>
            <a:ext cx="7315200" cy="65791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dirty="0"/>
          </a:p>
        </p:txBody>
      </p:sp>
      <p:sp>
        <p:nvSpPr>
          <p:cNvPr id="8" name="Content Placeholder 7"/>
          <p:cNvSpPr>
            <a:spLocks noGrp="1"/>
          </p:cNvSpPr>
          <p:nvPr>
            <p:ph sz="quarter" idx="1"/>
          </p:nvPr>
        </p:nvSpPr>
        <p:spPr>
          <a:xfrm>
            <a:off x="914400" y="1447800"/>
            <a:ext cx="7772400" cy="1123944"/>
          </a:xfrm>
        </p:spPr>
        <p:txBody>
          <a:bodyPr>
            <a:normAutofit/>
          </a:bodyPr>
          <a:lstStyle/>
          <a:p>
            <a:pPr>
              <a:buNone/>
            </a:pPr>
            <a:r>
              <a:rPr lang="en-US" sz="2400" b="1" dirty="0" smtClean="0"/>
              <a:t>Unidirectional control</a:t>
            </a:r>
          </a:p>
          <a:p>
            <a:pPr marL="0" indent="274320" algn="just">
              <a:spcBef>
                <a:spcPts val="0"/>
              </a:spcBef>
              <a:buNone/>
            </a:pPr>
            <a:r>
              <a:rPr lang="en-US" sz="2000" dirty="0" smtClean="0"/>
              <a:t>Figure 16-1 shows the DC motor rotation for clockwise (CW) and   counterclockwise (CCW) rotations.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026" name="Picture 2"/>
          <p:cNvPicPr>
            <a:picLocks noChangeAspect="1" noChangeArrowheads="1"/>
          </p:cNvPicPr>
          <p:nvPr/>
        </p:nvPicPr>
        <p:blipFill>
          <a:blip r:embed="rId3" cstate="print"/>
          <a:srcRect/>
          <a:stretch>
            <a:fillRect/>
          </a:stretch>
        </p:blipFill>
        <p:spPr bwMode="auto">
          <a:xfrm>
            <a:off x="1285852" y="2507437"/>
            <a:ext cx="6480000" cy="378694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50</a:t>
            </a:fld>
            <a:endParaRPr lang="en-US" dirty="0"/>
          </a:p>
        </p:txBody>
      </p:sp>
      <p:sp>
        <p:nvSpPr>
          <p:cNvPr id="6" name="Rectangle 5"/>
          <p:cNvSpPr/>
          <p:nvPr/>
        </p:nvSpPr>
        <p:spPr>
          <a:xfrm>
            <a:off x="914738" y="1451377"/>
            <a:ext cx="7473686" cy="2062103"/>
          </a:xfrm>
          <a:prstGeom prst="rect">
            <a:avLst/>
          </a:prstGeom>
        </p:spPr>
        <p:txBody>
          <a:bodyPr wrap="square">
            <a:spAutoFit/>
          </a:bodyPr>
          <a:lstStyle/>
          <a:p>
            <a:r>
              <a:rPr lang="en-US" sz="2400" dirty="0">
                <a:solidFill>
                  <a:srgbClr val="FF0000"/>
                </a:solidFill>
              </a:rPr>
              <a:t>Example 16-13 </a:t>
            </a:r>
          </a:p>
          <a:p>
            <a:pPr algn="just"/>
            <a:r>
              <a:rPr lang="en-US" sz="2000" dirty="0"/>
              <a:t>Assuming XTAL = 8 MHz, using non-inverted mode, write a program that generates a </a:t>
            </a:r>
            <a:r>
              <a:rPr lang="en-US" sz="2000" dirty="0" smtClean="0"/>
              <a:t>wave </a:t>
            </a:r>
            <a:r>
              <a:rPr lang="en-US" sz="2000" dirty="0"/>
              <a:t>with frequency of 15,686 Hz and duty cycle of 75%. </a:t>
            </a:r>
          </a:p>
          <a:p>
            <a:r>
              <a:rPr lang="en-US" sz="2400" dirty="0">
                <a:solidFill>
                  <a:srgbClr val="0066FF"/>
                </a:solidFill>
              </a:rPr>
              <a:t>Solution</a:t>
            </a:r>
            <a:r>
              <a:rPr lang="en-US" sz="2400" dirty="0" smtClean="0">
                <a:solidFill>
                  <a:srgbClr val="0066FF"/>
                </a:solidFill>
              </a:rPr>
              <a:t>:</a:t>
            </a:r>
          </a:p>
          <a:p>
            <a:r>
              <a:rPr lang="pt-BR" sz="2000" dirty="0" smtClean="0"/>
              <a:t>15,686=8M/(510×N</a:t>
            </a:r>
            <a:r>
              <a:rPr lang="pt-BR" sz="2000" dirty="0"/>
              <a:t>) </a:t>
            </a:r>
            <a:r>
              <a:rPr lang="pt-BR" sz="2000" dirty="0" smtClean="0">
                <a:sym typeface="Symbol" panose="05050102010706020507" pitchFamily="18" charset="2"/>
              </a:rPr>
              <a:t></a:t>
            </a:r>
            <a:r>
              <a:rPr lang="pt-BR" sz="2000" dirty="0" smtClean="0"/>
              <a:t> N=8M/(15,626×510)=1 </a:t>
            </a:r>
            <a:r>
              <a:rPr lang="pt-BR" sz="2000" dirty="0" smtClean="0">
                <a:sym typeface="Symbol" panose="05050102010706020507" pitchFamily="18" charset="2"/>
              </a:rPr>
              <a:t> </a:t>
            </a:r>
            <a:r>
              <a:rPr lang="pt-BR" sz="2000" dirty="0" smtClean="0"/>
              <a:t>Noprescaler </a:t>
            </a:r>
          </a:p>
          <a:p>
            <a:r>
              <a:rPr lang="pt-BR" sz="2000" dirty="0" smtClean="0"/>
              <a:t>75=OCR0×100/255 </a:t>
            </a:r>
            <a:r>
              <a:rPr lang="pt-BR" sz="2000" dirty="0">
                <a:sym typeface="Symbol" panose="05050102010706020507" pitchFamily="18" charset="2"/>
              </a:rPr>
              <a:t></a:t>
            </a:r>
            <a:r>
              <a:rPr lang="pt-BR" sz="2000" dirty="0" smtClean="0"/>
              <a:t> OCR0=75×255/100=191 </a:t>
            </a:r>
            <a:r>
              <a:rPr lang="pt-BR" sz="2000" dirty="0" smtClean="0">
                <a:sym typeface="Symbol" panose="05050102010706020507" pitchFamily="18" charset="2"/>
              </a:rPr>
              <a:t> </a:t>
            </a:r>
            <a:r>
              <a:rPr lang="pt-BR" sz="2000" dirty="0">
                <a:sym typeface="Symbol" panose="05050102010706020507" pitchFamily="18" charset="2"/>
              </a:rPr>
              <a:t></a:t>
            </a:r>
            <a:r>
              <a:rPr lang="pt-BR" sz="2000" dirty="0" smtClean="0"/>
              <a:t> OCR0=191 </a:t>
            </a:r>
            <a:endParaRPr lang="en-US" sz="2000"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789040"/>
            <a:ext cx="7315200" cy="1308925"/>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51</a:t>
            </a:fld>
            <a:endParaRPr lang="en-US" dirty="0"/>
          </a:p>
        </p:txBody>
      </p:sp>
      <p:sp>
        <p:nvSpPr>
          <p:cNvPr id="6" name="Rectangle 5"/>
          <p:cNvSpPr/>
          <p:nvPr/>
        </p:nvSpPr>
        <p:spPr>
          <a:xfrm>
            <a:off x="755576" y="1421357"/>
            <a:ext cx="7560840" cy="2369880"/>
          </a:xfrm>
          <a:prstGeom prst="rect">
            <a:avLst/>
          </a:prstGeom>
        </p:spPr>
        <p:txBody>
          <a:bodyPr wrap="square">
            <a:spAutoFit/>
          </a:bodyPr>
          <a:lstStyle/>
          <a:p>
            <a:r>
              <a:rPr lang="en-US" sz="2400" dirty="0">
                <a:solidFill>
                  <a:srgbClr val="FF0000"/>
                </a:solidFill>
              </a:rPr>
              <a:t>Example 16-14 </a:t>
            </a:r>
          </a:p>
          <a:p>
            <a:r>
              <a:rPr lang="en-US" sz="2000" dirty="0"/>
              <a:t>Find the value for TCCRO for Phase correct PWM, inverted PWM wave generator, and prescaler = 256. </a:t>
            </a:r>
          </a:p>
          <a:p>
            <a:r>
              <a:rPr lang="en-US" sz="2400" dirty="0">
                <a:solidFill>
                  <a:srgbClr val="0066FF"/>
                </a:solidFill>
              </a:rPr>
              <a:t>Solution: </a:t>
            </a:r>
            <a:endParaRPr lang="en-US" sz="2400" dirty="0" smtClean="0">
              <a:solidFill>
                <a:srgbClr val="0066FF"/>
              </a:solidFill>
            </a:endParaRPr>
          </a:p>
          <a:p>
            <a:r>
              <a:rPr lang="pt-BR" sz="2000" dirty="0"/>
              <a:t>WGM01:00 = 01 = Phase correct PWM mode </a:t>
            </a:r>
            <a:endParaRPr lang="pt-BR" sz="2000" dirty="0" smtClean="0"/>
          </a:p>
          <a:p>
            <a:r>
              <a:rPr lang="pt-BR" sz="2000" dirty="0" smtClean="0"/>
              <a:t>COM01:00 </a:t>
            </a:r>
            <a:r>
              <a:rPr lang="pt-BR" sz="2000" dirty="0"/>
              <a:t>= 11 = Inverted PWM </a:t>
            </a:r>
            <a:endParaRPr lang="pt-BR" sz="2000" dirty="0" smtClean="0"/>
          </a:p>
          <a:p>
            <a:r>
              <a:rPr lang="pt-BR" sz="2000" dirty="0" smtClean="0"/>
              <a:t>CS02:00 </a:t>
            </a:r>
            <a:r>
              <a:rPr lang="pt-BR" sz="2000" dirty="0"/>
              <a:t>= 100 = Scale 256 </a:t>
            </a: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92" y="4017640"/>
            <a:ext cx="7315200" cy="707504"/>
          </a:xfrm>
          <a:prstGeom prst="rect">
            <a:avLst/>
          </a:prstGeom>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52</a:t>
            </a:fld>
            <a:endParaRPr lang="en-US" dirty="0"/>
          </a:p>
        </p:txBody>
      </p:sp>
      <p:sp>
        <p:nvSpPr>
          <p:cNvPr id="3" name="Rectangle 2"/>
          <p:cNvSpPr/>
          <p:nvPr/>
        </p:nvSpPr>
        <p:spPr>
          <a:xfrm>
            <a:off x="755576" y="1578927"/>
            <a:ext cx="7704856" cy="2062103"/>
          </a:xfrm>
          <a:prstGeom prst="rect">
            <a:avLst/>
          </a:prstGeom>
        </p:spPr>
        <p:txBody>
          <a:bodyPr wrap="square">
            <a:spAutoFit/>
          </a:bodyPr>
          <a:lstStyle/>
          <a:p>
            <a:r>
              <a:rPr lang="en-US" sz="2400" dirty="0">
                <a:solidFill>
                  <a:srgbClr val="FF0000"/>
                </a:solidFill>
              </a:rPr>
              <a:t>Example 16-15 </a:t>
            </a:r>
          </a:p>
          <a:p>
            <a:pPr algn="just"/>
            <a:r>
              <a:rPr lang="en-US" sz="2000" dirty="0"/>
              <a:t>Assuming XTAL = 8 MHz, using inverted mode, write a program that generates a wave with frequency of 61 Hz and duty cycle of 87.5%. </a:t>
            </a:r>
          </a:p>
          <a:p>
            <a:r>
              <a:rPr lang="en-US" sz="2400" dirty="0">
                <a:solidFill>
                  <a:srgbClr val="0066FF"/>
                </a:solidFill>
              </a:rPr>
              <a:t>Solution: </a:t>
            </a:r>
            <a:endParaRPr lang="en-US" sz="2400" dirty="0" smtClean="0">
              <a:solidFill>
                <a:srgbClr val="0066FF"/>
              </a:solidFill>
            </a:endParaRPr>
          </a:p>
          <a:p>
            <a:r>
              <a:rPr lang="pt-BR" sz="2000" dirty="0" smtClean="0"/>
              <a:t>61=8M</a:t>
            </a:r>
            <a:r>
              <a:rPr lang="pt-BR" sz="2000" dirty="0"/>
              <a:t>/(510 x N) </a:t>
            </a:r>
            <a:r>
              <a:rPr lang="pt-BR" sz="2000" dirty="0" smtClean="0">
                <a:sym typeface="Symbol" panose="05050102010706020507" pitchFamily="18" charset="2"/>
              </a:rPr>
              <a:t> </a:t>
            </a:r>
            <a:r>
              <a:rPr lang="pt-BR" sz="2000" dirty="0" smtClean="0"/>
              <a:t>N=8M</a:t>
            </a:r>
            <a:r>
              <a:rPr lang="pt-BR" sz="2000" dirty="0"/>
              <a:t>/(</a:t>
            </a:r>
            <a:r>
              <a:rPr lang="pt-BR" sz="2000" dirty="0" smtClean="0"/>
              <a:t>61×510)= </a:t>
            </a:r>
            <a:r>
              <a:rPr lang="pt-BR" sz="2000" dirty="0"/>
              <a:t>256 </a:t>
            </a:r>
            <a:r>
              <a:rPr lang="pt-BR" sz="2000" dirty="0" smtClean="0"/>
              <a:t>87.5= </a:t>
            </a:r>
            <a:r>
              <a:rPr lang="pt-BR" sz="2000" dirty="0"/>
              <a:t>100 x (</a:t>
            </a:r>
            <a:r>
              <a:rPr lang="pt-BR" sz="2000" dirty="0" smtClean="0"/>
              <a:t>255–OCR0)/</a:t>
            </a:r>
            <a:r>
              <a:rPr lang="pt-BR" sz="2000" dirty="0"/>
              <a:t>255 </a:t>
            </a:r>
            <a:r>
              <a:rPr lang="pt-BR" sz="2000" dirty="0">
                <a:sym typeface="Symbol" panose="05050102010706020507" pitchFamily="18" charset="2"/>
              </a:rPr>
              <a:t></a:t>
            </a:r>
            <a:r>
              <a:rPr lang="pt-BR" sz="2000" dirty="0" smtClean="0"/>
              <a:t> 255–OCR0=(255×87.5</a:t>
            </a:r>
            <a:r>
              <a:rPr lang="pt-BR" sz="2000" dirty="0"/>
              <a:t>)/</a:t>
            </a:r>
            <a:r>
              <a:rPr lang="pt-BR" sz="2000" dirty="0" smtClean="0"/>
              <a:t>100=223 </a:t>
            </a:r>
            <a:r>
              <a:rPr lang="pt-BR" sz="2000" dirty="0">
                <a:sym typeface="Symbol" panose="05050102010706020507" pitchFamily="18" charset="2"/>
              </a:rPr>
              <a:t></a:t>
            </a:r>
            <a:r>
              <a:rPr lang="pt-BR" sz="2000" dirty="0" smtClean="0"/>
              <a:t> OCR0=32 </a:t>
            </a: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9592" y="3933056"/>
            <a:ext cx="7315200" cy="1413292"/>
          </a:xfrm>
          <a:prstGeom prst="rect">
            <a:avLst/>
          </a:prstGeo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53</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spcBef>
                <a:spcPts val="0"/>
              </a:spcBef>
              <a:buNone/>
            </a:pPr>
            <a:r>
              <a:rPr lang="en-US" sz="2400" b="1" dirty="0" smtClean="0"/>
              <a:t>Difference between the wave generated by phase correct PWM and Fast PWM</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
        <p:nvSpPr>
          <p:cNvPr id="3" name="Rectangle 2"/>
          <p:cNvSpPr/>
          <p:nvPr/>
        </p:nvSpPr>
        <p:spPr>
          <a:xfrm>
            <a:off x="914400" y="2378887"/>
            <a:ext cx="7474024" cy="3670236"/>
          </a:xfrm>
          <a:prstGeom prst="rect">
            <a:avLst/>
          </a:prstGeom>
        </p:spPr>
        <p:txBody>
          <a:bodyPr wrap="square">
            <a:spAutoFit/>
          </a:bodyPr>
          <a:lstStyle/>
          <a:p>
            <a:pPr indent="457200" algn="just">
              <a:lnSpc>
                <a:spcPct val="130000"/>
              </a:lnSpc>
            </a:pPr>
            <a:r>
              <a:rPr lang="en-US" sz="2000" dirty="0"/>
              <a:t>In non-inverted Fast PWM, the duty cycle of the generated wave is (</a:t>
            </a:r>
            <a:r>
              <a:rPr lang="en-US" sz="2000" dirty="0" smtClean="0"/>
              <a:t>OCR0 </a:t>
            </a:r>
            <a:r>
              <a:rPr lang="en-US" sz="2000" dirty="0"/>
              <a:t>+1)/256. </a:t>
            </a:r>
            <a:r>
              <a:rPr lang="en-US" sz="2000" dirty="0" smtClean="0"/>
              <a:t>Because </a:t>
            </a:r>
            <a:r>
              <a:rPr lang="en-US" sz="2000" dirty="0"/>
              <a:t>the value of </a:t>
            </a:r>
            <a:r>
              <a:rPr lang="en-US" sz="2000" dirty="0" smtClean="0"/>
              <a:t>OCR0 </a:t>
            </a:r>
            <a:r>
              <a:rPr lang="en-US" sz="2000" dirty="0"/>
              <a:t>is between 0 and 255, the duty cycle of the wave can be changed between 1/256 and 256/256. Therefore, in </a:t>
            </a:r>
            <a:r>
              <a:rPr lang="en-US" sz="2000" dirty="0" smtClean="0"/>
              <a:t>non-inverted </a:t>
            </a:r>
            <a:r>
              <a:rPr lang="en-US" sz="2000" dirty="0"/>
              <a:t>Fast PWM the duty cycle of wave cannot be 0% (unless we turn off the wave-form generator). </a:t>
            </a:r>
            <a:endParaRPr lang="en-US" sz="2000" dirty="0" smtClean="0"/>
          </a:p>
          <a:p>
            <a:pPr indent="457200" algn="just">
              <a:lnSpc>
                <a:spcPct val="130000"/>
              </a:lnSpc>
            </a:pPr>
            <a:r>
              <a:rPr lang="en-US" sz="2000" dirty="0" smtClean="0"/>
              <a:t>Similarly</a:t>
            </a:r>
            <a:r>
              <a:rPr lang="en-US" sz="2000" dirty="0"/>
              <a:t>, in inverted Fast PWM, the duty cycle changes between 0/256 and 255/256; thus, the duty cycle cannot be 100%. But in Phase correct PWM, the duty cycle changes between 0/255 and 255/255. Therefore, the wave can change between 0% (completely off) and 100% (completely on).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54</a:t>
            </a:fld>
            <a:endParaRPr lang="en-US" dirty="0"/>
          </a:p>
        </p:txBody>
      </p:sp>
      <p:pic>
        <p:nvPicPr>
          <p:cNvPr id="3" name="Picture 2"/>
          <p:cNvPicPr>
            <a:picLocks noChangeAspect="1"/>
          </p:cNvPicPr>
          <p:nvPr/>
        </p:nvPicPr>
        <p:blipFill>
          <a:blip r:embed="rId3"/>
          <a:stretch>
            <a:fillRect/>
          </a:stretch>
        </p:blipFill>
        <p:spPr>
          <a:xfrm>
            <a:off x="930404" y="1268760"/>
            <a:ext cx="7315200" cy="2951401"/>
          </a:xfrm>
          <a:prstGeom prst="rect">
            <a:avLst/>
          </a:prstGeom>
        </p:spPr>
      </p:pic>
      <p:pic>
        <p:nvPicPr>
          <p:cNvPr id="9" name="Picture 8"/>
          <p:cNvPicPr>
            <a:picLocks noChangeAspect="1"/>
          </p:cNvPicPr>
          <p:nvPr/>
        </p:nvPicPr>
        <p:blipFill>
          <a:blip r:embed="rId4"/>
          <a:stretch>
            <a:fillRect/>
          </a:stretch>
        </p:blipFill>
        <p:spPr>
          <a:xfrm>
            <a:off x="912128" y="4186987"/>
            <a:ext cx="7315200" cy="2944927"/>
          </a:xfrm>
          <a:prstGeom prst="rect">
            <a:avLst/>
          </a:prstGeo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55</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Generating waves using Timer2</a:t>
            </a:r>
          </a:p>
          <a:p>
            <a:pPr marL="0" indent="274320">
              <a:spcBef>
                <a:spcPts val="0"/>
              </a:spcBef>
              <a:buNone/>
            </a:pPr>
            <a:r>
              <a:rPr lang="en-US" sz="2000" dirty="0" smtClean="0"/>
              <a:t>Timer2 is an 8-bit timer. Therefore, it works similar to Timer0. the differences are register names, output port, and the prescaler values of  </a:t>
            </a:r>
            <a:r>
              <a:rPr lang="en-US" sz="2000" dirty="0" err="1" smtClean="0"/>
              <a:t>TCCRn</a:t>
            </a:r>
            <a:r>
              <a:rPr lang="en-US" sz="2000" dirty="0" smtClean="0"/>
              <a:t> register.</a:t>
            </a:r>
          </a:p>
          <a:p>
            <a:pPr marL="0" indent="0" algn="just">
              <a:spcBef>
                <a:spcPts val="0"/>
              </a:spcBef>
              <a:buNone/>
            </a:pPr>
            <a:r>
              <a:rPr lang="en-US" sz="2400" dirty="0" smtClean="0">
                <a:solidFill>
                  <a:srgbClr val="FF0000"/>
                </a:solidFill>
              </a:rPr>
              <a:t>Example </a:t>
            </a:r>
            <a:r>
              <a:rPr lang="en-US" sz="2400" dirty="0">
                <a:solidFill>
                  <a:srgbClr val="FF0000"/>
                </a:solidFill>
              </a:rPr>
              <a:t>16-15 </a:t>
            </a:r>
          </a:p>
          <a:p>
            <a:pPr marL="0" indent="0" algn="just">
              <a:spcBef>
                <a:spcPts val="0"/>
              </a:spcBef>
              <a:buNone/>
            </a:pPr>
            <a:r>
              <a:rPr lang="en-US" sz="2000" dirty="0"/>
              <a:t>Assuming XTAL = 8 MHz, using inverted mode, write a program that generates a wave with frequency of 61 Hz and duty cycle of 87.5%. </a:t>
            </a:r>
          </a:p>
          <a:p>
            <a:pPr marL="0" indent="0" algn="just">
              <a:spcBef>
                <a:spcPts val="0"/>
              </a:spcBef>
              <a:buNone/>
            </a:pPr>
            <a:r>
              <a:rPr lang="en-US" sz="2400" dirty="0">
                <a:solidFill>
                  <a:srgbClr val="0066FF"/>
                </a:solidFill>
              </a:rPr>
              <a:t>Solution: </a:t>
            </a:r>
            <a:endParaRPr lang="en-US" sz="2400" dirty="0" smtClean="0">
              <a:solidFill>
                <a:srgbClr val="0066FF"/>
              </a:solidFill>
            </a:endParaRPr>
          </a:p>
          <a:p>
            <a:pPr marL="0" indent="0" algn="just">
              <a:spcBef>
                <a:spcPts val="0"/>
              </a:spcBef>
              <a:buNone/>
            </a:pPr>
            <a:r>
              <a:rPr lang="pt-BR" sz="2000" dirty="0" smtClean="0"/>
              <a:t>61=8M</a:t>
            </a:r>
            <a:r>
              <a:rPr lang="pt-BR" sz="2000" dirty="0"/>
              <a:t>/(</a:t>
            </a:r>
            <a:r>
              <a:rPr lang="pt-BR" sz="2000" dirty="0" smtClean="0"/>
              <a:t>510×N) </a:t>
            </a:r>
            <a:r>
              <a:rPr lang="pt-BR" sz="2000" dirty="0" smtClean="0">
                <a:sym typeface="Symbol" panose="05050102010706020507" pitchFamily="18" charset="2"/>
              </a:rPr>
              <a:t></a:t>
            </a:r>
            <a:r>
              <a:rPr lang="pt-BR" sz="2000" dirty="0" smtClean="0"/>
              <a:t> N=8M</a:t>
            </a:r>
            <a:r>
              <a:rPr lang="pt-BR" sz="2000" dirty="0"/>
              <a:t>/(</a:t>
            </a:r>
            <a:r>
              <a:rPr lang="pt-BR" sz="2000" dirty="0" smtClean="0"/>
              <a:t>61×510) </a:t>
            </a:r>
            <a:r>
              <a:rPr lang="pt-BR" sz="2000" dirty="0"/>
              <a:t>256 </a:t>
            </a:r>
            <a:r>
              <a:rPr lang="pt-BR" sz="2000" dirty="0" smtClean="0"/>
              <a:t> 87.5 </a:t>
            </a:r>
            <a:r>
              <a:rPr lang="pt-BR" sz="2000" dirty="0"/>
              <a:t>= </a:t>
            </a:r>
            <a:r>
              <a:rPr lang="pt-BR" sz="2000" dirty="0" smtClean="0"/>
              <a:t>100×(255-OCR0)/</a:t>
            </a:r>
            <a:r>
              <a:rPr lang="pt-BR" sz="2000" dirty="0"/>
              <a:t>255 </a:t>
            </a:r>
            <a:r>
              <a:rPr lang="pt-BR" sz="2000" dirty="0" smtClean="0">
                <a:sym typeface="Symbol" panose="05050102010706020507" pitchFamily="18" charset="2"/>
              </a:rPr>
              <a:t></a:t>
            </a:r>
            <a:r>
              <a:rPr lang="pt-BR" sz="2000" dirty="0" smtClean="0"/>
              <a:t> 255-OCR0=(255×87.5</a:t>
            </a:r>
            <a:r>
              <a:rPr lang="pt-BR" sz="2000" dirty="0"/>
              <a:t>)/</a:t>
            </a:r>
            <a:r>
              <a:rPr lang="pt-BR" sz="2000" dirty="0" smtClean="0"/>
              <a:t>100=223 </a:t>
            </a:r>
            <a:r>
              <a:rPr lang="pt-BR" sz="2000" dirty="0" smtClean="0">
                <a:sym typeface="Symbol" panose="05050102010706020507" pitchFamily="18" charset="2"/>
              </a:rPr>
              <a:t></a:t>
            </a:r>
            <a:r>
              <a:rPr lang="pt-BR" sz="2000" dirty="0" smtClean="0"/>
              <a:t> OCR0=32</a:t>
            </a: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542612"/>
            <a:ext cx="7315200" cy="1622692"/>
          </a:xfrm>
          <a:prstGeom prst="rect">
            <a:avLst/>
          </a:prstGeom>
        </p:spPr>
      </p:pic>
    </p:spTree>
    <p:extLst>
      <p:ext uri="{BB962C8B-B14F-4D97-AF65-F5344CB8AC3E}">
        <p14:creationId xmlns:p14="http://schemas.microsoft.com/office/powerpoint/2010/main" val="30120852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56</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Generating waves using Timer2</a:t>
            </a:r>
          </a:p>
          <a:p>
            <a:pPr marL="0" indent="274320">
              <a:spcBef>
                <a:spcPts val="0"/>
              </a:spcBef>
              <a:buNone/>
            </a:pPr>
            <a:r>
              <a:rPr lang="en-US" sz="2000" dirty="0" smtClean="0"/>
              <a:t>Timer2 is an 8-bit timer. Therefore, it works similar to Timer0. the differences are register names, output port, and the prescaler values of </a:t>
            </a:r>
            <a:r>
              <a:rPr lang="en-US" sz="2000" dirty="0" err="1" smtClean="0"/>
              <a:t>TCCRn</a:t>
            </a:r>
            <a:r>
              <a:rPr lang="en-US" sz="2000" dirty="0" smtClean="0"/>
              <a:t> register</a:t>
            </a:r>
          </a:p>
          <a:p>
            <a:pPr marL="0" indent="0" algn="just">
              <a:spcBef>
                <a:spcPts val="0"/>
              </a:spcBef>
              <a:buNone/>
            </a:pPr>
            <a:r>
              <a:rPr lang="en-US" sz="2400" dirty="0">
                <a:solidFill>
                  <a:srgbClr val="FF0000"/>
                </a:solidFill>
              </a:rPr>
              <a:t>Example 16-16 </a:t>
            </a:r>
          </a:p>
          <a:p>
            <a:pPr marL="0" indent="0" algn="just">
              <a:spcBef>
                <a:spcPts val="0"/>
              </a:spcBef>
              <a:buNone/>
            </a:pPr>
            <a:r>
              <a:rPr lang="en-US" sz="2000" dirty="0"/>
              <a:t>Rewrite Example 16-15 using Timer2.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 </a:t>
            </a:r>
            <a:endParaRPr lang="en-US" sz="2400" dirty="0" smtClean="0">
              <a:solidFill>
                <a:srgbClr val="0066FF"/>
              </a:solidFill>
            </a:endParaRPr>
          </a:p>
          <a:p>
            <a:pPr marL="0" indent="0" algn="just">
              <a:spcBef>
                <a:spcPts val="0"/>
              </a:spcBef>
              <a:buNone/>
            </a:pPr>
            <a:r>
              <a:rPr lang="en-US" sz="2000" dirty="0" smtClean="0"/>
              <a:t>According </a:t>
            </a:r>
            <a:r>
              <a:rPr lang="en-US" sz="2000" dirty="0"/>
              <a:t>to Figure 9-11, the TCCR2 register should be loaded with: </a:t>
            </a: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192" y="3861048"/>
            <a:ext cx="7315200" cy="677333"/>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216" y="4620505"/>
            <a:ext cx="7315200" cy="1400783"/>
          </a:xfrm>
          <a:prstGeom prst="rect">
            <a:avLst/>
          </a:prstGeom>
        </p:spPr>
      </p:pic>
    </p:spTree>
    <p:extLst>
      <p:ext uri="{BB962C8B-B14F-4D97-AF65-F5344CB8AC3E}">
        <p14:creationId xmlns:p14="http://schemas.microsoft.com/office/powerpoint/2010/main" val="9422146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57</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8-bit programming in C</a:t>
            </a:r>
          </a:p>
          <a:p>
            <a:pPr marL="0" indent="0" algn="just">
              <a:spcBef>
                <a:spcPts val="0"/>
              </a:spcBef>
              <a:buNone/>
            </a:pPr>
            <a:r>
              <a:rPr lang="en-US" sz="2400" dirty="0">
                <a:solidFill>
                  <a:srgbClr val="FF0000"/>
                </a:solidFill>
              </a:rPr>
              <a:t>Example 16-17 (C version of Example 16-8) </a:t>
            </a:r>
          </a:p>
          <a:p>
            <a:pPr marL="0" indent="0" algn="just">
              <a:spcBef>
                <a:spcPts val="0"/>
              </a:spcBef>
              <a:buNone/>
            </a:pPr>
            <a:r>
              <a:rPr lang="en-US" sz="2000" dirty="0"/>
              <a:t>Rewrite the program of Example 16-8 using C.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endParaRPr lang="en-US" sz="2400" dirty="0" smtClean="0">
              <a:solidFill>
                <a:srgbClr val="0066FF"/>
              </a:solidFill>
            </a:endParaRP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143736"/>
            <a:ext cx="7315200" cy="1869440"/>
          </a:xfrm>
          <a:prstGeom prst="rect">
            <a:avLst/>
          </a:prstGeom>
        </p:spPr>
      </p:pic>
    </p:spTree>
    <p:extLst>
      <p:ext uri="{BB962C8B-B14F-4D97-AF65-F5344CB8AC3E}">
        <p14:creationId xmlns:p14="http://schemas.microsoft.com/office/powerpoint/2010/main" val="313204882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58</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lgn="just">
              <a:spcBef>
                <a:spcPts val="0"/>
              </a:spcBef>
              <a:buNone/>
            </a:pPr>
            <a:r>
              <a:rPr lang="en-US" sz="2400" dirty="0" smtClean="0">
                <a:solidFill>
                  <a:srgbClr val="FF0000"/>
                </a:solidFill>
              </a:rPr>
              <a:t>Example 16-18 </a:t>
            </a:r>
            <a:r>
              <a:rPr lang="en-US" sz="2400" dirty="0">
                <a:solidFill>
                  <a:srgbClr val="FF0000"/>
                </a:solidFill>
              </a:rPr>
              <a:t>(C version of Example </a:t>
            </a:r>
            <a:r>
              <a:rPr lang="en-US" sz="2400" dirty="0" smtClean="0">
                <a:solidFill>
                  <a:srgbClr val="FF0000"/>
                </a:solidFill>
              </a:rPr>
              <a:t>16-9) </a:t>
            </a:r>
            <a:endParaRPr lang="en-US" sz="2400" dirty="0">
              <a:solidFill>
                <a:srgbClr val="FF0000"/>
              </a:solidFill>
            </a:endParaRPr>
          </a:p>
          <a:p>
            <a:pPr marL="0" indent="0" algn="just">
              <a:spcBef>
                <a:spcPts val="0"/>
              </a:spcBef>
              <a:buNone/>
            </a:pPr>
            <a:r>
              <a:rPr lang="en-US" sz="2000" dirty="0"/>
              <a:t>Rewrite the program of Example </a:t>
            </a:r>
            <a:r>
              <a:rPr lang="en-US" sz="2000" dirty="0" smtClean="0"/>
              <a:t>16-9 </a:t>
            </a:r>
            <a:r>
              <a:rPr lang="en-US" sz="2000" dirty="0"/>
              <a:t>using C.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endParaRPr lang="en-US" sz="2400" dirty="0" smtClean="0">
              <a:solidFill>
                <a:srgbClr val="0066FF"/>
              </a:solidFill>
            </a:endParaRP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844093"/>
            <a:ext cx="7315200" cy="1881051"/>
          </a:xfrm>
          <a:prstGeom prst="rect">
            <a:avLst/>
          </a:prstGeom>
        </p:spPr>
      </p:pic>
    </p:spTree>
    <p:extLst>
      <p:ext uri="{BB962C8B-B14F-4D97-AF65-F5344CB8AC3E}">
        <p14:creationId xmlns:p14="http://schemas.microsoft.com/office/powerpoint/2010/main" val="55458189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59</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lgn="just">
              <a:spcBef>
                <a:spcPts val="0"/>
              </a:spcBef>
              <a:buNone/>
            </a:pPr>
            <a:r>
              <a:rPr lang="en-US" sz="2400" dirty="0" smtClean="0">
                <a:solidFill>
                  <a:srgbClr val="FF0000"/>
                </a:solidFill>
              </a:rPr>
              <a:t>Example 16-19 </a:t>
            </a:r>
            <a:r>
              <a:rPr lang="en-US" sz="2400" dirty="0">
                <a:solidFill>
                  <a:srgbClr val="FF0000"/>
                </a:solidFill>
              </a:rPr>
              <a:t>(C version of Example </a:t>
            </a:r>
            <a:r>
              <a:rPr lang="en-US" sz="2400" dirty="0" smtClean="0">
                <a:solidFill>
                  <a:srgbClr val="FF0000"/>
                </a:solidFill>
              </a:rPr>
              <a:t>16-10) </a:t>
            </a:r>
            <a:endParaRPr lang="en-US" sz="2400" dirty="0">
              <a:solidFill>
                <a:srgbClr val="FF0000"/>
              </a:solidFill>
            </a:endParaRPr>
          </a:p>
          <a:p>
            <a:pPr marL="0" indent="0" algn="just">
              <a:spcBef>
                <a:spcPts val="0"/>
              </a:spcBef>
              <a:buNone/>
            </a:pPr>
            <a:r>
              <a:rPr lang="en-US" sz="2000" dirty="0"/>
              <a:t>Rewrite the program of Example </a:t>
            </a:r>
            <a:r>
              <a:rPr lang="en-US" sz="2000" dirty="0" smtClean="0"/>
              <a:t>16-10 </a:t>
            </a:r>
            <a:r>
              <a:rPr lang="en-US" sz="2000" dirty="0"/>
              <a:t>using C.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endParaRPr lang="en-US" sz="2400" dirty="0" smtClean="0">
              <a:solidFill>
                <a:srgbClr val="0066FF"/>
              </a:solidFill>
            </a:endParaRP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110080"/>
            <a:ext cx="7315200" cy="1975104"/>
          </a:xfrm>
          <a:prstGeom prst="rect">
            <a:avLst/>
          </a:prstGeom>
        </p:spPr>
      </p:pic>
    </p:spTree>
    <p:extLst>
      <p:ext uri="{BB962C8B-B14F-4D97-AF65-F5344CB8AC3E}">
        <p14:creationId xmlns:p14="http://schemas.microsoft.com/office/powerpoint/2010/main" val="895879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smtClean="0"/>
              <a:t>See Table 16-1 for selected DC motors</a:t>
            </a: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2050" name="Picture 2"/>
          <p:cNvPicPr>
            <a:picLocks noChangeAspect="1" noChangeArrowheads="1"/>
          </p:cNvPicPr>
          <p:nvPr/>
        </p:nvPicPr>
        <p:blipFill>
          <a:blip r:embed="rId3" cstate="print"/>
          <a:srcRect/>
          <a:stretch>
            <a:fillRect/>
          </a:stretch>
        </p:blipFill>
        <p:spPr bwMode="auto">
          <a:xfrm>
            <a:off x="1000100" y="2285992"/>
            <a:ext cx="7200000" cy="17675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60</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lgn="just">
              <a:spcBef>
                <a:spcPts val="0"/>
              </a:spcBef>
              <a:buNone/>
            </a:pPr>
            <a:r>
              <a:rPr lang="en-US" sz="2400" dirty="0" smtClean="0">
                <a:solidFill>
                  <a:srgbClr val="FF0000"/>
                </a:solidFill>
              </a:rPr>
              <a:t>Example 16-20 </a:t>
            </a:r>
            <a:r>
              <a:rPr lang="en-US" sz="2400" dirty="0">
                <a:solidFill>
                  <a:srgbClr val="FF0000"/>
                </a:solidFill>
              </a:rPr>
              <a:t>(C version of Example </a:t>
            </a:r>
            <a:r>
              <a:rPr lang="en-US" sz="2400" dirty="0" smtClean="0">
                <a:solidFill>
                  <a:srgbClr val="FF0000"/>
                </a:solidFill>
              </a:rPr>
              <a:t>16-13) </a:t>
            </a:r>
            <a:endParaRPr lang="en-US" sz="2400" dirty="0">
              <a:solidFill>
                <a:srgbClr val="FF0000"/>
              </a:solidFill>
            </a:endParaRPr>
          </a:p>
          <a:p>
            <a:pPr marL="0" indent="0" algn="just">
              <a:spcBef>
                <a:spcPts val="0"/>
              </a:spcBef>
              <a:buNone/>
            </a:pPr>
            <a:r>
              <a:rPr lang="en-US" sz="2000" dirty="0"/>
              <a:t>Rewrite the program of Example </a:t>
            </a:r>
            <a:r>
              <a:rPr lang="en-US" sz="2000" dirty="0" smtClean="0"/>
              <a:t>16-13 </a:t>
            </a:r>
            <a:r>
              <a:rPr lang="en-US" sz="2000" dirty="0"/>
              <a:t>using C.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endParaRPr lang="en-US" sz="2400" dirty="0" smtClean="0">
              <a:solidFill>
                <a:srgbClr val="0066FF"/>
              </a:solidFill>
            </a:endParaRP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884747"/>
            <a:ext cx="7315200" cy="1768389"/>
          </a:xfrm>
          <a:prstGeom prst="rect">
            <a:avLst/>
          </a:prstGeom>
        </p:spPr>
      </p:pic>
    </p:spTree>
    <p:extLst>
      <p:ext uri="{BB962C8B-B14F-4D97-AF65-F5344CB8AC3E}">
        <p14:creationId xmlns:p14="http://schemas.microsoft.com/office/powerpoint/2010/main" val="34552701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61</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lgn="just">
              <a:spcBef>
                <a:spcPts val="0"/>
              </a:spcBef>
              <a:buNone/>
            </a:pPr>
            <a:r>
              <a:rPr lang="en-US" sz="2400" dirty="0" smtClean="0">
                <a:solidFill>
                  <a:srgbClr val="FF0000"/>
                </a:solidFill>
              </a:rPr>
              <a:t>Example 16-21 </a:t>
            </a:r>
            <a:r>
              <a:rPr lang="en-US" sz="2400" dirty="0">
                <a:solidFill>
                  <a:srgbClr val="FF0000"/>
                </a:solidFill>
              </a:rPr>
              <a:t>(C version of Example </a:t>
            </a:r>
            <a:r>
              <a:rPr lang="en-US" sz="2400" dirty="0" smtClean="0">
                <a:solidFill>
                  <a:srgbClr val="FF0000"/>
                </a:solidFill>
              </a:rPr>
              <a:t>16-15) </a:t>
            </a:r>
            <a:endParaRPr lang="en-US" sz="2400" dirty="0">
              <a:solidFill>
                <a:srgbClr val="FF0000"/>
              </a:solidFill>
            </a:endParaRPr>
          </a:p>
          <a:p>
            <a:pPr marL="0" indent="0" algn="just">
              <a:spcBef>
                <a:spcPts val="0"/>
              </a:spcBef>
              <a:buNone/>
            </a:pPr>
            <a:r>
              <a:rPr lang="en-US" sz="2000" dirty="0"/>
              <a:t>Rewrite the program of Example </a:t>
            </a:r>
            <a:r>
              <a:rPr lang="en-US" sz="2000" dirty="0" smtClean="0"/>
              <a:t>16-15 </a:t>
            </a:r>
            <a:r>
              <a:rPr lang="en-US" sz="2000" dirty="0"/>
              <a:t>using C.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endParaRPr lang="en-US" sz="2400" dirty="0" smtClean="0">
              <a:solidFill>
                <a:srgbClr val="0066FF"/>
              </a:solidFill>
            </a:endParaRP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934172"/>
            <a:ext cx="7315200" cy="1934988"/>
          </a:xfrm>
          <a:prstGeom prst="rect">
            <a:avLst/>
          </a:prstGeom>
        </p:spPr>
      </p:pic>
    </p:spTree>
    <p:extLst>
      <p:ext uri="{BB962C8B-B14F-4D97-AF65-F5344CB8AC3E}">
        <p14:creationId xmlns:p14="http://schemas.microsoft.com/office/powerpoint/2010/main" val="309720671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16.2: PWM MODES IN 8-BIT TIMERS</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62</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lgn="just">
              <a:spcBef>
                <a:spcPts val="0"/>
              </a:spcBef>
              <a:buNone/>
            </a:pPr>
            <a:r>
              <a:rPr lang="en-US" sz="2400" dirty="0" smtClean="0">
                <a:solidFill>
                  <a:srgbClr val="FF0000"/>
                </a:solidFill>
              </a:rPr>
              <a:t>Example 16-22 </a:t>
            </a:r>
            <a:r>
              <a:rPr lang="en-US" sz="2400" dirty="0">
                <a:solidFill>
                  <a:srgbClr val="FF0000"/>
                </a:solidFill>
              </a:rPr>
              <a:t>(C version of Example </a:t>
            </a:r>
            <a:r>
              <a:rPr lang="en-US" sz="2400" dirty="0" smtClean="0">
                <a:solidFill>
                  <a:srgbClr val="FF0000"/>
                </a:solidFill>
              </a:rPr>
              <a:t>16-16) </a:t>
            </a:r>
            <a:endParaRPr lang="en-US" sz="2400" dirty="0">
              <a:solidFill>
                <a:srgbClr val="FF0000"/>
              </a:solidFill>
            </a:endParaRPr>
          </a:p>
          <a:p>
            <a:pPr marL="0" indent="0" algn="just">
              <a:spcBef>
                <a:spcPts val="0"/>
              </a:spcBef>
              <a:buNone/>
            </a:pPr>
            <a:r>
              <a:rPr lang="en-US" sz="2000" dirty="0"/>
              <a:t>Rewrite the program of Example </a:t>
            </a:r>
            <a:r>
              <a:rPr lang="en-US" sz="2000" dirty="0" smtClean="0"/>
              <a:t>16-16 using </a:t>
            </a:r>
            <a:r>
              <a:rPr lang="en-US" sz="2000" dirty="0"/>
              <a:t>C. </a:t>
            </a:r>
            <a:endParaRPr lang="en-US" sz="2000" dirty="0" smtClean="0"/>
          </a:p>
          <a:p>
            <a:pPr marL="0" indent="0" algn="just">
              <a:spcBef>
                <a:spcPts val="0"/>
              </a:spcBef>
              <a:buNone/>
            </a:pPr>
            <a:r>
              <a:rPr lang="en-US" sz="2400" dirty="0" smtClean="0">
                <a:solidFill>
                  <a:srgbClr val="0066FF"/>
                </a:solidFill>
              </a:rPr>
              <a:t>Solution</a:t>
            </a:r>
            <a:r>
              <a:rPr lang="en-US" sz="2400" dirty="0">
                <a:solidFill>
                  <a:srgbClr val="0066FF"/>
                </a:solidFill>
              </a:rPr>
              <a:t>:</a:t>
            </a:r>
            <a:endParaRPr lang="en-US" sz="2400" dirty="0" smtClean="0">
              <a:solidFill>
                <a:srgbClr val="0066FF"/>
              </a:solidFill>
            </a:endParaRP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2827418"/>
            <a:ext cx="7315200" cy="2041742"/>
          </a:xfrm>
          <a:prstGeom prst="rect">
            <a:avLst/>
          </a:prstGeom>
        </p:spPr>
      </p:pic>
    </p:spTree>
    <p:extLst>
      <p:ext uri="{BB962C8B-B14F-4D97-AF65-F5344CB8AC3E}">
        <p14:creationId xmlns:p14="http://schemas.microsoft.com/office/powerpoint/2010/main" val="31880740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63</a:t>
            </a:fld>
            <a:endParaRPr lang="en-US" dirty="0"/>
          </a:p>
        </p:txBody>
      </p:sp>
      <p:sp>
        <p:nvSpPr>
          <p:cNvPr id="8" name="Content Placeholder 7"/>
          <p:cNvSpPr>
            <a:spLocks noGrp="1"/>
          </p:cNvSpPr>
          <p:nvPr>
            <p:ph sz="quarter" idx="1"/>
          </p:nvPr>
        </p:nvSpPr>
        <p:spPr>
          <a:xfrm>
            <a:off x="914400" y="1447800"/>
            <a:ext cx="7772400" cy="469032"/>
          </a:xfrm>
        </p:spPr>
        <p:txBody>
          <a:bodyPr>
            <a:normAutofit/>
          </a:bodyPr>
          <a:lstStyle/>
          <a:p>
            <a:pPr>
              <a:buNone/>
            </a:pPr>
            <a:r>
              <a:rPr lang="en-US" sz="2400" b="1" dirty="0" smtClean="0"/>
              <a:t>Fast PWM Mode</a:t>
            </a:r>
          </a:p>
          <a:p>
            <a:pPr>
              <a:buNone/>
            </a:pPr>
            <a:endParaRPr lang="en-US" sz="2400" b="1"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948118" y="1916832"/>
            <a:ext cx="7315200" cy="527993"/>
          </a:xfrm>
          <a:prstGeom prst="rect">
            <a:avLst/>
          </a:prstGeom>
        </p:spPr>
      </p:pic>
      <p:pic>
        <p:nvPicPr>
          <p:cNvPr id="9" name="Picture 8"/>
          <p:cNvPicPr>
            <a:picLocks noChangeAspect="1"/>
          </p:cNvPicPr>
          <p:nvPr/>
        </p:nvPicPr>
        <p:blipFill>
          <a:blip r:embed="rId4"/>
          <a:stretch>
            <a:fillRect/>
          </a:stretch>
        </p:blipFill>
        <p:spPr>
          <a:xfrm>
            <a:off x="2319718" y="3052336"/>
            <a:ext cx="4572000" cy="2374400"/>
          </a:xfrm>
          <a:prstGeom prst="rect">
            <a:avLst/>
          </a:prstGeom>
        </p:spPr>
      </p:pic>
    </p:spTree>
    <p:extLst>
      <p:ext uri="{BB962C8B-B14F-4D97-AF65-F5344CB8AC3E}">
        <p14:creationId xmlns:p14="http://schemas.microsoft.com/office/powerpoint/2010/main" val="33695878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64</a:t>
            </a:fld>
            <a:endParaRPr lang="en-US" dirty="0"/>
          </a:p>
        </p:txBody>
      </p:sp>
      <p:sp>
        <p:nvSpPr>
          <p:cNvPr id="8" name="Content Placeholder 7"/>
          <p:cNvSpPr>
            <a:spLocks noGrp="1"/>
          </p:cNvSpPr>
          <p:nvPr>
            <p:ph sz="quarter" idx="1"/>
          </p:nvPr>
        </p:nvSpPr>
        <p:spPr>
          <a:xfrm>
            <a:off x="914400" y="1447800"/>
            <a:ext cx="7772400" cy="1045096"/>
          </a:xfrm>
        </p:spPr>
        <p:txBody>
          <a:bodyPr>
            <a:normAutofit lnSpcReduction="10000"/>
          </a:bodyPr>
          <a:lstStyle/>
          <a:p>
            <a:pPr>
              <a:buNone/>
            </a:pPr>
            <a:r>
              <a:rPr lang="en-US" sz="2400" b="1" dirty="0"/>
              <a:t>Fast PWM Mode</a:t>
            </a:r>
          </a:p>
          <a:p>
            <a:pPr marL="0" indent="274320" algn="just">
              <a:spcBef>
                <a:spcPts val="0"/>
              </a:spcBef>
              <a:buNone/>
            </a:pPr>
            <a:r>
              <a:rPr lang="en-US" sz="2000" dirty="0" smtClean="0"/>
              <a:t>We know that we have five Fast PWM modes in Timer1: modes 5, 6, 7, 14, and 15. In mode 5, 6, and 7 the top value is fixed at 0xFF, 0x1FF, and 0x3FF;</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762000" y="2508890"/>
            <a:ext cx="4114800" cy="2160349"/>
          </a:xfrm>
          <a:prstGeom prst="rect">
            <a:avLst/>
          </a:prstGeom>
        </p:spPr>
      </p:pic>
      <p:pic>
        <p:nvPicPr>
          <p:cNvPr id="9" name="Picture 8"/>
          <p:cNvPicPr>
            <a:picLocks noChangeAspect="1"/>
          </p:cNvPicPr>
          <p:nvPr/>
        </p:nvPicPr>
        <p:blipFill>
          <a:blip r:embed="rId4"/>
          <a:stretch>
            <a:fillRect/>
          </a:stretch>
        </p:blipFill>
        <p:spPr>
          <a:xfrm>
            <a:off x="5016584" y="2492896"/>
            <a:ext cx="4114800" cy="2297885"/>
          </a:xfrm>
          <a:prstGeom prst="rect">
            <a:avLst/>
          </a:prstGeom>
        </p:spPr>
      </p:pic>
      <p:pic>
        <p:nvPicPr>
          <p:cNvPr id="10" name="Picture 9"/>
          <p:cNvPicPr>
            <a:picLocks noChangeAspect="1"/>
          </p:cNvPicPr>
          <p:nvPr/>
        </p:nvPicPr>
        <p:blipFill>
          <a:blip r:embed="rId5"/>
          <a:stretch>
            <a:fillRect/>
          </a:stretch>
        </p:blipFill>
        <p:spPr>
          <a:xfrm>
            <a:off x="5007486" y="4664635"/>
            <a:ext cx="4114800" cy="2284328"/>
          </a:xfrm>
          <a:prstGeom prst="rect">
            <a:avLst/>
          </a:prstGeom>
        </p:spPr>
      </p:pic>
      <p:sp>
        <p:nvSpPr>
          <p:cNvPr id="12" name="Content Placeholder 7"/>
          <p:cNvSpPr txBox="1">
            <a:spLocks/>
          </p:cNvSpPr>
          <p:nvPr/>
        </p:nvSpPr>
        <p:spPr>
          <a:xfrm>
            <a:off x="793939" y="5015238"/>
            <a:ext cx="4116760" cy="829072"/>
          </a:xfrm>
          <a:prstGeom prst="rect">
            <a:avLst/>
          </a:prstGeom>
        </p:spPr>
        <p:txBody>
          <a:bodyPr vert="horz">
            <a:normAutofit/>
          </a:bodyPr>
          <a:lst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indent="0" algn="just">
              <a:spcBef>
                <a:spcPts val="0"/>
              </a:spcBef>
              <a:buNone/>
            </a:pPr>
            <a:r>
              <a:rPr lang="en-US" sz="2400" b="1" dirty="0" smtClean="0"/>
              <a:t>TOV1 flag in the timer rolls over</a:t>
            </a:r>
          </a:p>
          <a:p>
            <a:pPr marL="0" indent="274320" algn="just">
              <a:spcBef>
                <a:spcPts val="0"/>
              </a:spcBef>
              <a:buFont typeface="Wingdings 2"/>
              <a:buNone/>
            </a:pPr>
            <a:endParaRPr lang="en-US" sz="2000" dirty="0" smtClean="0"/>
          </a:p>
          <a:p>
            <a:endParaRPr lang="en-US" sz="2000" dirty="0" smtClean="0"/>
          </a:p>
          <a:p>
            <a:pPr>
              <a:buFont typeface="Wingdings 2"/>
              <a:buNone/>
            </a:pPr>
            <a:endParaRPr lang="en-US" sz="2000" dirty="0"/>
          </a:p>
        </p:txBody>
      </p:sp>
    </p:spTree>
    <p:extLst>
      <p:ext uri="{BB962C8B-B14F-4D97-AF65-F5344CB8AC3E}">
        <p14:creationId xmlns:p14="http://schemas.microsoft.com/office/powerpoint/2010/main" val="2231935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65</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000" dirty="0" smtClean="0"/>
              <a:t>While in modes 14 and 15, the ICR1 and OCR1A registers represent the top value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10" name="Picture 9"/>
          <p:cNvPicPr>
            <a:picLocks noChangeAspect="1"/>
          </p:cNvPicPr>
          <p:nvPr/>
        </p:nvPicPr>
        <p:blipFill>
          <a:blip r:embed="rId3"/>
          <a:stretch>
            <a:fillRect/>
          </a:stretch>
        </p:blipFill>
        <p:spPr>
          <a:xfrm>
            <a:off x="603504" y="2132856"/>
            <a:ext cx="4114800" cy="2098800"/>
          </a:xfrm>
          <a:prstGeom prst="rect">
            <a:avLst/>
          </a:prstGeom>
        </p:spPr>
      </p:pic>
      <p:pic>
        <p:nvPicPr>
          <p:cNvPr id="11" name="Picture 10"/>
          <p:cNvPicPr>
            <a:picLocks noChangeAspect="1"/>
          </p:cNvPicPr>
          <p:nvPr/>
        </p:nvPicPr>
        <p:blipFill>
          <a:blip r:embed="rId4"/>
          <a:stretch>
            <a:fillRect/>
          </a:stretch>
        </p:blipFill>
        <p:spPr>
          <a:xfrm>
            <a:off x="4800600" y="2119820"/>
            <a:ext cx="4114800" cy="2111836"/>
          </a:xfrm>
          <a:prstGeom prst="rect">
            <a:avLst/>
          </a:prstGeom>
        </p:spPr>
      </p:pic>
      <p:pic>
        <p:nvPicPr>
          <p:cNvPr id="12" name="Picture 11"/>
          <p:cNvPicPr>
            <a:picLocks noChangeAspect="1"/>
          </p:cNvPicPr>
          <p:nvPr/>
        </p:nvPicPr>
        <p:blipFill>
          <a:blip r:embed="rId5"/>
          <a:stretch>
            <a:fillRect/>
          </a:stretch>
        </p:blipFill>
        <p:spPr>
          <a:xfrm>
            <a:off x="914400" y="4887797"/>
            <a:ext cx="7315200" cy="1074413"/>
          </a:xfrm>
          <a:prstGeom prst="rect">
            <a:avLst/>
          </a:prstGeom>
        </p:spPr>
      </p:pic>
    </p:spTree>
    <p:extLst>
      <p:ext uri="{BB962C8B-B14F-4D97-AF65-F5344CB8AC3E}">
        <p14:creationId xmlns:p14="http://schemas.microsoft.com/office/powerpoint/2010/main" val="11508255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66</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DC motors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stretch>
            <a:fillRect/>
          </a:stretch>
        </p:blipFill>
        <p:spPr>
          <a:xfrm>
            <a:off x="1043608" y="-9328"/>
            <a:ext cx="7315200" cy="6867328"/>
          </a:xfrm>
          <a:prstGeom prst="rect">
            <a:avLst/>
          </a:prstGeom>
        </p:spPr>
      </p:pic>
    </p:spTree>
    <p:extLst>
      <p:ext uri="{BB962C8B-B14F-4D97-AF65-F5344CB8AC3E}">
        <p14:creationId xmlns:p14="http://schemas.microsoft.com/office/powerpoint/2010/main" val="22868708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000" b="1" dirty="0" smtClean="0"/>
              <a:t>SECTION</a:t>
            </a:r>
            <a:r>
              <a:rPr lang="en-US" sz="2400" b="1" dirty="0" smtClean="0"/>
              <a:t>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67</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spcBef>
                <a:spcPts val="0"/>
              </a:spcBef>
              <a:buNone/>
            </a:pPr>
            <a:r>
              <a:rPr lang="en-US" sz="1800" dirty="0" smtClean="0"/>
              <a:t>In Figure 16-31 you see the reaction of the  waveform generator when compare match occurs </a:t>
            </a:r>
            <a:r>
              <a:rPr lang="en-US" sz="1800" dirty="0" err="1" smtClean="0"/>
              <a:t>whie</a:t>
            </a:r>
            <a:r>
              <a:rPr lang="en-US" sz="1800" dirty="0" smtClean="0"/>
              <a:t> the timer is in Fast PWN mode.</a:t>
            </a:r>
          </a:p>
          <a:p>
            <a:pPr marL="0" indent="274320">
              <a:spcBef>
                <a:spcPts val="0"/>
              </a:spcBef>
              <a:buNone/>
            </a:pPr>
            <a:r>
              <a:rPr lang="en-US" sz="1800" dirty="0" smtClean="0"/>
              <a:t> </a:t>
            </a:r>
            <a:r>
              <a:rPr lang="en-US" sz="2000" dirty="0" smtClean="0"/>
              <a:t>When COM1A1:0 = 00 the OC1A pin operates as an I/O port. </a:t>
            </a:r>
          </a:p>
          <a:p>
            <a:pPr marL="0" indent="274320" algn="just">
              <a:spcBef>
                <a:spcPts val="0"/>
              </a:spcBef>
              <a:buNone/>
            </a:pPr>
            <a:r>
              <a:rPr lang="en-US" sz="2000" dirty="0" smtClean="0"/>
              <a:t>When COM1A1:0</a:t>
            </a:r>
            <a:r>
              <a:rPr lang="en-US" sz="2000" dirty="0"/>
              <a:t> </a:t>
            </a:r>
            <a:r>
              <a:rPr lang="en-US" sz="2000" dirty="0" smtClean="0"/>
              <a:t>= 10 </a:t>
            </a:r>
            <a:r>
              <a:rPr lang="en-US" sz="2000" dirty="0"/>
              <a:t>the </a:t>
            </a:r>
            <a:r>
              <a:rPr lang="en-US" sz="2000" dirty="0" smtClean="0"/>
              <a:t>waveform generator clears the OC1A pin whenever compare match occurs, and sets it at the top value.</a:t>
            </a:r>
          </a:p>
          <a:p>
            <a:pPr marL="0" indent="274320" algn="just">
              <a:spcBef>
                <a:spcPts val="0"/>
              </a:spcBef>
              <a:buNone/>
            </a:pPr>
            <a:r>
              <a:rPr lang="en-US" sz="2000" dirty="0" smtClean="0"/>
              <a:t>This mode is called non-inverted PWM.</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914400" y="3356992"/>
            <a:ext cx="7315200" cy="2576169"/>
          </a:xfrm>
          <a:prstGeom prst="rect">
            <a:avLst/>
          </a:prstGeom>
        </p:spPr>
      </p:pic>
    </p:spTree>
    <p:extLst>
      <p:ext uri="{BB962C8B-B14F-4D97-AF65-F5344CB8AC3E}">
        <p14:creationId xmlns:p14="http://schemas.microsoft.com/office/powerpoint/2010/main" val="90005723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68</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spcBef>
                <a:spcPts val="0"/>
              </a:spcBef>
              <a:buNone/>
            </a:pPr>
            <a:r>
              <a:rPr lang="en-US" sz="2000" dirty="0" smtClean="0"/>
              <a:t>When COM1A1:0 = 11, the waveform generator sets the OC1A pin whenever compare match occurs, and clears it at the top value. This </a:t>
            </a:r>
            <a:r>
              <a:rPr lang="en-US" sz="2000" dirty="0" err="1" smtClean="0"/>
              <a:t>mose</a:t>
            </a:r>
            <a:r>
              <a:rPr lang="en-US" sz="2000" dirty="0" smtClean="0"/>
              <a:t> is </a:t>
            </a:r>
            <a:r>
              <a:rPr lang="en-US" sz="2000" dirty="0" err="1" smtClean="0"/>
              <a:t>refered</a:t>
            </a:r>
            <a:r>
              <a:rPr lang="en-US" sz="2000" dirty="0" smtClean="0"/>
              <a:t> to as inverted PWM mode. The duty cycle of the generated wave decreases when the value of OCR1A increases.</a:t>
            </a:r>
          </a:p>
          <a:p>
            <a:pPr marL="0" indent="274320">
              <a:spcBef>
                <a:spcPts val="0"/>
              </a:spcBef>
              <a:buNone/>
            </a:pPr>
            <a:endParaRPr lang="en-US" sz="2000" dirty="0"/>
          </a:p>
          <a:p>
            <a:pPr marL="0" indent="274320">
              <a:spcBef>
                <a:spcPts val="0"/>
              </a:spcBef>
              <a:buNone/>
            </a:pPr>
            <a:endParaRPr lang="en-US" sz="2000" dirty="0" smtClean="0"/>
          </a:p>
          <a:p>
            <a:pPr marL="0" indent="274320">
              <a:spcBef>
                <a:spcPts val="0"/>
              </a:spcBef>
              <a:buNone/>
            </a:pPr>
            <a:endParaRPr lang="en-US" sz="2000" dirty="0"/>
          </a:p>
          <a:p>
            <a:pPr marL="0" indent="274320">
              <a:spcBef>
                <a:spcPts val="0"/>
              </a:spcBef>
              <a:buNone/>
            </a:pPr>
            <a:endParaRPr lang="en-US" sz="2000" dirty="0" smtClean="0"/>
          </a:p>
          <a:p>
            <a:pPr marL="0" indent="274320">
              <a:spcBef>
                <a:spcPts val="0"/>
              </a:spcBef>
              <a:buNone/>
            </a:pPr>
            <a:endParaRPr lang="en-US" sz="2000" dirty="0"/>
          </a:p>
          <a:p>
            <a:pPr marL="0" indent="274320">
              <a:spcBef>
                <a:spcPts val="0"/>
              </a:spcBef>
              <a:buNone/>
            </a:pPr>
            <a:endParaRPr lang="en-US" sz="2000" dirty="0" smtClean="0"/>
          </a:p>
          <a:p>
            <a:pPr marL="0" indent="274320">
              <a:spcBef>
                <a:spcPts val="0"/>
              </a:spcBef>
              <a:buNone/>
            </a:pPr>
            <a:endParaRPr lang="en-US" sz="2000" dirty="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r>
              <a:rPr lang="en-US" sz="2000" dirty="0" smtClean="0"/>
              <a:t>The same thing is true about the OCR1B register and COM1B1:0 bits.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914400" y="2852936"/>
            <a:ext cx="7315200" cy="2551269"/>
          </a:xfrm>
          <a:prstGeom prst="rect">
            <a:avLst/>
          </a:prstGeom>
        </p:spPr>
      </p:pic>
    </p:spTree>
    <p:extLst>
      <p:ext uri="{BB962C8B-B14F-4D97-AF65-F5344CB8AC3E}">
        <p14:creationId xmlns:p14="http://schemas.microsoft.com/office/powerpoint/2010/main" val="2495275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69</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Frequency of the generated wave in Fast PWM mode</a:t>
            </a:r>
          </a:p>
          <a:p>
            <a:pPr marL="0" indent="274320" algn="just">
              <a:spcBef>
                <a:spcPts val="0"/>
              </a:spcBef>
              <a:buNone/>
            </a:pPr>
            <a:r>
              <a:rPr lang="en-US" sz="2000" dirty="0" smtClean="0"/>
              <a:t>In Fast PWM mode, timer counts from 0 to top value and then rolls over. Thus, the frequency of generated wave is 1/(Top+1) of frequency of timer clock. (N is determined by the prescaler)</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9" name="Picture 8"/>
          <p:cNvPicPr>
            <a:picLocks noChangeAspect="1"/>
          </p:cNvPicPr>
          <p:nvPr/>
        </p:nvPicPr>
        <p:blipFill>
          <a:blip r:embed="rId3"/>
          <a:stretch>
            <a:fillRect/>
          </a:stretch>
        </p:blipFill>
        <p:spPr>
          <a:xfrm>
            <a:off x="457200" y="3284984"/>
            <a:ext cx="8229600" cy="1650091"/>
          </a:xfrm>
          <a:prstGeom prst="rect">
            <a:avLst/>
          </a:prstGeom>
        </p:spPr>
      </p:pic>
    </p:spTree>
    <p:extLst>
      <p:ext uri="{BB962C8B-B14F-4D97-AF65-F5344CB8AC3E}">
        <p14:creationId xmlns:p14="http://schemas.microsoft.com/office/powerpoint/2010/main" val="401785395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a:t>
            </a:fld>
            <a:endParaRPr lang="en-US" dirty="0"/>
          </a:p>
        </p:txBody>
      </p:sp>
      <p:sp>
        <p:nvSpPr>
          <p:cNvPr id="8" name="Content Placeholder 7"/>
          <p:cNvSpPr>
            <a:spLocks noGrp="1"/>
          </p:cNvSpPr>
          <p:nvPr>
            <p:ph sz="quarter" idx="1"/>
          </p:nvPr>
        </p:nvSpPr>
        <p:spPr>
          <a:xfrm>
            <a:off x="914400" y="1447800"/>
            <a:ext cx="7772400" cy="5124472"/>
          </a:xfrm>
        </p:spPr>
        <p:txBody>
          <a:bodyPr>
            <a:normAutofit/>
          </a:bodyPr>
          <a:lstStyle/>
          <a:p>
            <a:pPr>
              <a:buNone/>
            </a:pPr>
            <a:r>
              <a:rPr lang="en-US" sz="2400" b="1" dirty="0" smtClean="0"/>
              <a:t>Bidirectional control</a:t>
            </a:r>
          </a:p>
          <a:p>
            <a:pPr marL="0" indent="274320" algn="just">
              <a:spcBef>
                <a:spcPts val="0"/>
              </a:spcBef>
              <a:buNone/>
            </a:pPr>
            <a:r>
              <a:rPr lang="en-US" sz="2000" dirty="0" smtClean="0"/>
              <a:t>With the help of relays or some specially designed chips we can change the direction of the DC motor rotation. Figures 16-2 through 16-4 show the basic concepts of H-bridge control of DC motors.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Figure 16-2 shows the connection of an H-bridge using simple switches. All the switches are open, which does not allow the motor to turn.</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074" name="Picture 2"/>
          <p:cNvPicPr>
            <a:picLocks noChangeAspect="1" noChangeArrowheads="1"/>
          </p:cNvPicPr>
          <p:nvPr/>
        </p:nvPicPr>
        <p:blipFill>
          <a:blip r:embed="rId3" cstate="print"/>
          <a:srcRect/>
          <a:stretch>
            <a:fillRect/>
          </a:stretch>
        </p:blipFill>
        <p:spPr bwMode="auto">
          <a:xfrm>
            <a:off x="2357422" y="2887110"/>
            <a:ext cx="4320000" cy="282790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70</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Duty cycle of the generated wave in Fast PWM mode</a:t>
            </a:r>
          </a:p>
          <a:p>
            <a:pPr marL="0" indent="274320" algn="just">
              <a:spcBef>
                <a:spcPts val="0"/>
              </a:spcBef>
              <a:buNone/>
            </a:pPr>
            <a:r>
              <a:rPr lang="en-US" sz="2000" dirty="0"/>
              <a:t>Duty cycle of the generated </a:t>
            </a:r>
            <a:r>
              <a:rPr lang="en-US" sz="2000" dirty="0" smtClean="0"/>
              <a:t>mode can be determined using OCR1x register. When COM1x1:0 = 10 (in non-inverting mode), the bigger OCR1x value results in a bigger duty cycle. When OCR1x = Top, the OC1 is always high (duty cycle = 100%). Generally speaking the OC1x is high for a total of OCR1x + 1 clocks.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r>
              <a:rPr lang="en-US" sz="2000" dirty="0" smtClean="0"/>
              <a:t>In inverted mode, the duty cycle can be calculated using the following formula:</a:t>
            </a:r>
            <a:endParaRPr lang="en-US" sz="2000" dirty="0"/>
          </a:p>
        </p:txBody>
      </p:sp>
      <p:pic>
        <p:nvPicPr>
          <p:cNvPr id="6" name="Picture 5"/>
          <p:cNvPicPr>
            <a:picLocks noChangeAspect="1"/>
          </p:cNvPicPr>
          <p:nvPr/>
        </p:nvPicPr>
        <p:blipFill>
          <a:blip r:embed="rId3"/>
          <a:stretch>
            <a:fillRect/>
          </a:stretch>
        </p:blipFill>
        <p:spPr>
          <a:xfrm>
            <a:off x="2123728" y="3068960"/>
            <a:ext cx="4572000" cy="1115193"/>
          </a:xfrm>
          <a:prstGeom prst="rect">
            <a:avLst/>
          </a:prstGeom>
        </p:spPr>
      </p:pic>
      <p:pic>
        <p:nvPicPr>
          <p:cNvPr id="10" name="Picture 9"/>
          <p:cNvPicPr>
            <a:picLocks noChangeAspect="1"/>
          </p:cNvPicPr>
          <p:nvPr/>
        </p:nvPicPr>
        <p:blipFill>
          <a:blip r:embed="rId4"/>
          <a:stretch>
            <a:fillRect/>
          </a:stretch>
        </p:blipFill>
        <p:spPr>
          <a:xfrm>
            <a:off x="2190056" y="4906973"/>
            <a:ext cx="4572000" cy="899486"/>
          </a:xfrm>
          <a:prstGeom prst="rect">
            <a:avLst/>
          </a:prstGeom>
        </p:spPr>
      </p:pic>
    </p:spTree>
    <p:extLst>
      <p:ext uri="{BB962C8B-B14F-4D97-AF65-F5344CB8AC3E}">
        <p14:creationId xmlns:p14="http://schemas.microsoft.com/office/powerpoint/2010/main" val="182144979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71</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a:solidFill>
                  <a:srgbClr val="FF0000"/>
                </a:solidFill>
              </a:rPr>
              <a:t>Example 16-23 </a:t>
            </a:r>
          </a:p>
          <a:p>
            <a:pPr marL="0" indent="0">
              <a:spcBef>
                <a:spcPts val="0"/>
              </a:spcBef>
              <a:buNone/>
            </a:pPr>
            <a:r>
              <a:rPr lang="en-US" sz="2000" dirty="0"/>
              <a:t>Calculate the value for the </a:t>
            </a:r>
            <a:r>
              <a:rPr lang="en-US" sz="2000" dirty="0" smtClean="0"/>
              <a:t>OCRIB </a:t>
            </a:r>
            <a:r>
              <a:rPr lang="en-US" sz="2000" dirty="0"/>
              <a:t>register to generate a wave with duty cycle of 75% for each of the following modes: </a:t>
            </a:r>
            <a:endParaRPr lang="en-US" sz="2000" dirty="0" smtClean="0"/>
          </a:p>
          <a:p>
            <a:pPr marL="457200" indent="-457200">
              <a:spcBef>
                <a:spcPts val="0"/>
              </a:spcBef>
              <a:buAutoNum type="alphaLcParenBoth"/>
            </a:pPr>
            <a:r>
              <a:rPr lang="en-US" sz="2000" dirty="0" smtClean="0"/>
              <a:t>Mode </a:t>
            </a:r>
            <a:r>
              <a:rPr lang="en-US" sz="2000" dirty="0"/>
              <a:t>5, non-inverted mode </a:t>
            </a:r>
            <a:endParaRPr lang="en-US" sz="2000" dirty="0" smtClean="0"/>
          </a:p>
          <a:p>
            <a:pPr marL="457200" indent="-457200">
              <a:spcBef>
                <a:spcPts val="0"/>
              </a:spcBef>
              <a:buAutoNum type="alphaLcParenBoth"/>
            </a:pPr>
            <a:endParaRPr lang="en-US" sz="2000" dirty="0" smtClean="0"/>
          </a:p>
          <a:p>
            <a:pPr marL="457200" indent="-457200">
              <a:spcBef>
                <a:spcPts val="0"/>
              </a:spcBef>
              <a:buAutoNum type="alphaLcParenBoth"/>
            </a:pPr>
            <a:r>
              <a:rPr lang="en-US" sz="2000" dirty="0" smtClean="0"/>
              <a:t>Mode </a:t>
            </a:r>
            <a:r>
              <a:rPr lang="en-US" sz="2000" dirty="0"/>
              <a:t>7, inverted mode </a:t>
            </a:r>
            <a:endParaRPr lang="en-US" sz="2000" dirty="0" smtClean="0"/>
          </a:p>
          <a:p>
            <a:pPr marL="457200" indent="-457200">
              <a:spcBef>
                <a:spcPts val="0"/>
              </a:spcBef>
              <a:buAutoNum type="alphaLcParenBoth"/>
            </a:pPr>
            <a:endParaRPr lang="en-US" sz="2000" dirty="0" smtClean="0"/>
          </a:p>
          <a:p>
            <a:pPr marL="457200" indent="-457200">
              <a:spcBef>
                <a:spcPts val="0"/>
              </a:spcBef>
              <a:buAutoNum type="alphaLcParenBoth"/>
            </a:pPr>
            <a:r>
              <a:rPr lang="en-US" sz="2000" dirty="0" smtClean="0"/>
              <a:t>Mode </a:t>
            </a:r>
            <a:r>
              <a:rPr lang="en-US" sz="2000" dirty="0"/>
              <a:t>6, non-inverted mode </a:t>
            </a:r>
            <a:endParaRPr lang="en-US" sz="2000" dirty="0" smtClean="0"/>
          </a:p>
          <a:p>
            <a:pPr marL="457200" indent="-457200">
              <a:spcBef>
                <a:spcPts val="0"/>
              </a:spcBef>
              <a:buAutoNum type="alphaLcParenBoth"/>
            </a:pPr>
            <a:endParaRPr lang="en-US" sz="2000" dirty="0" smtClean="0"/>
          </a:p>
          <a:p>
            <a:pPr marL="457200" indent="-457200">
              <a:spcBef>
                <a:spcPts val="0"/>
              </a:spcBef>
              <a:buAutoNum type="alphaLcParenBoth"/>
            </a:pPr>
            <a:r>
              <a:rPr lang="en-US" sz="2000" dirty="0" smtClean="0"/>
              <a:t>Mode </a:t>
            </a:r>
            <a:r>
              <a:rPr lang="en-US" sz="2000" dirty="0"/>
              <a:t>5, inverted mode </a:t>
            </a:r>
            <a:endParaRPr lang="en-US" sz="2000" dirty="0" smtClean="0"/>
          </a:p>
          <a:p>
            <a:pPr marL="457200" indent="-457200">
              <a:spcBef>
                <a:spcPts val="0"/>
              </a:spcBef>
              <a:buAutoNum type="alphaLcParenBoth"/>
            </a:pPr>
            <a:endParaRPr lang="en-US" sz="2000" dirty="0" smtClean="0"/>
          </a:p>
          <a:p>
            <a:pPr marL="457200" indent="-457200">
              <a:spcBef>
                <a:spcPts val="0"/>
              </a:spcBef>
              <a:buAutoNum type="alphaLcParenBoth"/>
            </a:pPr>
            <a:r>
              <a:rPr lang="en-US" sz="2000" dirty="0" smtClean="0"/>
              <a:t>Mode </a:t>
            </a:r>
            <a:r>
              <a:rPr lang="en-US" sz="2000" dirty="0"/>
              <a:t>7, non-inverted mode </a:t>
            </a:r>
          </a:p>
          <a:p>
            <a:pPr marL="0" indent="274320" algn="just">
              <a:spcBef>
                <a:spcPts val="0"/>
              </a:spcBef>
              <a:buNone/>
            </a:pPr>
            <a:endParaRPr lang="en-US" sz="2000" dirty="0" smtClean="0"/>
          </a:p>
          <a:p>
            <a:endParaRPr lang="en-US" sz="2000" dirty="0" smtClean="0"/>
          </a:p>
          <a:p>
            <a:pPr>
              <a:buNone/>
            </a:pPr>
            <a:endParaRPr lang="en-US" sz="2000" dirty="0"/>
          </a:p>
        </p:txBody>
      </p:sp>
    </p:spTree>
    <p:extLst>
      <p:ext uri="{BB962C8B-B14F-4D97-AF65-F5344CB8AC3E}">
        <p14:creationId xmlns:p14="http://schemas.microsoft.com/office/powerpoint/2010/main" val="141376019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72</a:t>
            </a:fld>
            <a:endParaRPr lang="en-US" dirty="0"/>
          </a:p>
        </p:txBody>
      </p:sp>
      <p:sp>
        <p:nvSpPr>
          <p:cNvPr id="8" name="Content Placeholder 7"/>
          <p:cNvSpPr>
            <a:spLocks noGrp="1"/>
          </p:cNvSpPr>
          <p:nvPr>
            <p:ph sz="quarter" idx="1"/>
          </p:nvPr>
        </p:nvSpPr>
        <p:spPr>
          <a:xfrm>
            <a:off x="914400" y="1447800"/>
            <a:ext cx="7772400" cy="5219700"/>
          </a:xfrm>
        </p:spPr>
        <p:txBody>
          <a:bodyPr>
            <a:normAutofit/>
          </a:bodyPr>
          <a:lstStyle/>
          <a:p>
            <a:pPr>
              <a:buNone/>
            </a:pPr>
            <a:r>
              <a:rPr lang="en-US" sz="2400" dirty="0">
                <a:solidFill>
                  <a:srgbClr val="FF0000"/>
                </a:solidFill>
              </a:rPr>
              <a:t>Example 16-23 </a:t>
            </a:r>
            <a:r>
              <a:rPr lang="en-US" sz="2400" dirty="0" smtClean="0">
                <a:solidFill>
                  <a:srgbClr val="FF0000"/>
                </a:solidFill>
              </a:rPr>
              <a:t>(Cont.)</a:t>
            </a:r>
            <a:endParaRPr lang="en-US" sz="2400" dirty="0">
              <a:solidFill>
                <a:srgbClr val="FF0000"/>
              </a:solidFill>
            </a:endParaRPr>
          </a:p>
          <a:p>
            <a:pPr>
              <a:buNone/>
            </a:pPr>
            <a:r>
              <a:rPr lang="en-US" sz="2400" dirty="0" smtClean="0">
                <a:solidFill>
                  <a:srgbClr val="0066FF"/>
                </a:solidFill>
              </a:rPr>
              <a:t>Solution</a:t>
            </a:r>
            <a:r>
              <a:rPr lang="en-US" sz="2400" dirty="0">
                <a:solidFill>
                  <a:srgbClr val="0066FF"/>
                </a:solidFill>
              </a:rPr>
              <a:t>: </a:t>
            </a:r>
          </a:p>
          <a:p>
            <a:pPr marL="457200" indent="-457200" algn="just">
              <a:spcBef>
                <a:spcPts val="0"/>
              </a:spcBef>
              <a:buAutoNum type="alphaLcParenBoth"/>
            </a:pPr>
            <a:r>
              <a:rPr lang="en-US" sz="2000" dirty="0" smtClean="0"/>
              <a:t>In </a:t>
            </a:r>
            <a:r>
              <a:rPr lang="en-US" sz="2000" dirty="0"/>
              <a:t>mode 5, </a:t>
            </a:r>
            <a:r>
              <a:rPr lang="en-US" sz="2000" dirty="0" smtClean="0"/>
              <a:t>Top=0xFF=255</a:t>
            </a:r>
            <a:r>
              <a:rPr lang="en-US" sz="2000" dirty="0"/>
              <a:t>. Thus, </a:t>
            </a:r>
            <a:r>
              <a:rPr lang="en-US" sz="2000" dirty="0" smtClean="0"/>
              <a:t>75 </a:t>
            </a:r>
            <a:r>
              <a:rPr lang="en-US" sz="2000" dirty="0"/>
              <a:t>= (</a:t>
            </a:r>
            <a:r>
              <a:rPr lang="en-US" sz="2000" dirty="0" err="1"/>
              <a:t>OCRlx</a:t>
            </a:r>
            <a:r>
              <a:rPr lang="en-US" sz="2000" dirty="0"/>
              <a:t> + 1</a:t>
            </a:r>
            <a:r>
              <a:rPr lang="en-US" sz="2000" dirty="0" smtClean="0"/>
              <a:t>)×100/(Top+1</a:t>
            </a:r>
            <a:r>
              <a:rPr lang="en-US" sz="2000" dirty="0"/>
              <a:t>) </a:t>
            </a:r>
            <a:r>
              <a:rPr lang="en-US" sz="2000" dirty="0" smtClean="0">
                <a:sym typeface="Symbol" panose="05050102010706020507" pitchFamily="18" charset="2"/>
              </a:rPr>
              <a:t></a:t>
            </a:r>
            <a:r>
              <a:rPr lang="en-US" sz="2000" dirty="0" smtClean="0"/>
              <a:t> OCR1x </a:t>
            </a:r>
            <a:r>
              <a:rPr lang="en-US" sz="2000" dirty="0"/>
              <a:t>+ 1 = </a:t>
            </a:r>
            <a:r>
              <a:rPr lang="en-US" sz="2000" dirty="0" smtClean="0"/>
              <a:t>75×256/100 =192 </a:t>
            </a:r>
            <a:r>
              <a:rPr lang="en-US" sz="2000" dirty="0" smtClean="0">
                <a:sym typeface="Symbol" panose="05050102010706020507" pitchFamily="18" charset="2"/>
              </a:rPr>
              <a:t></a:t>
            </a:r>
            <a:r>
              <a:rPr lang="en-US" sz="2000" dirty="0" smtClean="0"/>
              <a:t> </a:t>
            </a:r>
            <a:r>
              <a:rPr lang="en-US" sz="2000" dirty="0"/>
              <a:t>OCR1B = </a:t>
            </a:r>
            <a:r>
              <a:rPr lang="en-US" sz="2000" dirty="0" smtClean="0"/>
              <a:t>191</a:t>
            </a:r>
          </a:p>
          <a:p>
            <a:pPr marL="457200" indent="-457200" algn="just">
              <a:spcBef>
                <a:spcPts val="0"/>
              </a:spcBef>
              <a:buAutoNum type="alphaLcParenBoth"/>
            </a:pPr>
            <a:endParaRPr lang="en-US" sz="800" dirty="0" smtClean="0"/>
          </a:p>
          <a:p>
            <a:pPr marL="457200" indent="-457200" algn="just">
              <a:spcBef>
                <a:spcPts val="0"/>
              </a:spcBef>
              <a:buAutoNum type="alphaLcParenBoth"/>
            </a:pPr>
            <a:r>
              <a:rPr lang="en-US" sz="2000" dirty="0" smtClean="0"/>
              <a:t>In </a:t>
            </a:r>
            <a:r>
              <a:rPr lang="en-US" sz="2000" dirty="0"/>
              <a:t>mode 7, </a:t>
            </a:r>
            <a:r>
              <a:rPr lang="en-US" sz="2000" dirty="0" smtClean="0"/>
              <a:t>Top=0x3FF =1023</a:t>
            </a:r>
            <a:r>
              <a:rPr lang="en-US" sz="2000" dirty="0"/>
              <a:t>. Thus, 75 = (</a:t>
            </a:r>
            <a:r>
              <a:rPr lang="en-US" sz="2000" dirty="0" smtClean="0"/>
              <a:t>Top-OCR1x)×100/(Top+1) </a:t>
            </a:r>
            <a:r>
              <a:rPr lang="en-US" sz="2000" dirty="0">
                <a:sym typeface="Symbol" panose="05050102010706020507" pitchFamily="18" charset="2"/>
              </a:rPr>
              <a:t></a:t>
            </a:r>
            <a:r>
              <a:rPr lang="en-US" sz="2000" dirty="0" smtClean="0"/>
              <a:t> 1023-OCRlx= 75×1024/100 </a:t>
            </a:r>
            <a:r>
              <a:rPr lang="en-US" sz="2000" dirty="0"/>
              <a:t>= 768 </a:t>
            </a:r>
            <a:r>
              <a:rPr lang="en-US" sz="2000" dirty="0">
                <a:sym typeface="Symbol" panose="05050102010706020507" pitchFamily="18" charset="2"/>
              </a:rPr>
              <a:t> </a:t>
            </a:r>
            <a:r>
              <a:rPr lang="en-US" sz="2000" dirty="0" smtClean="0"/>
              <a:t>OCR1B </a:t>
            </a:r>
            <a:r>
              <a:rPr lang="en-US" sz="2000" dirty="0"/>
              <a:t>= 255  </a:t>
            </a:r>
            <a:endParaRPr lang="en-US" sz="2000" dirty="0" smtClean="0"/>
          </a:p>
          <a:p>
            <a:pPr marL="457200" indent="-457200" algn="just">
              <a:spcBef>
                <a:spcPts val="0"/>
              </a:spcBef>
              <a:buAutoNum type="alphaLcParenBoth"/>
            </a:pPr>
            <a:endParaRPr lang="en-US" sz="800" dirty="0"/>
          </a:p>
          <a:p>
            <a:pPr marL="457200" indent="-457200" algn="just">
              <a:spcBef>
                <a:spcPts val="0"/>
              </a:spcBef>
              <a:buAutoNum type="alphaLcParenBoth"/>
            </a:pPr>
            <a:r>
              <a:rPr lang="en-US" sz="2000" dirty="0" smtClean="0"/>
              <a:t>In </a:t>
            </a:r>
            <a:r>
              <a:rPr lang="en-US" sz="2000" dirty="0"/>
              <a:t>mode 6, </a:t>
            </a:r>
            <a:r>
              <a:rPr lang="en-US" sz="2000" dirty="0" smtClean="0"/>
              <a:t>Top=0x1FF </a:t>
            </a:r>
            <a:r>
              <a:rPr lang="en-US" sz="2000" dirty="0"/>
              <a:t>= 511. Thus, 75 = (</a:t>
            </a:r>
            <a:r>
              <a:rPr lang="en-US" sz="2000" dirty="0" err="1"/>
              <a:t>OCRlx</a:t>
            </a:r>
            <a:r>
              <a:rPr lang="en-US" sz="2000" dirty="0"/>
              <a:t> + </a:t>
            </a:r>
            <a:r>
              <a:rPr lang="en-US" sz="2000" dirty="0" smtClean="0"/>
              <a:t>1×100/(Top+1</a:t>
            </a:r>
            <a:r>
              <a:rPr lang="en-US" sz="2000" dirty="0"/>
              <a:t>) </a:t>
            </a:r>
            <a:r>
              <a:rPr lang="en-US" sz="2000" dirty="0" smtClean="0">
                <a:sym typeface="Symbol" panose="05050102010706020507" pitchFamily="18" charset="2"/>
              </a:rPr>
              <a:t></a:t>
            </a:r>
            <a:r>
              <a:rPr lang="en-US" sz="2000" dirty="0" smtClean="0"/>
              <a:t> OCRlx+1=75×512/100= 38 </a:t>
            </a:r>
            <a:r>
              <a:rPr lang="en-US" sz="2000" dirty="0">
                <a:sym typeface="Symbol" panose="05050102010706020507" pitchFamily="18" charset="2"/>
              </a:rPr>
              <a:t></a:t>
            </a:r>
            <a:r>
              <a:rPr lang="en-US" sz="2000" dirty="0" smtClean="0"/>
              <a:t> </a:t>
            </a:r>
            <a:r>
              <a:rPr lang="en-US" sz="2000" dirty="0"/>
              <a:t>OCR1A = </a:t>
            </a:r>
            <a:r>
              <a:rPr lang="en-US" sz="2000" dirty="0" smtClean="0"/>
              <a:t>383</a:t>
            </a:r>
          </a:p>
          <a:p>
            <a:pPr marL="457200" indent="-457200" algn="just">
              <a:spcBef>
                <a:spcPts val="0"/>
              </a:spcBef>
              <a:buAutoNum type="alphaLcParenBoth"/>
            </a:pPr>
            <a:endParaRPr lang="en-US" sz="800" dirty="0"/>
          </a:p>
          <a:p>
            <a:pPr marL="457200" indent="-457200" algn="just">
              <a:spcBef>
                <a:spcPts val="0"/>
              </a:spcBef>
              <a:buAutoNum type="alphaLcParenBoth"/>
            </a:pPr>
            <a:r>
              <a:rPr lang="en-US" sz="2000" dirty="0" smtClean="0"/>
              <a:t>In </a:t>
            </a:r>
            <a:r>
              <a:rPr lang="en-US" sz="2000" dirty="0"/>
              <a:t>mode 5, </a:t>
            </a:r>
            <a:r>
              <a:rPr lang="en-US" sz="2000" dirty="0" smtClean="0"/>
              <a:t>Top=0xFF=255</a:t>
            </a:r>
            <a:r>
              <a:rPr lang="en-US" sz="2000" dirty="0"/>
              <a:t>. Thus, </a:t>
            </a:r>
            <a:r>
              <a:rPr lang="en-US" sz="2000" dirty="0" smtClean="0"/>
              <a:t>75=(Top - OCR1x)×100/(</a:t>
            </a:r>
            <a:r>
              <a:rPr lang="en-US" sz="2000" dirty="0"/>
              <a:t>Top + 1) </a:t>
            </a:r>
            <a:r>
              <a:rPr lang="en-US" sz="2000" dirty="0">
                <a:sym typeface="Symbol" panose="05050102010706020507" pitchFamily="18" charset="2"/>
              </a:rPr>
              <a:t> </a:t>
            </a:r>
            <a:r>
              <a:rPr lang="en-US" sz="2000" dirty="0" smtClean="0"/>
              <a:t>75=(255-OCR1x)×100/256 </a:t>
            </a:r>
            <a:r>
              <a:rPr lang="en-US" sz="2000" dirty="0" smtClean="0">
                <a:sym typeface="Symbol" panose="05050102010706020507" pitchFamily="18" charset="2"/>
              </a:rPr>
              <a:t></a:t>
            </a:r>
            <a:r>
              <a:rPr lang="en-US" sz="2000" dirty="0" smtClean="0"/>
              <a:t>255-OCRlx=75×256/100=192 </a:t>
            </a:r>
            <a:r>
              <a:rPr lang="en-US" sz="2000" dirty="0" smtClean="0">
                <a:sym typeface="Symbol" panose="05050102010706020507" pitchFamily="18" charset="2"/>
              </a:rPr>
              <a:t>O</a:t>
            </a:r>
            <a:r>
              <a:rPr lang="en-US" sz="2000" dirty="0" smtClean="0"/>
              <a:t>CRIB </a:t>
            </a:r>
            <a:r>
              <a:rPr lang="en-US" sz="2000" dirty="0"/>
              <a:t>= </a:t>
            </a:r>
            <a:r>
              <a:rPr lang="en-US" sz="2000" dirty="0" smtClean="0"/>
              <a:t>255-192 </a:t>
            </a:r>
            <a:r>
              <a:rPr lang="en-US" sz="2000" dirty="0"/>
              <a:t>= </a:t>
            </a:r>
            <a:r>
              <a:rPr lang="en-US" sz="2000" dirty="0" smtClean="0"/>
              <a:t>63</a:t>
            </a:r>
          </a:p>
          <a:p>
            <a:pPr marL="457200" indent="-457200" algn="just">
              <a:spcBef>
                <a:spcPts val="0"/>
              </a:spcBef>
              <a:buAutoNum type="alphaLcParenBoth"/>
            </a:pPr>
            <a:endParaRPr lang="en-US" sz="800" dirty="0"/>
          </a:p>
          <a:p>
            <a:pPr marL="457200" indent="-457200" algn="just">
              <a:spcBef>
                <a:spcPts val="0"/>
              </a:spcBef>
              <a:buAutoNum type="alphaLcParenBoth"/>
            </a:pPr>
            <a:r>
              <a:rPr lang="en-US" sz="2000" dirty="0" smtClean="0"/>
              <a:t>In </a:t>
            </a:r>
            <a:r>
              <a:rPr lang="en-US" sz="2000" dirty="0"/>
              <a:t>mode 7, </a:t>
            </a:r>
            <a:r>
              <a:rPr lang="en-US" sz="2000" dirty="0" smtClean="0"/>
              <a:t>Top=0x3FF </a:t>
            </a:r>
            <a:r>
              <a:rPr lang="en-US" sz="2000" dirty="0"/>
              <a:t>= 1023. Thus, 75 = (</a:t>
            </a:r>
            <a:r>
              <a:rPr lang="en-US" sz="2000" dirty="0" smtClean="0"/>
              <a:t>OCRlx+1)×100/(Top+1)</a:t>
            </a:r>
            <a:r>
              <a:rPr lang="en-US" sz="2000" dirty="0" smtClean="0">
                <a:sym typeface="Symbol" panose="05050102010706020507" pitchFamily="18" charset="2"/>
              </a:rPr>
              <a:t></a:t>
            </a:r>
            <a:r>
              <a:rPr lang="en-US" sz="2000" dirty="0" smtClean="0"/>
              <a:t> OCRlx+1=75 ×1024/100=768 </a:t>
            </a:r>
            <a:r>
              <a:rPr lang="en-US" sz="2000" dirty="0">
                <a:sym typeface="Symbol" panose="05050102010706020507" pitchFamily="18" charset="2"/>
              </a:rPr>
              <a:t> </a:t>
            </a:r>
            <a:r>
              <a:rPr lang="en-US" sz="2000" dirty="0" smtClean="0"/>
              <a:t>OCR1B </a:t>
            </a:r>
            <a:r>
              <a:rPr lang="en-US" sz="2000" dirty="0"/>
              <a:t>= 767</a:t>
            </a: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extLst>
      <p:ext uri="{BB962C8B-B14F-4D97-AF65-F5344CB8AC3E}">
        <p14:creationId xmlns:p14="http://schemas.microsoft.com/office/powerpoint/2010/main" val="201147545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73</a:t>
            </a:fld>
            <a:endParaRPr lang="en-US" dirty="0"/>
          </a:p>
        </p:txBody>
      </p:sp>
      <p:sp>
        <p:nvSpPr>
          <p:cNvPr id="8" name="Content Placeholder 7"/>
          <p:cNvSpPr>
            <a:spLocks noGrp="1"/>
          </p:cNvSpPr>
          <p:nvPr>
            <p:ph sz="quarter" idx="1"/>
          </p:nvPr>
        </p:nvSpPr>
        <p:spPr>
          <a:xfrm>
            <a:off x="914400" y="1447800"/>
            <a:ext cx="7772400" cy="2989312"/>
          </a:xfrm>
        </p:spPr>
        <p:txBody>
          <a:bodyPr>
            <a:normAutofit/>
          </a:bodyPr>
          <a:lstStyle/>
          <a:p>
            <a:pPr>
              <a:buNone/>
            </a:pPr>
            <a:r>
              <a:rPr lang="en-US" sz="2400" dirty="0">
                <a:solidFill>
                  <a:srgbClr val="FF0000"/>
                </a:solidFill>
              </a:rPr>
              <a:t>Example 16-24 </a:t>
            </a:r>
          </a:p>
          <a:p>
            <a:pPr marL="0" indent="0" algn="just">
              <a:spcBef>
                <a:spcPts val="0"/>
              </a:spcBef>
              <a:buNone/>
            </a:pPr>
            <a:r>
              <a:rPr lang="en-US" sz="2000" dirty="0"/>
              <a:t>Find the values for TCCR1A and TCCR1B to initialize </a:t>
            </a:r>
            <a:r>
              <a:rPr lang="en-US" sz="2000" dirty="0" smtClean="0"/>
              <a:t>Timer1 </a:t>
            </a:r>
            <a:r>
              <a:rPr lang="en-US" sz="2000" dirty="0"/>
              <a:t>for mode 5 (Fast PWM mode, top = </a:t>
            </a:r>
            <a:r>
              <a:rPr lang="en-US" sz="2000" dirty="0" smtClean="0"/>
              <a:t>0xFF</a:t>
            </a:r>
            <a:r>
              <a:rPr lang="en-US" sz="2000" dirty="0"/>
              <a:t>), non-inverted PWM wave generator, and no prescaler, using wave-form generator A. </a:t>
            </a:r>
          </a:p>
          <a:p>
            <a:pPr>
              <a:buNone/>
            </a:pPr>
            <a:r>
              <a:rPr lang="en-US" sz="2400" dirty="0">
                <a:solidFill>
                  <a:srgbClr val="0066FF"/>
                </a:solidFill>
              </a:rPr>
              <a:t>Solution: </a:t>
            </a:r>
            <a:endParaRPr lang="en-US" sz="2400" dirty="0" smtClean="0">
              <a:solidFill>
                <a:srgbClr val="0066FF"/>
              </a:solidFill>
            </a:endParaRPr>
          </a:p>
          <a:p>
            <a:pPr marL="0" indent="0" algn="just">
              <a:spcBef>
                <a:spcPts val="0"/>
              </a:spcBef>
              <a:buNone/>
            </a:pPr>
            <a:r>
              <a:rPr lang="pt-BR" sz="2000" dirty="0"/>
              <a:t>WGM13:10 = 0101 = Fast PWM mode </a:t>
            </a:r>
            <a:endParaRPr lang="pt-BR" sz="2000" dirty="0" smtClean="0"/>
          </a:p>
          <a:p>
            <a:pPr marL="0" indent="0" algn="just">
              <a:spcBef>
                <a:spcPts val="0"/>
              </a:spcBef>
              <a:buNone/>
            </a:pPr>
            <a:r>
              <a:rPr lang="pt-BR" sz="2000" dirty="0" smtClean="0"/>
              <a:t>CS02:00 </a:t>
            </a:r>
            <a:r>
              <a:rPr lang="pt-BR" sz="2000" dirty="0"/>
              <a:t>= 001 = No prescaler </a:t>
            </a:r>
            <a:endParaRPr lang="pt-BR" sz="2000" dirty="0" smtClean="0"/>
          </a:p>
          <a:p>
            <a:pPr marL="0" indent="0" algn="just">
              <a:spcBef>
                <a:spcPts val="0"/>
              </a:spcBef>
              <a:buNone/>
            </a:pPr>
            <a:r>
              <a:rPr lang="pt-BR" sz="2000" dirty="0" smtClean="0"/>
              <a:t>COM01:00 </a:t>
            </a:r>
            <a:r>
              <a:rPr lang="pt-BR" sz="2000" dirty="0"/>
              <a:t>= 10 = Non-inverted PWM </a:t>
            </a: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7200" y="4437112"/>
            <a:ext cx="7315200" cy="1473459"/>
          </a:xfrm>
          <a:prstGeom prst="rect">
            <a:avLst/>
          </a:prstGeom>
        </p:spPr>
      </p:pic>
    </p:spTree>
    <p:extLst>
      <p:ext uri="{BB962C8B-B14F-4D97-AF65-F5344CB8AC3E}">
        <p14:creationId xmlns:p14="http://schemas.microsoft.com/office/powerpoint/2010/main" val="126026949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74</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a:solidFill>
                  <a:srgbClr val="FF0000"/>
                </a:solidFill>
              </a:rPr>
              <a:t>Example 16-25 </a:t>
            </a:r>
          </a:p>
          <a:p>
            <a:pPr marL="0" indent="0" algn="just">
              <a:spcBef>
                <a:spcPts val="0"/>
              </a:spcBef>
              <a:buNone/>
            </a:pPr>
            <a:r>
              <a:rPr lang="en-US" sz="2000" dirty="0"/>
              <a:t>Assuming XTAL = 8 MHz, using non-inverted mode, and mode 5, write a program that generates a wave with frequency of 31,250 Hz and duty cycle of 75%. </a:t>
            </a:r>
          </a:p>
          <a:p>
            <a:pPr>
              <a:buNone/>
            </a:pPr>
            <a:r>
              <a:rPr lang="en-US" sz="2400" dirty="0">
                <a:solidFill>
                  <a:srgbClr val="0066FF"/>
                </a:solidFill>
              </a:rPr>
              <a:t>Solution: </a:t>
            </a:r>
            <a:endParaRPr lang="en-US" sz="2000" dirty="0" smtClean="0">
              <a:solidFill>
                <a:srgbClr val="0066FF"/>
              </a:solidFill>
            </a:endParaRPr>
          </a:p>
          <a:p>
            <a:pPr marL="0" indent="0" algn="just">
              <a:spcBef>
                <a:spcPts val="0"/>
              </a:spcBef>
              <a:buNone/>
            </a:pPr>
            <a:r>
              <a:rPr lang="pt-BR" sz="2000" dirty="0"/>
              <a:t>31,250 = 8M / (256 </a:t>
            </a:r>
            <a:r>
              <a:rPr lang="pt-BR" sz="2000" dirty="0" smtClean="0"/>
              <a:t>× </a:t>
            </a:r>
            <a:r>
              <a:rPr lang="pt-BR" sz="2000" dirty="0"/>
              <a:t>N) </a:t>
            </a:r>
            <a:r>
              <a:rPr lang="pt-BR" sz="2000" dirty="0" smtClean="0">
                <a:sym typeface="Symbol" panose="05050102010706020507" pitchFamily="18" charset="2"/>
              </a:rPr>
              <a:t></a:t>
            </a:r>
            <a:r>
              <a:rPr lang="pt-BR" sz="2000" dirty="0" smtClean="0"/>
              <a:t> </a:t>
            </a:r>
            <a:r>
              <a:rPr lang="pt-BR" sz="2000" dirty="0"/>
              <a:t>N = 8M / (31,250 ×</a:t>
            </a:r>
            <a:r>
              <a:rPr lang="pt-BR" sz="2000" dirty="0" smtClean="0"/>
              <a:t> </a:t>
            </a:r>
            <a:r>
              <a:rPr lang="pt-BR" sz="2000" dirty="0"/>
              <a:t>256) = 1 </a:t>
            </a:r>
            <a:r>
              <a:rPr lang="pt-BR" sz="2000" dirty="0">
                <a:sym typeface="Symbol" panose="05050102010706020507" pitchFamily="18" charset="2"/>
              </a:rPr>
              <a:t></a:t>
            </a:r>
            <a:r>
              <a:rPr lang="pt-BR" sz="2000" dirty="0" smtClean="0"/>
              <a:t> </a:t>
            </a:r>
            <a:r>
              <a:rPr lang="pt-BR" sz="2000" dirty="0"/>
              <a:t>No prescaler </a:t>
            </a: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232" y="3862296"/>
            <a:ext cx="7315200" cy="2086984"/>
          </a:xfrm>
          <a:prstGeom prst="rect">
            <a:avLst/>
          </a:prstGeom>
        </p:spPr>
      </p:pic>
    </p:spTree>
    <p:extLst>
      <p:ext uri="{BB962C8B-B14F-4D97-AF65-F5344CB8AC3E}">
        <p14:creationId xmlns:p14="http://schemas.microsoft.com/office/powerpoint/2010/main" val="121129633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75</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a:solidFill>
                  <a:srgbClr val="FF0000"/>
                </a:solidFill>
              </a:rPr>
              <a:t>Example </a:t>
            </a:r>
            <a:r>
              <a:rPr lang="en-US" sz="2400" dirty="0" smtClean="0">
                <a:solidFill>
                  <a:srgbClr val="FF0000"/>
                </a:solidFill>
              </a:rPr>
              <a:t>16-26 </a:t>
            </a:r>
            <a:endParaRPr lang="en-US" sz="2400" dirty="0">
              <a:solidFill>
                <a:srgbClr val="FF0000"/>
              </a:solidFill>
            </a:endParaRPr>
          </a:p>
          <a:p>
            <a:pPr marL="0" indent="0" algn="just">
              <a:spcBef>
                <a:spcPts val="0"/>
              </a:spcBef>
              <a:buNone/>
            </a:pPr>
            <a:r>
              <a:rPr lang="en-US" sz="2000" dirty="0"/>
              <a:t>Assuming XTAL = 8 MHz, using non-inverted mode, and mode </a:t>
            </a:r>
            <a:r>
              <a:rPr lang="en-US" sz="2000" dirty="0" smtClean="0"/>
              <a:t>7, </a:t>
            </a:r>
            <a:r>
              <a:rPr lang="en-US" sz="2000" dirty="0"/>
              <a:t>write a program that generates a wave with frequency of </a:t>
            </a:r>
            <a:r>
              <a:rPr lang="en-US" sz="2000" dirty="0" smtClean="0"/>
              <a:t>7812.5 </a:t>
            </a:r>
            <a:r>
              <a:rPr lang="en-US" sz="2000" dirty="0"/>
              <a:t>Hz and duty cycle of 75%. </a:t>
            </a:r>
          </a:p>
          <a:p>
            <a:pPr>
              <a:buNone/>
            </a:pPr>
            <a:r>
              <a:rPr lang="en-US" sz="2400" dirty="0">
                <a:solidFill>
                  <a:srgbClr val="0066FF"/>
                </a:solidFill>
              </a:rPr>
              <a:t>Solution: </a:t>
            </a:r>
            <a:endParaRPr lang="en-US" sz="2000" dirty="0" smtClean="0">
              <a:solidFill>
                <a:srgbClr val="0066FF"/>
              </a:solidFill>
            </a:endParaRPr>
          </a:p>
          <a:p>
            <a:pPr marL="0" indent="0" algn="just">
              <a:spcBef>
                <a:spcPts val="0"/>
              </a:spcBef>
              <a:buNone/>
            </a:pPr>
            <a:r>
              <a:rPr lang="pt-BR" sz="2000" dirty="0" smtClean="0"/>
              <a:t>7812.5 </a:t>
            </a:r>
            <a:r>
              <a:rPr lang="pt-BR" sz="2000" dirty="0"/>
              <a:t>= 8M / </a:t>
            </a:r>
            <a:r>
              <a:rPr lang="pt-BR" sz="2000" dirty="0" smtClean="0"/>
              <a:t>(1024 × </a:t>
            </a:r>
            <a:r>
              <a:rPr lang="pt-BR" sz="2000" dirty="0"/>
              <a:t>N) </a:t>
            </a:r>
            <a:r>
              <a:rPr lang="pt-BR" sz="2000" dirty="0" smtClean="0">
                <a:sym typeface="Symbol" panose="05050102010706020507" pitchFamily="18" charset="2"/>
              </a:rPr>
              <a:t></a:t>
            </a:r>
            <a:r>
              <a:rPr lang="pt-BR" sz="2000" dirty="0" smtClean="0"/>
              <a:t> </a:t>
            </a:r>
            <a:r>
              <a:rPr lang="pt-BR" sz="2000" dirty="0"/>
              <a:t>N = 8M / </a:t>
            </a:r>
            <a:r>
              <a:rPr lang="pt-BR" sz="2000" dirty="0" smtClean="0"/>
              <a:t>(7812.5 </a:t>
            </a:r>
            <a:r>
              <a:rPr lang="pt-BR" sz="2000" dirty="0"/>
              <a:t>×</a:t>
            </a:r>
            <a:r>
              <a:rPr lang="pt-BR" sz="2000" dirty="0" smtClean="0"/>
              <a:t> 1024) </a:t>
            </a:r>
            <a:r>
              <a:rPr lang="pt-BR" sz="2000" dirty="0"/>
              <a:t>= 1 </a:t>
            </a:r>
            <a:r>
              <a:rPr lang="pt-BR" sz="2000" dirty="0">
                <a:sym typeface="Symbol" panose="05050102010706020507" pitchFamily="18" charset="2"/>
              </a:rPr>
              <a:t></a:t>
            </a:r>
            <a:r>
              <a:rPr lang="pt-BR" sz="2000" dirty="0" smtClean="0"/>
              <a:t> </a:t>
            </a:r>
            <a:r>
              <a:rPr lang="pt-BR" sz="2000" dirty="0"/>
              <a:t>No prescaler </a:t>
            </a: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3717032"/>
            <a:ext cx="7315200" cy="2073349"/>
          </a:xfrm>
          <a:prstGeom prst="rect">
            <a:avLst/>
          </a:prstGeom>
        </p:spPr>
      </p:pic>
    </p:spTree>
    <p:extLst>
      <p:ext uri="{BB962C8B-B14F-4D97-AF65-F5344CB8AC3E}">
        <p14:creationId xmlns:p14="http://schemas.microsoft.com/office/powerpoint/2010/main" val="30039862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76</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a:solidFill>
                  <a:srgbClr val="FF0000"/>
                </a:solidFill>
              </a:rPr>
              <a:t>Example 16-27 </a:t>
            </a:r>
          </a:p>
          <a:p>
            <a:pPr marL="0" indent="0" algn="just">
              <a:spcBef>
                <a:spcPts val="0"/>
              </a:spcBef>
              <a:buNone/>
            </a:pPr>
            <a:r>
              <a:rPr lang="en-US" sz="2000" dirty="0"/>
              <a:t>Assuming XTAL = 8 MHz, using non-inverted mode and mode 6, write a program that generates a wave with frequency of 1,953 Hz and duty cycle of 60%. </a:t>
            </a:r>
          </a:p>
          <a:p>
            <a:pPr>
              <a:buNone/>
            </a:pPr>
            <a:r>
              <a:rPr lang="en-US" sz="2400" dirty="0">
                <a:solidFill>
                  <a:srgbClr val="0066FF"/>
                </a:solidFill>
              </a:rPr>
              <a:t>Solution:</a:t>
            </a:r>
            <a:endParaRPr lang="en-US" sz="2000" dirty="0" smtClean="0">
              <a:solidFill>
                <a:srgbClr val="0066FF"/>
              </a:solidFill>
            </a:endParaRPr>
          </a:p>
          <a:p>
            <a:pPr marL="0" indent="0" algn="just">
              <a:spcBef>
                <a:spcPts val="0"/>
              </a:spcBef>
              <a:buNone/>
            </a:pPr>
            <a:r>
              <a:rPr lang="en-US" sz="2000" dirty="0"/>
              <a:t>In mode 6, </a:t>
            </a:r>
            <a:r>
              <a:rPr lang="en-US" sz="2000" dirty="0" smtClean="0"/>
              <a:t>Top=0x1FF=511</a:t>
            </a:r>
            <a:r>
              <a:rPr lang="en-US" sz="2000" dirty="0"/>
              <a:t>. Thus, </a:t>
            </a:r>
            <a:endParaRPr lang="en-US" sz="2000" dirty="0" smtClean="0"/>
          </a:p>
          <a:p>
            <a:pPr marL="0" indent="0" algn="just">
              <a:spcBef>
                <a:spcPts val="0"/>
              </a:spcBef>
              <a:buNone/>
            </a:pPr>
            <a:r>
              <a:rPr lang="en-US" sz="2000" dirty="0" smtClean="0"/>
              <a:t>60=(OCRlx+1)×100/(</a:t>
            </a:r>
            <a:r>
              <a:rPr lang="en-US" sz="2000" dirty="0"/>
              <a:t>Top + 1</a:t>
            </a:r>
            <a:r>
              <a:rPr lang="en-US" sz="2000" dirty="0" smtClean="0"/>
              <a:t>) </a:t>
            </a:r>
            <a:r>
              <a:rPr lang="en-US" sz="2000" dirty="0" smtClean="0">
                <a:sym typeface="Symbol" panose="05050102010706020507" pitchFamily="18" charset="2"/>
              </a:rPr>
              <a:t></a:t>
            </a:r>
            <a:r>
              <a:rPr lang="en-US" sz="2000" dirty="0" smtClean="0"/>
              <a:t> </a:t>
            </a:r>
            <a:r>
              <a:rPr lang="en-US" sz="2000" dirty="0" err="1"/>
              <a:t>OCRlx</a:t>
            </a:r>
            <a:r>
              <a:rPr lang="en-US" sz="2000" dirty="0"/>
              <a:t> + 1 = </a:t>
            </a:r>
            <a:r>
              <a:rPr lang="en-US" sz="2000" dirty="0" smtClean="0"/>
              <a:t>60×512/100=307 </a:t>
            </a:r>
            <a:r>
              <a:rPr lang="en-US" sz="2000" dirty="0" smtClean="0">
                <a:sym typeface="Symbol" panose="05050102010706020507" pitchFamily="18" charset="2"/>
              </a:rPr>
              <a:t></a:t>
            </a:r>
            <a:r>
              <a:rPr lang="en-US" sz="2000" dirty="0" smtClean="0"/>
              <a:t> OCR1B=306 </a:t>
            </a:r>
          </a:p>
          <a:p>
            <a:pPr marL="0" indent="0" algn="just">
              <a:spcBef>
                <a:spcPts val="0"/>
              </a:spcBef>
              <a:buNone/>
            </a:pPr>
            <a:r>
              <a:rPr lang="en-US" sz="1900" dirty="0" smtClean="0"/>
              <a:t>1953=8M/(512×N) </a:t>
            </a:r>
            <a:r>
              <a:rPr lang="en-US" sz="1900" dirty="0" smtClean="0">
                <a:sym typeface="Symbol" panose="05050102010706020507" pitchFamily="18" charset="2"/>
              </a:rPr>
              <a:t></a:t>
            </a:r>
            <a:r>
              <a:rPr lang="en-US" sz="1900" dirty="0" smtClean="0"/>
              <a:t> N=8M/(1953×512)=8 </a:t>
            </a:r>
            <a:r>
              <a:rPr lang="en-US" sz="1900" dirty="0">
                <a:sym typeface="Symbol" panose="05050102010706020507" pitchFamily="18" charset="2"/>
              </a:rPr>
              <a:t></a:t>
            </a:r>
            <a:r>
              <a:rPr lang="en-US" sz="1900" dirty="0" smtClean="0"/>
              <a:t> prescaler=1:8 </a:t>
            </a:r>
            <a:r>
              <a:rPr lang="en-US" sz="1900" dirty="0">
                <a:sym typeface="Symbol" panose="05050102010706020507" pitchFamily="18" charset="2"/>
              </a:rPr>
              <a:t></a:t>
            </a:r>
            <a:r>
              <a:rPr lang="en-US" sz="1900" dirty="0" smtClean="0"/>
              <a:t> </a:t>
            </a:r>
            <a:r>
              <a:rPr lang="en-US" sz="1900" dirty="0"/>
              <a:t>CS12:0 = 010</a:t>
            </a:r>
            <a:endParaRPr lang="en-US" sz="19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5616" y="4149080"/>
            <a:ext cx="7315200" cy="2109948"/>
          </a:xfrm>
          <a:prstGeom prst="rect">
            <a:avLst/>
          </a:prstGeom>
        </p:spPr>
      </p:pic>
    </p:spTree>
    <p:extLst>
      <p:ext uri="{BB962C8B-B14F-4D97-AF65-F5344CB8AC3E}">
        <p14:creationId xmlns:p14="http://schemas.microsoft.com/office/powerpoint/2010/main" val="77201201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77</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a:solidFill>
                  <a:srgbClr val="FF0000"/>
                </a:solidFill>
              </a:rPr>
              <a:t>Example 16-28 </a:t>
            </a:r>
          </a:p>
          <a:p>
            <a:pPr>
              <a:buNone/>
            </a:pPr>
            <a:r>
              <a:rPr lang="en-US" sz="2000" dirty="0"/>
              <a:t>Rewrite Example 16-27 using inverted mode. </a:t>
            </a:r>
            <a:endParaRPr lang="en-US" sz="2000" dirty="0" smtClean="0"/>
          </a:p>
          <a:p>
            <a:pPr>
              <a:buNone/>
            </a:pPr>
            <a:r>
              <a:rPr lang="en-US" sz="2400" dirty="0" smtClean="0">
                <a:solidFill>
                  <a:srgbClr val="0066FF"/>
                </a:solidFill>
              </a:rPr>
              <a:t>Solution</a:t>
            </a:r>
            <a:r>
              <a:rPr lang="en-US" sz="2400" dirty="0">
                <a:solidFill>
                  <a:srgbClr val="0066FF"/>
                </a:solidFill>
              </a:rPr>
              <a:t>:</a:t>
            </a:r>
            <a:endParaRPr lang="en-US" sz="2000" dirty="0" smtClean="0">
              <a:solidFill>
                <a:srgbClr val="0066FF"/>
              </a:solidFill>
            </a:endParaRPr>
          </a:p>
          <a:p>
            <a:pPr marL="0" indent="0" algn="just">
              <a:spcBef>
                <a:spcPts val="0"/>
              </a:spcBef>
              <a:buNone/>
            </a:pPr>
            <a:r>
              <a:rPr lang="en-US" sz="2000" dirty="0"/>
              <a:t> </a:t>
            </a:r>
            <a:r>
              <a:rPr lang="en-US" sz="2000" dirty="0" smtClean="0"/>
              <a:t>60=(Top-OCR1x)×100/(</a:t>
            </a:r>
            <a:r>
              <a:rPr lang="en-US" sz="2000" dirty="0"/>
              <a:t>Top + 1</a:t>
            </a:r>
            <a:r>
              <a:rPr lang="en-US" sz="2000" dirty="0" smtClean="0"/>
              <a:t>). </a:t>
            </a:r>
            <a:r>
              <a:rPr lang="en-US" sz="2000" dirty="0" smtClean="0">
                <a:sym typeface="Symbol" panose="05050102010706020507" pitchFamily="18" charset="2"/>
              </a:rPr>
              <a:t></a:t>
            </a:r>
            <a:r>
              <a:rPr lang="en-US" sz="2000" dirty="0" smtClean="0"/>
              <a:t> 511-OCRlx=60×512/100=307 </a:t>
            </a:r>
            <a:r>
              <a:rPr lang="en-US" sz="2000" dirty="0" smtClean="0">
                <a:sym typeface="Symbol" panose="05050102010706020507" pitchFamily="18" charset="2"/>
              </a:rPr>
              <a:t></a:t>
            </a:r>
            <a:r>
              <a:rPr lang="en-US" sz="2000" dirty="0" smtClean="0"/>
              <a:t> </a:t>
            </a:r>
            <a:r>
              <a:rPr lang="en-US" sz="2000" dirty="0"/>
              <a:t>OCR1B = 511 </a:t>
            </a:r>
            <a:r>
              <a:rPr lang="en-US" sz="2000" dirty="0" smtClean="0"/>
              <a:t>-307 </a:t>
            </a:r>
            <a:r>
              <a:rPr lang="en-US" sz="2000" dirty="0"/>
              <a:t>= 204 </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289327"/>
            <a:ext cx="7315200" cy="129180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4596011"/>
            <a:ext cx="7315200" cy="2073349"/>
          </a:xfrm>
          <a:prstGeom prst="rect">
            <a:avLst/>
          </a:prstGeom>
        </p:spPr>
      </p:pic>
    </p:spTree>
    <p:extLst>
      <p:ext uri="{BB962C8B-B14F-4D97-AF65-F5344CB8AC3E}">
        <p14:creationId xmlns:p14="http://schemas.microsoft.com/office/powerpoint/2010/main" val="290311140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78</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000" b="1" dirty="0" smtClean="0"/>
              <a:t>Loading values into the OCR1A and OCR1B registers in PWM modes</a:t>
            </a:r>
          </a:p>
          <a:p>
            <a:pPr marL="0" indent="274320" algn="just">
              <a:spcBef>
                <a:spcPts val="0"/>
              </a:spcBef>
              <a:buNone/>
            </a:pPr>
            <a:r>
              <a:rPr lang="en-US" sz="2000" dirty="0" smtClean="0"/>
              <a:t>In the non-PWM modes (CTC mode and Normal mode), when we load a value into the OCR1x register, the value will be loaded instantly, but in the PWM modes, there is a buffer between us and OCR1A and OCR1B registers. When we read/write a value  from/into the OCR1A or OCR1B register we are dealing with the buffer. The contents of the buffer will be loaded into the OCR1A/OCR1B registers only when the TCNT1 reaches its topmost value.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914400" y="3739819"/>
            <a:ext cx="7315200" cy="2889581"/>
          </a:xfrm>
          <a:prstGeom prst="rect">
            <a:avLst/>
          </a:prstGeom>
        </p:spPr>
      </p:pic>
    </p:spTree>
    <p:extLst>
      <p:ext uri="{BB962C8B-B14F-4D97-AF65-F5344CB8AC3E}">
        <p14:creationId xmlns:p14="http://schemas.microsoft.com/office/powerpoint/2010/main" val="95934644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79</a:t>
            </a:fld>
            <a:endParaRPr lang="en-US" dirty="0"/>
          </a:p>
        </p:txBody>
      </p:sp>
      <p:sp>
        <p:nvSpPr>
          <p:cNvPr id="8" name="Content Placeholder 7"/>
          <p:cNvSpPr>
            <a:spLocks noGrp="1"/>
          </p:cNvSpPr>
          <p:nvPr>
            <p:ph sz="quarter" idx="1"/>
          </p:nvPr>
        </p:nvSpPr>
        <p:spPr>
          <a:xfrm>
            <a:off x="914400" y="1340768"/>
            <a:ext cx="7772400" cy="4624406"/>
          </a:xfrm>
        </p:spPr>
        <p:txBody>
          <a:bodyPr>
            <a:normAutofit/>
          </a:bodyPr>
          <a:lstStyle/>
          <a:p>
            <a:pPr marL="0" indent="0">
              <a:spcBef>
                <a:spcPts val="0"/>
              </a:spcBef>
              <a:buNone/>
            </a:pPr>
            <a:r>
              <a:rPr lang="en-US" sz="2400" dirty="0">
                <a:solidFill>
                  <a:srgbClr val="FF0000"/>
                </a:solidFill>
              </a:rPr>
              <a:t>Example 16-29 </a:t>
            </a:r>
          </a:p>
          <a:p>
            <a:pPr>
              <a:buNone/>
            </a:pPr>
            <a:r>
              <a:rPr lang="en-US" sz="2000" dirty="0"/>
              <a:t>Draw the wave generated by the following program. Assume XTAL = 1 MHz.</a:t>
            </a: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132856"/>
            <a:ext cx="7315200" cy="4795024"/>
          </a:xfrm>
          <a:prstGeom prst="rect">
            <a:avLst/>
          </a:prstGeom>
        </p:spPr>
      </p:pic>
    </p:spTree>
    <p:extLst>
      <p:ext uri="{BB962C8B-B14F-4D97-AF65-F5344CB8AC3E}">
        <p14:creationId xmlns:p14="http://schemas.microsoft.com/office/powerpoint/2010/main" val="1649972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lgn="just">
              <a:spcBef>
                <a:spcPts val="0"/>
              </a:spcBef>
              <a:buNone/>
            </a:pPr>
            <a:r>
              <a:rPr lang="en-US" sz="2000" dirty="0" smtClean="0"/>
              <a:t>Figure 16-3 shows the switch configuration for turning the motor in one direction. When switches 1 and 4 are closed, current is allowed to pass through the motor.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4098" name="Picture 2"/>
          <p:cNvPicPr>
            <a:picLocks noChangeAspect="1" noChangeArrowheads="1"/>
          </p:cNvPicPr>
          <p:nvPr/>
        </p:nvPicPr>
        <p:blipFill>
          <a:blip r:embed="rId3" cstate="print"/>
          <a:srcRect/>
          <a:stretch>
            <a:fillRect/>
          </a:stretch>
        </p:blipFill>
        <p:spPr bwMode="auto">
          <a:xfrm>
            <a:off x="1815206" y="2455530"/>
            <a:ext cx="5400000" cy="37595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80</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DC motors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stretch>
            <a:fillRect/>
          </a:stretch>
        </p:blipFill>
        <p:spPr>
          <a:xfrm>
            <a:off x="914400" y="267562"/>
            <a:ext cx="7315200" cy="6172097"/>
          </a:xfrm>
          <a:prstGeom prst="rect">
            <a:avLst/>
          </a:prstGeom>
        </p:spPr>
      </p:pic>
    </p:spTree>
    <p:extLst>
      <p:ext uri="{BB962C8B-B14F-4D97-AF65-F5344CB8AC3E}">
        <p14:creationId xmlns:p14="http://schemas.microsoft.com/office/powerpoint/2010/main" val="399115951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81</a:t>
            </a:fld>
            <a:endParaRPr lang="en-US" dirty="0"/>
          </a:p>
        </p:txBody>
      </p:sp>
      <p:sp>
        <p:nvSpPr>
          <p:cNvPr id="8" name="Content Placeholder 7"/>
          <p:cNvSpPr>
            <a:spLocks noGrp="1"/>
          </p:cNvSpPr>
          <p:nvPr>
            <p:ph sz="quarter" idx="1"/>
          </p:nvPr>
        </p:nvSpPr>
        <p:spPr>
          <a:xfrm>
            <a:off x="914400" y="1268760"/>
            <a:ext cx="7546032" cy="4624406"/>
          </a:xfrm>
        </p:spPr>
        <p:txBody>
          <a:bodyPr>
            <a:normAutofit/>
          </a:bodyPr>
          <a:lstStyle/>
          <a:p>
            <a:pPr>
              <a:buNone/>
            </a:pPr>
            <a:r>
              <a:rPr lang="en-US" sz="2400" b="1" dirty="0" smtClean="0"/>
              <a:t>Generating waves with different frequencies (case study)</a:t>
            </a:r>
          </a:p>
          <a:p>
            <a:pPr marL="0" indent="274320" algn="just">
              <a:spcBef>
                <a:spcPts val="0"/>
              </a:spcBef>
              <a:buNone/>
            </a:pPr>
            <a:r>
              <a:rPr lang="en-US" sz="2000" dirty="0" smtClean="0"/>
              <a:t>As we mentioned earlier, the frequency of the generated wave is equal to </a:t>
            </a:r>
            <a:r>
              <a:rPr lang="en-US" sz="2000" dirty="0" err="1" smtClean="0"/>
              <a:t>F</a:t>
            </a:r>
            <a:r>
              <a:rPr lang="en-US" sz="2000" baseline="-25000" dirty="0" err="1" smtClean="0"/>
              <a:t>oscillator</a:t>
            </a:r>
            <a:r>
              <a:rPr lang="en-US" sz="2000" dirty="0" smtClean="0"/>
              <a:t> /[N*(Top + 1)]. In the modes 5, 6, and 7, the Top value is fixed. Therefore, in these modes the only way to change the frequency of the generated wave is to change N. In following figure you see the different frequencies that can be generated using modes 5,6, and 7.</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9" name="Picture 8"/>
          <p:cNvPicPr>
            <a:picLocks noChangeAspect="1"/>
          </p:cNvPicPr>
          <p:nvPr/>
        </p:nvPicPr>
        <p:blipFill>
          <a:blip r:embed="rId3"/>
          <a:stretch>
            <a:fillRect/>
          </a:stretch>
        </p:blipFill>
        <p:spPr>
          <a:xfrm>
            <a:off x="914400" y="3397518"/>
            <a:ext cx="7315200" cy="3229541"/>
          </a:xfrm>
          <a:prstGeom prst="rect">
            <a:avLst/>
          </a:prstGeom>
        </p:spPr>
      </p:pic>
    </p:spTree>
    <p:extLst>
      <p:ext uri="{BB962C8B-B14F-4D97-AF65-F5344CB8AC3E}">
        <p14:creationId xmlns:p14="http://schemas.microsoft.com/office/powerpoint/2010/main" val="2411957990"/>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82</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spcBef>
                <a:spcPts val="0"/>
              </a:spcBef>
              <a:buNone/>
            </a:pPr>
            <a:r>
              <a:rPr lang="en-US" sz="2000" dirty="0" smtClean="0"/>
              <a:t>Thus in these modes we can make a very limited number of frequencies. In modes 14 and 15 the Top value can be specified by ICR1 and OCR1A registers. </a:t>
            </a:r>
          </a:p>
          <a:p>
            <a:pPr marL="0" indent="0" algn="just">
              <a:spcBef>
                <a:spcPts val="0"/>
              </a:spcBef>
              <a:buNone/>
            </a:pPr>
            <a:r>
              <a:rPr lang="en-US" sz="2400" dirty="0">
                <a:solidFill>
                  <a:srgbClr val="FF0000"/>
                </a:solidFill>
              </a:rPr>
              <a:t>Example 16-30 </a:t>
            </a:r>
          </a:p>
          <a:p>
            <a:pPr marL="0" indent="0" algn="just">
              <a:spcBef>
                <a:spcPts val="0"/>
              </a:spcBef>
              <a:buNone/>
            </a:pPr>
            <a:r>
              <a:rPr lang="en-US" sz="2000" dirty="0"/>
              <a:t>Assuming XTAL = 8 MHz, find TCCR1A and TCCR1B to generate a wave with </a:t>
            </a:r>
            <a:r>
              <a:rPr lang="en-US" sz="2000" dirty="0" smtClean="0"/>
              <a:t>frequency </a:t>
            </a:r>
            <a:r>
              <a:rPr lang="en-US" sz="2000" dirty="0"/>
              <a:t>of 80 kHz using mode 14. </a:t>
            </a:r>
          </a:p>
          <a:p>
            <a:pPr marL="0" indent="0" algn="just">
              <a:spcBef>
                <a:spcPts val="0"/>
              </a:spcBef>
              <a:buNone/>
            </a:pPr>
            <a:r>
              <a:rPr lang="en-US" sz="2400" dirty="0">
                <a:solidFill>
                  <a:srgbClr val="0066FF"/>
                </a:solidFill>
              </a:rPr>
              <a:t>Solution: </a:t>
            </a:r>
            <a:endParaRPr lang="en-US" sz="2400" dirty="0" smtClean="0">
              <a:solidFill>
                <a:srgbClr val="0066FF"/>
              </a:solidFill>
            </a:endParaRPr>
          </a:p>
          <a:p>
            <a:pPr marL="0" indent="0" algn="just">
              <a:spcBef>
                <a:spcPts val="0"/>
              </a:spcBef>
              <a:buNone/>
            </a:pPr>
            <a:r>
              <a:rPr lang="en-US" sz="2000" dirty="0" smtClean="0"/>
              <a:t>80K=8M/[N×(</a:t>
            </a:r>
            <a:r>
              <a:rPr lang="en-US" sz="2000" dirty="0"/>
              <a:t>Top + 1)] </a:t>
            </a:r>
            <a:r>
              <a:rPr lang="en-US" sz="2000" dirty="0" smtClean="0">
                <a:sym typeface="Symbol" panose="05050102010706020507" pitchFamily="18" charset="2"/>
              </a:rPr>
              <a:t></a:t>
            </a:r>
            <a:r>
              <a:rPr lang="en-US" sz="2000" dirty="0" smtClean="0"/>
              <a:t> N×(</a:t>
            </a:r>
            <a:r>
              <a:rPr lang="en-US" sz="2000" dirty="0"/>
              <a:t>Top + 1</a:t>
            </a:r>
            <a:r>
              <a:rPr lang="en-US" sz="2000" dirty="0" smtClean="0"/>
              <a:t>)=8M/80K=100 </a:t>
            </a:r>
          </a:p>
          <a:p>
            <a:pPr algn="just">
              <a:spcBef>
                <a:spcPts val="0"/>
              </a:spcBef>
              <a:buFont typeface="Symbol" panose="05050102010706020507" pitchFamily="18" charset="2"/>
              <a:buChar char="Þ"/>
            </a:pPr>
            <a:r>
              <a:rPr lang="en-US" sz="2000" dirty="0" smtClean="0"/>
              <a:t>N</a:t>
            </a:r>
            <a:r>
              <a:rPr lang="en-US" sz="2000" dirty="0"/>
              <a:t>× </a:t>
            </a:r>
            <a:r>
              <a:rPr lang="en-US" sz="2000" dirty="0" smtClean="0"/>
              <a:t>(</a:t>
            </a:r>
            <a:r>
              <a:rPr lang="en-US" sz="2000" dirty="0"/>
              <a:t>Top + 1) </a:t>
            </a:r>
            <a:r>
              <a:rPr lang="en-US" sz="2000" dirty="0" smtClean="0"/>
              <a:t>= </a:t>
            </a:r>
            <a:r>
              <a:rPr lang="en-US" sz="2000" dirty="0"/>
              <a:t>100 </a:t>
            </a:r>
            <a:r>
              <a:rPr lang="en-US" sz="2000" dirty="0">
                <a:sym typeface="Symbol" panose="05050102010706020507" pitchFamily="18" charset="2"/>
              </a:rPr>
              <a:t></a:t>
            </a:r>
            <a:r>
              <a:rPr lang="en-US" sz="2000" dirty="0" smtClean="0"/>
              <a:t> </a:t>
            </a:r>
            <a:r>
              <a:rPr lang="en-US" sz="2000" dirty="0"/>
              <a:t>N = 1; Top + 1 = 100 </a:t>
            </a:r>
            <a:endParaRPr lang="en-US" sz="2000" dirty="0" smtClean="0"/>
          </a:p>
          <a:p>
            <a:pPr algn="just">
              <a:spcBef>
                <a:spcPts val="0"/>
              </a:spcBef>
              <a:buFont typeface="Symbol" panose="05050102010706020507" pitchFamily="18" charset="2"/>
              <a:buChar char="Þ"/>
            </a:pPr>
            <a:r>
              <a:rPr lang="en-US" sz="2000" dirty="0" smtClean="0"/>
              <a:t>Top </a:t>
            </a:r>
            <a:r>
              <a:rPr lang="en-US" sz="2000" dirty="0"/>
              <a:t>= 99 </a:t>
            </a:r>
            <a:r>
              <a:rPr lang="en-US" sz="2000" dirty="0">
                <a:sym typeface="Symbol" panose="05050102010706020507" pitchFamily="18" charset="2"/>
              </a:rPr>
              <a:t></a:t>
            </a:r>
            <a:r>
              <a:rPr lang="en-US" sz="2000" dirty="0" smtClean="0"/>
              <a:t> </a:t>
            </a:r>
            <a:r>
              <a:rPr lang="en-US" sz="2000" dirty="0"/>
              <a:t>ICR1 = 99 </a:t>
            </a:r>
            <a:endParaRPr lang="en-US" sz="2000" dirty="0" smtClean="0"/>
          </a:p>
          <a:p>
            <a:pPr algn="just">
              <a:spcBef>
                <a:spcPts val="0"/>
              </a:spcBef>
              <a:buFont typeface="Symbol" panose="05050102010706020507" pitchFamily="18" charset="2"/>
              <a:buChar char="Þ"/>
            </a:pPr>
            <a:r>
              <a:rPr lang="en-US" sz="2000" dirty="0" smtClean="0"/>
              <a:t>N</a:t>
            </a:r>
            <a:r>
              <a:rPr lang="en-US" sz="2000" dirty="0"/>
              <a:t>= 1 </a:t>
            </a:r>
            <a:r>
              <a:rPr lang="en-US" sz="2000" dirty="0">
                <a:sym typeface="Symbol" panose="05050102010706020507" pitchFamily="18" charset="2"/>
              </a:rPr>
              <a:t></a:t>
            </a:r>
            <a:r>
              <a:rPr lang="en-US" sz="2000" dirty="0" smtClean="0"/>
              <a:t> </a:t>
            </a:r>
            <a:r>
              <a:rPr lang="en-US" sz="2000" dirty="0"/>
              <a:t>CS12:0 = 001 </a:t>
            </a: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224" y="4653136"/>
            <a:ext cx="7315200" cy="1641570"/>
          </a:xfrm>
          <a:prstGeom prst="rect">
            <a:avLst/>
          </a:prstGeom>
        </p:spPr>
      </p:pic>
    </p:spTree>
    <p:extLst>
      <p:ext uri="{BB962C8B-B14F-4D97-AF65-F5344CB8AC3E}">
        <p14:creationId xmlns:p14="http://schemas.microsoft.com/office/powerpoint/2010/main" val="802326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83</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a:solidFill>
                  <a:srgbClr val="FF0000"/>
                </a:solidFill>
              </a:rPr>
              <a:t>Example 16-31 </a:t>
            </a:r>
          </a:p>
          <a:p>
            <a:pPr marL="0" indent="0">
              <a:spcBef>
                <a:spcPts val="0"/>
              </a:spcBef>
              <a:buNone/>
            </a:pPr>
            <a:r>
              <a:rPr lang="en-US" sz="2400" dirty="0"/>
              <a:t>Calculate the OCR1B to generate a wave with duty cycle of 20% in each of the </a:t>
            </a:r>
            <a:r>
              <a:rPr lang="en-US" sz="2400" dirty="0" smtClean="0"/>
              <a:t>following </a:t>
            </a:r>
            <a:r>
              <a:rPr lang="en-US" sz="2400" dirty="0"/>
              <a:t>modes: </a:t>
            </a:r>
            <a:endParaRPr lang="en-US" sz="2400" dirty="0" smtClean="0"/>
          </a:p>
          <a:p>
            <a:pPr marL="457200" indent="-457200">
              <a:lnSpc>
                <a:spcPct val="200000"/>
              </a:lnSpc>
              <a:spcBef>
                <a:spcPts val="0"/>
              </a:spcBef>
              <a:buAutoNum type="alphaLcParenBoth"/>
            </a:pPr>
            <a:r>
              <a:rPr lang="en-US" sz="2400" dirty="0" smtClean="0"/>
              <a:t>mode </a:t>
            </a:r>
            <a:r>
              <a:rPr lang="en-US" sz="2400" dirty="0"/>
              <a:t>14, inverted mode, ICR1 = 45, </a:t>
            </a:r>
            <a:endParaRPr lang="en-US" sz="2400" dirty="0" smtClean="0"/>
          </a:p>
          <a:p>
            <a:pPr marL="457200" indent="-457200">
              <a:lnSpc>
                <a:spcPct val="200000"/>
              </a:lnSpc>
              <a:spcBef>
                <a:spcPts val="0"/>
              </a:spcBef>
              <a:buAutoNum type="alphaLcParenBoth"/>
            </a:pPr>
            <a:r>
              <a:rPr lang="en-US" sz="2400" dirty="0" smtClean="0"/>
              <a:t>mode </a:t>
            </a:r>
            <a:r>
              <a:rPr lang="en-US" sz="2400" dirty="0"/>
              <a:t>15, non-inverted mode, OCR1A = 124, and </a:t>
            </a:r>
            <a:endParaRPr lang="en-US" sz="2400" dirty="0" smtClean="0"/>
          </a:p>
          <a:p>
            <a:pPr marL="457200" indent="-457200">
              <a:lnSpc>
                <a:spcPct val="200000"/>
              </a:lnSpc>
              <a:spcBef>
                <a:spcPts val="0"/>
              </a:spcBef>
              <a:buAutoNum type="alphaLcParenBoth"/>
            </a:pPr>
            <a:r>
              <a:rPr lang="en-US" sz="2400" dirty="0" smtClean="0"/>
              <a:t>mode </a:t>
            </a:r>
            <a:r>
              <a:rPr lang="en-US" sz="2400" dirty="0"/>
              <a:t>14, non-inverted mode, ICR1 = 99. </a:t>
            </a:r>
          </a:p>
          <a:p>
            <a:pPr>
              <a:buNone/>
            </a:pPr>
            <a:r>
              <a:rPr lang="en-US" sz="2400" dirty="0">
                <a:solidFill>
                  <a:srgbClr val="0066FF"/>
                </a:solidFill>
              </a:rPr>
              <a:t>Solution: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Tree>
    <p:extLst>
      <p:ext uri="{BB962C8B-B14F-4D97-AF65-F5344CB8AC3E}">
        <p14:creationId xmlns:p14="http://schemas.microsoft.com/office/powerpoint/2010/main" val="3694378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84</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smtClean="0">
                <a:solidFill>
                  <a:srgbClr val="0066FF"/>
                </a:solidFill>
              </a:rPr>
              <a:t>Solution</a:t>
            </a:r>
            <a:r>
              <a:rPr lang="en-US" sz="2400" dirty="0">
                <a:solidFill>
                  <a:srgbClr val="0066FF"/>
                </a:solidFill>
              </a:rPr>
              <a:t>: </a:t>
            </a:r>
          </a:p>
          <a:p>
            <a:pPr marL="457200" indent="-457200" algn="just">
              <a:spcBef>
                <a:spcPts val="0"/>
              </a:spcBef>
              <a:buFont typeface="+mj-lt"/>
              <a:buAutoNum type="alphaLcParenR"/>
            </a:pPr>
            <a:r>
              <a:rPr lang="en-US" sz="2000" dirty="0" smtClean="0"/>
              <a:t>In </a:t>
            </a:r>
            <a:r>
              <a:rPr lang="en-US" sz="2000" dirty="0"/>
              <a:t>mode 14, Top = ICR1 = 45. Thus, </a:t>
            </a:r>
            <a:endParaRPr lang="en-US" sz="2000" dirty="0" smtClean="0"/>
          </a:p>
          <a:p>
            <a:pPr marL="457200" indent="0" algn="just">
              <a:spcBef>
                <a:spcPts val="0"/>
              </a:spcBef>
              <a:buNone/>
            </a:pPr>
            <a:r>
              <a:rPr lang="en-US" sz="2000" dirty="0" smtClean="0"/>
              <a:t>20 </a:t>
            </a:r>
            <a:r>
              <a:rPr lang="en-US" sz="2000" dirty="0"/>
              <a:t>= (Top </a:t>
            </a:r>
            <a:r>
              <a:rPr lang="en-US" sz="2000" dirty="0" smtClean="0"/>
              <a:t>- </a:t>
            </a:r>
            <a:r>
              <a:rPr lang="en-US" sz="2000" dirty="0"/>
              <a:t>OCR1x</a:t>
            </a:r>
            <a:r>
              <a:rPr lang="en-US" sz="2000" dirty="0" smtClean="0"/>
              <a:t>)×100/(</a:t>
            </a:r>
            <a:r>
              <a:rPr lang="en-US" sz="2000" dirty="0"/>
              <a:t>Top + 1) </a:t>
            </a:r>
            <a:r>
              <a:rPr lang="en-US" sz="2000" dirty="0" smtClean="0">
                <a:sym typeface="Symbol" panose="05050102010706020507" pitchFamily="18" charset="2"/>
              </a:rPr>
              <a:t></a:t>
            </a:r>
            <a:r>
              <a:rPr lang="en-US" sz="2000" dirty="0" smtClean="0"/>
              <a:t> </a:t>
            </a:r>
            <a:r>
              <a:rPr lang="en-US" sz="2000" dirty="0"/>
              <a:t>45 </a:t>
            </a:r>
            <a:r>
              <a:rPr lang="en-US" sz="2000" dirty="0" smtClean="0"/>
              <a:t>- </a:t>
            </a:r>
            <a:r>
              <a:rPr lang="en-US" sz="2000" dirty="0" err="1"/>
              <a:t>OCRlx</a:t>
            </a:r>
            <a:r>
              <a:rPr lang="en-US" sz="2000" dirty="0"/>
              <a:t> = 20 ×</a:t>
            </a:r>
            <a:r>
              <a:rPr lang="en-US" sz="2000" dirty="0" smtClean="0"/>
              <a:t> </a:t>
            </a:r>
            <a:r>
              <a:rPr lang="en-US" sz="2000" dirty="0"/>
              <a:t>46 / 100 = 9 </a:t>
            </a:r>
            <a:r>
              <a:rPr lang="en-US" sz="2000" dirty="0">
                <a:sym typeface="Symbol" panose="05050102010706020507" pitchFamily="18" charset="2"/>
              </a:rPr>
              <a:t> </a:t>
            </a:r>
            <a:r>
              <a:rPr lang="en-US" sz="2000" dirty="0" smtClean="0"/>
              <a:t>OCR1A </a:t>
            </a:r>
            <a:r>
              <a:rPr lang="en-US" sz="2000" dirty="0"/>
              <a:t>= 36 </a:t>
            </a:r>
            <a:endParaRPr lang="en-US" sz="2000" dirty="0" smtClean="0"/>
          </a:p>
          <a:p>
            <a:pPr marL="457200" indent="0" algn="just">
              <a:spcBef>
                <a:spcPts val="0"/>
              </a:spcBef>
              <a:buNone/>
            </a:pPr>
            <a:endParaRPr lang="en-US" sz="2000" dirty="0" smtClean="0"/>
          </a:p>
          <a:p>
            <a:pPr marL="457200" indent="-457200" algn="just">
              <a:spcBef>
                <a:spcPts val="0"/>
              </a:spcBef>
              <a:buFont typeface="+mj-lt"/>
              <a:buAutoNum type="alphaLcParenR" startAt="2"/>
            </a:pPr>
            <a:r>
              <a:rPr lang="en-US" sz="2000" dirty="0" smtClean="0"/>
              <a:t>(</a:t>
            </a:r>
            <a:r>
              <a:rPr lang="en-US" sz="2000" dirty="0"/>
              <a:t>b) </a:t>
            </a:r>
            <a:r>
              <a:rPr lang="en-US" sz="2000" dirty="0" smtClean="0"/>
              <a:t>  In </a:t>
            </a:r>
            <a:r>
              <a:rPr lang="en-US" sz="2000" dirty="0"/>
              <a:t>mode 15, Top = OCR = 124. Thus, </a:t>
            </a:r>
            <a:endParaRPr lang="en-US" sz="2000" dirty="0" smtClean="0"/>
          </a:p>
          <a:p>
            <a:pPr marL="457200" indent="0" algn="just">
              <a:spcBef>
                <a:spcPts val="0"/>
              </a:spcBef>
              <a:buNone/>
            </a:pPr>
            <a:r>
              <a:rPr lang="en-US" sz="2000" dirty="0" smtClean="0"/>
              <a:t>20 </a:t>
            </a:r>
            <a:r>
              <a:rPr lang="en-US" sz="2000" dirty="0"/>
              <a:t>=(</a:t>
            </a:r>
            <a:r>
              <a:rPr lang="en-US" sz="2000" dirty="0" smtClean="0"/>
              <a:t>OCR1x </a:t>
            </a:r>
            <a:r>
              <a:rPr lang="en-US" sz="2000" dirty="0"/>
              <a:t>+ 1</a:t>
            </a:r>
            <a:r>
              <a:rPr lang="en-US" sz="2000" dirty="0" smtClean="0"/>
              <a:t>)</a:t>
            </a:r>
            <a:r>
              <a:rPr lang="en-US" sz="2000" dirty="0"/>
              <a:t> ×</a:t>
            </a:r>
            <a:r>
              <a:rPr lang="en-US" sz="2000" dirty="0" smtClean="0"/>
              <a:t>100/(</a:t>
            </a:r>
            <a:r>
              <a:rPr lang="en-US" sz="2000" dirty="0"/>
              <a:t>124 + 1</a:t>
            </a:r>
            <a:r>
              <a:rPr lang="en-US" sz="2000" dirty="0" smtClean="0"/>
              <a:t>). </a:t>
            </a:r>
            <a:r>
              <a:rPr lang="en-US" sz="2000" dirty="0">
                <a:sym typeface="Symbol" panose="05050102010706020507" pitchFamily="18" charset="2"/>
              </a:rPr>
              <a:t></a:t>
            </a:r>
            <a:r>
              <a:rPr lang="en-US" sz="2000" dirty="0" smtClean="0"/>
              <a:t> OCR1x </a:t>
            </a:r>
            <a:r>
              <a:rPr lang="en-US" sz="2000" dirty="0"/>
              <a:t>+ 1 = 20 × </a:t>
            </a:r>
            <a:r>
              <a:rPr lang="en-US" sz="2000" dirty="0" smtClean="0"/>
              <a:t>125 </a:t>
            </a:r>
            <a:r>
              <a:rPr lang="en-US" sz="2000" dirty="0"/>
              <a:t>/ 100 =25 </a:t>
            </a:r>
            <a:r>
              <a:rPr lang="en-US" sz="2000" dirty="0" smtClean="0">
                <a:sym typeface="Symbol" panose="05050102010706020507" pitchFamily="18" charset="2"/>
              </a:rPr>
              <a:t></a:t>
            </a:r>
            <a:r>
              <a:rPr lang="en-US" sz="2000" dirty="0" smtClean="0"/>
              <a:t> OCR1x </a:t>
            </a:r>
            <a:r>
              <a:rPr lang="en-US" sz="2000" dirty="0"/>
              <a:t>= 24 </a:t>
            </a:r>
            <a:endParaRPr lang="en-US" sz="2000" dirty="0" smtClean="0"/>
          </a:p>
          <a:p>
            <a:pPr marL="457200" indent="0" algn="just">
              <a:spcBef>
                <a:spcPts val="0"/>
              </a:spcBef>
              <a:buNone/>
            </a:pPr>
            <a:endParaRPr lang="en-US" sz="2000" dirty="0" smtClean="0"/>
          </a:p>
          <a:p>
            <a:pPr marL="457200" indent="-457200" algn="just">
              <a:spcBef>
                <a:spcPts val="0"/>
              </a:spcBef>
              <a:buFont typeface="+mj-lt"/>
              <a:buAutoNum type="alphaLcParenR" startAt="3"/>
            </a:pPr>
            <a:r>
              <a:rPr lang="en-US" sz="2000" dirty="0" smtClean="0"/>
              <a:t>In </a:t>
            </a:r>
            <a:r>
              <a:rPr lang="en-US" sz="2000" dirty="0"/>
              <a:t>mode 14, Top = ICR1 = 99. Therefore, </a:t>
            </a:r>
            <a:endParaRPr lang="en-US" sz="2000" dirty="0" smtClean="0"/>
          </a:p>
          <a:p>
            <a:pPr marL="457200" indent="0" algn="just">
              <a:spcBef>
                <a:spcPts val="0"/>
              </a:spcBef>
              <a:buNone/>
            </a:pPr>
            <a:r>
              <a:rPr lang="en-US" sz="2000" dirty="0" smtClean="0"/>
              <a:t>20 </a:t>
            </a:r>
            <a:r>
              <a:rPr lang="en-US" sz="2000" dirty="0"/>
              <a:t>= (</a:t>
            </a:r>
            <a:r>
              <a:rPr lang="en-US" sz="2000" dirty="0" smtClean="0"/>
              <a:t>OCR1x </a:t>
            </a:r>
            <a:r>
              <a:rPr lang="en-US" sz="2000" dirty="0"/>
              <a:t>+ 1) </a:t>
            </a:r>
            <a:r>
              <a:rPr lang="en-US" sz="2000" dirty="0" smtClean="0"/>
              <a:t>× </a:t>
            </a:r>
            <a:r>
              <a:rPr lang="en-US" sz="2000" dirty="0"/>
              <a:t>100 / (99 + 1) </a:t>
            </a:r>
            <a:r>
              <a:rPr lang="en-US" sz="2000" dirty="0" smtClean="0">
                <a:sym typeface="Symbol" panose="05050102010706020507" pitchFamily="18" charset="2"/>
              </a:rPr>
              <a:t></a:t>
            </a:r>
            <a:r>
              <a:rPr lang="en-US" sz="2000" dirty="0" smtClean="0"/>
              <a:t> OCR1x </a:t>
            </a:r>
            <a:r>
              <a:rPr lang="en-US" sz="2000" dirty="0"/>
              <a:t>+ 1 =20 </a:t>
            </a:r>
            <a:r>
              <a:rPr lang="en-US" sz="2000" dirty="0" smtClean="0">
                <a:sym typeface="Symbol" panose="05050102010706020507" pitchFamily="18" charset="2"/>
              </a:rPr>
              <a:t></a:t>
            </a:r>
            <a:r>
              <a:rPr lang="en-US" sz="2000" dirty="0" smtClean="0"/>
              <a:t> OCR1x </a:t>
            </a:r>
            <a:r>
              <a:rPr lang="en-US" sz="2000" dirty="0"/>
              <a:t>= 19 </a:t>
            </a: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
        <p:nvSpPr>
          <p:cNvPr id="3" name="Rounded Rectangle 2"/>
          <p:cNvSpPr/>
          <p:nvPr/>
        </p:nvSpPr>
        <p:spPr>
          <a:xfrm>
            <a:off x="1763688" y="2492896"/>
            <a:ext cx="1440160" cy="360040"/>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691680" y="3645024"/>
            <a:ext cx="1440160" cy="360040"/>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7164288" y="4581128"/>
            <a:ext cx="1440160" cy="360040"/>
          </a:xfrm>
          <a:prstGeom prst="roundRect">
            <a:avLst/>
          </a:prstGeom>
          <a:solidFill>
            <a:srgbClr val="00B05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13582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85</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a:solidFill>
                  <a:srgbClr val="FF0000"/>
                </a:solidFill>
              </a:rPr>
              <a:t>Example 16-32 </a:t>
            </a:r>
          </a:p>
          <a:p>
            <a:pPr indent="0">
              <a:spcBef>
                <a:spcPts val="0"/>
              </a:spcBef>
              <a:buNone/>
            </a:pPr>
            <a:r>
              <a:rPr lang="en-US" sz="2000" dirty="0"/>
              <a:t>Assume XTAL = 8 MHz. Using mode 14 write a program that generates a wave with duty cycle of 20% and frequency of 80 kHz. </a:t>
            </a:r>
          </a:p>
          <a:p>
            <a:pPr>
              <a:buNone/>
            </a:pPr>
            <a:r>
              <a:rPr lang="en-US" sz="2400" dirty="0">
                <a:solidFill>
                  <a:srgbClr val="0066FF"/>
                </a:solidFill>
              </a:rPr>
              <a:t>Solution: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232" y="2852936"/>
            <a:ext cx="7315200" cy="3392411"/>
          </a:xfrm>
          <a:prstGeom prst="rect">
            <a:avLst/>
          </a:prstGeom>
        </p:spPr>
      </p:pic>
    </p:spTree>
    <p:extLst>
      <p:ext uri="{BB962C8B-B14F-4D97-AF65-F5344CB8AC3E}">
        <p14:creationId xmlns:p14="http://schemas.microsoft.com/office/powerpoint/2010/main" val="332142178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86</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Phase correct PWM Mode</a:t>
            </a:r>
          </a:p>
          <a:p>
            <a:pPr marL="0" indent="274320" algn="just">
              <a:spcBef>
                <a:spcPts val="0"/>
              </a:spcBef>
              <a:buNone/>
            </a:pPr>
            <a:r>
              <a:rPr lang="en-US" sz="2000" dirty="0" smtClean="0"/>
              <a:t>In the phase correct PWM, the timer counts up until it reaches the top value then counts down until it reaches zero. The TOV1 flag will be set when the timer returns to zero,</a:t>
            </a:r>
          </a:p>
          <a:p>
            <a:pPr marL="0" indent="274320" algn="just">
              <a:spcBef>
                <a:spcPts val="0"/>
              </a:spcBef>
              <a:buNone/>
            </a:pPr>
            <a:r>
              <a:rPr lang="en-US" sz="2000" dirty="0" smtClean="0"/>
              <a:t>There are five phase correct PWM modes: modes 1,2,3,10, and 11</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914400" y="3429000"/>
            <a:ext cx="7315200" cy="2418060"/>
          </a:xfrm>
          <a:prstGeom prst="rect">
            <a:avLst/>
          </a:prstGeom>
        </p:spPr>
      </p:pic>
    </p:spTree>
    <p:extLst>
      <p:ext uri="{BB962C8B-B14F-4D97-AF65-F5344CB8AC3E}">
        <p14:creationId xmlns:p14="http://schemas.microsoft.com/office/powerpoint/2010/main" val="108799995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87</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a:t>Phase correct PWM Mode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stretch>
            <a:fillRect/>
          </a:stretch>
        </p:blipFill>
        <p:spPr>
          <a:xfrm>
            <a:off x="914400" y="1916832"/>
            <a:ext cx="7315200" cy="3972683"/>
          </a:xfrm>
          <a:prstGeom prst="rect">
            <a:avLst/>
          </a:prstGeom>
        </p:spPr>
      </p:pic>
    </p:spTree>
    <p:extLst>
      <p:ext uri="{BB962C8B-B14F-4D97-AF65-F5344CB8AC3E}">
        <p14:creationId xmlns:p14="http://schemas.microsoft.com/office/powerpoint/2010/main" val="7274087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88</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a:t>Phase correct PWM Mode</a:t>
            </a:r>
          </a:p>
          <a:p>
            <a:pPr marL="0" indent="274320" algn="just">
              <a:spcBef>
                <a:spcPts val="0"/>
              </a:spcBef>
              <a:buNone/>
            </a:pPr>
            <a:r>
              <a:rPr lang="en-US" sz="2000" dirty="0" smtClean="0"/>
              <a:t>In modes 1, 2, and 3 the top values are 0xFF, 0x1FF, and 0x3FF. In mode 10, the top value is defined by the ICR1 register; and in mode 11, the OCR1A register represents the top value. </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914400" y="2907604"/>
            <a:ext cx="3657600" cy="2143066"/>
          </a:xfrm>
          <a:prstGeom prst="rect">
            <a:avLst/>
          </a:prstGeom>
        </p:spPr>
      </p:pic>
      <p:pic>
        <p:nvPicPr>
          <p:cNvPr id="9" name="Picture 8"/>
          <p:cNvPicPr>
            <a:picLocks noChangeAspect="1"/>
          </p:cNvPicPr>
          <p:nvPr/>
        </p:nvPicPr>
        <p:blipFill>
          <a:blip r:embed="rId4"/>
          <a:stretch>
            <a:fillRect/>
          </a:stretch>
        </p:blipFill>
        <p:spPr>
          <a:xfrm>
            <a:off x="4572000" y="2907604"/>
            <a:ext cx="3657600" cy="2043961"/>
          </a:xfrm>
          <a:prstGeom prst="rect">
            <a:avLst/>
          </a:prstGeom>
        </p:spPr>
      </p:pic>
      <p:pic>
        <p:nvPicPr>
          <p:cNvPr id="10" name="Picture 9"/>
          <p:cNvPicPr>
            <a:picLocks noChangeAspect="1"/>
          </p:cNvPicPr>
          <p:nvPr/>
        </p:nvPicPr>
        <p:blipFill>
          <a:blip r:embed="rId5"/>
          <a:stretch>
            <a:fillRect/>
          </a:stretch>
        </p:blipFill>
        <p:spPr>
          <a:xfrm>
            <a:off x="914400" y="5026684"/>
            <a:ext cx="3657600" cy="2024489"/>
          </a:xfrm>
          <a:prstGeom prst="rect">
            <a:avLst/>
          </a:prstGeom>
        </p:spPr>
      </p:pic>
      <p:pic>
        <p:nvPicPr>
          <p:cNvPr id="11" name="Picture 10"/>
          <p:cNvPicPr>
            <a:picLocks noChangeAspect="1"/>
          </p:cNvPicPr>
          <p:nvPr/>
        </p:nvPicPr>
        <p:blipFill>
          <a:blip r:embed="rId6"/>
          <a:stretch>
            <a:fillRect/>
          </a:stretch>
        </p:blipFill>
        <p:spPr>
          <a:xfrm>
            <a:off x="4572000" y="5018002"/>
            <a:ext cx="3657600" cy="2012438"/>
          </a:xfrm>
          <a:prstGeom prst="rect">
            <a:avLst/>
          </a:prstGeom>
        </p:spPr>
      </p:pic>
    </p:spTree>
    <p:extLst>
      <p:ext uri="{BB962C8B-B14F-4D97-AF65-F5344CB8AC3E}">
        <p14:creationId xmlns:p14="http://schemas.microsoft.com/office/powerpoint/2010/main" val="253977191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89</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a:t>Phase correct PWM Mode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stretch>
            <a:fillRect/>
          </a:stretch>
        </p:blipFill>
        <p:spPr>
          <a:xfrm>
            <a:off x="1143000" y="1772816"/>
            <a:ext cx="7315200" cy="3441882"/>
          </a:xfrm>
          <a:prstGeom prst="rect">
            <a:avLst/>
          </a:prstGeom>
        </p:spPr>
      </p:pic>
    </p:spTree>
    <p:extLst>
      <p:ext uri="{BB962C8B-B14F-4D97-AF65-F5344CB8AC3E}">
        <p14:creationId xmlns:p14="http://schemas.microsoft.com/office/powerpoint/2010/main" val="5831605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16.1 : DC MOTOR INTERFACING AND PWM</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274320" algn="just">
              <a:spcBef>
                <a:spcPts val="0"/>
              </a:spcBef>
              <a:buNone/>
            </a:pPr>
            <a:r>
              <a:rPr lang="en-US" sz="2000" dirty="0" smtClean="0"/>
              <a:t>Figure 16-4 shows the switch configuration for turning the motor in the opposite direction from the configuration of Figure 16-3. When switches 2 and </a:t>
            </a:r>
            <a:r>
              <a:rPr lang="en-US" sz="2000" b="1" dirty="0" smtClean="0"/>
              <a:t>3 </a:t>
            </a:r>
            <a:r>
              <a:rPr lang="en-US" sz="2000" dirty="0" smtClean="0"/>
              <a:t>are closed, current is allowed to pass through the motor.</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5123" name="Picture 3"/>
          <p:cNvPicPr>
            <a:picLocks noChangeAspect="1" noChangeArrowheads="1"/>
          </p:cNvPicPr>
          <p:nvPr/>
        </p:nvPicPr>
        <p:blipFill>
          <a:blip r:embed="rId3" cstate="print"/>
          <a:srcRect/>
          <a:stretch>
            <a:fillRect/>
          </a:stretch>
        </p:blipFill>
        <p:spPr bwMode="auto">
          <a:xfrm>
            <a:off x="1743768" y="2456972"/>
            <a:ext cx="5400000" cy="368667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90</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a:t>Phase correct PWM Mode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stretch>
            <a:fillRect/>
          </a:stretch>
        </p:blipFill>
        <p:spPr>
          <a:xfrm>
            <a:off x="914400" y="1319628"/>
            <a:ext cx="7315200" cy="2702772"/>
          </a:xfrm>
          <a:prstGeom prst="rect">
            <a:avLst/>
          </a:prstGeom>
        </p:spPr>
      </p:pic>
      <p:pic>
        <p:nvPicPr>
          <p:cNvPr id="6" name="Picture 5"/>
          <p:cNvPicPr>
            <a:picLocks noChangeAspect="1"/>
          </p:cNvPicPr>
          <p:nvPr/>
        </p:nvPicPr>
        <p:blipFill>
          <a:blip r:embed="rId4"/>
          <a:stretch>
            <a:fillRect/>
          </a:stretch>
        </p:blipFill>
        <p:spPr>
          <a:xfrm>
            <a:off x="914400" y="4022400"/>
            <a:ext cx="7315200" cy="2711838"/>
          </a:xfrm>
          <a:prstGeom prst="rect">
            <a:avLst/>
          </a:prstGeom>
        </p:spPr>
      </p:pic>
    </p:spTree>
    <p:extLst>
      <p:ext uri="{BB962C8B-B14F-4D97-AF65-F5344CB8AC3E}">
        <p14:creationId xmlns:p14="http://schemas.microsoft.com/office/powerpoint/2010/main" val="4287133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000" b="1" dirty="0" smtClean="0"/>
              <a:t>SECTION</a:t>
            </a:r>
            <a:r>
              <a:rPr lang="en-US" sz="2400" b="1" dirty="0" smtClean="0"/>
              <a:t>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91</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Frequency of generated wave in phase correct PWM mode</a:t>
            </a:r>
          </a:p>
          <a:p>
            <a:pPr marL="0" indent="274320">
              <a:spcBef>
                <a:spcPts val="0"/>
              </a:spcBef>
              <a:buNone/>
            </a:pPr>
            <a:r>
              <a:rPr lang="en-US" sz="2000" dirty="0" smtClean="0"/>
              <a:t>The frequency of generated wave is 1/2TOP of the frequency of timer clock. The 8-bit timers the frequency of the generated wave can be calculated as follows:</a:t>
            </a:r>
            <a:endParaRPr lang="en-US" sz="2000" dirty="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914400" y="3212976"/>
            <a:ext cx="7315200" cy="1538325"/>
          </a:xfrm>
          <a:prstGeom prst="rect">
            <a:avLst/>
          </a:prstGeom>
        </p:spPr>
      </p:pic>
    </p:spTree>
    <p:extLst>
      <p:ext uri="{BB962C8B-B14F-4D97-AF65-F5344CB8AC3E}">
        <p14:creationId xmlns:p14="http://schemas.microsoft.com/office/powerpoint/2010/main" val="427606949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92</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a:t>Phase correct PWM Mode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3" name="Picture 2"/>
          <p:cNvPicPr>
            <a:picLocks noChangeAspect="1"/>
          </p:cNvPicPr>
          <p:nvPr/>
        </p:nvPicPr>
        <p:blipFill>
          <a:blip r:embed="rId3"/>
          <a:stretch>
            <a:fillRect/>
          </a:stretch>
        </p:blipFill>
        <p:spPr>
          <a:xfrm>
            <a:off x="914400" y="2204864"/>
            <a:ext cx="7315200" cy="3512728"/>
          </a:xfrm>
          <a:prstGeom prst="rect">
            <a:avLst/>
          </a:prstGeom>
        </p:spPr>
      </p:pic>
    </p:spTree>
    <p:extLst>
      <p:ext uri="{BB962C8B-B14F-4D97-AF65-F5344CB8AC3E}">
        <p14:creationId xmlns:p14="http://schemas.microsoft.com/office/powerpoint/2010/main" val="424972354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93</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spcBef>
                <a:spcPts val="0"/>
              </a:spcBef>
              <a:buNone/>
            </a:pPr>
            <a:r>
              <a:rPr lang="en-US" sz="2200" b="1" dirty="0" smtClean="0"/>
              <a:t>Duty cycle of the generated wave in Phase correct PWM mode</a:t>
            </a:r>
            <a:endParaRPr lang="en-US" sz="2200" b="1" dirty="0"/>
          </a:p>
          <a:p>
            <a:pPr marL="0" indent="274320" algn="just">
              <a:spcBef>
                <a:spcPts val="0"/>
              </a:spcBef>
              <a:buNone/>
            </a:pPr>
            <a:r>
              <a:rPr lang="en-US" sz="2000" dirty="0" smtClean="0"/>
              <a:t>The duty cycle of the generated mode can be determined using OCR1x register. When COM1x1:0 = 10 (in non-inverted mode), the bigger OCR1x value results in a bigger duty cycle. When OCR1x = Top, the OC1x is always high (duty cycle = 100%). Generally speaking, OC1x is high for a total of OCR1x clocks.</a:t>
            </a:r>
          </a:p>
          <a:p>
            <a:pPr marL="0" indent="274320" algn="just">
              <a:spcBef>
                <a:spcPts val="0"/>
              </a:spcBef>
              <a:buNone/>
            </a:pPr>
            <a:r>
              <a:rPr lang="en-US" sz="2000" dirty="0" smtClean="0"/>
              <a:t>So the duty cycle can be calculated using the following formula in non-inverted mod:</a:t>
            </a:r>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9" name="Picture 8"/>
          <p:cNvPicPr>
            <a:picLocks noChangeAspect="1"/>
          </p:cNvPicPr>
          <p:nvPr/>
        </p:nvPicPr>
        <p:blipFill>
          <a:blip r:embed="rId3"/>
          <a:stretch>
            <a:fillRect/>
          </a:stretch>
        </p:blipFill>
        <p:spPr>
          <a:xfrm>
            <a:off x="971600" y="3933056"/>
            <a:ext cx="7315200" cy="1624447"/>
          </a:xfrm>
          <a:prstGeom prst="rect">
            <a:avLst/>
          </a:prstGeom>
        </p:spPr>
      </p:pic>
    </p:spTree>
    <p:extLst>
      <p:ext uri="{BB962C8B-B14F-4D97-AF65-F5344CB8AC3E}">
        <p14:creationId xmlns:p14="http://schemas.microsoft.com/office/powerpoint/2010/main" val="176611973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94</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a:solidFill>
                  <a:srgbClr val="FF0000"/>
                </a:solidFill>
              </a:rPr>
              <a:t>Example 16-35 </a:t>
            </a:r>
          </a:p>
          <a:p>
            <a:pPr marL="0" indent="0">
              <a:spcBef>
                <a:spcPts val="0"/>
              </a:spcBef>
              <a:buNone/>
            </a:pPr>
            <a:r>
              <a:rPr lang="en-US" sz="2000" dirty="0"/>
              <a:t>Find the values for TCCR1A and TCCR1B to initialize </a:t>
            </a:r>
            <a:r>
              <a:rPr lang="en-US" sz="2000" dirty="0" smtClean="0"/>
              <a:t>Timer1 </a:t>
            </a:r>
            <a:r>
              <a:rPr lang="en-US" sz="2000" dirty="0"/>
              <a:t>for mode 1 (Phase </a:t>
            </a:r>
            <a:r>
              <a:rPr lang="en-US" sz="2000" dirty="0" smtClean="0"/>
              <a:t>correct </a:t>
            </a:r>
            <a:r>
              <a:rPr lang="en-US" sz="2000" dirty="0"/>
              <a:t>PWM mode, top = </a:t>
            </a:r>
            <a:r>
              <a:rPr lang="en-US" sz="2000" dirty="0" smtClean="0"/>
              <a:t>0xFF</a:t>
            </a:r>
            <a:r>
              <a:rPr lang="en-US" sz="2000" dirty="0"/>
              <a:t>), non-inverted PWM wave generator, and no prescaler. </a:t>
            </a:r>
          </a:p>
          <a:p>
            <a:pPr>
              <a:buNone/>
            </a:pPr>
            <a:r>
              <a:rPr lang="en-US" sz="2400" dirty="0">
                <a:solidFill>
                  <a:srgbClr val="0066FF"/>
                </a:solidFill>
              </a:rPr>
              <a:t>Solution: </a:t>
            </a:r>
            <a:endParaRPr lang="en-US" sz="2000" dirty="0" smtClean="0">
              <a:solidFill>
                <a:srgbClr val="0066FF"/>
              </a:solidFill>
            </a:endParaRPr>
          </a:p>
          <a:p>
            <a:pPr marL="0" indent="0" algn="just">
              <a:spcBef>
                <a:spcPts val="0"/>
              </a:spcBef>
              <a:buNone/>
            </a:pPr>
            <a:r>
              <a:rPr lang="en-US" sz="2000" dirty="0"/>
              <a:t>WGM13:10 = 0001 = Phase correct PWM mode </a:t>
            </a:r>
            <a:endParaRPr lang="en-US" sz="2000" dirty="0" smtClean="0"/>
          </a:p>
          <a:p>
            <a:pPr marL="0" indent="0" algn="just">
              <a:spcBef>
                <a:spcPts val="0"/>
              </a:spcBef>
              <a:buNone/>
            </a:pPr>
            <a:r>
              <a:rPr lang="en-US" sz="2000" dirty="0" smtClean="0"/>
              <a:t>CS02:00 </a:t>
            </a:r>
            <a:r>
              <a:rPr lang="en-US" sz="2000" dirty="0"/>
              <a:t>= 001 = No prescaler </a:t>
            </a:r>
            <a:endParaRPr lang="en-US" sz="2000" dirty="0" smtClean="0"/>
          </a:p>
          <a:p>
            <a:pPr marL="0" indent="0" algn="just">
              <a:spcBef>
                <a:spcPts val="0"/>
              </a:spcBef>
              <a:buNone/>
            </a:pPr>
            <a:r>
              <a:rPr lang="en-US" sz="2000" dirty="0" smtClean="0"/>
              <a:t>COM01:00 </a:t>
            </a:r>
            <a:r>
              <a:rPr lang="en-US" sz="2000" dirty="0"/>
              <a:t>= 10 = Non-inverted PWM </a:t>
            </a: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4323072"/>
            <a:ext cx="7315200" cy="1554200"/>
          </a:xfrm>
          <a:prstGeom prst="rect">
            <a:avLst/>
          </a:prstGeom>
        </p:spPr>
      </p:pic>
    </p:spTree>
    <p:extLst>
      <p:ext uri="{BB962C8B-B14F-4D97-AF65-F5344CB8AC3E}">
        <p14:creationId xmlns:p14="http://schemas.microsoft.com/office/powerpoint/2010/main" val="168504535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95</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dirty="0">
                <a:solidFill>
                  <a:srgbClr val="FF0000"/>
                </a:solidFill>
              </a:rPr>
              <a:t>Example 16-36 </a:t>
            </a:r>
          </a:p>
          <a:p>
            <a:pPr marL="0" indent="0" algn="just">
              <a:spcBef>
                <a:spcPts val="0"/>
              </a:spcBef>
              <a:buNone/>
            </a:pPr>
            <a:r>
              <a:rPr lang="en-US" sz="2400" dirty="0"/>
              <a:t>Calculate the OCR1B to generate a wave with duty cycle of 75% in each of the </a:t>
            </a:r>
            <a:r>
              <a:rPr lang="en-US" sz="2400" dirty="0" smtClean="0"/>
              <a:t>following </a:t>
            </a:r>
            <a:r>
              <a:rPr lang="en-US" sz="2400" dirty="0"/>
              <a:t>modes: </a:t>
            </a:r>
            <a:endParaRPr lang="en-US" sz="2400" dirty="0" smtClean="0"/>
          </a:p>
          <a:p>
            <a:pPr marL="457200" indent="-457200" algn="just">
              <a:lnSpc>
                <a:spcPct val="110000"/>
              </a:lnSpc>
              <a:spcBef>
                <a:spcPts val="0"/>
              </a:spcBef>
              <a:buAutoNum type="alphaLcParenBoth"/>
            </a:pPr>
            <a:r>
              <a:rPr lang="en-US" sz="2400" dirty="0" smtClean="0"/>
              <a:t>Mode </a:t>
            </a:r>
            <a:r>
              <a:rPr lang="en-US" sz="2400" dirty="0"/>
              <a:t>1, non-inverted mode </a:t>
            </a:r>
            <a:endParaRPr lang="en-US" sz="2400" dirty="0" smtClean="0"/>
          </a:p>
          <a:p>
            <a:pPr marL="457200" indent="-457200" algn="just">
              <a:lnSpc>
                <a:spcPct val="110000"/>
              </a:lnSpc>
              <a:spcBef>
                <a:spcPts val="0"/>
              </a:spcBef>
              <a:buAutoNum type="alphaLcParenBoth"/>
            </a:pPr>
            <a:r>
              <a:rPr lang="en-US" sz="2400" dirty="0" smtClean="0"/>
              <a:t>Mode </a:t>
            </a:r>
            <a:r>
              <a:rPr lang="en-US" sz="2400" dirty="0"/>
              <a:t>3, inverted mode </a:t>
            </a:r>
            <a:endParaRPr lang="en-US" sz="2400" dirty="0" smtClean="0"/>
          </a:p>
          <a:p>
            <a:pPr marL="457200" indent="-457200" algn="just">
              <a:lnSpc>
                <a:spcPct val="110000"/>
              </a:lnSpc>
              <a:spcBef>
                <a:spcPts val="0"/>
              </a:spcBef>
              <a:buAutoNum type="alphaLcParenBoth"/>
            </a:pPr>
            <a:r>
              <a:rPr lang="en-US" sz="2400" dirty="0" smtClean="0"/>
              <a:t>Mode </a:t>
            </a:r>
            <a:r>
              <a:rPr lang="en-US" sz="2400" dirty="0"/>
              <a:t>2, non-inverted mode </a:t>
            </a:r>
            <a:endParaRPr lang="en-US" sz="2400" dirty="0" smtClean="0"/>
          </a:p>
          <a:p>
            <a:pPr marL="457200" indent="-457200" algn="just">
              <a:lnSpc>
                <a:spcPct val="110000"/>
              </a:lnSpc>
              <a:spcBef>
                <a:spcPts val="0"/>
              </a:spcBef>
              <a:buAutoNum type="alphaLcParenBoth"/>
            </a:pPr>
            <a:r>
              <a:rPr lang="en-US" sz="2400" dirty="0" smtClean="0"/>
              <a:t>Mode </a:t>
            </a:r>
            <a:r>
              <a:rPr lang="en-US" sz="2400" dirty="0"/>
              <a:t>2, inverted mode </a:t>
            </a:r>
            <a:endParaRPr lang="en-US" sz="2400" dirty="0" smtClean="0"/>
          </a:p>
          <a:p>
            <a:pPr marL="457200" indent="-457200" algn="just">
              <a:lnSpc>
                <a:spcPct val="110000"/>
              </a:lnSpc>
              <a:spcBef>
                <a:spcPts val="0"/>
              </a:spcBef>
              <a:buAutoNum type="alphaLcParenBoth"/>
            </a:pPr>
            <a:r>
              <a:rPr lang="en-US" sz="2400" dirty="0" smtClean="0"/>
              <a:t>Mode </a:t>
            </a:r>
            <a:r>
              <a:rPr lang="en-US" sz="2400" dirty="0"/>
              <a:t>1, inverted mode </a:t>
            </a:r>
            <a:endParaRPr lang="en-US" sz="2400" dirty="0" smtClean="0"/>
          </a:p>
          <a:p>
            <a:pPr marL="0" indent="0" algn="just">
              <a:lnSpc>
                <a:spcPct val="110000"/>
              </a:lnSpc>
              <a:spcBef>
                <a:spcPts val="0"/>
              </a:spcBef>
              <a:buNone/>
            </a:pPr>
            <a:r>
              <a:rPr lang="en-US" sz="2400" dirty="0" smtClean="0">
                <a:solidFill>
                  <a:srgbClr val="0066FF"/>
                </a:solidFill>
              </a:rPr>
              <a:t>Solution:</a:t>
            </a:r>
            <a:endParaRPr lang="en-US" sz="2400" dirty="0">
              <a:solidFill>
                <a:srgbClr val="0066FF"/>
              </a:solidFill>
            </a:endParaRPr>
          </a:p>
          <a:p>
            <a:pPr marL="457200" indent="-457200" algn="just">
              <a:spcBef>
                <a:spcPts val="0"/>
              </a:spcBef>
              <a:buFont typeface="+mj-lt"/>
              <a:buAutoNum type="alphaLcParenR"/>
            </a:pPr>
            <a:r>
              <a:rPr lang="en-US" sz="2000" dirty="0" smtClean="0"/>
              <a:t>In </a:t>
            </a:r>
            <a:r>
              <a:rPr lang="en-US" sz="2000" dirty="0"/>
              <a:t>mode 1, Top = 0xFF= 255. So, </a:t>
            </a:r>
          </a:p>
          <a:p>
            <a:pPr marL="457200" indent="0" algn="just">
              <a:spcBef>
                <a:spcPts val="0"/>
              </a:spcBef>
              <a:buNone/>
            </a:pPr>
            <a:r>
              <a:rPr lang="en-US" sz="2000" dirty="0"/>
              <a:t>75=OCR1x×100/Top </a:t>
            </a:r>
            <a:r>
              <a:rPr lang="en-US" sz="2000" dirty="0">
                <a:sym typeface="Symbol" panose="05050102010706020507" pitchFamily="18" charset="2"/>
              </a:rPr>
              <a:t></a:t>
            </a:r>
            <a:r>
              <a:rPr lang="en-US" sz="2000" dirty="0"/>
              <a:t> OCR1x=75×255/100=192 </a:t>
            </a:r>
          </a:p>
          <a:p>
            <a:pPr marL="457200" indent="0" algn="just">
              <a:spcBef>
                <a:spcPts val="0"/>
              </a:spcBef>
              <a:buNone/>
            </a:pPr>
            <a:r>
              <a:rPr lang="en-US" sz="2000" dirty="0">
                <a:sym typeface="Symbol" panose="05050102010706020507" pitchFamily="18" charset="2"/>
              </a:rPr>
              <a:t></a:t>
            </a:r>
            <a:r>
              <a:rPr lang="en-US" sz="2000" dirty="0"/>
              <a:t> OCR1B = 191 </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
        <p:nvSpPr>
          <p:cNvPr id="9" name="Rounded Rectangle 8"/>
          <p:cNvSpPr/>
          <p:nvPr/>
        </p:nvSpPr>
        <p:spPr>
          <a:xfrm>
            <a:off x="1763688" y="5589240"/>
            <a:ext cx="1440160" cy="360040"/>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77202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96</a:t>
            </a:fld>
            <a:endParaRPr lang="en-US" dirty="0"/>
          </a:p>
        </p:txBody>
      </p:sp>
      <p:sp>
        <p:nvSpPr>
          <p:cNvPr id="8" name="Content Placeholder 7"/>
          <p:cNvSpPr>
            <a:spLocks noGrp="1"/>
          </p:cNvSpPr>
          <p:nvPr>
            <p:ph sz="quarter" idx="1"/>
          </p:nvPr>
        </p:nvSpPr>
        <p:spPr>
          <a:xfrm>
            <a:off x="914400" y="1447800"/>
            <a:ext cx="7772400" cy="5797624"/>
          </a:xfrm>
        </p:spPr>
        <p:txBody>
          <a:bodyPr>
            <a:normAutofit/>
          </a:bodyPr>
          <a:lstStyle/>
          <a:p>
            <a:pPr>
              <a:buNone/>
            </a:pPr>
            <a:r>
              <a:rPr lang="en-US" sz="2400" dirty="0" smtClean="0">
                <a:solidFill>
                  <a:srgbClr val="0066FF"/>
                </a:solidFill>
              </a:rPr>
              <a:t>Solution</a:t>
            </a:r>
            <a:r>
              <a:rPr lang="en-US" sz="2400" dirty="0">
                <a:solidFill>
                  <a:srgbClr val="0066FF"/>
                </a:solidFill>
              </a:rPr>
              <a:t>: </a:t>
            </a:r>
          </a:p>
          <a:p>
            <a:pPr marL="457200" indent="-457200" algn="just">
              <a:spcBef>
                <a:spcPts val="0"/>
              </a:spcBef>
              <a:buFont typeface="+mj-lt"/>
              <a:buAutoNum type="alphaLcParenR" startAt="2"/>
            </a:pPr>
            <a:r>
              <a:rPr lang="en-US" sz="2000" dirty="0" smtClean="0"/>
              <a:t>In </a:t>
            </a:r>
            <a:r>
              <a:rPr lang="en-US" sz="2000" dirty="0"/>
              <a:t>mode 3, </a:t>
            </a:r>
            <a:r>
              <a:rPr lang="en-US" sz="2000" dirty="0" smtClean="0"/>
              <a:t>Top=0x3FF=1023</a:t>
            </a:r>
            <a:r>
              <a:rPr lang="en-US" sz="2000" dirty="0"/>
              <a:t>. So, </a:t>
            </a:r>
            <a:endParaRPr lang="en-US" sz="2000" dirty="0" smtClean="0"/>
          </a:p>
          <a:p>
            <a:pPr marL="457200" indent="0" algn="just">
              <a:spcBef>
                <a:spcPts val="0"/>
              </a:spcBef>
              <a:buNone/>
            </a:pPr>
            <a:r>
              <a:rPr lang="en-US" sz="2000" dirty="0" smtClean="0"/>
              <a:t>75 </a:t>
            </a:r>
            <a:r>
              <a:rPr lang="en-US" sz="2000" dirty="0"/>
              <a:t>= (</a:t>
            </a:r>
            <a:r>
              <a:rPr lang="en-US" sz="2000" dirty="0" smtClean="0"/>
              <a:t>Top-OCR1x)×100/Top </a:t>
            </a:r>
            <a:r>
              <a:rPr lang="en-US" sz="2000" dirty="0" smtClean="0">
                <a:sym typeface="Symbol" panose="05050102010706020507" pitchFamily="18" charset="2"/>
              </a:rPr>
              <a:t></a:t>
            </a:r>
            <a:r>
              <a:rPr lang="en-US" sz="2000" dirty="0" smtClean="0"/>
              <a:t> 1023-OCRlx = 75 × 1023 / 100 = 767 </a:t>
            </a:r>
            <a:r>
              <a:rPr lang="en-US" sz="2000" dirty="0" smtClean="0">
                <a:sym typeface="Symbol" panose="05050102010706020507" pitchFamily="18" charset="2"/>
              </a:rPr>
              <a:t></a:t>
            </a:r>
            <a:r>
              <a:rPr lang="en-US" sz="2000" dirty="0" smtClean="0"/>
              <a:t> OCR1B </a:t>
            </a:r>
            <a:r>
              <a:rPr lang="en-US" sz="2000" dirty="0"/>
              <a:t>= 255 </a:t>
            </a:r>
          </a:p>
          <a:p>
            <a:pPr marL="457200" indent="-457200" algn="just">
              <a:spcBef>
                <a:spcPts val="0"/>
              </a:spcBef>
              <a:buFont typeface="+mj-lt"/>
              <a:buAutoNum type="alphaLcParenR" startAt="3"/>
            </a:pPr>
            <a:r>
              <a:rPr lang="en-US" sz="2000" dirty="0" smtClean="0"/>
              <a:t>In mode 2, Top = 0x1FF = 511. So, </a:t>
            </a:r>
          </a:p>
          <a:p>
            <a:pPr marL="457200" indent="0" algn="just">
              <a:spcBef>
                <a:spcPts val="0"/>
              </a:spcBef>
              <a:buNone/>
            </a:pPr>
            <a:r>
              <a:rPr lang="en-US" sz="2000" dirty="0" smtClean="0"/>
              <a:t>75 = OCR1x×100/Top+OCR1x=75×511/100=383 </a:t>
            </a:r>
          </a:p>
          <a:p>
            <a:pPr marL="457200" indent="0" algn="just">
              <a:spcBef>
                <a:spcPts val="0"/>
              </a:spcBef>
              <a:buNone/>
            </a:pPr>
            <a:r>
              <a:rPr lang="en-US" sz="2000" dirty="0" smtClean="0">
                <a:sym typeface="Symbol" panose="05050102010706020507" pitchFamily="18" charset="2"/>
              </a:rPr>
              <a:t></a:t>
            </a:r>
            <a:r>
              <a:rPr lang="en-US" sz="2000" dirty="0" smtClean="0"/>
              <a:t> OCR1B = 383 </a:t>
            </a:r>
          </a:p>
          <a:p>
            <a:pPr marL="457200" indent="-457200" algn="just">
              <a:spcBef>
                <a:spcPts val="0"/>
              </a:spcBef>
              <a:buFont typeface="+mj-lt"/>
              <a:buAutoNum type="alphaLcParenR" startAt="4"/>
            </a:pPr>
            <a:r>
              <a:rPr lang="en-US" sz="2000" dirty="0" smtClean="0"/>
              <a:t>In </a:t>
            </a:r>
            <a:r>
              <a:rPr lang="en-US" sz="2000" dirty="0"/>
              <a:t>mode 2, </a:t>
            </a:r>
            <a:r>
              <a:rPr lang="en-US" sz="2000" dirty="0" smtClean="0"/>
              <a:t>Top=0x1FF=511</a:t>
            </a:r>
            <a:r>
              <a:rPr lang="en-US" sz="2000" dirty="0"/>
              <a:t>. So, </a:t>
            </a:r>
            <a:endParaRPr lang="en-US" sz="2000" dirty="0" smtClean="0"/>
          </a:p>
          <a:p>
            <a:pPr marL="457200" indent="0" algn="just">
              <a:spcBef>
                <a:spcPts val="0"/>
              </a:spcBef>
              <a:buNone/>
            </a:pPr>
            <a:r>
              <a:rPr lang="en-US" sz="2000" dirty="0" smtClean="0"/>
              <a:t>75=(Top-OCR1x)×100/Top </a:t>
            </a:r>
            <a:r>
              <a:rPr lang="en-US" sz="2000" dirty="0" smtClean="0">
                <a:sym typeface="Symbol" panose="05050102010706020507" pitchFamily="18" charset="2"/>
              </a:rPr>
              <a:t></a:t>
            </a:r>
            <a:r>
              <a:rPr lang="en-US" sz="2000" dirty="0" smtClean="0"/>
              <a:t> 75=(511-OCR1x)×100/511 </a:t>
            </a:r>
            <a:r>
              <a:rPr lang="en-US" sz="2000" dirty="0" smtClean="0">
                <a:sym typeface="Symbol" panose="05050102010706020507" pitchFamily="18" charset="2"/>
              </a:rPr>
              <a:t></a:t>
            </a:r>
            <a:r>
              <a:rPr lang="en-US" sz="2000" dirty="0" smtClean="0"/>
              <a:t> </a:t>
            </a:r>
          </a:p>
          <a:p>
            <a:pPr marL="457200" indent="0" algn="just">
              <a:spcBef>
                <a:spcPts val="0"/>
              </a:spcBef>
              <a:buNone/>
            </a:pPr>
            <a:r>
              <a:rPr lang="en-US" sz="2000" dirty="0" smtClean="0"/>
              <a:t>511–OCR1x </a:t>
            </a:r>
            <a:r>
              <a:rPr lang="en-US" sz="2000" dirty="0"/>
              <a:t>= </a:t>
            </a:r>
            <a:r>
              <a:rPr lang="en-US" sz="2000" dirty="0" smtClean="0"/>
              <a:t>75×511/100-383 </a:t>
            </a:r>
            <a:r>
              <a:rPr lang="en-US" sz="2000" dirty="0" smtClean="0">
                <a:sym typeface="Symbol" panose="05050102010706020507" pitchFamily="18" charset="2"/>
              </a:rPr>
              <a:t></a:t>
            </a:r>
            <a:r>
              <a:rPr lang="en-US" sz="2000" dirty="0" smtClean="0"/>
              <a:t> </a:t>
            </a:r>
            <a:r>
              <a:rPr lang="en-US" sz="2000" dirty="0"/>
              <a:t>OCR1B = </a:t>
            </a:r>
            <a:r>
              <a:rPr lang="en-US" sz="2000" dirty="0" smtClean="0"/>
              <a:t>511-383=128 </a:t>
            </a:r>
            <a:endParaRPr lang="en-US" sz="2000" dirty="0"/>
          </a:p>
          <a:p>
            <a:pPr marL="457200" indent="-457200" algn="just">
              <a:spcBef>
                <a:spcPts val="0"/>
              </a:spcBef>
              <a:buFont typeface="+mj-lt"/>
              <a:buAutoNum type="alphaLcParenR" startAt="5"/>
            </a:pPr>
            <a:r>
              <a:rPr lang="en-US" sz="2000" dirty="0"/>
              <a:t>(e) In mode 1, </a:t>
            </a:r>
            <a:r>
              <a:rPr lang="en-US" sz="2000" dirty="0" smtClean="0"/>
              <a:t>Top=0xFF=255</a:t>
            </a:r>
            <a:r>
              <a:rPr lang="en-US" sz="2000" dirty="0"/>
              <a:t>. So</a:t>
            </a:r>
            <a:r>
              <a:rPr lang="en-US" sz="2000" dirty="0" smtClean="0"/>
              <a:t>,</a:t>
            </a:r>
          </a:p>
          <a:p>
            <a:pPr marL="457200" indent="0" algn="just">
              <a:spcBef>
                <a:spcPts val="0"/>
              </a:spcBef>
              <a:buNone/>
            </a:pPr>
            <a:r>
              <a:rPr lang="en-US" sz="2000" dirty="0" smtClean="0"/>
              <a:t> 75-(Top-OCR1x)×100/Top </a:t>
            </a:r>
            <a:r>
              <a:rPr lang="en-US" sz="2000" dirty="0">
                <a:sym typeface="Symbol" panose="05050102010706020507" pitchFamily="18" charset="2"/>
              </a:rPr>
              <a:t></a:t>
            </a:r>
            <a:r>
              <a:rPr lang="en-US" sz="2000" dirty="0" smtClean="0"/>
              <a:t> 75=(255-OCR1x)×100/255 </a:t>
            </a:r>
            <a:r>
              <a:rPr lang="en-US" sz="2000" dirty="0">
                <a:sym typeface="Symbol" panose="05050102010706020507" pitchFamily="18" charset="2"/>
              </a:rPr>
              <a:t></a:t>
            </a:r>
            <a:r>
              <a:rPr lang="en-US" sz="2000" dirty="0" smtClean="0"/>
              <a:t> </a:t>
            </a:r>
          </a:p>
          <a:p>
            <a:pPr marL="457200" indent="0" algn="just">
              <a:spcBef>
                <a:spcPts val="0"/>
              </a:spcBef>
              <a:buNone/>
            </a:pPr>
            <a:r>
              <a:rPr lang="en-US" sz="2000" dirty="0" smtClean="0"/>
              <a:t>255–OCR1x= 75×255/100=191 </a:t>
            </a:r>
            <a:r>
              <a:rPr lang="en-US" sz="2000" dirty="0" smtClean="0">
                <a:sym typeface="Symbol" panose="05050102010706020507" pitchFamily="18" charset="2"/>
              </a:rPr>
              <a:t></a:t>
            </a:r>
            <a:r>
              <a:rPr lang="en-US" sz="2000" dirty="0" smtClean="0"/>
              <a:t> OCR1B=255-191=64 </a:t>
            </a:r>
            <a:endParaRPr lang="en-US" sz="2000" dirty="0"/>
          </a:p>
          <a:p>
            <a:pPr marL="0" indent="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sp>
        <p:nvSpPr>
          <p:cNvPr id="3" name="Rounded Rectangle 2"/>
          <p:cNvSpPr/>
          <p:nvPr/>
        </p:nvSpPr>
        <p:spPr>
          <a:xfrm>
            <a:off x="1763688" y="2492896"/>
            <a:ext cx="1368152" cy="288032"/>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1763688" y="3429000"/>
            <a:ext cx="1368152" cy="288032"/>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4932040" y="4293096"/>
            <a:ext cx="2448272" cy="360040"/>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004048" y="5157192"/>
            <a:ext cx="2088232" cy="360040"/>
          </a:xfrm>
          <a:prstGeom prst="roundRect">
            <a:avLst/>
          </a:prstGeom>
          <a:solidFill>
            <a:srgbClr val="00B0F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041537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97</a:t>
            </a:fld>
            <a:endParaRPr lang="en-US" dirty="0"/>
          </a:p>
        </p:txBody>
      </p:sp>
      <p:sp>
        <p:nvSpPr>
          <p:cNvPr id="8" name="Content Placeholder 7"/>
          <p:cNvSpPr>
            <a:spLocks noGrp="1"/>
          </p:cNvSpPr>
          <p:nvPr>
            <p:ph sz="quarter" idx="1"/>
          </p:nvPr>
        </p:nvSpPr>
        <p:spPr>
          <a:xfrm>
            <a:off x="914400" y="1447800"/>
            <a:ext cx="7772400" cy="1981200"/>
          </a:xfrm>
        </p:spPr>
        <p:txBody>
          <a:bodyPr>
            <a:normAutofit/>
          </a:bodyPr>
          <a:lstStyle/>
          <a:p>
            <a:pPr>
              <a:buNone/>
            </a:pPr>
            <a:r>
              <a:rPr lang="en-US" sz="2400" dirty="0">
                <a:solidFill>
                  <a:srgbClr val="FF0000"/>
                </a:solidFill>
              </a:rPr>
              <a:t>Example 16-37 </a:t>
            </a:r>
          </a:p>
          <a:p>
            <a:pPr marL="0" indent="0" algn="just">
              <a:spcBef>
                <a:spcPts val="0"/>
              </a:spcBef>
              <a:buNone/>
            </a:pPr>
            <a:r>
              <a:rPr lang="en-US" sz="2000" dirty="0"/>
              <a:t>Assuming XTAL = 8 MHz, using non-inverted mode and mode 1, write a program that generates a wave with frequency of 15,686 Hz and duty cycle of 75%. </a:t>
            </a:r>
            <a:endParaRPr lang="en-US" sz="2000" dirty="0" smtClean="0"/>
          </a:p>
          <a:p>
            <a:pPr>
              <a:buNone/>
            </a:pPr>
            <a:r>
              <a:rPr lang="en-US" sz="2400" dirty="0" smtClean="0">
                <a:solidFill>
                  <a:srgbClr val="0066FF"/>
                </a:solidFill>
              </a:rPr>
              <a:t>Solution</a:t>
            </a:r>
            <a:r>
              <a:rPr lang="en-US" sz="2400" dirty="0">
                <a:solidFill>
                  <a:srgbClr val="0066FF"/>
                </a:solidFill>
              </a:rPr>
              <a:t>:</a:t>
            </a:r>
            <a:endParaRPr lang="en-US" sz="2000" dirty="0" smtClean="0">
              <a:solidFill>
                <a:srgbClr val="0066FF"/>
              </a:solidFill>
            </a:endParaRPr>
          </a:p>
          <a:p>
            <a:pPr marL="0" indent="0" algn="just">
              <a:spcBef>
                <a:spcPts val="0"/>
              </a:spcBef>
              <a:buNone/>
            </a:pPr>
            <a:r>
              <a:rPr lang="pt-BR" sz="2000" dirty="0"/>
              <a:t> </a:t>
            </a:r>
            <a:r>
              <a:rPr lang="pt-BR" sz="2000" dirty="0" smtClean="0"/>
              <a:t>15,686=8M/(510×N</a:t>
            </a:r>
            <a:r>
              <a:rPr lang="pt-BR" sz="2000" dirty="0"/>
              <a:t>) </a:t>
            </a:r>
            <a:r>
              <a:rPr lang="pt-BR" sz="2000" dirty="0" smtClean="0">
                <a:sym typeface="Symbol" panose="05050102010706020507" pitchFamily="18" charset="2"/>
              </a:rPr>
              <a:t></a:t>
            </a:r>
            <a:r>
              <a:rPr lang="pt-BR" sz="2000" dirty="0" smtClean="0"/>
              <a:t> N=8M/(15,686×510)=1 </a:t>
            </a:r>
            <a:r>
              <a:rPr lang="pt-BR" sz="2000" dirty="0" smtClean="0">
                <a:sym typeface="Symbol" panose="05050102010706020507" pitchFamily="18" charset="2"/>
              </a:rPr>
              <a:t></a:t>
            </a:r>
            <a:r>
              <a:rPr lang="pt-BR" sz="2000" dirty="0" smtClean="0"/>
              <a:t> </a:t>
            </a:r>
            <a:r>
              <a:rPr lang="pt-BR" sz="2000" dirty="0"/>
              <a:t>No prescaler </a:t>
            </a: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608" y="3407284"/>
            <a:ext cx="7315200" cy="2109948"/>
          </a:xfrm>
          <a:prstGeom prst="rect">
            <a:avLst/>
          </a:prstGeom>
        </p:spPr>
      </p:pic>
    </p:spTree>
    <p:extLst>
      <p:ext uri="{BB962C8B-B14F-4D97-AF65-F5344CB8AC3E}">
        <p14:creationId xmlns:p14="http://schemas.microsoft.com/office/powerpoint/2010/main" val="384871657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98</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a:buNone/>
            </a:pPr>
            <a:r>
              <a:rPr lang="en-US" sz="2400" b="1" dirty="0" smtClean="0"/>
              <a:t>Generating waves with different frequencies (case study)</a:t>
            </a:r>
          </a:p>
          <a:p>
            <a:pPr marL="0" indent="274320">
              <a:spcBef>
                <a:spcPts val="0"/>
              </a:spcBef>
              <a:buNone/>
            </a:pPr>
            <a:r>
              <a:rPr lang="en-US" sz="2000" dirty="0" smtClean="0"/>
              <a:t>As mentioned earlier, the frequency of generated wave is equal to </a:t>
            </a:r>
            <a:r>
              <a:rPr lang="en-US" sz="2000" dirty="0" err="1" smtClean="0"/>
              <a:t>F</a:t>
            </a:r>
            <a:r>
              <a:rPr lang="en-US" sz="2000" baseline="-25000" dirty="0" err="1" smtClean="0"/>
              <a:t>oscillator</a:t>
            </a:r>
            <a:r>
              <a:rPr lang="en-US" sz="2000" dirty="0" smtClean="0"/>
              <a:t>/(2N*Top). In modes 1, 2, and 3, the top value is fixed. Therefore, in these modes the only way to change the frequency of generated wave is to change N. Now you can see the different frequencies that can be generated using modes 1, 2, and 3. </a:t>
            </a:r>
            <a:endParaRPr lang="en-US" sz="2000" dirty="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endParaRPr lang="en-US" sz="2000" dirty="0" smtClean="0"/>
          </a:p>
          <a:p>
            <a:pPr>
              <a:buNone/>
            </a:pPr>
            <a:endParaRPr lang="en-US" sz="2000" dirty="0"/>
          </a:p>
        </p:txBody>
      </p:sp>
      <p:pic>
        <p:nvPicPr>
          <p:cNvPr id="6" name="Picture 5"/>
          <p:cNvPicPr>
            <a:picLocks noChangeAspect="1"/>
          </p:cNvPicPr>
          <p:nvPr/>
        </p:nvPicPr>
        <p:blipFill>
          <a:blip r:embed="rId3"/>
          <a:stretch>
            <a:fillRect/>
          </a:stretch>
        </p:blipFill>
        <p:spPr>
          <a:xfrm>
            <a:off x="1043608" y="3382255"/>
            <a:ext cx="7315200" cy="3090960"/>
          </a:xfrm>
          <a:prstGeom prst="rect">
            <a:avLst/>
          </a:prstGeom>
        </p:spPr>
      </p:pic>
    </p:spTree>
    <p:extLst>
      <p:ext uri="{BB962C8B-B14F-4D97-AF65-F5344CB8AC3E}">
        <p14:creationId xmlns:p14="http://schemas.microsoft.com/office/powerpoint/2010/main" val="50337485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PWM PROGRAMMING AND DC MOTOR CONTROL IN AVR</a:t>
            </a:r>
            <a:r>
              <a:rPr lang="en-US" sz="2000" dirty="0" smtClean="0"/>
              <a:t/>
            </a:r>
            <a:br>
              <a:rPr lang="en-US" sz="2000" dirty="0" smtClean="0"/>
            </a:br>
            <a:r>
              <a:rPr lang="en-US" sz="2400" b="1" dirty="0" smtClean="0"/>
              <a:t>SECTION 16.3: PWM MODES IN TIMER1</a:t>
            </a:r>
          </a:p>
        </p:txBody>
      </p:sp>
      <p:sp>
        <p:nvSpPr>
          <p:cNvPr id="4" name="Date Placeholder 3"/>
          <p:cNvSpPr>
            <a:spLocks noGrp="1"/>
          </p:cNvSpPr>
          <p:nvPr>
            <p:ph type="dt" sz="half" idx="10"/>
          </p:nvPr>
        </p:nvSpPr>
        <p:spPr/>
        <p:txBody>
          <a:bodyPr/>
          <a:lstStyle/>
          <a:p>
            <a:fld id="{5A152802-DF90-4108-9543-B38A239795C5}" type="datetime1">
              <a:rPr lang="en-US" smtClean="0"/>
              <a:pPr/>
              <a:t>2/19/2019</a:t>
            </a:fld>
            <a:endParaRPr lang="en-US" dirty="0"/>
          </a:p>
        </p:txBody>
      </p:sp>
      <p:sp>
        <p:nvSpPr>
          <p:cNvPr id="7" name="Footer Placeholder 6"/>
          <p:cNvSpPr>
            <a:spLocks noGrp="1"/>
          </p:cNvSpPr>
          <p:nvPr>
            <p:ph type="ftr" sz="quarter" idx="11"/>
          </p:nvPr>
        </p:nvSpPr>
        <p:spPr/>
        <p:txBody>
          <a:bodyPr/>
          <a:lstStyle/>
          <a:p>
            <a:r>
              <a:rPr lang="en-US" dirty="0" smtClean="0"/>
              <a:t>mashhoun@iust.ac.ir                Iran Univ of Science &amp; Tech</a:t>
            </a:r>
            <a:endParaRPr lang="en-US" dirty="0"/>
          </a:p>
        </p:txBody>
      </p:sp>
      <p:sp>
        <p:nvSpPr>
          <p:cNvPr id="5" name="Slide Number Placeholder 4"/>
          <p:cNvSpPr>
            <a:spLocks noGrp="1"/>
          </p:cNvSpPr>
          <p:nvPr>
            <p:ph type="sldNum" sz="quarter" idx="12"/>
          </p:nvPr>
        </p:nvSpPr>
        <p:spPr/>
        <p:txBody>
          <a:bodyPr/>
          <a:lstStyle/>
          <a:p>
            <a:fld id="{4B2D966A-DDA2-4D5C-AB7E-451347EB0CDE}" type="slidenum">
              <a:rPr lang="en-US" smtClean="0"/>
              <a:pPr/>
              <a:t>99</a:t>
            </a:fld>
            <a:endParaRPr lang="en-US" dirty="0"/>
          </a:p>
        </p:txBody>
      </p:sp>
      <p:sp>
        <p:nvSpPr>
          <p:cNvPr id="8" name="Content Placeholder 7"/>
          <p:cNvSpPr>
            <a:spLocks noGrp="1"/>
          </p:cNvSpPr>
          <p:nvPr>
            <p:ph sz="quarter" idx="1"/>
          </p:nvPr>
        </p:nvSpPr>
        <p:spPr>
          <a:xfrm>
            <a:off x="914400" y="1447800"/>
            <a:ext cx="7772400" cy="4624406"/>
          </a:xfrm>
        </p:spPr>
        <p:txBody>
          <a:bodyPr>
            <a:normAutofit/>
          </a:bodyPr>
          <a:lstStyle/>
          <a:p>
            <a:pPr marL="0" indent="0">
              <a:spcBef>
                <a:spcPts val="0"/>
              </a:spcBef>
              <a:buNone/>
            </a:pPr>
            <a:r>
              <a:rPr lang="en-US" sz="2000" dirty="0" smtClean="0"/>
              <a:t>So, in these modes we can make a very limited number of frequencies. In modes 10, 11, the Top value can be specified by ICR1 and the OCR1A registers. Thus we can change the frequency by loading proper values to ICR1 and OCR1A.</a:t>
            </a:r>
            <a:endParaRPr lang="en-US" sz="2000" dirty="0"/>
          </a:p>
          <a:p>
            <a:pPr marL="0" indent="0" algn="just">
              <a:spcBef>
                <a:spcPts val="0"/>
              </a:spcBef>
              <a:buNone/>
            </a:pPr>
            <a:r>
              <a:rPr lang="en-US" sz="2400" dirty="0" smtClean="0">
                <a:solidFill>
                  <a:srgbClr val="FF0000"/>
                </a:solidFill>
              </a:rPr>
              <a:t>Example </a:t>
            </a:r>
            <a:r>
              <a:rPr lang="en-US" sz="2400" dirty="0">
                <a:solidFill>
                  <a:srgbClr val="FF0000"/>
                </a:solidFill>
              </a:rPr>
              <a:t>16-38 </a:t>
            </a:r>
          </a:p>
          <a:p>
            <a:pPr marL="0" indent="0" algn="just">
              <a:spcBef>
                <a:spcPts val="0"/>
              </a:spcBef>
              <a:buNone/>
            </a:pPr>
            <a:r>
              <a:rPr lang="en-US" sz="2000" dirty="0"/>
              <a:t>Assuming XTAL = 8 MHz, find </a:t>
            </a:r>
            <a:r>
              <a:rPr lang="en-US" sz="2000" dirty="0" smtClean="0"/>
              <a:t>TCCR1A </a:t>
            </a:r>
            <a:r>
              <a:rPr lang="en-US" sz="2000" dirty="0"/>
              <a:t>and </a:t>
            </a:r>
            <a:r>
              <a:rPr lang="en-US" sz="2000" dirty="0" smtClean="0"/>
              <a:t>TCCR1B </a:t>
            </a:r>
            <a:r>
              <a:rPr lang="en-US" sz="2000" dirty="0"/>
              <a:t>to generate two waves with </a:t>
            </a:r>
            <a:r>
              <a:rPr lang="en-US" sz="2000" dirty="0" smtClean="0"/>
              <a:t>frequency </a:t>
            </a:r>
            <a:r>
              <a:rPr lang="en-US" sz="2000" dirty="0"/>
              <a:t>of 125 Hz on </a:t>
            </a:r>
            <a:r>
              <a:rPr lang="en-US" sz="2000" dirty="0" smtClean="0"/>
              <a:t>OC1A </a:t>
            </a:r>
            <a:r>
              <a:rPr lang="en-US" sz="2000" dirty="0"/>
              <a:t>and </a:t>
            </a:r>
            <a:r>
              <a:rPr lang="en-US" sz="2000" dirty="0" smtClean="0"/>
              <a:t>0C1B </a:t>
            </a:r>
            <a:r>
              <a:rPr lang="en-US" sz="2000" dirty="0"/>
              <a:t>using mode 10, non-inverted mode, and prescaler = 1:256. </a:t>
            </a:r>
          </a:p>
          <a:p>
            <a:pPr marL="0" indent="0" algn="just">
              <a:spcBef>
                <a:spcPts val="0"/>
              </a:spcBef>
              <a:buNone/>
            </a:pPr>
            <a:r>
              <a:rPr lang="en-US" sz="2400" dirty="0">
                <a:solidFill>
                  <a:srgbClr val="0066FF"/>
                </a:solidFill>
              </a:rPr>
              <a:t>Solution: </a:t>
            </a:r>
          </a:p>
          <a:p>
            <a:pPr marL="0" indent="0" algn="just">
              <a:spcBef>
                <a:spcPts val="0"/>
              </a:spcBef>
              <a:buNone/>
            </a:pPr>
            <a:r>
              <a:rPr lang="en-US" sz="2000" dirty="0" smtClean="0"/>
              <a:t>125=8M/(2N×Top). 2N×Top=8M/125 </a:t>
            </a:r>
            <a:r>
              <a:rPr lang="en-US" sz="2000" dirty="0"/>
              <a:t>= 64,000 </a:t>
            </a:r>
            <a:r>
              <a:rPr lang="en-US" sz="2000" dirty="0" smtClean="0">
                <a:sym typeface="Symbol" panose="05050102010706020507" pitchFamily="18" charset="2"/>
              </a:rPr>
              <a:t></a:t>
            </a:r>
            <a:r>
              <a:rPr lang="en-US" sz="2000" dirty="0" smtClean="0"/>
              <a:t> </a:t>
            </a:r>
            <a:r>
              <a:rPr lang="en-US" sz="2000" dirty="0"/>
              <a:t>Top = 64,000 / 512 = </a:t>
            </a:r>
            <a:r>
              <a:rPr lang="en-US" sz="2000" dirty="0" smtClean="0"/>
              <a:t>250</a:t>
            </a:r>
          </a:p>
          <a:p>
            <a:pPr marL="0" indent="0" algn="just">
              <a:spcBef>
                <a:spcPts val="0"/>
              </a:spcBef>
              <a:buNone/>
            </a:pPr>
            <a:r>
              <a:rPr lang="en-US" sz="2000" dirty="0" smtClean="0"/>
              <a:t>Top </a:t>
            </a:r>
            <a:r>
              <a:rPr lang="en-US" sz="2000" dirty="0"/>
              <a:t>= 250 </a:t>
            </a:r>
            <a:r>
              <a:rPr lang="en-US" sz="2000" dirty="0" smtClean="0">
                <a:sym typeface="Symbol" panose="05050102010706020507" pitchFamily="18" charset="2"/>
              </a:rPr>
              <a:t></a:t>
            </a:r>
            <a:r>
              <a:rPr lang="en-US" sz="2000" dirty="0" smtClean="0"/>
              <a:t> </a:t>
            </a:r>
            <a:r>
              <a:rPr lang="en-US" sz="2000" dirty="0"/>
              <a:t>ICR1 = 250 </a:t>
            </a:r>
            <a:endParaRPr lang="en-US" sz="2000" dirty="0" smtClean="0"/>
          </a:p>
          <a:p>
            <a:pPr marL="0" indent="0" algn="just">
              <a:spcBef>
                <a:spcPts val="0"/>
              </a:spcBef>
              <a:buNone/>
            </a:pPr>
            <a:r>
              <a:rPr lang="en-US" sz="2000" dirty="0" smtClean="0"/>
              <a:t>N=256 </a:t>
            </a:r>
            <a:r>
              <a:rPr lang="en-US" sz="2000" dirty="0" smtClean="0">
                <a:sym typeface="Symbol" panose="05050102010706020507" pitchFamily="18" charset="2"/>
              </a:rPr>
              <a:t></a:t>
            </a:r>
            <a:r>
              <a:rPr lang="en-US" sz="2000" dirty="0" smtClean="0"/>
              <a:t> CS12:0=100  </a:t>
            </a:r>
          </a:p>
          <a:p>
            <a:pPr marL="0" indent="0" algn="just">
              <a:spcBef>
                <a:spcPts val="0"/>
              </a:spcBef>
              <a:buNone/>
            </a:pPr>
            <a:r>
              <a:rPr lang="en-US" sz="2000" dirty="0" smtClean="0"/>
              <a:t>Mode </a:t>
            </a:r>
            <a:r>
              <a:rPr lang="en-US" sz="2000" dirty="0"/>
              <a:t>= 10 </a:t>
            </a:r>
            <a:r>
              <a:rPr lang="en-US" sz="2000" dirty="0" smtClean="0">
                <a:sym typeface="Symbol" panose="05050102010706020507" pitchFamily="18" charset="2"/>
              </a:rPr>
              <a:t></a:t>
            </a:r>
            <a:r>
              <a:rPr lang="en-US" sz="2000" dirty="0" smtClean="0"/>
              <a:t> WGMI2:10=1010 </a:t>
            </a:r>
          </a:p>
          <a:p>
            <a:pPr marL="0" indent="0" algn="just">
              <a:spcBef>
                <a:spcPts val="0"/>
              </a:spcBef>
              <a:buNone/>
            </a:pPr>
            <a:r>
              <a:rPr lang="en-US" sz="2000" dirty="0" smtClean="0"/>
              <a:t>OC1A </a:t>
            </a:r>
            <a:r>
              <a:rPr lang="en-US" sz="2000" dirty="0"/>
              <a:t>in non-inverted mode </a:t>
            </a:r>
            <a:r>
              <a:rPr lang="en-US" sz="2000" dirty="0" smtClean="0">
                <a:sym typeface="Symbol" panose="05050102010706020507" pitchFamily="18" charset="2"/>
              </a:rPr>
              <a:t></a:t>
            </a:r>
            <a:r>
              <a:rPr lang="en-US" sz="2000" dirty="0" smtClean="0"/>
              <a:t> COM1A1:COM1A0=10 </a:t>
            </a:r>
          </a:p>
          <a:p>
            <a:pPr marL="0" indent="0" algn="just">
              <a:spcBef>
                <a:spcPts val="0"/>
              </a:spcBef>
              <a:buNone/>
            </a:pPr>
            <a:r>
              <a:rPr lang="en-US" sz="2000" dirty="0" smtClean="0"/>
              <a:t>OC1B </a:t>
            </a:r>
            <a:r>
              <a:rPr lang="en-US" sz="2000" dirty="0"/>
              <a:t>in non-inverted mode </a:t>
            </a:r>
            <a:r>
              <a:rPr lang="en-US" sz="2000" dirty="0">
                <a:sym typeface="Symbol" panose="05050102010706020507" pitchFamily="18" charset="2"/>
              </a:rPr>
              <a:t></a:t>
            </a:r>
            <a:r>
              <a:rPr lang="en-US" sz="2000" dirty="0" smtClean="0"/>
              <a:t> COM1B1:COM1B0=10 </a:t>
            </a:r>
          </a:p>
          <a:p>
            <a:pPr marL="0" indent="274320" algn="just">
              <a:spcBef>
                <a:spcPts val="0"/>
              </a:spcBef>
              <a:buNone/>
            </a:pPr>
            <a:endParaRPr lang="en-US" sz="2000" dirty="0" smtClean="0"/>
          </a:p>
          <a:p>
            <a:endParaRPr lang="en-US" sz="2000" dirty="0" smtClean="0"/>
          </a:p>
          <a:p>
            <a:pPr>
              <a:buNone/>
            </a:pPr>
            <a:endParaRPr lang="en-US" sz="2000" dirty="0"/>
          </a:p>
        </p:txBody>
      </p:sp>
      <p:pic>
        <p:nvPicPr>
          <p:cNvPr id="11" name="Picture 10"/>
          <p:cNvPicPr>
            <a:picLocks noChangeAspect="1"/>
          </p:cNvPicPr>
          <p:nvPr/>
        </p:nvPicPr>
        <p:blipFill>
          <a:blip r:embed="rId3"/>
          <a:stretch>
            <a:fillRect/>
          </a:stretch>
        </p:blipFill>
        <p:spPr>
          <a:xfrm>
            <a:off x="1619672" y="5967347"/>
            <a:ext cx="5486400" cy="1324106"/>
          </a:xfrm>
          <a:prstGeom prst="rect">
            <a:avLst/>
          </a:prstGeom>
        </p:spPr>
      </p:pic>
    </p:spTree>
    <p:extLst>
      <p:ext uri="{BB962C8B-B14F-4D97-AF65-F5344CB8AC3E}">
        <p14:creationId xmlns:p14="http://schemas.microsoft.com/office/powerpoint/2010/main" val="302211803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23716</TotalTime>
  <Words>7581</Words>
  <Application>Microsoft Office PowerPoint</Application>
  <PresentationFormat>On-screen Show (4:3)</PresentationFormat>
  <Paragraphs>1122</Paragraphs>
  <Slides>109</Slides>
  <Notes>109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109</vt:i4>
      </vt:variant>
    </vt:vector>
  </HeadingPairs>
  <TitlesOfParts>
    <vt:vector size="115" baseType="lpstr">
      <vt:lpstr>Calibri</vt:lpstr>
      <vt:lpstr>Franklin Gothic Book</vt:lpstr>
      <vt:lpstr>Perpetua</vt:lpstr>
      <vt:lpstr>Symbol</vt:lpstr>
      <vt:lpstr>Wingdings 2</vt:lpstr>
      <vt:lpstr>Equity</vt:lpstr>
      <vt:lpstr>AVR Microcontroller</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16.1 : DC MOTOR INTERFACING AND PWM</vt:lpstr>
      <vt:lpstr>PWM PROGRAMMING AND DC MOTOR CONTROL IN AVR SECTION 16.2: PWM MODES IN 8-BIT TIMERS</vt:lpstr>
      <vt:lpstr>PWM PROGRAMMING AND DC MOTOR CONTROL IN AVR SECTION 16.1 : DC MOTOR INTERFACING AND PWM</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16.2: PWM MODES IN 8-BIT TIMERS</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16.3: PWM MODES IN TIMER1</vt:lpstr>
      <vt:lpstr>PWM PROGRAMMING AND DC MOTOR CONTROL IN AVR SECTION 16.4: DC MOTOR CONTROL USING PWM</vt:lpstr>
      <vt:lpstr>PWM PROGRAMMING AND DC MOTOR CONTROL IN AVR SECTION 16.4: DC MOTOR CONTROL USING PWM</vt:lpstr>
      <vt:lpstr>PWM PROGRAMMING AND DC MOTOR CONTROL IN AVR SECTION 16.4: DC MOTOR CONTROL USING PWM</vt:lpstr>
      <vt:lpstr>PWM PROGRAMMING AND DC MOTOR CONTROL IN AVR SECTION 16.4: DC MOTOR CONTROL USING PWM</vt:lpstr>
      <vt:lpstr>PWM PROGRAMMING AND DC MOTOR CONTROL IN AVR SECTION 16.4: DC MOTOR CONTROL USING PWM</vt:lpstr>
      <vt:lpstr>PWM PROGRAMMING AND DC MOTOR CONTROL IN AVR SECTION 16.4: DC MOTOR CONTROL USING PWM</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PWM PROGRAMMING </dc:title>
  <dc:subject>PWM PROGRAMMING </dc:subject>
  <dc:creator>mashhoun</dc:creator>
  <cp:keywords>AVR Microcontroller</cp:keywords>
  <cp:lastModifiedBy>mashhoon</cp:lastModifiedBy>
  <cp:revision>930</cp:revision>
  <dcterms:created xsi:type="dcterms:W3CDTF">2014-11-05T07:28:16Z</dcterms:created>
  <dcterms:modified xsi:type="dcterms:W3CDTF">2019-02-19T05:14:55Z</dcterms:modified>
  <cp:category>AVR Microcontroller</cp:category>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