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D4-3903-4617-88C3-02C17A3C1D0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BD74-9F62-4193-8EBA-C9B2E4E6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D4-3903-4617-88C3-02C17A3C1D0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BD74-9F62-4193-8EBA-C9B2E4E6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D4-3903-4617-88C3-02C17A3C1D0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BD74-9F62-4193-8EBA-C9B2E4E6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3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D4-3903-4617-88C3-02C17A3C1D0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BD74-9F62-4193-8EBA-C9B2E4E6FC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0641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D4-3903-4617-88C3-02C17A3C1D0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BD74-9F62-4193-8EBA-C9B2E4E6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66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D4-3903-4617-88C3-02C17A3C1D0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BD74-9F62-4193-8EBA-C9B2E4E6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47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D4-3903-4617-88C3-02C17A3C1D0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BD74-9F62-4193-8EBA-C9B2E4E6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58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D4-3903-4617-88C3-02C17A3C1D0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BD74-9F62-4193-8EBA-C9B2E4E6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6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D4-3903-4617-88C3-02C17A3C1D0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BD74-9F62-4193-8EBA-C9B2E4E6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D4-3903-4617-88C3-02C17A3C1D0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BD74-9F62-4193-8EBA-C9B2E4E6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8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D4-3903-4617-88C3-02C17A3C1D0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BD74-9F62-4193-8EBA-C9B2E4E6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8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D4-3903-4617-88C3-02C17A3C1D0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BD74-9F62-4193-8EBA-C9B2E4E6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5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D4-3903-4617-88C3-02C17A3C1D0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BD74-9F62-4193-8EBA-C9B2E4E6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D4-3903-4617-88C3-02C17A3C1D0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BD74-9F62-4193-8EBA-C9B2E4E6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6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D4-3903-4617-88C3-02C17A3C1D0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BD74-9F62-4193-8EBA-C9B2E4E6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0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D4-3903-4617-88C3-02C17A3C1D0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BD74-9F62-4193-8EBA-C9B2E4E6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9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BD4-3903-4617-88C3-02C17A3C1D0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BD74-9F62-4193-8EBA-C9B2E4E6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9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752BD4-3903-4617-88C3-02C17A3C1D02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96BD74-9F62-4193-8EBA-C9B2E4E6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2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411F-B572-D191-2735-2583DD80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56127"/>
          </a:xfrm>
        </p:spPr>
        <p:txBody>
          <a:bodyPr>
            <a:normAutofit/>
          </a:bodyPr>
          <a:lstStyle/>
          <a:p>
            <a:r>
              <a:rPr lang="fa-IR" sz="17900" dirty="0">
                <a:latin typeface="IranNastaliq" panose="02000503000000020003" pitchFamily="2" charset="0"/>
                <a:cs typeface="IranNastaliq" panose="02000503000000020003" pitchFamily="2" charset="0"/>
              </a:rPr>
              <a:t>به نام خدا</a:t>
            </a:r>
            <a:endParaRPr lang="en-US" sz="17900" dirty="0">
              <a:latin typeface="IranNastaliq" panose="02000503000000020003" pitchFamily="2" charset="0"/>
              <a:cs typeface="IranNastaliq" panose="0200050300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546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6C7B-14C5-AAAE-0334-F5BCBCDC4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499118"/>
          </a:xfrm>
        </p:spPr>
        <p:txBody>
          <a:bodyPr>
            <a:normAutofit/>
          </a:bodyPr>
          <a:lstStyle/>
          <a:p>
            <a:pPr rtl="1"/>
            <a:r>
              <a:rPr lang="fa-IR" sz="6000" dirty="0">
                <a:cs typeface="B Compset" panose="00000400000000000000" pitchFamily="2" charset="-78"/>
              </a:rPr>
              <a:t>راه های قانونی </a:t>
            </a:r>
            <a:r>
              <a:rPr lang="fa-IR" sz="6000" dirty="0" err="1">
                <a:cs typeface="B Compset" panose="00000400000000000000" pitchFamily="2" charset="-78"/>
              </a:rPr>
              <a:t>آزادشدن</a:t>
            </a:r>
            <a:r>
              <a:rPr lang="fa-IR" sz="6000" dirty="0">
                <a:cs typeface="B Compset" panose="00000400000000000000" pitchFamily="2" charset="-78"/>
              </a:rPr>
              <a:t>(</a:t>
            </a:r>
            <a:r>
              <a:rPr lang="fa-IR" sz="6000" dirty="0" err="1">
                <a:cs typeface="B Compset" panose="00000400000000000000" pitchFamily="2" charset="-78"/>
              </a:rPr>
              <a:t>عِتق</a:t>
            </a:r>
            <a:r>
              <a:rPr lang="fa-IR" sz="6000" dirty="0">
                <a:cs typeface="B Compset" panose="00000400000000000000" pitchFamily="2" charset="-78"/>
              </a:rPr>
              <a:t>) بردگان</a:t>
            </a:r>
            <a:endParaRPr lang="en-US" sz="6000" dirty="0">
              <a:cs typeface="B Compset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816A6-336A-DFAE-B10A-94862B45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07298"/>
            <a:ext cx="10353762" cy="3383902"/>
          </a:xfrm>
        </p:spPr>
        <p:txBody>
          <a:bodyPr>
            <a:normAutofit/>
          </a:bodyPr>
          <a:lstStyle/>
          <a:p>
            <a:pPr algn="r" rtl="1"/>
            <a:r>
              <a:rPr lang="fa-IR" sz="3200" dirty="0">
                <a:solidFill>
                  <a:schemeClr val="tx1"/>
                </a:solidFill>
                <a:cs typeface="B Compset" panose="00000400000000000000" pitchFamily="2" charset="-78"/>
              </a:rPr>
              <a:t> </a:t>
            </a:r>
            <a:r>
              <a:rPr lang="fa-IR" sz="3200" dirty="0" err="1">
                <a:solidFill>
                  <a:schemeClr val="tx1"/>
                </a:solidFill>
                <a:cs typeface="B Compset" panose="00000400000000000000" pitchFamily="2" charset="-78"/>
              </a:rPr>
              <a:t>معاهده</a:t>
            </a:r>
            <a:r>
              <a:rPr lang="fa-IR" sz="3200" dirty="0">
                <a:solidFill>
                  <a:schemeClr val="tx1"/>
                </a:solidFill>
                <a:cs typeface="B Compset" panose="00000400000000000000" pitchFamily="2" charset="-78"/>
              </a:rPr>
              <a:t> و مکاتبه</a:t>
            </a:r>
          </a:p>
          <a:p>
            <a:pPr algn="r" rtl="1"/>
            <a:r>
              <a:rPr lang="fa-IR" sz="3200" dirty="0">
                <a:solidFill>
                  <a:schemeClr val="tx1"/>
                </a:solidFill>
                <a:cs typeface="B Compset" panose="00000400000000000000" pitchFamily="2" charset="-78"/>
              </a:rPr>
              <a:t> </a:t>
            </a:r>
            <a:r>
              <a:rPr lang="fa-IR" sz="3200" dirty="0" err="1">
                <a:solidFill>
                  <a:schemeClr val="tx1"/>
                </a:solidFill>
                <a:cs typeface="B Compset" panose="00000400000000000000" pitchFamily="2" charset="-78"/>
              </a:rPr>
              <a:t>عتق</a:t>
            </a:r>
            <a:r>
              <a:rPr lang="fa-IR" sz="3200" dirty="0">
                <a:solidFill>
                  <a:schemeClr val="tx1"/>
                </a:solidFill>
                <a:cs typeface="B Compset" panose="00000400000000000000" pitchFamily="2" charset="-78"/>
              </a:rPr>
              <a:t> تدبیر</a:t>
            </a:r>
          </a:p>
          <a:p>
            <a:pPr algn="r" rtl="1"/>
            <a:r>
              <a:rPr lang="fa-IR" sz="3200" dirty="0">
                <a:solidFill>
                  <a:schemeClr val="tx1"/>
                </a:solidFill>
                <a:cs typeface="B Compset" panose="00000400000000000000" pitchFamily="2" charset="-78"/>
              </a:rPr>
              <a:t> </a:t>
            </a:r>
            <a:r>
              <a:rPr lang="fa-IR" sz="3200" dirty="0" err="1">
                <a:solidFill>
                  <a:schemeClr val="tx1"/>
                </a:solidFill>
                <a:cs typeface="B Compset" panose="00000400000000000000" pitchFamily="2" charset="-78"/>
              </a:rPr>
              <a:t>عتق</a:t>
            </a:r>
            <a:r>
              <a:rPr lang="fa-IR" sz="3200" dirty="0">
                <a:solidFill>
                  <a:schemeClr val="tx1"/>
                </a:solidFill>
                <a:cs typeface="B Compset" panose="00000400000000000000" pitchFamily="2" charset="-78"/>
              </a:rPr>
              <a:t> سرایت</a:t>
            </a:r>
          </a:p>
          <a:p>
            <a:pPr algn="r" rtl="1"/>
            <a:r>
              <a:rPr lang="fa-IR" sz="320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عتق</a:t>
            </a:r>
            <a:r>
              <a:rPr lang="fa-IR" sz="320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استيلاد</a:t>
            </a:r>
            <a:r>
              <a:rPr lang="fa-IR" sz="320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(ام ولد)</a:t>
            </a:r>
          </a:p>
          <a:p>
            <a:pPr algn="r" rtl="1"/>
            <a:r>
              <a:rPr lang="fa-IR" sz="3200" i="0" dirty="0">
                <a:solidFill>
                  <a:schemeClr val="tx1"/>
                </a:solidFill>
                <a:effectLst/>
                <a:latin typeface="system-ui"/>
                <a:cs typeface="B Compset" panose="00000400000000000000" pitchFamily="2" charset="-78"/>
              </a:rPr>
              <a:t> </a:t>
            </a:r>
            <a:r>
              <a:rPr lang="fa-IR" sz="3200" i="0" dirty="0" err="1">
                <a:solidFill>
                  <a:schemeClr val="tx1"/>
                </a:solidFill>
                <a:effectLst/>
                <a:latin typeface="system-ui"/>
                <a:cs typeface="B Compset" panose="00000400000000000000" pitchFamily="2" charset="-78"/>
              </a:rPr>
              <a:t>عتق</a:t>
            </a:r>
            <a:r>
              <a:rPr lang="fa-IR" sz="3200" i="0" dirty="0">
                <a:solidFill>
                  <a:schemeClr val="tx1"/>
                </a:solidFill>
                <a:effectLst/>
                <a:latin typeface="system-ui"/>
                <a:cs typeface="B Compset" panose="00000400000000000000" pitchFamily="2" charset="-78"/>
              </a:rPr>
              <a:t> با بیماری خاص</a:t>
            </a:r>
            <a:endParaRPr lang="fa-IR" sz="3200" dirty="0">
              <a:solidFill>
                <a:schemeClr val="tx1"/>
              </a:solidFill>
              <a:cs typeface="B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29125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6FAF-80D5-A02A-7285-BFD228A1A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074575"/>
            <a:ext cx="10353762" cy="4708850"/>
          </a:xfrm>
        </p:spPr>
        <p:txBody>
          <a:bodyPr>
            <a:noAutofit/>
          </a:bodyPr>
          <a:lstStyle/>
          <a:p>
            <a:pPr algn="r" rtl="1"/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مسلمان شدن عبد قبل از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اين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كه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مولايش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در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محيط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كفر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مسلمان شود</a:t>
            </a:r>
          </a:p>
          <a:p>
            <a:pPr algn="r" rtl="1"/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هرگاه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مولا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گوش،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بيني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و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يا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عضو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ديگري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از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اعضاي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بدن برده را جدا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كند</a:t>
            </a:r>
            <a:endParaRPr lang="fa-IR" sz="3200" dirty="0">
              <a:solidFill>
                <a:schemeClr val="tx1"/>
              </a:solidFill>
              <a:effectLst/>
              <a:latin typeface="pasokhgoo"/>
              <a:cs typeface="B Compset" panose="00000400000000000000" pitchFamily="2" charset="-78"/>
            </a:endParaRPr>
          </a:p>
          <a:p>
            <a:pPr algn="r" rtl="1"/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اگر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مولا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وارث نداشته باشد، برده با مال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ميت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آزاد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مي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شود</a:t>
            </a:r>
          </a:p>
          <a:p>
            <a:pPr algn="r" rtl="1"/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بردة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مؤمن پس از هفت سال آزاد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مي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شود</a:t>
            </a:r>
            <a:endParaRPr lang="fa-IR" sz="3200" dirty="0">
              <a:solidFill>
                <a:schemeClr val="tx1"/>
              </a:solidFill>
              <a:effectLst/>
              <a:latin typeface="pasokhgoo"/>
              <a:cs typeface="B Compset" panose="00000400000000000000" pitchFamily="2" charset="-78"/>
            </a:endParaRPr>
          </a:p>
          <a:p>
            <a:pPr algn="r" rtl="1"/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يكي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از مصارف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هشتگانة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زكات</a:t>
            </a:r>
            <a:endParaRPr lang="fa-IR" sz="3200" b="0" i="0" dirty="0">
              <a:solidFill>
                <a:schemeClr val="tx1"/>
              </a:solidFill>
              <a:effectLst/>
              <a:latin typeface="pasokhgoo"/>
              <a:cs typeface="B Compset" panose="00000400000000000000" pitchFamily="2" charset="-78"/>
            </a:endParaRPr>
          </a:p>
          <a:p>
            <a:pPr algn="r" rtl="1"/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آزادي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به واسطه عهد و نذر و قسم</a:t>
            </a:r>
          </a:p>
          <a:p>
            <a:pPr algn="r" rtl="1"/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آزادي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به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واسطة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‌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كفاره</a:t>
            </a:r>
            <a:endParaRPr lang="en-US" sz="3200" dirty="0">
              <a:solidFill>
                <a:schemeClr val="tx1"/>
              </a:solidFill>
              <a:cs typeface="B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18244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4636-571B-38FB-A3D1-16187AC9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2030963"/>
          </a:xfrm>
        </p:spPr>
        <p:txBody>
          <a:bodyPr>
            <a:normAutofit/>
          </a:bodyPr>
          <a:lstStyle/>
          <a:p>
            <a:r>
              <a:rPr lang="fa-IR" sz="60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الگوهاي</a:t>
            </a:r>
            <a:r>
              <a:rPr lang="fa-IR" sz="60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60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عملي</a:t>
            </a:r>
            <a:endParaRPr lang="en-US" sz="6000" dirty="0">
              <a:solidFill>
                <a:schemeClr val="tx1"/>
              </a:solidFill>
              <a:cs typeface="B Compset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31B49-457C-409A-062C-691F0406F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98980"/>
            <a:ext cx="10353762" cy="2292220"/>
          </a:xfrm>
        </p:spPr>
        <p:txBody>
          <a:bodyPr>
            <a:normAutofit/>
          </a:bodyPr>
          <a:lstStyle/>
          <a:p>
            <a:pPr algn="r" rtl="1"/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به عنوان مثال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كنيز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در جامعه آن روز از ارزش و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حرمتي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برخوردار نبود ، اما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پيامبر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كه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داراي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کنيزاني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به نام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هاي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جويريه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و صفيه بودند . هر دو را آزاد کرده و سپس با آن دو ازدواج نمودند</a:t>
            </a:r>
            <a:endParaRPr lang="en-US" sz="3200" dirty="0">
              <a:solidFill>
                <a:schemeClr val="tx1"/>
              </a:solidFill>
              <a:cs typeface="B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14450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C2F0-B853-E8C4-4905-BA254047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 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اكثر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بردگان در خانه اهل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بيت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با معارف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ديني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و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احكام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الهي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آشنا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مي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شدند و از محضر آنان استفاده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هاي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علمي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و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عملي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بسياري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مي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نمودند.</a:t>
            </a:r>
            <a:br>
              <a:rPr lang="fa-IR" sz="3200" dirty="0">
                <a:solidFill>
                  <a:schemeClr val="tx1"/>
                </a:solidFill>
                <a:cs typeface="B Compset" panose="00000400000000000000" pitchFamily="2" charset="-78"/>
              </a:rPr>
            </a:b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در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نتيجه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اين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افراد پس از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آزادي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, انسان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هايي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نمونه , مؤمن و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حقيقت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جو بودند و در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مسير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ترويج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حقيقت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و اسلام ناب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مي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كوشيدند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.</a:t>
            </a:r>
            <a:endParaRPr lang="en-US" sz="3200" dirty="0">
              <a:solidFill>
                <a:schemeClr val="tx1"/>
              </a:solidFill>
              <a:cs typeface="B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18046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7ED1-55CC-580F-79CA-51BC2556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نمونه </a:t>
            </a:r>
            <a:r>
              <a:rPr lang="fa-IR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اي</a:t>
            </a:r>
            <a:r>
              <a:rPr lang="fa-IR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از رفتار امام </a:t>
            </a:r>
            <a:r>
              <a:rPr lang="fa-IR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علي</a:t>
            </a:r>
            <a:r>
              <a:rPr lang="fa-IR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عليه</a:t>
            </a:r>
            <a:r>
              <a:rPr lang="fa-IR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السلام</a:t>
            </a:r>
            <a:r>
              <a:rPr lang="fa-IR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با غلام خود:</a:t>
            </a:r>
            <a:endParaRPr lang="en-US" dirty="0">
              <a:solidFill>
                <a:schemeClr val="tx1"/>
              </a:solidFill>
              <a:cs typeface="B Compset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B885B-53D2-B87B-12D0-85F7FDEBA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50098"/>
            <a:ext cx="10353762" cy="3841102"/>
          </a:xfrm>
        </p:spPr>
        <p:txBody>
          <a:bodyPr>
            <a:normAutofit/>
          </a:bodyPr>
          <a:lstStyle/>
          <a:p>
            <a:pPr algn="r" rtl="1"/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روزي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اميرمؤمنان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با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غلامشان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قنبر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به بازار رفتند. حضرت دو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پيراهن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,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يكي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به دو درهم و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ديگري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به سه درهم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خريده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و به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قنبر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فرمودند: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پيراهن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سه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درهمي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را تو بردار.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قنبر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عرض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كرد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: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اميرمؤمنان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! تو به منبر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مي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روي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و با مردم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بيش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تر سر و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كار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داري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, سزاوار است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پيراهن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بهتر را شما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بپوشيد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!</a:t>
            </a:r>
            <a:br>
              <a:rPr lang="fa-IR" sz="3200" dirty="0">
                <a:solidFill>
                  <a:schemeClr val="tx1"/>
                </a:solidFill>
                <a:cs typeface="B Compset" panose="00000400000000000000" pitchFamily="2" charset="-78"/>
              </a:rPr>
            </a:b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حضرت فرمودند :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قنبر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! تو جوان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هستي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و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بايد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مانند جوانان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باشي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. من از خدا شرم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مي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كنم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لباسي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بهتر از تو بپوشم .</a:t>
            </a:r>
            <a:endParaRPr lang="en-US" sz="3200" dirty="0">
              <a:solidFill>
                <a:schemeClr val="tx1"/>
              </a:solidFill>
              <a:cs typeface="B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927340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3BB6-7A28-1BAD-D47E-00E41A51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400" dirty="0"/>
              <a:t>...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34CB-A2C7-A11C-A5E8-BED961304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30016"/>
            <a:ext cx="10353762" cy="3561184"/>
          </a:xfrm>
        </p:spPr>
        <p:txBody>
          <a:bodyPr>
            <a:normAutofit/>
          </a:bodyPr>
          <a:lstStyle/>
          <a:p>
            <a:pPr algn="r" rtl="1"/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در مجموع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بايد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گفت داشتن غلام و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كنيز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براي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رسول خدا و ائمه را,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نمي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توان در تضاد با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نفي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برده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داري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در اسلام دانست ,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زيرا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اين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نوع برده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داري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به رابطه پدر و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فرزندي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بيش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تر شباهت دارد تا به رابطه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مولا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و برده ! در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نتيجه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همين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غلام و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كنيز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داشتن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اين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بزرگواران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بالاترين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تبليغ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در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مسير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آزادي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بردگان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يا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لااقل رفتار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صحيح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و درست با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ايشان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بود .</a:t>
            </a:r>
            <a:endParaRPr lang="en-US" sz="3200" dirty="0">
              <a:solidFill>
                <a:schemeClr val="tx1"/>
              </a:solidFill>
              <a:cs typeface="B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4104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A7E2-6EB2-9729-D819-4354434E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4037046"/>
          </a:xfrm>
        </p:spPr>
        <p:txBody>
          <a:bodyPr>
            <a:normAutofit/>
          </a:bodyPr>
          <a:lstStyle/>
          <a:p>
            <a:pPr rtl="1"/>
            <a:r>
              <a:rPr lang="fa-IR" sz="5400" dirty="0">
                <a:cs typeface="B Compset" panose="00000400000000000000" pitchFamily="2" charset="-78"/>
              </a:rPr>
              <a:t>اگر برده داری بد است پس چرا خود پیامبر(ص) و امامان هم کنیز و غلام داشتند؟</a:t>
            </a:r>
            <a:endParaRPr lang="en-US" sz="5400" dirty="0">
              <a:cs typeface="B Compset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0956-C40C-9AEF-943D-D983C1779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103845"/>
            <a:ext cx="10353762" cy="684246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>
                <a:cs typeface="B Compset" panose="00000400000000000000" pitchFamily="2" charset="-78"/>
              </a:rPr>
              <a:t>تهیه و تنظیم: </a:t>
            </a:r>
            <a:r>
              <a:rPr lang="fa-IR" sz="2800" dirty="0" err="1">
                <a:cs typeface="B Compset" panose="00000400000000000000" pitchFamily="2" charset="-78"/>
              </a:rPr>
              <a:t>محمدصالح</a:t>
            </a:r>
            <a:r>
              <a:rPr lang="fa-IR" sz="2800" dirty="0">
                <a:cs typeface="B Compset" panose="00000400000000000000" pitchFamily="2" charset="-78"/>
              </a:rPr>
              <a:t> </a:t>
            </a:r>
            <a:r>
              <a:rPr lang="fa-IR" sz="2800" dirty="0" err="1">
                <a:cs typeface="B Compset" panose="00000400000000000000" pitchFamily="2" charset="-78"/>
              </a:rPr>
              <a:t>پژند</a:t>
            </a:r>
            <a:endParaRPr lang="en-US" sz="2800" dirty="0">
              <a:cs typeface="B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54034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94AE-AF0C-89EB-A710-C1EA8988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2506825"/>
          </a:xfrm>
        </p:spPr>
        <p:txBody>
          <a:bodyPr>
            <a:normAutofit/>
          </a:bodyPr>
          <a:lstStyle/>
          <a:p>
            <a:r>
              <a:rPr lang="fa-IR" sz="5400" dirty="0">
                <a:cs typeface="B Compset" panose="00000400000000000000" pitchFamily="2" charset="-78"/>
              </a:rPr>
              <a:t>آمیخته بودن برده داری با تار و پود جوامع بشر</a:t>
            </a:r>
            <a:endParaRPr lang="en-US" sz="5400" dirty="0">
              <a:cs typeface="B Compset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1F8D8-966B-EE2B-E9EA-98BDC3BA9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161453"/>
            <a:ext cx="10353762" cy="1629747"/>
          </a:xfrm>
        </p:spPr>
        <p:txBody>
          <a:bodyPr>
            <a:normAutofit/>
          </a:bodyPr>
          <a:lstStyle/>
          <a:p>
            <a:pPr algn="r" rtl="1"/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آيا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جهت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گيري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احكام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به سمت و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سوي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تقويت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بردگي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است،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يا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در جهت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رهايي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تدريجي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آنان ؟</a:t>
            </a:r>
            <a:endParaRPr lang="en-US" sz="3200" dirty="0">
              <a:solidFill>
                <a:schemeClr val="tx1"/>
              </a:solidFill>
              <a:cs typeface="B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175036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77F5-7040-ED66-6EF7-47C4446C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2264229"/>
          </a:xfrm>
        </p:spPr>
        <p:txBody>
          <a:bodyPr>
            <a:noAutofit/>
          </a:bodyPr>
          <a:lstStyle/>
          <a:p>
            <a:pPr rtl="1"/>
            <a:r>
              <a:rPr lang="fa-IR" sz="48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چرا اسلام به </a:t>
            </a:r>
            <a:r>
              <a:rPr lang="fa-IR" sz="48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يكباره</a:t>
            </a:r>
            <a:r>
              <a:rPr lang="fa-IR" sz="48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و به صورت </a:t>
            </a:r>
            <a:r>
              <a:rPr lang="fa-IR" sz="48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انقلابي</a:t>
            </a:r>
            <a:r>
              <a:rPr lang="fa-IR" sz="48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در جهت </a:t>
            </a:r>
            <a:r>
              <a:rPr lang="fa-IR" sz="48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رهايي</a:t>
            </a:r>
            <a:r>
              <a:rPr lang="fa-IR" sz="48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بردگان گام بر نداشت؟</a:t>
            </a:r>
            <a:endParaRPr lang="en-US" sz="4800" dirty="0">
              <a:solidFill>
                <a:schemeClr val="tx1"/>
              </a:solidFill>
              <a:cs typeface="B Compset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AE4B-95C4-F835-25D3-6844A719B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200400"/>
            <a:ext cx="10332720" cy="3116424"/>
          </a:xfrm>
        </p:spPr>
        <p:txBody>
          <a:bodyPr>
            <a:normAutofit/>
          </a:bodyPr>
          <a:lstStyle/>
          <a:p>
            <a:pPr algn="r" rtl="1">
              <a:lnSpc>
                <a:spcPct val="160000"/>
              </a:lnSpc>
            </a:pPr>
            <a:r>
              <a:rPr lang="fa-IR" sz="3200" dirty="0">
                <a:cs typeface="B Compset" panose="00000400000000000000" pitchFamily="2" charset="-78"/>
              </a:rPr>
              <a:t> از هم پاشیدن نظام اقتصادی مردم و جامعه</a:t>
            </a:r>
          </a:p>
          <a:p>
            <a:pPr algn="r" rtl="1">
              <a:lnSpc>
                <a:spcPct val="160000"/>
              </a:lnSpc>
            </a:pPr>
            <a:r>
              <a:rPr lang="fa-IR" sz="3200" dirty="0">
                <a:cs typeface="B Compset" panose="00000400000000000000" pitchFamily="2" charset="-78"/>
              </a:rPr>
              <a:t> امکان انتقام جویی و به خطر افتاد امنیت</a:t>
            </a:r>
          </a:p>
          <a:p>
            <a:pPr algn="r" rtl="1">
              <a:lnSpc>
                <a:spcPct val="160000"/>
              </a:lnSpc>
            </a:pPr>
            <a:r>
              <a:rPr lang="fa-IR" sz="3200" dirty="0">
                <a:cs typeface="B Compset" panose="00000400000000000000" pitchFamily="2" charset="-78"/>
              </a:rPr>
              <a:t> با اسیران جنگی چه کنند؟</a:t>
            </a:r>
            <a:endParaRPr lang="en-US" sz="3200" dirty="0">
              <a:cs typeface="B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52220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AB03-9D72-2CA8-480D-002C5806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4093030"/>
          </a:xfrm>
        </p:spPr>
        <p:txBody>
          <a:bodyPr>
            <a:normAutofit/>
          </a:bodyPr>
          <a:lstStyle/>
          <a:p>
            <a:pPr rtl="1"/>
            <a:r>
              <a:rPr lang="fa-IR" sz="6600" dirty="0">
                <a:cs typeface="B Compset" panose="00000400000000000000" pitchFamily="2" charset="-78"/>
              </a:rPr>
              <a:t>برنامه ریزی اسلام برای از میان برداشتن بردگی:</a:t>
            </a:r>
            <a:endParaRPr lang="en-US" sz="6600" dirty="0">
              <a:cs typeface="B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23000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AA8A-498C-590C-1DC0-553DBEC0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1265853"/>
          </a:xfrm>
        </p:spPr>
        <p:txBody>
          <a:bodyPr>
            <a:normAutofit/>
          </a:bodyPr>
          <a:lstStyle/>
          <a:p>
            <a:pPr rtl="1"/>
            <a:r>
              <a:rPr lang="fa-IR" sz="540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1: </a:t>
            </a:r>
            <a:r>
              <a:rPr lang="fa-IR" sz="54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لغو </a:t>
            </a:r>
            <a:r>
              <a:rPr lang="fa-IR" sz="54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همة</a:t>
            </a:r>
            <a:r>
              <a:rPr lang="fa-IR" sz="54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راه </a:t>
            </a:r>
            <a:r>
              <a:rPr lang="fa-IR" sz="54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هاي</a:t>
            </a:r>
            <a:r>
              <a:rPr lang="fa-IR" sz="54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54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بردگي</a:t>
            </a:r>
            <a:r>
              <a:rPr lang="fa-IR" sz="54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جز </a:t>
            </a:r>
            <a:r>
              <a:rPr lang="fa-IR" sz="54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يك</a:t>
            </a:r>
            <a:r>
              <a:rPr lang="fa-IR" sz="54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راه:</a:t>
            </a:r>
            <a:endParaRPr lang="en-US" sz="5400" dirty="0">
              <a:solidFill>
                <a:schemeClr val="tx1"/>
              </a:solidFill>
              <a:cs typeface="B Compset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ECEB-DADD-31AE-E8D4-7EA643AA6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30015"/>
            <a:ext cx="10353762" cy="3788229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fa-IR" sz="2800" dirty="0">
                <a:cs typeface="B Compset" panose="00000400000000000000" pitchFamily="2" charset="-78"/>
              </a:rPr>
              <a:t> اسارت در جنگ</a:t>
            </a:r>
          </a:p>
          <a:p>
            <a:pPr algn="r" rtl="1"/>
            <a:r>
              <a:rPr lang="fa-IR" sz="2800" dirty="0">
                <a:cs typeface="B Compset" panose="00000400000000000000" pitchFamily="2" charset="-78"/>
              </a:rPr>
              <a:t> حکم حاکمان</a:t>
            </a:r>
          </a:p>
          <a:p>
            <a:pPr algn="r" rtl="1"/>
            <a:r>
              <a:rPr lang="fa-IR" sz="2800" dirty="0">
                <a:cs typeface="B Compset" panose="00000400000000000000" pitchFamily="2" charset="-78"/>
              </a:rPr>
              <a:t> بچه های </a:t>
            </a:r>
            <a:r>
              <a:rPr lang="fa-IR" sz="2800" dirty="0" err="1">
                <a:cs typeface="B Compset" panose="00000400000000000000" pitchFamily="2" charset="-78"/>
              </a:rPr>
              <a:t>کنیزها</a:t>
            </a:r>
            <a:endParaRPr lang="fa-IR" sz="2800" dirty="0">
              <a:cs typeface="B Compset" panose="00000400000000000000" pitchFamily="2" charset="-78"/>
            </a:endParaRPr>
          </a:p>
          <a:p>
            <a:pPr algn="r" rtl="1"/>
            <a:r>
              <a:rPr lang="fa-IR" sz="2800" dirty="0">
                <a:cs typeface="B Compset" panose="00000400000000000000" pitchFamily="2" charset="-78"/>
              </a:rPr>
              <a:t> </a:t>
            </a:r>
            <a:r>
              <a:rPr lang="fa-IR" sz="2800" dirty="0" err="1">
                <a:cs typeface="B Compset" panose="00000400000000000000" pitchFamily="2" charset="-78"/>
              </a:rPr>
              <a:t>فراریان</a:t>
            </a:r>
            <a:r>
              <a:rPr lang="fa-IR" sz="2800" dirty="0">
                <a:cs typeface="B Compset" panose="00000400000000000000" pitchFamily="2" charset="-78"/>
              </a:rPr>
              <a:t> از سرزمین های دیگر</a:t>
            </a:r>
          </a:p>
          <a:p>
            <a:pPr algn="r" rtl="1"/>
            <a:r>
              <a:rPr lang="fa-IR" sz="2800" dirty="0">
                <a:cs typeface="B Compset" panose="00000400000000000000" pitchFamily="2" charset="-78"/>
              </a:rPr>
              <a:t> ارتکاب بعضی جرائم</a:t>
            </a:r>
          </a:p>
          <a:p>
            <a:pPr algn="r" rtl="1"/>
            <a:r>
              <a:rPr lang="fa-IR" sz="2800" dirty="0">
                <a:cs typeface="B Compset" panose="00000400000000000000" pitchFamily="2" charset="-78"/>
              </a:rPr>
              <a:t> فروختن خود یا همسر یا فرزند به عنوان برده</a:t>
            </a:r>
          </a:p>
          <a:p>
            <a:pPr algn="r" rtl="1"/>
            <a:r>
              <a:rPr lang="fa-IR" sz="2800" dirty="0">
                <a:cs typeface="B Compset" panose="00000400000000000000" pitchFamily="2" charset="-78"/>
              </a:rPr>
              <a:t> قمار</a:t>
            </a:r>
          </a:p>
        </p:txBody>
      </p:sp>
    </p:spTree>
    <p:extLst>
      <p:ext uri="{BB962C8B-B14F-4D97-AF65-F5344CB8AC3E}">
        <p14:creationId xmlns:p14="http://schemas.microsoft.com/office/powerpoint/2010/main" val="900576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723D-7179-9055-849B-F289CA93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094654"/>
          </a:xfrm>
        </p:spPr>
        <p:txBody>
          <a:bodyPr>
            <a:normAutofit/>
          </a:bodyPr>
          <a:lstStyle/>
          <a:p>
            <a:pPr rtl="1"/>
            <a:r>
              <a:rPr lang="fa-IR" sz="5400" dirty="0">
                <a:solidFill>
                  <a:schemeClr val="tx1"/>
                </a:solidFill>
                <a:cs typeface="B Compset" panose="00000400000000000000" pitchFamily="2" charset="-78"/>
              </a:rPr>
              <a:t>2: </a:t>
            </a:r>
            <a:r>
              <a:rPr lang="fa-IR" sz="54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شرّ </a:t>
            </a:r>
            <a:r>
              <a:rPr lang="fa-IR" sz="54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النّاس</a:t>
            </a:r>
            <a:r>
              <a:rPr lang="fa-IR" sz="54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54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مَن</a:t>
            </a:r>
            <a:r>
              <a:rPr lang="fa-IR" sz="54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54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باع</a:t>
            </a:r>
            <a:r>
              <a:rPr lang="fa-IR" sz="54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54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النّاس</a:t>
            </a:r>
            <a:br>
              <a:rPr lang="fa-IR" sz="540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</a:br>
            <a:r>
              <a:rPr lang="fa-IR" sz="54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54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بدترين</a:t>
            </a:r>
            <a:r>
              <a:rPr lang="fa-IR" sz="54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مردم </a:t>
            </a:r>
            <a:r>
              <a:rPr lang="fa-IR" sz="54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كسي</a:t>
            </a:r>
            <a:r>
              <a:rPr lang="fa-IR" sz="54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است </a:t>
            </a:r>
            <a:r>
              <a:rPr lang="fa-IR" sz="54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كه</a:t>
            </a:r>
            <a:r>
              <a:rPr lang="fa-IR" sz="54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انسان ها را بفروشد</a:t>
            </a:r>
            <a:endParaRPr lang="en-US" sz="5400" dirty="0">
              <a:solidFill>
                <a:schemeClr val="tx1"/>
              </a:solidFill>
              <a:cs typeface="B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4476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126D-BD64-9E45-CE1E-9DD587F5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2096278"/>
          </a:xfrm>
        </p:spPr>
        <p:txBody>
          <a:bodyPr>
            <a:normAutofit/>
          </a:bodyPr>
          <a:lstStyle/>
          <a:p>
            <a:r>
              <a:rPr lang="fa-IR" sz="6000" dirty="0">
                <a:cs typeface="B Compset" panose="00000400000000000000" pitchFamily="2" charset="-78"/>
              </a:rPr>
              <a:t>3: رفتار انسانی با برده ها</a:t>
            </a:r>
            <a:endParaRPr lang="en-US" sz="6000" dirty="0">
              <a:cs typeface="B Compset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5D299-2C36-DDC7-D0FB-589E6D006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845837"/>
            <a:ext cx="10353762" cy="2945363"/>
          </a:xfrm>
        </p:spPr>
        <p:txBody>
          <a:bodyPr>
            <a:normAutofit/>
          </a:bodyPr>
          <a:lstStyle/>
          <a:p>
            <a:pPr algn="r" rtl="1"/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اسلام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براي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بردگان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شخصيت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انساني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بيان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کرد تا آن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جاكه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از نظر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شخصيت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انساني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،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هيچ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تفاوتي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ميان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بردگان و افراد آزاد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نمي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گذارد و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معيار</a:t>
            </a:r>
            <a:r>
              <a:rPr lang="fa-IR" sz="32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ارزش را تقوا قرار </a:t>
            </a:r>
            <a:r>
              <a:rPr lang="fa-IR" sz="32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مي‌دهد</a:t>
            </a:r>
            <a:endParaRPr lang="en-US" sz="3200" dirty="0">
              <a:solidFill>
                <a:schemeClr val="tx1"/>
              </a:solidFill>
              <a:cs typeface="B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234682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706B-9B24-E9F8-FDD5-0718BD5B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2152262"/>
          </a:xfrm>
        </p:spPr>
        <p:txBody>
          <a:bodyPr>
            <a:normAutofit/>
          </a:bodyPr>
          <a:lstStyle/>
          <a:p>
            <a:pPr rtl="1"/>
            <a:r>
              <a:rPr lang="fa-IR" sz="6000" dirty="0">
                <a:cs typeface="B Compset" panose="00000400000000000000" pitchFamily="2" charset="-78"/>
              </a:rPr>
              <a:t>راه های آزادسازی بردگان</a:t>
            </a:r>
            <a:endParaRPr lang="en-US" sz="6000" dirty="0">
              <a:cs typeface="B Compset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FF21C-9B41-28F2-2ECB-AD45FE31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429000"/>
            <a:ext cx="10353762" cy="2362200"/>
          </a:xfrm>
        </p:spPr>
        <p:txBody>
          <a:bodyPr>
            <a:normAutofit/>
          </a:bodyPr>
          <a:lstStyle/>
          <a:p>
            <a:pPr algn="r" rtl="1"/>
            <a:r>
              <a:rPr lang="fa-IR" sz="36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راه </a:t>
            </a:r>
            <a:r>
              <a:rPr lang="fa-IR" sz="36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استحبابي</a:t>
            </a:r>
            <a:r>
              <a:rPr lang="fa-IR" sz="36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و سفارش </a:t>
            </a:r>
            <a:r>
              <a:rPr lang="fa-IR" sz="36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هاي</a:t>
            </a:r>
            <a:r>
              <a:rPr lang="fa-IR" sz="36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6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اخلاقي</a:t>
            </a:r>
            <a:endParaRPr lang="fa-IR" sz="3600" b="0" i="0" dirty="0">
              <a:solidFill>
                <a:schemeClr val="tx1"/>
              </a:solidFill>
              <a:effectLst/>
              <a:latin typeface="pasokhgoo"/>
              <a:cs typeface="B Compset" panose="00000400000000000000" pitchFamily="2" charset="-78"/>
            </a:endParaRPr>
          </a:p>
          <a:p>
            <a:pPr algn="r" rtl="1"/>
            <a:r>
              <a:rPr lang="fa-IR" sz="36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راه </a:t>
            </a:r>
            <a:r>
              <a:rPr lang="fa-IR" sz="36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وجوبي</a:t>
            </a:r>
            <a:r>
              <a:rPr lang="fa-IR" sz="36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و </a:t>
            </a:r>
            <a:r>
              <a:rPr lang="fa-IR" sz="36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دستورهاي</a:t>
            </a:r>
            <a:r>
              <a:rPr lang="fa-IR" sz="3600" b="0" i="0" dirty="0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 </a:t>
            </a:r>
            <a:r>
              <a:rPr lang="fa-IR" sz="3600" b="0" i="0" dirty="0" err="1">
                <a:solidFill>
                  <a:schemeClr val="tx1"/>
                </a:solidFill>
                <a:effectLst/>
                <a:latin typeface="pasokhgoo"/>
                <a:cs typeface="B Compset" panose="00000400000000000000" pitchFamily="2" charset="-78"/>
              </a:rPr>
              <a:t>قانوني</a:t>
            </a:r>
            <a:endParaRPr lang="en-US" sz="3600" dirty="0">
              <a:solidFill>
                <a:schemeClr val="tx1"/>
              </a:solidFill>
              <a:cs typeface="B Compset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21863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106</TotalTime>
  <Words>611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Calisto MT</vt:lpstr>
      <vt:lpstr>IranNastaliq</vt:lpstr>
      <vt:lpstr>pasokhgoo</vt:lpstr>
      <vt:lpstr>system-ui</vt:lpstr>
      <vt:lpstr>Wingdings 2</vt:lpstr>
      <vt:lpstr>Slate</vt:lpstr>
      <vt:lpstr>به نام خدا</vt:lpstr>
      <vt:lpstr>اگر برده داری بد است پس چرا خود پیامبر(ص) و امامان هم کنیز و غلام داشتند؟</vt:lpstr>
      <vt:lpstr>آمیخته بودن برده داری با تار و پود جوامع بشر</vt:lpstr>
      <vt:lpstr>چرا اسلام به يكباره و به صورت انقلابي در جهت رهايي بردگان گام بر نداشت؟</vt:lpstr>
      <vt:lpstr>برنامه ریزی اسلام برای از میان برداشتن بردگی:</vt:lpstr>
      <vt:lpstr>1: لغو همة راه هاي بردگي جز يك راه:</vt:lpstr>
      <vt:lpstr>2: شرّ النّاس مَن باع النّاس  بدترين مردم كسي است كه انسان ها را بفروشد</vt:lpstr>
      <vt:lpstr>3: رفتار انسانی با برده ها</vt:lpstr>
      <vt:lpstr>راه های آزادسازی بردگان</vt:lpstr>
      <vt:lpstr>راه های قانونی آزادشدن(عِتق) بردگان</vt:lpstr>
      <vt:lpstr>PowerPoint Presentation</vt:lpstr>
      <vt:lpstr>الگوهاي عملي</vt:lpstr>
      <vt:lpstr>PowerPoint Presentation</vt:lpstr>
      <vt:lpstr>نمونه اي از رفتار امام علي عليه السلام با غلام خود:</vt:lpstr>
      <vt:lpstr>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</dc:title>
  <dc:creator>Saleh P</dc:creator>
  <cp:lastModifiedBy>Saleh P</cp:lastModifiedBy>
  <cp:revision>2</cp:revision>
  <dcterms:created xsi:type="dcterms:W3CDTF">2024-04-15T21:32:49Z</dcterms:created>
  <dcterms:modified xsi:type="dcterms:W3CDTF">2024-04-15T23:19:00Z</dcterms:modified>
</cp:coreProperties>
</file>