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407" r:id="rId5"/>
    <p:sldId id="348" r:id="rId6"/>
    <p:sldId id="440" r:id="rId7"/>
    <p:sldId id="490" r:id="rId8"/>
    <p:sldId id="492" r:id="rId9"/>
    <p:sldId id="467" r:id="rId10"/>
    <p:sldId id="557" r:id="rId11"/>
    <p:sldId id="493" r:id="rId12"/>
    <p:sldId id="567" r:id="rId13"/>
    <p:sldId id="392" r:id="rId14"/>
    <p:sldId id="555" r:id="rId15"/>
    <p:sldId id="545" r:id="rId16"/>
    <p:sldId id="541" r:id="rId17"/>
    <p:sldId id="546" r:id="rId18"/>
    <p:sldId id="547" r:id="rId19"/>
    <p:sldId id="551" r:id="rId20"/>
    <p:sldId id="548" r:id="rId21"/>
    <p:sldId id="550" r:id="rId22"/>
    <p:sldId id="552" r:id="rId23"/>
    <p:sldId id="553" r:id="rId24"/>
    <p:sldId id="554" r:id="rId25"/>
    <p:sldId id="556" r:id="rId26"/>
    <p:sldId id="494" r:id="rId27"/>
    <p:sldId id="476" r:id="rId28"/>
    <p:sldId id="358" r:id="rId29"/>
    <p:sldId id="406" r:id="rId30"/>
  </p:sldIdLst>
  <p:sldSz cx="12192000" cy="6858000"/>
  <p:notesSz cx="6669088"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4EDEBF46-F152-477C-8ACA-93FCEE4530AD}">
          <p14:sldIdLst>
            <p14:sldId id="407"/>
            <p14:sldId id="348"/>
          </p14:sldIdLst>
        </p14:section>
        <p14:section name="Why CSAT?" id="{2D2E1D0E-5E3B-4136-8BC6-8A1CF5EC752E}">
          <p14:sldIdLst>
            <p14:sldId id="440"/>
            <p14:sldId id="490"/>
            <p14:sldId id="492"/>
          </p14:sldIdLst>
        </p14:section>
        <p14:section name="How?" id="{D8A38682-EC89-42BA-A3DC-1CBFE6F8AC56}">
          <p14:sldIdLst>
            <p14:sldId id="467"/>
            <p14:sldId id="557"/>
            <p14:sldId id="493"/>
            <p14:sldId id="567"/>
            <p14:sldId id="392"/>
            <p14:sldId id="555"/>
            <p14:sldId id="545"/>
            <p14:sldId id="541"/>
            <p14:sldId id="546"/>
            <p14:sldId id="547"/>
            <p14:sldId id="551"/>
            <p14:sldId id="548"/>
            <p14:sldId id="550"/>
            <p14:sldId id="552"/>
            <p14:sldId id="553"/>
            <p14:sldId id="554"/>
            <p14:sldId id="556"/>
            <p14:sldId id="494"/>
            <p14:sldId id="476"/>
            <p14:sldId id="358"/>
          </p14:sldIdLst>
        </p14:section>
        <p14:section name="Closing slide" id="{6EAD827D-0BEF-1142-98D3-9256A77B481D}">
          <p14:sldIdLst>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eland van den Berg" initials="RvdB" lastIdx="19" clrIdx="0">
    <p:extLst>
      <p:ext uri="{19B8F6BF-5375-455C-9EA6-DF929625EA0E}">
        <p15:presenceInfo xmlns:p15="http://schemas.microsoft.com/office/powerpoint/2012/main" userId="S-1-5-21-2324591617-2130959701-1352041874-1205" providerId="AD"/>
      </p:ext>
    </p:extLst>
  </p:cmAuthor>
  <p:cmAuthor id="2" name="Dennis Dols" initials="DD" lastIdx="7" clrIdx="1">
    <p:extLst>
      <p:ext uri="{19B8F6BF-5375-455C-9EA6-DF929625EA0E}">
        <p15:presenceInfo xmlns:p15="http://schemas.microsoft.com/office/powerpoint/2012/main" userId="S::dennisd@qssolutions.nl::17271af5-7cdb-4529-8e2f-0a90e4e835cc" providerId="AD"/>
      </p:ext>
    </p:extLst>
  </p:cmAuthor>
  <p:cmAuthor id="3" name="Dennis Dols" initials="DD [2]" lastIdx="10" clrIdx="2">
    <p:extLst>
      <p:ext uri="{19B8F6BF-5375-455C-9EA6-DF929625EA0E}">
        <p15:presenceInfo xmlns:p15="http://schemas.microsoft.com/office/powerpoint/2012/main" userId="17271af5-7cdb-4529-8e2f-0a90e4e835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6BD"/>
    <a:srgbClr val="EC552A"/>
    <a:srgbClr val="1C86BD"/>
    <a:srgbClr val="00BCE4"/>
    <a:srgbClr val="E2774B"/>
    <a:srgbClr val="D2791D"/>
    <a:srgbClr val="D67F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C5999-20D4-4B67-A141-2B4E9FDFBD99}" v="1" dt="2020-04-29T13:02:08.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13" autoAdjust="0"/>
  </p:normalViewPr>
  <p:slideViewPr>
    <p:cSldViewPr snapToGrid="0">
      <p:cViewPr varScale="1">
        <p:scale>
          <a:sx n="88" d="100"/>
          <a:sy n="88" d="100"/>
        </p:scale>
        <p:origin x="1210" y="55"/>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Dols" userId="17271af5-7cdb-4529-8e2f-0a90e4e835cc" providerId="ADAL" clId="{2ACC5999-20D4-4B67-A141-2B4E9FDFBD99}"/>
    <pc:docChg chg="modSld">
      <pc:chgData name="Dennis Dols" userId="17271af5-7cdb-4529-8e2f-0a90e4e835cc" providerId="ADAL" clId="{2ACC5999-20D4-4B67-A141-2B4E9FDFBD99}" dt="2020-04-29T13:02:08.969" v="0"/>
      <pc:docMkLst>
        <pc:docMk/>
      </pc:docMkLst>
      <pc:sldChg chg="modTransition">
        <pc:chgData name="Dennis Dols" userId="17271af5-7cdb-4529-8e2f-0a90e4e835cc" providerId="ADAL" clId="{2ACC5999-20D4-4B67-A141-2B4E9FDFBD99}" dt="2020-04-29T13:02:08.969" v="0"/>
        <pc:sldMkLst>
          <pc:docMk/>
          <pc:sldMk cId="3540083108" sldId="5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144EC8C0-1425-4343-998C-84DA48409C3D}" type="datetimeFigureOut">
              <a:rPr lang="nl-NL" smtClean="0"/>
              <a:t>29-4-2020</a:t>
            </a:fld>
            <a:endParaRPr lang="nl-NL"/>
          </a:p>
        </p:txBody>
      </p:sp>
      <p:sp>
        <p:nvSpPr>
          <p:cNvPr id="4" name="Tijdelijke aanduiding voor voettekst 3"/>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74FFFB6A-F723-A145-8F18-87C3F9B33771}" type="slidenum">
              <a:rPr lang="nl-NL" smtClean="0"/>
              <a:t>‹#›</a:t>
            </a:fld>
            <a:endParaRPr lang="nl-NL"/>
          </a:p>
        </p:txBody>
      </p:sp>
    </p:spTree>
    <p:extLst>
      <p:ext uri="{BB962C8B-B14F-4D97-AF65-F5344CB8AC3E}">
        <p14:creationId xmlns:p14="http://schemas.microsoft.com/office/powerpoint/2010/main" val="913724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D42A626B-03C4-4A19-8184-8747E138FF8C}" type="datetimeFigureOut">
              <a:rPr lang="nl-NL" smtClean="0"/>
              <a:t>29-4-2020</a:t>
            </a:fld>
            <a:endParaRPr lang="nl-NL"/>
          </a:p>
        </p:txBody>
      </p:sp>
      <p:sp>
        <p:nvSpPr>
          <p:cNvPr id="4" name="Tijdelijke aanduiding voor dia-afbeelding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E28C561E-A204-4B80-9452-061B06A44326}" type="slidenum">
              <a:rPr lang="nl-NL" smtClean="0"/>
              <a:t>‹#›</a:t>
            </a:fld>
            <a:endParaRPr lang="nl-NL"/>
          </a:p>
        </p:txBody>
      </p:sp>
    </p:spTree>
    <p:extLst>
      <p:ext uri="{BB962C8B-B14F-4D97-AF65-F5344CB8AC3E}">
        <p14:creationId xmlns:p14="http://schemas.microsoft.com/office/powerpoint/2010/main" val="385977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a:p>
            <a:endParaRPr lang="nl-NL" dirty="0"/>
          </a:p>
        </p:txBody>
      </p:sp>
      <p:sp>
        <p:nvSpPr>
          <p:cNvPr id="4" name="Tijdelijke aanduiding voor dianummer 3"/>
          <p:cNvSpPr>
            <a:spLocks noGrp="1"/>
          </p:cNvSpPr>
          <p:nvPr>
            <p:ph type="sldNum" sz="quarter" idx="10"/>
          </p:nvPr>
        </p:nvSpPr>
        <p:spPr/>
        <p:txBody>
          <a:bodyPr/>
          <a:lstStyle/>
          <a:p>
            <a:fld id="{E28C561E-A204-4B80-9452-061B06A44326}" type="slidenum">
              <a:rPr lang="nl-NL" smtClean="0"/>
              <a:t>1</a:t>
            </a:fld>
            <a:endParaRPr lang="nl-NL"/>
          </a:p>
        </p:txBody>
      </p:sp>
    </p:spTree>
    <p:extLst>
      <p:ext uri="{BB962C8B-B14F-4D97-AF65-F5344CB8AC3E}">
        <p14:creationId xmlns:p14="http://schemas.microsoft.com/office/powerpoint/2010/main" val="1345577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CSAT </a:t>
            </a:r>
            <a:r>
              <a:rPr lang="nl-NL" err="1"/>
              <a:t>homescreen</a:t>
            </a:r>
            <a:endParaRPr lang="en-US"/>
          </a:p>
        </p:txBody>
      </p:sp>
      <p:sp>
        <p:nvSpPr>
          <p:cNvPr id="4" name="Tijdelijke aanduiding voor dianummer 3"/>
          <p:cNvSpPr>
            <a:spLocks noGrp="1"/>
          </p:cNvSpPr>
          <p:nvPr>
            <p:ph type="sldNum" sz="quarter" idx="5"/>
          </p:nvPr>
        </p:nvSpPr>
        <p:spPr/>
        <p:txBody>
          <a:bodyPr/>
          <a:lstStyle/>
          <a:p>
            <a:fld id="{E28C561E-A204-4B80-9452-061B06A44326}" type="slidenum">
              <a:rPr lang="nl-NL" smtClean="0"/>
              <a:t>12</a:t>
            </a:fld>
            <a:endParaRPr lang="nl-NL"/>
          </a:p>
        </p:txBody>
      </p:sp>
    </p:spTree>
    <p:extLst>
      <p:ext uri="{BB962C8B-B14F-4D97-AF65-F5344CB8AC3E}">
        <p14:creationId xmlns:p14="http://schemas.microsoft.com/office/powerpoint/2010/main" val="260441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err="1"/>
              <a:t>Endpoint</a:t>
            </a:r>
            <a:r>
              <a:rPr lang="nl-NL"/>
              <a:t> Analysis</a:t>
            </a:r>
            <a:endParaRPr lang="en-US"/>
          </a:p>
        </p:txBody>
      </p:sp>
      <p:sp>
        <p:nvSpPr>
          <p:cNvPr id="4" name="Tijdelijke aanduiding voor dianummer 3"/>
          <p:cNvSpPr>
            <a:spLocks noGrp="1"/>
          </p:cNvSpPr>
          <p:nvPr>
            <p:ph type="sldNum" sz="quarter" idx="5"/>
          </p:nvPr>
        </p:nvSpPr>
        <p:spPr/>
        <p:txBody>
          <a:bodyPr/>
          <a:lstStyle/>
          <a:p>
            <a:fld id="{E28C561E-A204-4B80-9452-061B06A44326}" type="slidenum">
              <a:rPr lang="nl-NL" smtClean="0"/>
              <a:t>13</a:t>
            </a:fld>
            <a:endParaRPr lang="nl-NL"/>
          </a:p>
        </p:txBody>
      </p:sp>
    </p:spTree>
    <p:extLst>
      <p:ext uri="{BB962C8B-B14F-4D97-AF65-F5344CB8AC3E}">
        <p14:creationId xmlns:p14="http://schemas.microsoft.com/office/powerpoint/2010/main" val="378739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E28C561E-A204-4B80-9452-061B06A44326}" type="slidenum">
              <a:rPr lang="nl-NL" smtClean="0"/>
              <a:t>16</a:t>
            </a:fld>
            <a:endParaRPr lang="nl-NL"/>
          </a:p>
        </p:txBody>
      </p:sp>
    </p:spTree>
    <p:extLst>
      <p:ext uri="{BB962C8B-B14F-4D97-AF65-F5344CB8AC3E}">
        <p14:creationId xmlns:p14="http://schemas.microsoft.com/office/powerpoint/2010/main" val="2171438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a typical engagement timeline. As a customer, you would spend around 1,5 days of your time in the engagement together with a partner. The Partner will do the analysis and reporting.</a:t>
            </a:r>
          </a:p>
        </p:txBody>
      </p:sp>
      <p:sp>
        <p:nvSpPr>
          <p:cNvPr id="4" name="Slide Number Placeholder 3"/>
          <p:cNvSpPr>
            <a:spLocks noGrp="1"/>
          </p:cNvSpPr>
          <p:nvPr>
            <p:ph type="sldNum" sz="quarter" idx="10"/>
          </p:nvPr>
        </p:nvSpPr>
        <p:spPr/>
        <p:txBody>
          <a:bodyPr/>
          <a:lstStyle/>
          <a:p>
            <a:fld id="{1999B63A-5DAB-424A-A3FE-6509ED854F61}" type="slidenum">
              <a:rPr lang="en-GB" smtClean="0"/>
              <a:pPr/>
              <a:t>24</a:t>
            </a:fld>
            <a:endParaRPr lang="en-GB"/>
          </a:p>
        </p:txBody>
      </p:sp>
    </p:spTree>
    <p:extLst>
      <p:ext uri="{BB962C8B-B14F-4D97-AF65-F5344CB8AC3E}">
        <p14:creationId xmlns:p14="http://schemas.microsoft.com/office/powerpoint/2010/main" val="254264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C561E-A204-4B80-9452-061B06A44326}" type="slidenum">
              <a:rPr lang="nl-NL" smtClean="0"/>
              <a:t>25</a:t>
            </a:fld>
            <a:endParaRPr lang="nl-NL"/>
          </a:p>
        </p:txBody>
      </p:sp>
    </p:spTree>
    <p:extLst>
      <p:ext uri="{BB962C8B-B14F-4D97-AF65-F5344CB8AC3E}">
        <p14:creationId xmlns:p14="http://schemas.microsoft.com/office/powerpoint/2010/main" val="342577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a:p>
            <a:endParaRPr lang="nl-NL"/>
          </a:p>
        </p:txBody>
      </p:sp>
      <p:sp>
        <p:nvSpPr>
          <p:cNvPr id="4" name="Tijdelijke aanduiding voor dianummer 3"/>
          <p:cNvSpPr>
            <a:spLocks noGrp="1"/>
          </p:cNvSpPr>
          <p:nvPr>
            <p:ph type="sldNum" sz="quarter" idx="10"/>
          </p:nvPr>
        </p:nvSpPr>
        <p:spPr/>
        <p:txBody>
          <a:bodyPr/>
          <a:lstStyle/>
          <a:p>
            <a:fld id="{E28C561E-A204-4B80-9452-061B06A44326}" type="slidenum">
              <a:rPr lang="nl-NL" smtClean="0"/>
              <a:t>26</a:t>
            </a:fld>
            <a:endParaRPr lang="nl-NL"/>
          </a:p>
        </p:txBody>
      </p:sp>
    </p:spTree>
    <p:extLst>
      <p:ext uri="{BB962C8B-B14F-4D97-AF65-F5344CB8AC3E}">
        <p14:creationId xmlns:p14="http://schemas.microsoft.com/office/powerpoint/2010/main" val="122090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believe that every organization wants to improve security! We also believe that many organizations struggle with security budgets and that alignment between IT/Security and Business Management is not optimal.</a:t>
            </a:r>
          </a:p>
          <a:p>
            <a:r>
              <a:rPr lang="en-US" b="1" dirty="0"/>
              <a:t>'We want to help organizations to create an action plan to improve security.'</a:t>
            </a:r>
          </a:p>
          <a:p>
            <a:endParaRPr lang="en-US" dirty="0"/>
          </a:p>
        </p:txBody>
      </p:sp>
      <p:sp>
        <p:nvSpPr>
          <p:cNvPr id="4" name="Slide Number Placeholder 3"/>
          <p:cNvSpPr>
            <a:spLocks noGrp="1"/>
          </p:cNvSpPr>
          <p:nvPr>
            <p:ph type="sldNum" sz="quarter" idx="10"/>
          </p:nvPr>
        </p:nvSpPr>
        <p:spPr/>
        <p:txBody>
          <a:bodyPr/>
          <a:lstStyle/>
          <a:p>
            <a:fld id="{E28C561E-A204-4B80-9452-061B06A44326}" type="slidenum">
              <a:rPr lang="nl-NL" smtClean="0"/>
              <a:t>2</a:t>
            </a:fld>
            <a:endParaRPr lang="nl-NL"/>
          </a:p>
        </p:txBody>
      </p:sp>
    </p:spTree>
    <p:extLst>
      <p:ext uri="{BB962C8B-B14F-4D97-AF65-F5344CB8AC3E}">
        <p14:creationId xmlns:p14="http://schemas.microsoft.com/office/powerpoint/2010/main" val="336155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a:t>An example of a typical IT environment. On the left-hand side the on-premises servers and Active Directory. There are cloud applications in use, some with company’s approval, others are ‘Shadow IT’. And of course laptops and PC that people work with. A complex environment that is growing in complexity when your company is growing.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8C561E-A204-4B80-9452-061B06A44326}"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587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a:t>But it becomes even more complex when we have a look at the cyber activities. These are the interactions that take place in the IT environment. Administrators working on support and development in the environment, Employees collaborating and inviting external partners and customers to access information. And documents and data flying around between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8C561E-A204-4B80-9452-061B06A44326}"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13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We, at QS solutions, believe that improving security can be done efficiently, by providing </a:t>
            </a:r>
            <a:r>
              <a:rPr lang="en-US" b="0" noProof="0" dirty="0"/>
              <a:t>recommendations based on facts from the IT environment. What we deliver is an action plan on how to improve the organization’s security by doing recommendations based on the facts in the company's IT environment. Here are some examples on what our Cyber Security Assessment Tool could find…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noProof="0" dirty="0"/>
              <a:t>All endpoint policies in place, perfect no action needed in this area.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noProof="0" dirty="0"/>
              <a:t>60 users with administrator rights, no problem if your organization employs over 10.000 people, but a mayor issue if this is only 100.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noProof="0" dirty="0"/>
              <a:t>230 external users with access to SharePoint sites. Who are these people, who is responsible for providing access, and maybe even more important, who is responsible for revoking access?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noProof="0" dirty="0"/>
              <a:t>With the CSAT you will be able to provide recommendations based on actual facts form your customers IT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8C561E-A204-4B80-9452-061B06A44326}"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1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helps to create an action plan, based on facts pulled from the IT environment. The CSAT pulls information from:</a:t>
            </a:r>
          </a:p>
          <a:p>
            <a:pPr marL="171450" indent="-171450">
              <a:buFont typeface="Arial" panose="020B0604020202020204" pitchFamily="34" charset="0"/>
              <a:buChar char="•"/>
            </a:pPr>
            <a:r>
              <a:rPr lang="en-US" dirty="0"/>
              <a:t>Endpoints; Windows server and Windows PC’s and Laptops (going back to Windows XP)</a:t>
            </a:r>
          </a:p>
          <a:p>
            <a:pPr marL="171450" indent="-171450">
              <a:buFont typeface="Arial" panose="020B0604020202020204" pitchFamily="34" charset="0"/>
              <a:buChar char="•"/>
            </a:pPr>
            <a:r>
              <a:rPr lang="en-US" dirty="0"/>
              <a:t>Office 365, SharePoint Online or on-prem and Intune</a:t>
            </a:r>
          </a:p>
          <a:p>
            <a:pPr marL="171450" indent="-171450">
              <a:buFont typeface="Arial" panose="020B0604020202020204" pitchFamily="34" charset="0"/>
              <a:buChar char="•"/>
            </a:pPr>
            <a:r>
              <a:rPr lang="en-US" dirty="0"/>
              <a:t>The local Active Directory and the Azure Active Directory</a:t>
            </a:r>
          </a:p>
        </p:txBody>
      </p:sp>
      <p:sp>
        <p:nvSpPr>
          <p:cNvPr id="4" name="Slide Number Placeholder 3"/>
          <p:cNvSpPr>
            <a:spLocks noGrp="1"/>
          </p:cNvSpPr>
          <p:nvPr>
            <p:ph type="sldNum" sz="quarter" idx="10"/>
          </p:nvPr>
        </p:nvSpPr>
        <p:spPr/>
        <p:txBody>
          <a:bodyPr/>
          <a:lstStyle/>
          <a:p>
            <a:fld id="{E28C561E-A204-4B80-9452-061B06A44326}" type="slidenum">
              <a:rPr lang="nl-NL" smtClean="0"/>
              <a:t>7</a:t>
            </a:fld>
            <a:endParaRPr lang="nl-NL"/>
          </a:p>
        </p:txBody>
      </p:sp>
    </p:spTree>
    <p:extLst>
      <p:ext uri="{BB962C8B-B14F-4D97-AF65-F5344CB8AC3E}">
        <p14:creationId xmlns:p14="http://schemas.microsoft.com/office/powerpoint/2010/main" val="300883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GB"/>
              <a:t>The CSAT uses dissolvable agents to collect data from the endpoints. These are small executables that delete themselves after the data has been retrieved and transmitted to the CSAT server</a:t>
            </a:r>
          </a:p>
          <a:p>
            <a:pPr marL="171450" indent="-171450">
              <a:buFont typeface="Arial" panose="020B0604020202020204" pitchFamily="34" charset="0"/>
              <a:buChar char="•"/>
            </a:pPr>
            <a:r>
              <a:rPr lang="en-GB"/>
              <a:t>We use an administrator accounts to access and scan Active Directory and SharePoint on-prem</a:t>
            </a:r>
          </a:p>
          <a:p>
            <a:pPr marL="171450" indent="-171450">
              <a:buFont typeface="Arial" panose="020B0604020202020204" pitchFamily="34" charset="0"/>
              <a:buChar char="•"/>
            </a:pPr>
            <a:r>
              <a:rPr lang="en-GB"/>
              <a:t>The Microsoft cloud services are accessed via the available Microsoft API’s</a:t>
            </a:r>
          </a:p>
          <a:p>
            <a:pPr marL="0" indent="0">
              <a:buFont typeface="Arial" panose="020B0604020202020204" pitchFamily="34" charset="0"/>
              <a:buNone/>
            </a:pPr>
            <a:endParaRPr lang="en-GB"/>
          </a:p>
          <a:p>
            <a:pPr marL="0" indent="0">
              <a:buFont typeface="Arial" panose="020B0604020202020204" pitchFamily="34" charset="0"/>
              <a:buNone/>
            </a:pPr>
            <a:r>
              <a:rPr lang="en-GB"/>
              <a:t>The CSAT software can be installed in the customers Azure environment on a VM, or on-premises on a Windows machine.</a:t>
            </a:r>
          </a:p>
          <a:p>
            <a:pPr marL="0" indent="0">
              <a:buFont typeface="Arial" panose="020B0604020202020204" pitchFamily="34" charset="0"/>
              <a:buNone/>
            </a:pPr>
            <a:endParaRPr lang="en-GB"/>
          </a:p>
          <a:p>
            <a:pPr marL="0" indent="0">
              <a:buFont typeface="Arial" panose="020B0604020202020204" pitchFamily="34" charset="0"/>
              <a:buNone/>
            </a:pPr>
            <a:r>
              <a:rPr lang="en-GB"/>
              <a:t>There is also a Questionnaire which we use to assess the elements of your customer’s security maturity which are not system based.</a:t>
            </a:r>
          </a:p>
          <a:p>
            <a:pPr marL="0" indent="0">
              <a:buFont typeface="Arial" panose="020B0604020202020204" pitchFamily="34" charset="0"/>
              <a:buNone/>
            </a:pPr>
            <a:endParaRPr lang="en-GB"/>
          </a:p>
          <a:p>
            <a:pPr marL="0" indent="0">
              <a:buFont typeface="Arial" panose="020B0604020202020204" pitchFamily="34" charset="0"/>
              <a:buNone/>
            </a:pPr>
            <a:r>
              <a:rPr lang="en-GB"/>
              <a:t>Once the scan and the questionnaire have been completed, the CSAT produces an automated report in a Word document which can be edited to provide extra information.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99B63A-5DAB-424A-A3FE-6509ED854F6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94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results will be presented in final reports. This is a screenshot from a sample Executive summary report. An important document to start the conversation about security with the Management Team. It’s not just an IT discussion, it is supposed to be a management decision too! With the fact-based recommendations, and the prioritized action list, it is easy to get the conversation started and to allocate budgets to the right security projects.</a:t>
            </a:r>
          </a:p>
          <a:p>
            <a:endParaRPr lang="nl-NL" dirty="0"/>
          </a:p>
        </p:txBody>
      </p:sp>
      <p:sp>
        <p:nvSpPr>
          <p:cNvPr id="4" name="Tijdelijke aanduiding voor dianummer 3"/>
          <p:cNvSpPr>
            <a:spLocks noGrp="1"/>
          </p:cNvSpPr>
          <p:nvPr>
            <p:ph type="sldNum" sz="quarter" idx="10"/>
          </p:nvPr>
        </p:nvSpPr>
        <p:spPr/>
        <p:txBody>
          <a:bodyPr/>
          <a:lstStyle/>
          <a:p>
            <a:fld id="{E28C561E-A204-4B80-9452-061B06A44326}" type="slidenum">
              <a:rPr lang="nl-NL" smtClean="0"/>
              <a:t>9</a:t>
            </a:fld>
            <a:endParaRPr lang="nl-NL"/>
          </a:p>
        </p:txBody>
      </p:sp>
    </p:spTree>
    <p:extLst>
      <p:ext uri="{BB962C8B-B14F-4D97-AF65-F5344CB8AC3E}">
        <p14:creationId xmlns:p14="http://schemas.microsoft.com/office/powerpoint/2010/main" val="37290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summarize: the CSAT promises quick results with an automated scan and the Word reports. It will provide recommendations based on facts from the customer’s IT environment, creating a risk-based action plan to improve the customer’s cyber security.</a:t>
            </a:r>
          </a:p>
          <a:p>
            <a:endParaRPr lang="en-US"/>
          </a:p>
        </p:txBody>
      </p:sp>
      <p:sp>
        <p:nvSpPr>
          <p:cNvPr id="4" name="Slide Number Placeholder 3"/>
          <p:cNvSpPr>
            <a:spLocks noGrp="1"/>
          </p:cNvSpPr>
          <p:nvPr>
            <p:ph type="sldNum" sz="quarter" idx="10"/>
          </p:nvPr>
        </p:nvSpPr>
        <p:spPr/>
        <p:txBody>
          <a:bodyPr/>
          <a:lstStyle/>
          <a:p>
            <a:fld id="{E28C561E-A204-4B80-9452-061B06A44326}" type="slidenum">
              <a:rPr lang="nl-NL" smtClean="0"/>
              <a:t>10</a:t>
            </a:fld>
            <a:endParaRPr lang="nl-NL"/>
          </a:p>
        </p:txBody>
      </p:sp>
    </p:spTree>
    <p:extLst>
      <p:ext uri="{BB962C8B-B14F-4D97-AF65-F5344CB8AC3E}">
        <p14:creationId xmlns:p14="http://schemas.microsoft.com/office/powerpoint/2010/main" val="28203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289719"/>
            <a:ext cx="9144000" cy="1135062"/>
          </a:xfrm>
        </p:spPr>
        <p:txBody>
          <a:bodyPr anchor="b"/>
          <a:lstStyle>
            <a:lvl1pPr algn="ctr">
              <a:defRPr sz="6000">
                <a:solidFill>
                  <a:schemeClr val="bg1"/>
                </a:solidFill>
                <a:latin typeface="+mj-lt"/>
              </a:defRPr>
            </a:lvl1pPr>
          </a:lstStyle>
          <a:p>
            <a:r>
              <a:rPr lang="nl-NL"/>
              <a:t>Klik om de stijl te bewerken</a:t>
            </a:r>
          </a:p>
        </p:txBody>
      </p:sp>
      <p:sp>
        <p:nvSpPr>
          <p:cNvPr id="3" name="Ondertitel 2"/>
          <p:cNvSpPr>
            <a:spLocks noGrp="1"/>
          </p:cNvSpPr>
          <p:nvPr>
            <p:ph type="subTitle" idx="1"/>
          </p:nvPr>
        </p:nvSpPr>
        <p:spPr>
          <a:xfrm>
            <a:off x="1524000" y="1697038"/>
            <a:ext cx="9144000" cy="1655762"/>
          </a:xfrm>
        </p:spPr>
        <p:txBody>
          <a:bodyPr/>
          <a:lstStyle>
            <a:lvl1pPr marL="0" indent="0" algn="ctr">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lvl1pPr>
              <a:defRPr>
                <a:latin typeface="+mj-lt"/>
              </a:defRPr>
            </a:lvl1pPr>
          </a:lstStyle>
          <a:p>
            <a:r>
              <a:rPr lang="nl-NL"/>
              <a:t>QS solutions</a:t>
            </a:r>
          </a:p>
        </p:txBody>
      </p:sp>
      <p:sp>
        <p:nvSpPr>
          <p:cNvPr id="5" name="Tijdelijke aanduiding voor voettekst 4"/>
          <p:cNvSpPr>
            <a:spLocks noGrp="1"/>
          </p:cNvSpPr>
          <p:nvPr>
            <p:ph type="ftr" sz="quarter" idx="11"/>
          </p:nvPr>
        </p:nvSpPr>
        <p:spPr/>
        <p:txBody>
          <a:bodyPr/>
          <a:lstStyle>
            <a:lvl1pPr>
              <a:defRPr>
                <a:latin typeface="+mj-lt"/>
              </a:defRPr>
            </a:lvl1pPr>
          </a:lstStyle>
          <a:p>
            <a:r>
              <a:rPr lang="nl-NL"/>
              <a:t>Klantgerichte processen</a:t>
            </a:r>
          </a:p>
        </p:txBody>
      </p:sp>
      <p:sp>
        <p:nvSpPr>
          <p:cNvPr id="6" name="Tijdelijke aanduiding voor dianummer 5"/>
          <p:cNvSpPr>
            <a:spLocks noGrp="1"/>
          </p:cNvSpPr>
          <p:nvPr>
            <p:ph type="sldNum" sz="quarter" idx="12"/>
          </p:nvPr>
        </p:nvSpPr>
        <p:spPr/>
        <p:txBody>
          <a:bodyPr/>
          <a:lstStyle>
            <a:lvl1pPr>
              <a:defRPr>
                <a:latin typeface="+mj-lt"/>
              </a:defRPr>
            </a:lvl1pPr>
          </a:lstStyle>
          <a:p>
            <a:fld id="{6879B1F1-990E-4420-8256-711D161048ED}" type="slidenum">
              <a:rPr lang="nl-NL" smtClean="0"/>
              <a:pPr/>
              <a:t>‹#›</a:t>
            </a:fld>
            <a:endParaRPr lang="nl-NL"/>
          </a:p>
        </p:txBody>
      </p:sp>
    </p:spTree>
    <p:extLst>
      <p:ext uri="{BB962C8B-B14F-4D97-AF65-F5344CB8AC3E}">
        <p14:creationId xmlns:p14="http://schemas.microsoft.com/office/powerpoint/2010/main" val="293196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defRPr>
            </a:lvl1p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5" name="Tijdelijke aanduiding voor voettekst 4"/>
          <p:cNvSpPr>
            <a:spLocks noGrp="1"/>
          </p:cNvSpPr>
          <p:nvPr>
            <p:ph type="ftr" sz="quarter" idx="11"/>
          </p:nvPr>
        </p:nvSpPr>
        <p:spPr/>
        <p:txBody>
          <a:bodyPr/>
          <a:lstStyle>
            <a:lvl1pPr>
              <a:defRPr>
                <a:latin typeface="+mj-lt"/>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102101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a:latin typeface="+mj-lt"/>
              </a:defRPr>
            </a:lvl1pPr>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5" name="Tijdelijke aanduiding voor voettekst 4"/>
          <p:cNvSpPr>
            <a:spLocks noGrp="1"/>
          </p:cNvSpPr>
          <p:nvPr>
            <p:ph type="ftr" sz="quarter" idx="11"/>
          </p:nvPr>
        </p:nvSpPr>
        <p:spPr/>
        <p:txBody>
          <a:bodyPr/>
          <a:lstStyle>
            <a:lvl1pPr>
              <a:defRPr>
                <a:latin typeface="+mj-lt"/>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49342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defRPr>
            </a:lvl1pPr>
          </a:lstStyle>
          <a:p>
            <a:r>
              <a:rPr lang="nl-NL"/>
              <a:t>Klik om de stijl te bewerken</a:t>
            </a:r>
          </a:p>
        </p:txBody>
      </p:sp>
      <p:sp>
        <p:nvSpPr>
          <p:cNvPr id="3" name="Tijdelijke aanduiding voor inhoud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5" name="Tijdelijke aanduiding voor voettekst 4"/>
          <p:cNvSpPr>
            <a:spLocks noGrp="1"/>
          </p:cNvSpPr>
          <p:nvPr>
            <p:ph type="ftr" sz="quarter" idx="11"/>
          </p:nvPr>
        </p:nvSpPr>
        <p:spPr/>
        <p:txBody>
          <a:bodyPr/>
          <a:lstStyle>
            <a:lvl1pPr>
              <a:defRPr>
                <a:latin typeface="+mj-lt"/>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369315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j-lt"/>
              </a:defRPr>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5" name="Tijdelijke aanduiding voor voettekst 4"/>
          <p:cNvSpPr>
            <a:spLocks noGrp="1"/>
          </p:cNvSpPr>
          <p:nvPr>
            <p:ph type="ftr" sz="quarter" idx="11"/>
          </p:nvPr>
        </p:nvSpPr>
        <p:spPr/>
        <p:txBody>
          <a:bodyPr/>
          <a:lstStyle>
            <a:lvl1pPr>
              <a:defRPr>
                <a:latin typeface="+mj-lt"/>
              </a:defRPr>
            </a:lvl1pPr>
          </a:lstStyle>
          <a:p>
            <a:endParaRPr lang="nl-NL"/>
          </a:p>
        </p:txBody>
      </p:sp>
      <p:sp>
        <p:nvSpPr>
          <p:cNvPr id="6" name="Tijdelijke aanduiding voor dianummer 5"/>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204615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defRPr>
            </a:lvl1p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6" name="Tijdelijke aanduiding voor voettekst 5"/>
          <p:cNvSpPr>
            <a:spLocks noGrp="1"/>
          </p:cNvSpPr>
          <p:nvPr>
            <p:ph type="ftr" sz="quarter" idx="11"/>
          </p:nvPr>
        </p:nvSpPr>
        <p:spPr/>
        <p:txBody>
          <a:bodyPr/>
          <a:lstStyle>
            <a:lvl1pPr>
              <a:defRPr>
                <a:latin typeface="+mj-lt"/>
              </a:defRPr>
            </a:lvl1pPr>
          </a:lstStyle>
          <a:p>
            <a:endParaRPr lang="nl-NL"/>
          </a:p>
        </p:txBody>
      </p:sp>
      <p:sp>
        <p:nvSpPr>
          <p:cNvPr id="7" name="Tijdelijke aanduiding voor dianummer 6"/>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420597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a:latin typeface="+mj-lt"/>
              </a:defRPr>
            </a:lvl1p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8" name="Tijdelijke aanduiding voor voettekst 7"/>
          <p:cNvSpPr>
            <a:spLocks noGrp="1"/>
          </p:cNvSpPr>
          <p:nvPr>
            <p:ph type="ftr" sz="quarter" idx="11"/>
          </p:nvPr>
        </p:nvSpPr>
        <p:spPr/>
        <p:txBody>
          <a:bodyPr/>
          <a:lstStyle>
            <a:lvl1pPr>
              <a:defRPr>
                <a:latin typeface="+mj-lt"/>
              </a:defRPr>
            </a:lvl1pPr>
          </a:lstStyle>
          <a:p>
            <a:endParaRPr lang="nl-NL"/>
          </a:p>
        </p:txBody>
      </p:sp>
      <p:sp>
        <p:nvSpPr>
          <p:cNvPr id="9" name="Tijdelijke aanduiding voor dianummer 8"/>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42875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defRPr>
            </a:lvl1pPr>
          </a:lstStyle>
          <a:p>
            <a:r>
              <a:rPr lang="nl-NL"/>
              <a:t>Klik om de stijl te bewerken</a:t>
            </a:r>
          </a:p>
        </p:txBody>
      </p:sp>
      <p:sp>
        <p:nvSpPr>
          <p:cNvPr id="3" name="Tijdelijke aanduiding voor datum 2"/>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4" name="Tijdelijke aanduiding voor voettekst 3"/>
          <p:cNvSpPr>
            <a:spLocks noGrp="1"/>
          </p:cNvSpPr>
          <p:nvPr>
            <p:ph type="ftr" sz="quarter" idx="11"/>
          </p:nvPr>
        </p:nvSpPr>
        <p:spPr/>
        <p:txBody>
          <a:bodyPr/>
          <a:lstStyle>
            <a:lvl1pPr>
              <a:defRPr>
                <a:latin typeface="+mj-lt"/>
              </a:defRPr>
            </a:lvl1pPr>
          </a:lstStyle>
          <a:p>
            <a:endParaRPr lang="nl-NL"/>
          </a:p>
        </p:txBody>
      </p:sp>
      <p:sp>
        <p:nvSpPr>
          <p:cNvPr id="5" name="Tijdelijke aanduiding voor dianummer 4"/>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230842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B18599-91D5-4FDF-8F73-88BE611CF948}" type="datetimeFigureOut">
              <a:rPr lang="nl-NL" smtClean="0"/>
              <a:t>29-4-2020</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C3C4EF9-A8EA-4A72-8299-4031FD978934}" type="slidenum">
              <a:rPr lang="nl-NL" smtClean="0"/>
              <a:t>‹#›</a:t>
            </a:fld>
            <a:endParaRPr lang="nl-NL"/>
          </a:p>
        </p:txBody>
      </p:sp>
    </p:spTree>
    <p:extLst>
      <p:ext uri="{BB962C8B-B14F-4D97-AF65-F5344CB8AC3E}">
        <p14:creationId xmlns:p14="http://schemas.microsoft.com/office/powerpoint/2010/main" val="374922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atin typeface="+mj-lt"/>
              </a:defRPr>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6" name="Tijdelijke aanduiding voor voettekst 5"/>
          <p:cNvSpPr>
            <a:spLocks noGrp="1"/>
          </p:cNvSpPr>
          <p:nvPr>
            <p:ph type="ftr" sz="quarter" idx="11"/>
          </p:nvPr>
        </p:nvSpPr>
        <p:spPr/>
        <p:txBody>
          <a:bodyPr/>
          <a:lstStyle>
            <a:lvl1pPr>
              <a:defRPr>
                <a:latin typeface="+mj-lt"/>
              </a:defRPr>
            </a:lvl1pPr>
          </a:lstStyle>
          <a:p>
            <a:endParaRPr lang="nl-NL"/>
          </a:p>
        </p:txBody>
      </p:sp>
      <p:sp>
        <p:nvSpPr>
          <p:cNvPr id="7" name="Tijdelijke aanduiding voor dianummer 6"/>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29601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atin typeface="+mj-lt"/>
              </a:defRPr>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lvl1pPr>
              <a:defRPr>
                <a:latin typeface="+mj-lt"/>
              </a:defRPr>
            </a:lvl1pPr>
          </a:lstStyle>
          <a:p>
            <a:fld id="{C4B18599-91D5-4FDF-8F73-88BE611CF948}" type="datetimeFigureOut">
              <a:rPr lang="nl-NL" smtClean="0"/>
              <a:pPr/>
              <a:t>29-4-2020</a:t>
            </a:fld>
            <a:endParaRPr lang="nl-NL"/>
          </a:p>
        </p:txBody>
      </p:sp>
      <p:sp>
        <p:nvSpPr>
          <p:cNvPr id="6" name="Tijdelijke aanduiding voor voettekst 5"/>
          <p:cNvSpPr>
            <a:spLocks noGrp="1"/>
          </p:cNvSpPr>
          <p:nvPr>
            <p:ph type="ftr" sz="quarter" idx="11"/>
          </p:nvPr>
        </p:nvSpPr>
        <p:spPr/>
        <p:txBody>
          <a:bodyPr/>
          <a:lstStyle>
            <a:lvl1pPr>
              <a:defRPr>
                <a:latin typeface="+mj-lt"/>
              </a:defRPr>
            </a:lvl1pPr>
          </a:lstStyle>
          <a:p>
            <a:endParaRPr lang="nl-NL"/>
          </a:p>
        </p:txBody>
      </p:sp>
      <p:sp>
        <p:nvSpPr>
          <p:cNvPr id="7" name="Tijdelijke aanduiding voor dianummer 6"/>
          <p:cNvSpPr>
            <a:spLocks noGrp="1"/>
          </p:cNvSpPr>
          <p:nvPr>
            <p:ph type="sldNum" sz="quarter" idx="12"/>
          </p:nvPr>
        </p:nvSpPr>
        <p:spPr/>
        <p:txBody>
          <a:bodyPr/>
          <a:lstStyle>
            <a:lvl1pPr>
              <a:defRPr>
                <a:latin typeface="+mj-lt"/>
              </a:defRPr>
            </a:lvl1pPr>
          </a:lstStyle>
          <a:p>
            <a:fld id="{0C3C4EF9-A8EA-4A72-8299-4031FD978934}" type="slidenum">
              <a:rPr lang="nl-NL" smtClean="0"/>
              <a:pPr/>
              <a:t>‹#›</a:t>
            </a:fld>
            <a:endParaRPr lang="nl-NL"/>
          </a:p>
        </p:txBody>
      </p:sp>
    </p:spTree>
    <p:extLst>
      <p:ext uri="{BB962C8B-B14F-4D97-AF65-F5344CB8AC3E}">
        <p14:creationId xmlns:p14="http://schemas.microsoft.com/office/powerpoint/2010/main" val="359244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nl-NL"/>
              <a:t>QS solutions</a:t>
            </a:r>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Klantgerichte processen</a:t>
            </a: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3D6FE-2BA9-473A-8CE7-A22D7D59C3DD}" type="slidenum">
              <a:rPr lang="nl-NL" smtClean="0"/>
              <a:pPr/>
              <a:t>‹#›</a:t>
            </a:fld>
            <a:endParaRPr lang="nl-NL"/>
          </a:p>
        </p:txBody>
      </p:sp>
    </p:spTree>
    <p:extLst>
      <p:ext uri="{BB962C8B-B14F-4D97-AF65-F5344CB8AC3E}">
        <p14:creationId xmlns:p14="http://schemas.microsoft.com/office/powerpoint/2010/main" val="187303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rgbClr val="1C86B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png"/><Relationship Id="rId7" Type="http://schemas.openxmlformats.org/officeDocument/2006/relationships/image" Target="../media/image7.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tiff"/><Relationship Id="rId4" Type="http://schemas.openxmlformats.org/officeDocument/2006/relationships/image" Target="../media/image4.png"/><Relationship Id="rId9" Type="http://schemas.openxmlformats.org/officeDocument/2006/relationships/image" Target="../media/image9.tiff"/></Relationships>
</file>

<file path=ppt/slides/_rels/slide4.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png"/><Relationship Id="rId7"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tiff"/><Relationship Id="rId4" Type="http://schemas.openxmlformats.org/officeDocument/2006/relationships/image" Target="../media/image4.png"/><Relationship Id="rId9" Type="http://schemas.openxmlformats.org/officeDocument/2006/relationships/image" Target="../media/image9.tiff"/></Relationships>
</file>

<file path=ppt/slides/_rels/slide5.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png"/><Relationship Id="rId7"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5.png"/><Relationship Id="rId10" Type="http://schemas.openxmlformats.org/officeDocument/2006/relationships/image" Target="../media/image10.tiff"/><Relationship Id="rId4" Type="http://schemas.openxmlformats.org/officeDocument/2006/relationships/image" Target="../media/image4.png"/><Relationship Id="rId9" Type="http://schemas.openxmlformats.org/officeDocument/2006/relationships/image" Target="../media/image9.tiff"/></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tiff"/><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tif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10E5BBB3-C5DA-42CE-BA40-681AA5E406CF}"/>
              </a:ext>
            </a:extLst>
          </p:cNvPr>
          <p:cNvSpPr/>
          <p:nvPr/>
        </p:nvSpPr>
        <p:spPr>
          <a:xfrm>
            <a:off x="0" y="6015039"/>
            <a:ext cx="12192000" cy="842961"/>
          </a:xfrm>
          <a:prstGeom prst="rect">
            <a:avLst/>
          </a:prstGeom>
          <a:gradFill flip="none" rotWithShape="1">
            <a:gsLst>
              <a:gs pos="0">
                <a:srgbClr val="E6951A"/>
              </a:gs>
              <a:gs pos="41000">
                <a:srgbClr val="94983F"/>
              </a:gs>
              <a:gs pos="100000">
                <a:srgbClr val="599A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a:extLst>
              <a:ext uri="{FF2B5EF4-FFF2-40B4-BE49-F238E27FC236}">
                <a16:creationId xmlns:a16="http://schemas.microsoft.com/office/drawing/2014/main" id="{E5DE9239-77F4-4260-A498-E9B0D15E1D3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015038"/>
          </a:xfrm>
          <a:prstGeom prst="rect">
            <a:avLst/>
          </a:prstGeom>
        </p:spPr>
      </p:pic>
      <p:sp>
        <p:nvSpPr>
          <p:cNvPr id="2" name="Titel 1"/>
          <p:cNvSpPr>
            <a:spLocks noGrp="1"/>
          </p:cNvSpPr>
          <p:nvPr>
            <p:ph type="ctrTitle"/>
          </p:nvPr>
        </p:nvSpPr>
        <p:spPr>
          <a:xfrm>
            <a:off x="906683" y="5687298"/>
            <a:ext cx="10378633" cy="1498441"/>
          </a:xfrm>
        </p:spPr>
        <p:txBody>
          <a:bodyPr anchor="ctr">
            <a:normAutofit/>
          </a:bodyPr>
          <a:lstStyle/>
          <a:p>
            <a:r>
              <a:rPr lang="nl-NL"/>
              <a:t>Cyber Security Assessment Tool</a:t>
            </a:r>
          </a:p>
        </p:txBody>
      </p:sp>
      <p:pic>
        <p:nvPicPr>
          <p:cNvPr id="5" name="Afbeelding 4">
            <a:extLst>
              <a:ext uri="{FF2B5EF4-FFF2-40B4-BE49-F238E27FC236}">
                <a16:creationId xmlns:a16="http://schemas.microsoft.com/office/drawing/2014/main" id="{192314B6-8593-449B-ACEA-E5FBC3DAB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62" y="267155"/>
            <a:ext cx="1380841" cy="465060"/>
          </a:xfrm>
          <a:prstGeom prst="rect">
            <a:avLst/>
          </a:prstGeom>
        </p:spPr>
      </p:pic>
    </p:spTree>
    <p:extLst>
      <p:ext uri="{BB962C8B-B14F-4D97-AF65-F5344CB8AC3E}">
        <p14:creationId xmlns:p14="http://schemas.microsoft.com/office/powerpoint/2010/main" val="38736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22D96-D0F0-459B-8DBA-89FCA562561D}"/>
              </a:ext>
            </a:extLst>
          </p:cNvPr>
          <p:cNvSpPr>
            <a:spLocks noGrp="1"/>
          </p:cNvSpPr>
          <p:nvPr>
            <p:ph type="title"/>
          </p:nvPr>
        </p:nvSpPr>
        <p:spPr/>
        <p:txBody>
          <a:bodyPr/>
          <a:lstStyle/>
          <a:p>
            <a:r>
              <a:rPr lang="en-US"/>
              <a:t>Cyber Security Assessment Tool</a:t>
            </a:r>
          </a:p>
        </p:txBody>
      </p:sp>
      <p:sp>
        <p:nvSpPr>
          <p:cNvPr id="3" name="Tijdelijke aanduiding voor inhoud 2">
            <a:extLst>
              <a:ext uri="{FF2B5EF4-FFF2-40B4-BE49-F238E27FC236}">
                <a16:creationId xmlns:a16="http://schemas.microsoft.com/office/drawing/2014/main" id="{627EFC8D-C96D-42DC-BF32-23BB0A7D677E}"/>
              </a:ext>
            </a:extLst>
          </p:cNvPr>
          <p:cNvSpPr>
            <a:spLocks noGrp="1"/>
          </p:cNvSpPr>
          <p:nvPr>
            <p:ph idx="1"/>
          </p:nvPr>
        </p:nvSpPr>
        <p:spPr/>
        <p:txBody>
          <a:bodyPr/>
          <a:lstStyle/>
          <a:p>
            <a:r>
              <a:rPr lang="en-US" dirty="0"/>
              <a:t>Quick Results – Automated scan, questionnaire, reporting</a:t>
            </a:r>
          </a:p>
          <a:p>
            <a:r>
              <a:rPr lang="en-US" dirty="0"/>
              <a:t>Provides recommendations based on facts</a:t>
            </a:r>
          </a:p>
          <a:p>
            <a:r>
              <a:rPr lang="en-US" dirty="0"/>
              <a:t>Risk-based Action Plan</a:t>
            </a:r>
          </a:p>
        </p:txBody>
      </p:sp>
      <p:pic>
        <p:nvPicPr>
          <p:cNvPr id="5" name="Afbeelding 4">
            <a:extLst>
              <a:ext uri="{FF2B5EF4-FFF2-40B4-BE49-F238E27FC236}">
                <a16:creationId xmlns:a16="http://schemas.microsoft.com/office/drawing/2014/main" id="{08378925-8CDA-4E69-9333-A0389CE9C32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752289" y="3684654"/>
            <a:ext cx="4687421" cy="3348158"/>
          </a:xfrm>
          <a:prstGeom prst="rect">
            <a:avLst/>
          </a:prstGeom>
        </p:spPr>
      </p:pic>
    </p:spTree>
    <p:extLst>
      <p:ext uri="{BB962C8B-B14F-4D97-AF65-F5344CB8AC3E}">
        <p14:creationId xmlns:p14="http://schemas.microsoft.com/office/powerpoint/2010/main" val="160268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F6EE4A-235E-49CE-BAB4-D813C0BAC357}"/>
              </a:ext>
            </a:extLst>
          </p:cNvPr>
          <p:cNvSpPr>
            <a:spLocks noGrp="1"/>
          </p:cNvSpPr>
          <p:nvPr>
            <p:ph type="title"/>
          </p:nvPr>
        </p:nvSpPr>
        <p:spPr>
          <a:xfrm>
            <a:off x="838200" y="774956"/>
            <a:ext cx="10515600" cy="5308088"/>
          </a:xfrm>
        </p:spPr>
        <p:txBody>
          <a:bodyPr>
            <a:normAutofit/>
          </a:bodyPr>
          <a:lstStyle/>
          <a:p>
            <a:r>
              <a:rPr lang="nl-NL" sz="19900"/>
              <a:t>Demo</a:t>
            </a:r>
            <a:endParaRPr lang="en-US" sz="19900"/>
          </a:p>
        </p:txBody>
      </p:sp>
    </p:spTree>
    <p:extLst>
      <p:ext uri="{BB962C8B-B14F-4D97-AF65-F5344CB8AC3E}">
        <p14:creationId xmlns:p14="http://schemas.microsoft.com/office/powerpoint/2010/main" val="354008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8F4A256E-D6BF-4446-9D4F-5816206E7CE7}"/>
              </a:ext>
            </a:extLst>
          </p:cNvPr>
          <p:cNvPicPr>
            <a:picLocks noChangeAspect="1"/>
          </p:cNvPicPr>
          <p:nvPr/>
        </p:nvPicPr>
        <p:blipFill>
          <a:blip r:embed="rId3"/>
          <a:stretch>
            <a:fillRect/>
          </a:stretch>
        </p:blipFill>
        <p:spPr>
          <a:xfrm>
            <a:off x="0" y="1390"/>
            <a:ext cx="12192000" cy="6855220"/>
          </a:xfrm>
          <a:prstGeom prst="rect">
            <a:avLst/>
          </a:prstGeom>
        </p:spPr>
      </p:pic>
    </p:spTree>
    <p:extLst>
      <p:ext uri="{BB962C8B-B14F-4D97-AF65-F5344CB8AC3E}">
        <p14:creationId xmlns:p14="http://schemas.microsoft.com/office/powerpoint/2010/main" val="378479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D91846F3-7935-4958-96C8-779BFC94641B}"/>
              </a:ext>
            </a:extLst>
          </p:cNvPr>
          <p:cNvPicPr>
            <a:picLocks noChangeAspect="1"/>
          </p:cNvPicPr>
          <p:nvPr/>
        </p:nvPicPr>
        <p:blipFill>
          <a:blip r:embed="rId3"/>
          <a:stretch>
            <a:fillRect/>
          </a:stretch>
        </p:blipFill>
        <p:spPr>
          <a:xfrm>
            <a:off x="0" y="1390"/>
            <a:ext cx="12192000" cy="6855220"/>
          </a:xfrm>
          <a:prstGeom prst="rect">
            <a:avLst/>
          </a:prstGeom>
        </p:spPr>
      </p:pic>
    </p:spTree>
    <p:extLst>
      <p:ext uri="{BB962C8B-B14F-4D97-AF65-F5344CB8AC3E}">
        <p14:creationId xmlns:p14="http://schemas.microsoft.com/office/powerpoint/2010/main" val="128639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974F117D-B304-4ACA-8297-E0CE9B26F76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390"/>
            <a:ext cx="12192000" cy="6696590"/>
          </a:xfrm>
          <a:prstGeom prst="rect">
            <a:avLst/>
          </a:prstGeom>
        </p:spPr>
      </p:pic>
    </p:spTree>
    <p:extLst>
      <p:ext uri="{BB962C8B-B14F-4D97-AF65-F5344CB8AC3E}">
        <p14:creationId xmlns:p14="http://schemas.microsoft.com/office/powerpoint/2010/main" val="400691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8C248663-8C0D-4781-82E6-D1C9040C587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33851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D965EBE5-1CE7-4F6E-99D1-EF59B9B984F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6595110"/>
          </a:xfrm>
          <a:prstGeom prst="rect">
            <a:avLst/>
          </a:prstGeom>
        </p:spPr>
      </p:pic>
    </p:spTree>
    <p:extLst>
      <p:ext uri="{BB962C8B-B14F-4D97-AF65-F5344CB8AC3E}">
        <p14:creationId xmlns:p14="http://schemas.microsoft.com/office/powerpoint/2010/main" val="47022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CD2B080E-4188-4D1E-AA22-5538D4C284FA}"/>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427948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B67998F1-DFAE-4718-9990-CA7BECFCD967}"/>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425884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7991B073-A691-49A3-9ADC-E65DA1170442}"/>
              </a:ext>
            </a:extLst>
          </p:cNvPr>
          <p:cNvGrpSpPr/>
          <p:nvPr/>
        </p:nvGrpSpPr>
        <p:grpSpPr>
          <a:xfrm>
            <a:off x="0" y="1390"/>
            <a:ext cx="12192000" cy="6685160"/>
            <a:chOff x="0" y="1390"/>
            <a:chExt cx="12192000" cy="6685160"/>
          </a:xfrm>
        </p:grpSpPr>
        <p:pic>
          <p:nvPicPr>
            <p:cNvPr id="2" name="Afbeelding 1">
              <a:extLst>
                <a:ext uri="{FF2B5EF4-FFF2-40B4-BE49-F238E27FC236}">
                  <a16:creationId xmlns:a16="http://schemas.microsoft.com/office/drawing/2014/main" id="{3FD6E074-14E2-4DCE-A3C6-16177289555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390"/>
              <a:ext cx="12192000" cy="6685160"/>
            </a:xfrm>
            <a:prstGeom prst="rect">
              <a:avLst/>
            </a:prstGeom>
          </p:spPr>
        </p:pic>
        <p:sp>
          <p:nvSpPr>
            <p:cNvPr id="3" name="Rechthoek 2">
              <a:extLst>
                <a:ext uri="{FF2B5EF4-FFF2-40B4-BE49-F238E27FC236}">
                  <a16:creationId xmlns:a16="http://schemas.microsoft.com/office/drawing/2014/main" id="{0D82AAEE-0E9C-4D96-88BD-35C37EA54E4D}"/>
                </a:ext>
              </a:extLst>
            </p:cNvPr>
            <p:cNvSpPr/>
            <p:nvPr/>
          </p:nvSpPr>
          <p:spPr>
            <a:xfrm>
              <a:off x="1652016" y="3600450"/>
              <a:ext cx="10539984" cy="37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400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E03BC-9BB7-4048-94E2-5C1B1B6404C9}"/>
              </a:ext>
            </a:extLst>
          </p:cNvPr>
          <p:cNvSpPr>
            <a:spLocks noGrp="1"/>
          </p:cNvSpPr>
          <p:nvPr>
            <p:ph type="title"/>
          </p:nvPr>
        </p:nvSpPr>
        <p:spPr/>
        <p:txBody>
          <a:bodyPr/>
          <a:lstStyle/>
          <a:p>
            <a:r>
              <a:rPr lang="en-US"/>
              <a:t>Introduction</a:t>
            </a:r>
          </a:p>
        </p:txBody>
      </p:sp>
      <p:sp>
        <p:nvSpPr>
          <p:cNvPr id="3" name="Tijdelijke aanduiding voor inhoud 2">
            <a:extLst>
              <a:ext uri="{FF2B5EF4-FFF2-40B4-BE49-F238E27FC236}">
                <a16:creationId xmlns:a16="http://schemas.microsoft.com/office/drawing/2014/main" id="{4753E6A2-A230-4858-9331-8BD6D2335E38}"/>
              </a:ext>
            </a:extLst>
          </p:cNvPr>
          <p:cNvSpPr>
            <a:spLocks noGrp="1"/>
          </p:cNvSpPr>
          <p:nvPr>
            <p:ph idx="1"/>
          </p:nvPr>
        </p:nvSpPr>
        <p:spPr/>
        <p:txBody>
          <a:bodyPr>
            <a:normAutofit/>
          </a:bodyPr>
          <a:lstStyle/>
          <a:p>
            <a:pPr marL="0" indent="0">
              <a:buNone/>
            </a:pPr>
            <a:r>
              <a:rPr lang="en-US"/>
              <a:t>Organizations have to know their cyber security vulnerabilities</a:t>
            </a:r>
          </a:p>
          <a:p>
            <a:r>
              <a:rPr lang="en-US" sz="2400"/>
              <a:t>Market demands to take security seriously</a:t>
            </a:r>
          </a:p>
          <a:p>
            <a:r>
              <a:rPr lang="en-US" sz="2400"/>
              <a:t>Law regulations and market standards (GDPR/ISO27k)</a:t>
            </a:r>
          </a:p>
          <a:p>
            <a:endParaRPr lang="en-US"/>
          </a:p>
          <a:p>
            <a:r>
              <a:rPr lang="en-US"/>
              <a:t>Organizations need an action plan to improve cyber security</a:t>
            </a:r>
          </a:p>
        </p:txBody>
      </p:sp>
    </p:spTree>
    <p:extLst>
      <p:ext uri="{BB962C8B-B14F-4D97-AF65-F5344CB8AC3E}">
        <p14:creationId xmlns:p14="http://schemas.microsoft.com/office/powerpoint/2010/main" val="91757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5601A4D4-5D7E-49EA-870A-7B325B6109D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77836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0CFDF9BF-3ED7-4DEF-A2DC-B70DB33AB908}"/>
              </a:ext>
            </a:extLst>
          </p:cNvPr>
          <p:cNvPicPr>
            <a:picLocks noChangeAspect="1"/>
          </p:cNvPicPr>
          <p:nvPr/>
        </p:nvPicPr>
        <p:blipFill>
          <a:blip r:embed="rId2"/>
          <a:stretch>
            <a:fillRect/>
          </a:stretch>
        </p:blipFill>
        <p:spPr>
          <a:xfrm>
            <a:off x="0" y="0"/>
            <a:ext cx="12192000" cy="6442875"/>
          </a:xfrm>
          <a:prstGeom prst="rect">
            <a:avLst/>
          </a:prstGeom>
        </p:spPr>
      </p:pic>
    </p:spTree>
    <p:extLst>
      <p:ext uri="{BB962C8B-B14F-4D97-AF65-F5344CB8AC3E}">
        <p14:creationId xmlns:p14="http://schemas.microsoft.com/office/powerpoint/2010/main" val="957629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B1F3C7F5-C7D5-431F-9716-78AFF84217EF}"/>
              </a:ext>
            </a:extLst>
          </p:cNvPr>
          <p:cNvPicPr>
            <a:picLocks noChangeAspect="1"/>
          </p:cNvPicPr>
          <p:nvPr/>
        </p:nvPicPr>
        <p:blipFill>
          <a:blip r:embed="rId2"/>
          <a:stretch>
            <a:fillRect/>
          </a:stretch>
        </p:blipFill>
        <p:spPr>
          <a:xfrm>
            <a:off x="0" y="0"/>
            <a:ext cx="12192000" cy="6404135"/>
          </a:xfrm>
          <a:prstGeom prst="rect">
            <a:avLst/>
          </a:prstGeom>
        </p:spPr>
      </p:pic>
    </p:spTree>
    <p:extLst>
      <p:ext uri="{BB962C8B-B14F-4D97-AF65-F5344CB8AC3E}">
        <p14:creationId xmlns:p14="http://schemas.microsoft.com/office/powerpoint/2010/main" val="399520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B93943F9-4C24-0C42-A25B-F1181E46AFD5}"/>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Lst>
          </a:blip>
          <a:srcRect/>
          <a:stretch/>
        </p:blipFill>
        <p:spPr>
          <a:xfrm>
            <a:off x="20" y="1"/>
            <a:ext cx="12191980" cy="6857999"/>
          </a:xfrm>
          <a:prstGeom prst="rect">
            <a:avLst/>
          </a:prstGeom>
        </p:spPr>
      </p:pic>
      <p:sp>
        <p:nvSpPr>
          <p:cNvPr id="2" name="Titel 1">
            <a:extLst>
              <a:ext uri="{FF2B5EF4-FFF2-40B4-BE49-F238E27FC236}">
                <a16:creationId xmlns:a16="http://schemas.microsoft.com/office/drawing/2014/main" id="{04DDC9E6-BC37-491F-92FA-3523869322B1}"/>
              </a:ext>
            </a:extLst>
          </p:cNvPr>
          <p:cNvSpPr>
            <a:spLocks noGrp="1"/>
          </p:cNvSpPr>
          <p:nvPr>
            <p:ph type="title"/>
          </p:nvPr>
        </p:nvSpPr>
        <p:spPr>
          <a:xfrm>
            <a:off x="1524000" y="1122362"/>
            <a:ext cx="9144000" cy="2900518"/>
          </a:xfrm>
        </p:spPr>
        <p:txBody>
          <a:bodyPr vert="horz" lIns="91440" tIns="45720" rIns="91440" bIns="45720" rtlCol="0" anchor="b">
            <a:normAutofit/>
          </a:bodyPr>
          <a:lstStyle/>
          <a:p>
            <a:r>
              <a:rPr lang="en-US" b="1">
                <a:solidFill>
                  <a:srgbClr val="FFFFFF"/>
                </a:solidFill>
              </a:rPr>
              <a:t>Get started?</a:t>
            </a:r>
          </a:p>
        </p:txBody>
      </p:sp>
    </p:spTree>
    <p:extLst>
      <p:ext uri="{BB962C8B-B14F-4D97-AF65-F5344CB8AC3E}">
        <p14:creationId xmlns:p14="http://schemas.microsoft.com/office/powerpoint/2010/main" val="35311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CA">
                <a:latin typeface="+mn-lt"/>
              </a:rPr>
              <a:t>Typical Engagement Timeline</a:t>
            </a:r>
            <a:endParaRPr lang="en-GB">
              <a:latin typeface="+mn-lt"/>
            </a:endParaRPr>
          </a:p>
        </p:txBody>
      </p:sp>
      <p:sp>
        <p:nvSpPr>
          <p:cNvPr id="4" name="Rectangle 3"/>
          <p:cNvSpPr/>
          <p:nvPr/>
        </p:nvSpPr>
        <p:spPr>
          <a:xfrm>
            <a:off x="1176604" y="2614920"/>
            <a:ext cx="1512168" cy="2061457"/>
          </a:xfrm>
          <a:prstGeom prst="rect">
            <a:avLst/>
          </a:prstGeom>
          <a:solidFill>
            <a:srgbClr val="1D86BD"/>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b="1"/>
              <a:t>Day 1</a:t>
            </a:r>
          </a:p>
          <a:p>
            <a:endParaRPr lang="en-GB" b="1"/>
          </a:p>
        </p:txBody>
      </p:sp>
      <p:sp>
        <p:nvSpPr>
          <p:cNvPr id="5" name="Rectangle 4"/>
          <p:cNvSpPr/>
          <p:nvPr/>
        </p:nvSpPr>
        <p:spPr>
          <a:xfrm>
            <a:off x="2832788" y="2614920"/>
            <a:ext cx="1512168" cy="2061457"/>
          </a:xfrm>
          <a:prstGeom prst="rect">
            <a:avLst/>
          </a:prstGeom>
          <a:solidFill>
            <a:srgbClr val="1D86BD"/>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b="1"/>
              <a:t>Day 2</a:t>
            </a:r>
          </a:p>
          <a:p>
            <a:endParaRPr lang="en-GB" b="1"/>
          </a:p>
        </p:txBody>
      </p:sp>
      <p:sp>
        <p:nvSpPr>
          <p:cNvPr id="6" name="Rectangle 5"/>
          <p:cNvSpPr/>
          <p:nvPr/>
        </p:nvSpPr>
        <p:spPr>
          <a:xfrm>
            <a:off x="4488972" y="2614920"/>
            <a:ext cx="1512168" cy="2061457"/>
          </a:xfrm>
          <a:prstGeom prst="rect">
            <a:avLst/>
          </a:prstGeom>
          <a:solidFill>
            <a:srgbClr val="1D86BD"/>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b="1"/>
              <a:t>Day 3</a:t>
            </a:r>
          </a:p>
          <a:p>
            <a:endParaRPr lang="en-GB" b="1"/>
          </a:p>
        </p:txBody>
      </p:sp>
      <p:sp>
        <p:nvSpPr>
          <p:cNvPr id="9" name="Rectangle 8"/>
          <p:cNvSpPr/>
          <p:nvPr/>
        </p:nvSpPr>
        <p:spPr>
          <a:xfrm>
            <a:off x="2002564" y="3891169"/>
            <a:ext cx="640080" cy="713633"/>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a:solidFill>
                  <a:schemeClr val="tx1"/>
                </a:solidFill>
              </a:rPr>
              <a:t>Data Collection</a:t>
            </a:r>
            <a:endParaRPr lang="en-GB" sz="1400">
              <a:solidFill>
                <a:schemeClr val="tx1"/>
              </a:solidFill>
            </a:endParaRPr>
          </a:p>
        </p:txBody>
      </p:sp>
      <p:sp>
        <p:nvSpPr>
          <p:cNvPr id="10" name="Rectangle 9"/>
          <p:cNvSpPr/>
          <p:nvPr/>
        </p:nvSpPr>
        <p:spPr>
          <a:xfrm>
            <a:off x="2947185" y="3891169"/>
            <a:ext cx="2971221" cy="73152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a:solidFill>
                  <a:schemeClr val="tx1"/>
                </a:solidFill>
              </a:rPr>
              <a:t>Report Creation &amp; Presentation</a:t>
            </a:r>
            <a:endParaRPr lang="en-GB" sz="1400">
              <a:solidFill>
                <a:schemeClr val="tx1"/>
              </a:solidFill>
            </a:endParaRPr>
          </a:p>
        </p:txBody>
      </p:sp>
      <p:sp>
        <p:nvSpPr>
          <p:cNvPr id="11" name="Rectangle 10"/>
          <p:cNvSpPr/>
          <p:nvPr/>
        </p:nvSpPr>
        <p:spPr>
          <a:xfrm>
            <a:off x="1248612" y="3049795"/>
            <a:ext cx="640080" cy="155448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a:solidFill>
                  <a:schemeClr val="tx1"/>
                </a:solidFill>
              </a:rPr>
              <a:t>Intake and installation</a:t>
            </a:r>
            <a:endParaRPr lang="en-GB" sz="1400">
              <a:solidFill>
                <a:schemeClr val="tx1"/>
              </a:solidFill>
            </a:endParaRPr>
          </a:p>
        </p:txBody>
      </p:sp>
      <p:sp>
        <p:nvSpPr>
          <p:cNvPr id="13" name="Rectangle 12"/>
          <p:cNvSpPr/>
          <p:nvPr/>
        </p:nvSpPr>
        <p:spPr>
          <a:xfrm>
            <a:off x="2002565" y="3066885"/>
            <a:ext cx="2306791" cy="73152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a:solidFill>
                  <a:schemeClr val="tx1"/>
                </a:solidFill>
              </a:rPr>
              <a:t>Review of Data and Questionnaire</a:t>
            </a:r>
            <a:endParaRPr lang="en-GB" sz="1400">
              <a:solidFill>
                <a:schemeClr val="tx1"/>
              </a:solidFill>
            </a:endParaRPr>
          </a:p>
        </p:txBody>
      </p:sp>
      <p:sp>
        <p:nvSpPr>
          <p:cNvPr id="14" name="Rectangle 13"/>
          <p:cNvSpPr/>
          <p:nvPr/>
        </p:nvSpPr>
        <p:spPr>
          <a:xfrm>
            <a:off x="7722693" y="2603064"/>
            <a:ext cx="2899380" cy="2061457"/>
          </a:xfrm>
          <a:prstGeom prst="rect">
            <a:avLst/>
          </a:prstGeom>
          <a:solidFill>
            <a:srgbClr val="1D86BD"/>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b="1"/>
              <a:t>Deliverable</a:t>
            </a:r>
            <a:endParaRPr lang="en-GB" b="1"/>
          </a:p>
        </p:txBody>
      </p:sp>
      <p:sp>
        <p:nvSpPr>
          <p:cNvPr id="15" name="Rectangle 14"/>
          <p:cNvSpPr/>
          <p:nvPr/>
        </p:nvSpPr>
        <p:spPr>
          <a:xfrm>
            <a:off x="7892368" y="3091339"/>
            <a:ext cx="2550089" cy="1469767"/>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CA" sz="1600" b="1">
                <a:solidFill>
                  <a:schemeClr val="tx1"/>
                </a:solidFill>
              </a:rPr>
              <a:t>Report</a:t>
            </a:r>
          </a:p>
          <a:p>
            <a:pPr marL="179388" lvl="1">
              <a:buFont typeface="Arial" pitchFamily="34" charset="0"/>
              <a:buChar char="•"/>
            </a:pPr>
            <a:r>
              <a:rPr lang="en-CA" sz="1400">
                <a:solidFill>
                  <a:schemeClr val="tx1"/>
                </a:solidFill>
              </a:rPr>
              <a:t> Maturity Assessment</a:t>
            </a:r>
          </a:p>
          <a:p>
            <a:pPr marL="179388" lvl="1">
              <a:buFont typeface="Arial" pitchFamily="34" charset="0"/>
              <a:buChar char="•"/>
            </a:pPr>
            <a:r>
              <a:rPr lang="en-CA" sz="1400">
                <a:solidFill>
                  <a:schemeClr val="tx1"/>
                </a:solidFill>
              </a:rPr>
              <a:t> Recommendations</a:t>
            </a:r>
          </a:p>
          <a:p>
            <a:pPr marL="179388" lvl="1">
              <a:buFont typeface="Arial" pitchFamily="34" charset="0"/>
              <a:buChar char="•"/>
            </a:pPr>
            <a:r>
              <a:rPr lang="en-CA" sz="1400">
                <a:solidFill>
                  <a:schemeClr val="tx1"/>
                </a:solidFill>
              </a:rPr>
              <a:t> Action plan</a:t>
            </a:r>
            <a:endParaRPr lang="en-GB" sz="1600">
              <a:solidFill>
                <a:schemeClr val="tx1"/>
              </a:solidFill>
            </a:endParaRPr>
          </a:p>
        </p:txBody>
      </p:sp>
      <p:cxnSp>
        <p:nvCxnSpPr>
          <p:cNvPr id="18" name="Straight Connector 17"/>
          <p:cNvCxnSpPr/>
          <p:nvPr/>
        </p:nvCxnSpPr>
        <p:spPr>
          <a:xfrm>
            <a:off x="367474" y="2966351"/>
            <a:ext cx="113646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16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166F1-42C2-4DF8-813C-2CC4A9074DC6}"/>
              </a:ext>
            </a:extLst>
          </p:cNvPr>
          <p:cNvSpPr>
            <a:spLocks noGrp="1"/>
          </p:cNvSpPr>
          <p:nvPr>
            <p:ph type="title"/>
          </p:nvPr>
        </p:nvSpPr>
        <p:spPr/>
        <p:txBody>
          <a:bodyPr/>
          <a:lstStyle/>
          <a:p>
            <a:pPr algn="l"/>
            <a:r>
              <a:rPr lang="en-US"/>
              <a:t>The value of CSAT</a:t>
            </a:r>
            <a:endParaRPr lang="nl-NL"/>
          </a:p>
        </p:txBody>
      </p:sp>
      <p:sp>
        <p:nvSpPr>
          <p:cNvPr id="3" name="Tijdelijke aanduiding voor inhoud 2">
            <a:extLst>
              <a:ext uri="{FF2B5EF4-FFF2-40B4-BE49-F238E27FC236}">
                <a16:creationId xmlns:a16="http://schemas.microsoft.com/office/drawing/2014/main" id="{25BD0C5B-15D4-476A-8663-07533882981C}"/>
              </a:ext>
            </a:extLst>
          </p:cNvPr>
          <p:cNvSpPr>
            <a:spLocks noGrp="1"/>
          </p:cNvSpPr>
          <p:nvPr>
            <p:ph idx="1"/>
          </p:nvPr>
        </p:nvSpPr>
        <p:spPr/>
        <p:txBody>
          <a:bodyPr>
            <a:normAutofit fontScale="92500" lnSpcReduction="10000"/>
          </a:bodyPr>
          <a:lstStyle/>
          <a:p>
            <a:pPr marL="0" indent="0">
              <a:buNone/>
            </a:pPr>
            <a:r>
              <a:rPr lang="en-US" b="1">
                <a:solidFill>
                  <a:srgbClr val="1D86BD"/>
                </a:solidFill>
              </a:rPr>
              <a:t> Align</a:t>
            </a:r>
          </a:p>
          <a:p>
            <a:r>
              <a:rPr lang="en-US"/>
              <a:t>IT/Security shares fact-based conclusions and recommendations with Business Management</a:t>
            </a:r>
          </a:p>
          <a:p>
            <a:r>
              <a:rPr lang="en-US"/>
              <a:t>Offers risk-based action plan for security improvements</a:t>
            </a:r>
          </a:p>
          <a:p>
            <a:pPr marL="0" indent="0">
              <a:buNone/>
            </a:pPr>
            <a:r>
              <a:rPr lang="en-US" b="1">
                <a:solidFill>
                  <a:srgbClr val="1D86BD"/>
                </a:solidFill>
              </a:rPr>
              <a:t>Optimize</a:t>
            </a:r>
          </a:p>
          <a:p>
            <a:r>
              <a:rPr lang="en-US"/>
              <a:t>Saves money if available Microsoft licenses are deployed</a:t>
            </a:r>
          </a:p>
          <a:p>
            <a:r>
              <a:rPr lang="en-US"/>
              <a:t>Prevents deployment of point solutions</a:t>
            </a:r>
          </a:p>
          <a:p>
            <a:pPr marL="0" indent="0">
              <a:buNone/>
            </a:pPr>
            <a:r>
              <a:rPr lang="en-US" b="1">
                <a:solidFill>
                  <a:srgbClr val="1D86BD"/>
                </a:solidFill>
              </a:rPr>
              <a:t>Control</a:t>
            </a:r>
          </a:p>
          <a:p>
            <a:r>
              <a:rPr lang="en-US"/>
              <a:t>Proves that you take security seriously</a:t>
            </a:r>
          </a:p>
          <a:p>
            <a:r>
              <a:rPr lang="en-US"/>
              <a:t>Shows that you work towards compliance </a:t>
            </a:r>
          </a:p>
          <a:p>
            <a:pPr lvl="1"/>
            <a:endParaRPr lang="en-US"/>
          </a:p>
        </p:txBody>
      </p:sp>
    </p:spTree>
    <p:extLst>
      <p:ext uri="{BB962C8B-B14F-4D97-AF65-F5344CB8AC3E}">
        <p14:creationId xmlns:p14="http://schemas.microsoft.com/office/powerpoint/2010/main" val="174211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10E5BBB3-C5DA-42CE-BA40-681AA5E406CF}"/>
              </a:ext>
            </a:extLst>
          </p:cNvPr>
          <p:cNvSpPr/>
          <p:nvPr/>
        </p:nvSpPr>
        <p:spPr>
          <a:xfrm>
            <a:off x="0" y="6015039"/>
            <a:ext cx="12192000" cy="842961"/>
          </a:xfrm>
          <a:prstGeom prst="rect">
            <a:avLst/>
          </a:prstGeom>
          <a:gradFill flip="none" rotWithShape="1">
            <a:gsLst>
              <a:gs pos="0">
                <a:srgbClr val="E6951A"/>
              </a:gs>
              <a:gs pos="41000">
                <a:srgbClr val="94983F"/>
              </a:gs>
              <a:gs pos="100000">
                <a:srgbClr val="599A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a:extLst>
              <a:ext uri="{FF2B5EF4-FFF2-40B4-BE49-F238E27FC236}">
                <a16:creationId xmlns:a16="http://schemas.microsoft.com/office/drawing/2014/main" id="{E5DE9239-77F4-4260-A498-E9B0D15E1D3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015038"/>
          </a:xfrm>
          <a:prstGeom prst="rect">
            <a:avLst/>
          </a:prstGeom>
        </p:spPr>
      </p:pic>
      <p:sp>
        <p:nvSpPr>
          <p:cNvPr id="2" name="Titel 1"/>
          <p:cNvSpPr>
            <a:spLocks noGrp="1"/>
          </p:cNvSpPr>
          <p:nvPr>
            <p:ph type="ctrTitle"/>
          </p:nvPr>
        </p:nvSpPr>
        <p:spPr>
          <a:xfrm>
            <a:off x="906683" y="5687298"/>
            <a:ext cx="10378633" cy="1498441"/>
          </a:xfrm>
        </p:spPr>
        <p:txBody>
          <a:bodyPr anchor="ctr">
            <a:normAutofit/>
          </a:bodyPr>
          <a:lstStyle/>
          <a:p>
            <a:r>
              <a:rPr lang="nl-NL"/>
              <a:t>Cyber Security Assessment Tool</a:t>
            </a:r>
          </a:p>
        </p:txBody>
      </p:sp>
      <p:pic>
        <p:nvPicPr>
          <p:cNvPr id="6" name="Afbeelding 5">
            <a:extLst>
              <a:ext uri="{FF2B5EF4-FFF2-40B4-BE49-F238E27FC236}">
                <a16:creationId xmlns:a16="http://schemas.microsoft.com/office/drawing/2014/main" id="{C9E1248B-D8B9-4BB7-A776-5331CB2B25D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1285316" y="195611"/>
            <a:ext cx="624118" cy="624118"/>
          </a:xfrm>
          <a:prstGeom prst="rect">
            <a:avLst/>
          </a:prstGeom>
        </p:spPr>
      </p:pic>
    </p:spTree>
    <p:extLst>
      <p:ext uri="{BB962C8B-B14F-4D97-AF65-F5344CB8AC3E}">
        <p14:creationId xmlns:p14="http://schemas.microsoft.com/office/powerpoint/2010/main" val="51985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hthoek 207">
            <a:extLst>
              <a:ext uri="{FF2B5EF4-FFF2-40B4-BE49-F238E27FC236}">
                <a16:creationId xmlns:a16="http://schemas.microsoft.com/office/drawing/2014/main" id="{98DF4DD6-7354-4D9D-BB03-B6938134F5E0}"/>
              </a:ext>
            </a:extLst>
          </p:cNvPr>
          <p:cNvSpPr/>
          <p:nvPr/>
        </p:nvSpPr>
        <p:spPr>
          <a:xfrm>
            <a:off x="0" y="1385455"/>
            <a:ext cx="12192000" cy="5472545"/>
          </a:xfrm>
          <a:prstGeom prst="rect">
            <a:avLst/>
          </a:prstGeom>
          <a:solidFill>
            <a:srgbClr val="EC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06" name="Straight Arrow Connector 187">
            <a:extLst>
              <a:ext uri="{FF2B5EF4-FFF2-40B4-BE49-F238E27FC236}">
                <a16:creationId xmlns:a16="http://schemas.microsoft.com/office/drawing/2014/main" id="{12C87C05-DE03-4D0E-BAEF-CA04EC41E965}"/>
              </a:ext>
            </a:extLst>
          </p:cNvPr>
          <p:cNvCxnSpPr>
            <a:cxnSpLocks/>
          </p:cNvCxnSpPr>
          <p:nvPr/>
        </p:nvCxnSpPr>
        <p:spPr>
          <a:xfrm>
            <a:off x="3458817" y="4837043"/>
            <a:ext cx="4759656" cy="855729"/>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Oval 143">
            <a:extLst>
              <a:ext uri="{FF2B5EF4-FFF2-40B4-BE49-F238E27FC236}">
                <a16:creationId xmlns:a16="http://schemas.microsoft.com/office/drawing/2014/main" id="{2FD52587-F05F-4E07-9316-6095DBBC6860}"/>
              </a:ext>
            </a:extLst>
          </p:cNvPr>
          <p:cNvSpPr/>
          <p:nvPr/>
        </p:nvSpPr>
        <p:spPr>
          <a:xfrm>
            <a:off x="8218473" y="3504604"/>
            <a:ext cx="2896831" cy="2896831"/>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Oval 160">
            <a:extLst>
              <a:ext uri="{FF2B5EF4-FFF2-40B4-BE49-F238E27FC236}">
                <a16:creationId xmlns:a16="http://schemas.microsoft.com/office/drawing/2014/main" id="{99D734EA-6112-4F24-A687-CFC7080841DB}"/>
              </a:ext>
            </a:extLst>
          </p:cNvPr>
          <p:cNvSpPr/>
          <p:nvPr/>
        </p:nvSpPr>
        <p:spPr>
          <a:xfrm>
            <a:off x="908343" y="2303203"/>
            <a:ext cx="2896831" cy="2896831"/>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38">
            <a:extLst>
              <a:ext uri="{FF2B5EF4-FFF2-40B4-BE49-F238E27FC236}">
                <a16:creationId xmlns:a16="http://schemas.microsoft.com/office/drawing/2014/main" id="{ADF88843-6BF6-4723-8555-BC230FA6BB18}"/>
              </a:ext>
            </a:extLst>
          </p:cNvPr>
          <p:cNvSpPr>
            <a:spLocks/>
          </p:cNvSpPr>
          <p:nvPr/>
        </p:nvSpPr>
        <p:spPr bwMode="auto">
          <a:xfrm>
            <a:off x="7020053" y="1561152"/>
            <a:ext cx="2625585" cy="1726467"/>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38">
            <a:extLst>
              <a:ext uri="{FF2B5EF4-FFF2-40B4-BE49-F238E27FC236}">
                <a16:creationId xmlns:a16="http://schemas.microsoft.com/office/drawing/2014/main" id="{4100AC23-DFD2-491C-834D-BCB53CC463EF}"/>
              </a:ext>
            </a:extLst>
          </p:cNvPr>
          <p:cNvSpPr>
            <a:spLocks/>
          </p:cNvSpPr>
          <p:nvPr/>
        </p:nvSpPr>
        <p:spPr bwMode="auto">
          <a:xfrm>
            <a:off x="6092373" y="1533089"/>
            <a:ext cx="2308188" cy="15177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lumMod val="95000"/>
            </a:schemeClr>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5" name="Picture 150">
            <a:extLst>
              <a:ext uri="{FF2B5EF4-FFF2-40B4-BE49-F238E27FC236}">
                <a16:creationId xmlns:a16="http://schemas.microsoft.com/office/drawing/2014/main" id="{4308D1EB-81DD-40EB-9245-07B586AA929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85904" y="1866127"/>
            <a:ext cx="244480" cy="244478"/>
          </a:xfrm>
          <a:prstGeom prst="rect">
            <a:avLst/>
          </a:prstGeom>
        </p:spPr>
      </p:pic>
      <p:pic>
        <p:nvPicPr>
          <p:cNvPr id="116" name="Picture 151">
            <a:extLst>
              <a:ext uri="{FF2B5EF4-FFF2-40B4-BE49-F238E27FC236}">
                <a16:creationId xmlns:a16="http://schemas.microsoft.com/office/drawing/2014/main" id="{1B4893A3-ADDD-46FC-9414-0FCC9721083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83505" y="1729787"/>
            <a:ext cx="235325" cy="235324"/>
          </a:xfrm>
          <a:prstGeom prst="rect">
            <a:avLst/>
          </a:prstGeom>
          <a:solidFill>
            <a:schemeClr val="bg1"/>
          </a:solidFill>
        </p:spPr>
      </p:pic>
      <p:grpSp>
        <p:nvGrpSpPr>
          <p:cNvPr id="125" name="Group 161">
            <a:extLst>
              <a:ext uri="{FF2B5EF4-FFF2-40B4-BE49-F238E27FC236}">
                <a16:creationId xmlns:a16="http://schemas.microsoft.com/office/drawing/2014/main" id="{06303CCD-9DDF-47C0-AF78-2CF3893280B5}"/>
              </a:ext>
            </a:extLst>
          </p:cNvPr>
          <p:cNvGrpSpPr/>
          <p:nvPr/>
        </p:nvGrpSpPr>
        <p:grpSpPr>
          <a:xfrm>
            <a:off x="1573120" y="2831490"/>
            <a:ext cx="1553677" cy="1120900"/>
            <a:chOff x="1239902" y="2635665"/>
            <a:chExt cx="900261" cy="649494"/>
          </a:xfrm>
          <a:solidFill>
            <a:srgbClr val="2985BA"/>
          </a:solidFill>
        </p:grpSpPr>
        <p:grpSp>
          <p:nvGrpSpPr>
            <p:cNvPr id="126" name="Group 162">
              <a:extLst>
                <a:ext uri="{FF2B5EF4-FFF2-40B4-BE49-F238E27FC236}">
                  <a16:creationId xmlns:a16="http://schemas.microsoft.com/office/drawing/2014/main" id="{E253C6AB-8D80-4A00-99C6-45A5219A4581}"/>
                </a:ext>
              </a:extLst>
            </p:cNvPr>
            <p:cNvGrpSpPr/>
            <p:nvPr/>
          </p:nvGrpSpPr>
          <p:grpSpPr>
            <a:xfrm>
              <a:off x="1239902" y="2860078"/>
              <a:ext cx="273125" cy="180664"/>
              <a:chOff x="2735263" y="1203321"/>
              <a:chExt cx="6724650" cy="4448180"/>
            </a:xfrm>
            <a:grpFill/>
          </p:grpSpPr>
          <p:sp>
            <p:nvSpPr>
              <p:cNvPr id="140" name="Freeform 19">
                <a:extLst>
                  <a:ext uri="{FF2B5EF4-FFF2-40B4-BE49-F238E27FC236}">
                    <a16:creationId xmlns:a16="http://schemas.microsoft.com/office/drawing/2014/main" id="{8365A846-C20C-41D8-A10B-18CC319614A0}"/>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20">
                <a:extLst>
                  <a:ext uri="{FF2B5EF4-FFF2-40B4-BE49-F238E27FC236}">
                    <a16:creationId xmlns:a16="http://schemas.microsoft.com/office/drawing/2014/main" id="{1D79FC05-E8BE-4682-9275-81778F7D2165}"/>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7" name="Group 163">
              <a:extLst>
                <a:ext uri="{FF2B5EF4-FFF2-40B4-BE49-F238E27FC236}">
                  <a16:creationId xmlns:a16="http://schemas.microsoft.com/office/drawing/2014/main" id="{716AF038-3E08-41FC-9ECE-B55135B14F21}"/>
                </a:ext>
              </a:extLst>
            </p:cNvPr>
            <p:cNvGrpSpPr/>
            <p:nvPr/>
          </p:nvGrpSpPr>
          <p:grpSpPr>
            <a:xfrm>
              <a:off x="1545431" y="2635665"/>
              <a:ext cx="273125" cy="180664"/>
              <a:chOff x="2735263" y="1203321"/>
              <a:chExt cx="6724650" cy="4448180"/>
            </a:xfrm>
            <a:grpFill/>
          </p:grpSpPr>
          <p:sp>
            <p:nvSpPr>
              <p:cNvPr id="138" name="Freeform 19">
                <a:extLst>
                  <a:ext uri="{FF2B5EF4-FFF2-40B4-BE49-F238E27FC236}">
                    <a16:creationId xmlns:a16="http://schemas.microsoft.com/office/drawing/2014/main" id="{C090B61E-827A-45E8-88A5-FFA84E6BD436}"/>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20">
                <a:extLst>
                  <a:ext uri="{FF2B5EF4-FFF2-40B4-BE49-F238E27FC236}">
                    <a16:creationId xmlns:a16="http://schemas.microsoft.com/office/drawing/2014/main" id="{3D2B67C5-6AD2-4637-8AED-A63D97DCFFEF}"/>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164">
              <a:extLst>
                <a:ext uri="{FF2B5EF4-FFF2-40B4-BE49-F238E27FC236}">
                  <a16:creationId xmlns:a16="http://schemas.microsoft.com/office/drawing/2014/main" id="{D2C0EB5A-F76D-4F17-AEBE-97D9AACEDE43}"/>
                </a:ext>
              </a:extLst>
            </p:cNvPr>
            <p:cNvGrpSpPr/>
            <p:nvPr/>
          </p:nvGrpSpPr>
          <p:grpSpPr>
            <a:xfrm>
              <a:off x="1867038" y="2860078"/>
              <a:ext cx="273125" cy="180664"/>
              <a:chOff x="2735263" y="1203321"/>
              <a:chExt cx="6724650" cy="4448180"/>
            </a:xfrm>
            <a:grpFill/>
          </p:grpSpPr>
          <p:sp>
            <p:nvSpPr>
              <p:cNvPr id="136" name="Freeform 19">
                <a:extLst>
                  <a:ext uri="{FF2B5EF4-FFF2-40B4-BE49-F238E27FC236}">
                    <a16:creationId xmlns:a16="http://schemas.microsoft.com/office/drawing/2014/main" id="{543D8121-F6FD-4E87-B34C-0DA7A42A6B8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20">
                <a:extLst>
                  <a:ext uri="{FF2B5EF4-FFF2-40B4-BE49-F238E27FC236}">
                    <a16:creationId xmlns:a16="http://schemas.microsoft.com/office/drawing/2014/main" id="{C933BBF7-77D2-4BEE-9F45-A0BC831FBCCE}"/>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9" name="Group 165">
              <a:extLst>
                <a:ext uri="{FF2B5EF4-FFF2-40B4-BE49-F238E27FC236}">
                  <a16:creationId xmlns:a16="http://schemas.microsoft.com/office/drawing/2014/main" id="{64DC5A7A-70F8-4096-8033-C37AE68E76CC}"/>
                </a:ext>
              </a:extLst>
            </p:cNvPr>
            <p:cNvGrpSpPr/>
            <p:nvPr/>
          </p:nvGrpSpPr>
          <p:grpSpPr>
            <a:xfrm>
              <a:off x="1565345" y="3051768"/>
              <a:ext cx="253211" cy="233391"/>
              <a:chOff x="892941" y="2650701"/>
              <a:chExt cx="253211" cy="233391"/>
            </a:xfrm>
            <a:grpFill/>
          </p:grpSpPr>
          <p:sp>
            <p:nvSpPr>
              <p:cNvPr id="134" name="Freeform 5">
                <a:extLst>
                  <a:ext uri="{FF2B5EF4-FFF2-40B4-BE49-F238E27FC236}">
                    <a16:creationId xmlns:a16="http://schemas.microsoft.com/office/drawing/2014/main" id="{87C6DA0A-5AA8-4B48-B5C9-200FB4164211}"/>
                  </a:ext>
                </a:extLst>
              </p:cNvPr>
              <p:cNvSpPr>
                <a:spLocks noEditPoints="1"/>
              </p:cNvSpPr>
              <p:nvPr/>
            </p:nvSpPr>
            <p:spPr bwMode="auto">
              <a:xfrm>
                <a:off x="946466" y="2695959"/>
                <a:ext cx="146161" cy="142981"/>
              </a:xfrm>
              <a:custGeom>
                <a:avLst/>
                <a:gdLst>
                  <a:gd name="T0" fmla="*/ 522 w 582"/>
                  <a:gd name="T1" fmla="*/ 266 h 569"/>
                  <a:gd name="T2" fmla="*/ 472 w 582"/>
                  <a:gd name="T3" fmla="*/ 270 h 569"/>
                  <a:gd name="T4" fmla="*/ 348 w 582"/>
                  <a:gd name="T5" fmla="*/ 122 h 569"/>
                  <a:gd name="T6" fmla="*/ 359 w 582"/>
                  <a:gd name="T7" fmla="*/ 62 h 569"/>
                  <a:gd name="T8" fmla="*/ 309 w 582"/>
                  <a:gd name="T9" fmla="*/ 12 h 569"/>
                  <a:gd name="T10" fmla="*/ 220 w 582"/>
                  <a:gd name="T11" fmla="*/ 81 h 569"/>
                  <a:gd name="T12" fmla="*/ 233 w 582"/>
                  <a:gd name="T13" fmla="*/ 122 h 569"/>
                  <a:gd name="T14" fmla="*/ 110 w 582"/>
                  <a:gd name="T15" fmla="*/ 270 h 569"/>
                  <a:gd name="T16" fmla="*/ 59 w 582"/>
                  <a:gd name="T17" fmla="*/ 266 h 569"/>
                  <a:gd name="T18" fmla="*/ 11 w 582"/>
                  <a:gd name="T19" fmla="*/ 316 h 569"/>
                  <a:gd name="T20" fmla="*/ 80 w 582"/>
                  <a:gd name="T21" fmla="*/ 405 h 569"/>
                  <a:gd name="T22" fmla="*/ 124 w 582"/>
                  <a:gd name="T23" fmla="*/ 389 h 569"/>
                  <a:gd name="T24" fmla="*/ 225 w 582"/>
                  <a:gd name="T25" fmla="*/ 463 h 569"/>
                  <a:gd name="T26" fmla="*/ 223 w 582"/>
                  <a:gd name="T27" fmla="*/ 511 h 569"/>
                  <a:gd name="T28" fmla="*/ 273 w 582"/>
                  <a:gd name="T29" fmla="*/ 558 h 569"/>
                  <a:gd name="T30" fmla="*/ 361 w 582"/>
                  <a:gd name="T31" fmla="*/ 489 h 569"/>
                  <a:gd name="T32" fmla="*/ 357 w 582"/>
                  <a:gd name="T33" fmla="*/ 463 h 569"/>
                  <a:gd name="T34" fmla="*/ 458 w 582"/>
                  <a:gd name="T35" fmla="*/ 389 h 569"/>
                  <a:gd name="T36" fmla="*/ 502 w 582"/>
                  <a:gd name="T37" fmla="*/ 405 h 569"/>
                  <a:gd name="T38" fmla="*/ 571 w 582"/>
                  <a:gd name="T39" fmla="*/ 316 h 569"/>
                  <a:gd name="T40" fmla="*/ 522 w 582"/>
                  <a:gd name="T41" fmla="*/ 266 h 569"/>
                  <a:gd name="T42" fmla="*/ 137 w 582"/>
                  <a:gd name="T43" fmla="*/ 293 h 569"/>
                  <a:gd name="T44" fmla="*/ 261 w 582"/>
                  <a:gd name="T45" fmla="*/ 145 h 569"/>
                  <a:gd name="T46" fmla="*/ 273 w 582"/>
                  <a:gd name="T47" fmla="*/ 149 h 569"/>
                  <a:gd name="T48" fmla="*/ 273 w 582"/>
                  <a:gd name="T49" fmla="*/ 421 h 569"/>
                  <a:gd name="T50" fmla="*/ 246 w 582"/>
                  <a:gd name="T51" fmla="*/ 434 h 569"/>
                  <a:gd name="T52" fmla="*/ 146 w 582"/>
                  <a:gd name="T53" fmla="*/ 360 h 569"/>
                  <a:gd name="T54" fmla="*/ 150 w 582"/>
                  <a:gd name="T55" fmla="*/ 334 h 569"/>
                  <a:gd name="T56" fmla="*/ 137 w 582"/>
                  <a:gd name="T57" fmla="*/ 293 h 569"/>
                  <a:gd name="T58" fmla="*/ 309 w 582"/>
                  <a:gd name="T59" fmla="*/ 421 h 569"/>
                  <a:gd name="T60" fmla="*/ 309 w 582"/>
                  <a:gd name="T61" fmla="*/ 149 h 569"/>
                  <a:gd name="T62" fmla="*/ 321 w 582"/>
                  <a:gd name="T63" fmla="*/ 145 h 569"/>
                  <a:gd name="T64" fmla="*/ 444 w 582"/>
                  <a:gd name="T65" fmla="*/ 293 h 569"/>
                  <a:gd name="T66" fmla="*/ 431 w 582"/>
                  <a:gd name="T67" fmla="*/ 334 h 569"/>
                  <a:gd name="T68" fmla="*/ 436 w 582"/>
                  <a:gd name="T69" fmla="*/ 360 h 569"/>
                  <a:gd name="T70" fmla="*/ 335 w 582"/>
                  <a:gd name="T71" fmla="*/ 434 h 569"/>
                  <a:gd name="T72" fmla="*/ 309 w 582"/>
                  <a:gd name="T73" fmla="*/ 42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569">
                    <a:moveTo>
                      <a:pt x="522" y="266"/>
                    </a:moveTo>
                    <a:cubicBezTo>
                      <a:pt x="504" y="261"/>
                      <a:pt x="487" y="263"/>
                      <a:pt x="472" y="270"/>
                    </a:cubicBezTo>
                    <a:cubicBezTo>
                      <a:pt x="348" y="122"/>
                      <a:pt x="348" y="122"/>
                      <a:pt x="348" y="122"/>
                    </a:cubicBezTo>
                    <a:cubicBezTo>
                      <a:pt x="360" y="106"/>
                      <a:pt x="365" y="84"/>
                      <a:pt x="359" y="62"/>
                    </a:cubicBezTo>
                    <a:cubicBezTo>
                      <a:pt x="353" y="38"/>
                      <a:pt x="333" y="18"/>
                      <a:pt x="309" y="12"/>
                    </a:cubicBezTo>
                    <a:cubicBezTo>
                      <a:pt x="262" y="0"/>
                      <a:pt x="220" y="36"/>
                      <a:pt x="220" y="81"/>
                    </a:cubicBezTo>
                    <a:cubicBezTo>
                      <a:pt x="220" y="96"/>
                      <a:pt x="225" y="110"/>
                      <a:pt x="233" y="122"/>
                    </a:cubicBezTo>
                    <a:cubicBezTo>
                      <a:pt x="110" y="270"/>
                      <a:pt x="110" y="270"/>
                      <a:pt x="110" y="270"/>
                    </a:cubicBezTo>
                    <a:cubicBezTo>
                      <a:pt x="95" y="263"/>
                      <a:pt x="78" y="261"/>
                      <a:pt x="59" y="266"/>
                    </a:cubicBezTo>
                    <a:cubicBezTo>
                      <a:pt x="36" y="273"/>
                      <a:pt x="17" y="293"/>
                      <a:pt x="11" y="316"/>
                    </a:cubicBezTo>
                    <a:cubicBezTo>
                      <a:pt x="0" y="363"/>
                      <a:pt x="35" y="405"/>
                      <a:pt x="80" y="405"/>
                    </a:cubicBezTo>
                    <a:cubicBezTo>
                      <a:pt x="97" y="405"/>
                      <a:pt x="112" y="399"/>
                      <a:pt x="124" y="389"/>
                    </a:cubicBezTo>
                    <a:cubicBezTo>
                      <a:pt x="225" y="463"/>
                      <a:pt x="225" y="463"/>
                      <a:pt x="225" y="463"/>
                    </a:cubicBezTo>
                    <a:cubicBezTo>
                      <a:pt x="219" y="477"/>
                      <a:pt x="218" y="494"/>
                      <a:pt x="223" y="511"/>
                    </a:cubicBezTo>
                    <a:cubicBezTo>
                      <a:pt x="231" y="534"/>
                      <a:pt x="250" y="552"/>
                      <a:pt x="273" y="558"/>
                    </a:cubicBezTo>
                    <a:cubicBezTo>
                      <a:pt x="320" y="569"/>
                      <a:pt x="361" y="534"/>
                      <a:pt x="361" y="489"/>
                    </a:cubicBezTo>
                    <a:cubicBezTo>
                      <a:pt x="361" y="480"/>
                      <a:pt x="360" y="471"/>
                      <a:pt x="357" y="463"/>
                    </a:cubicBezTo>
                    <a:cubicBezTo>
                      <a:pt x="458" y="389"/>
                      <a:pt x="458" y="389"/>
                      <a:pt x="458" y="389"/>
                    </a:cubicBezTo>
                    <a:cubicBezTo>
                      <a:pt x="470" y="399"/>
                      <a:pt x="485" y="405"/>
                      <a:pt x="502" y="405"/>
                    </a:cubicBezTo>
                    <a:cubicBezTo>
                      <a:pt x="547" y="405"/>
                      <a:pt x="582" y="363"/>
                      <a:pt x="571" y="316"/>
                    </a:cubicBezTo>
                    <a:cubicBezTo>
                      <a:pt x="565" y="293"/>
                      <a:pt x="546" y="273"/>
                      <a:pt x="522" y="266"/>
                    </a:cubicBezTo>
                    <a:close/>
                    <a:moveTo>
                      <a:pt x="137" y="293"/>
                    </a:moveTo>
                    <a:cubicBezTo>
                      <a:pt x="261" y="145"/>
                      <a:pt x="261" y="145"/>
                      <a:pt x="261" y="145"/>
                    </a:cubicBezTo>
                    <a:cubicBezTo>
                      <a:pt x="267" y="147"/>
                      <a:pt x="267" y="147"/>
                      <a:pt x="273" y="149"/>
                    </a:cubicBezTo>
                    <a:cubicBezTo>
                      <a:pt x="273" y="421"/>
                      <a:pt x="273" y="421"/>
                      <a:pt x="273" y="421"/>
                    </a:cubicBezTo>
                    <a:cubicBezTo>
                      <a:pt x="263" y="423"/>
                      <a:pt x="254" y="428"/>
                      <a:pt x="246" y="434"/>
                    </a:cubicBezTo>
                    <a:cubicBezTo>
                      <a:pt x="146" y="360"/>
                      <a:pt x="146" y="360"/>
                      <a:pt x="146" y="360"/>
                    </a:cubicBezTo>
                    <a:cubicBezTo>
                      <a:pt x="149" y="352"/>
                      <a:pt x="150" y="343"/>
                      <a:pt x="150" y="334"/>
                    </a:cubicBezTo>
                    <a:cubicBezTo>
                      <a:pt x="150" y="319"/>
                      <a:pt x="146" y="305"/>
                      <a:pt x="137" y="293"/>
                    </a:cubicBezTo>
                    <a:close/>
                    <a:moveTo>
                      <a:pt x="309" y="421"/>
                    </a:moveTo>
                    <a:cubicBezTo>
                      <a:pt x="309" y="149"/>
                      <a:pt x="309" y="149"/>
                      <a:pt x="309" y="149"/>
                    </a:cubicBezTo>
                    <a:cubicBezTo>
                      <a:pt x="315" y="147"/>
                      <a:pt x="315" y="147"/>
                      <a:pt x="321" y="145"/>
                    </a:cubicBezTo>
                    <a:cubicBezTo>
                      <a:pt x="444" y="293"/>
                      <a:pt x="444" y="293"/>
                      <a:pt x="444" y="293"/>
                    </a:cubicBezTo>
                    <a:cubicBezTo>
                      <a:pt x="436" y="305"/>
                      <a:pt x="431" y="319"/>
                      <a:pt x="431" y="334"/>
                    </a:cubicBezTo>
                    <a:cubicBezTo>
                      <a:pt x="431" y="343"/>
                      <a:pt x="433" y="352"/>
                      <a:pt x="436" y="360"/>
                    </a:cubicBezTo>
                    <a:cubicBezTo>
                      <a:pt x="335" y="434"/>
                      <a:pt x="335" y="434"/>
                      <a:pt x="335" y="434"/>
                    </a:cubicBezTo>
                    <a:cubicBezTo>
                      <a:pt x="328" y="428"/>
                      <a:pt x="319" y="423"/>
                      <a:pt x="309" y="4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6">
                <a:extLst>
                  <a:ext uri="{FF2B5EF4-FFF2-40B4-BE49-F238E27FC236}">
                    <a16:creationId xmlns:a16="http://schemas.microsoft.com/office/drawing/2014/main" id="{F111ABCA-9832-497A-A575-F012222C0AB8}"/>
                  </a:ext>
                </a:extLst>
              </p:cNvPr>
              <p:cNvSpPr>
                <a:spLocks noEditPoints="1"/>
              </p:cNvSpPr>
              <p:nvPr/>
            </p:nvSpPr>
            <p:spPr bwMode="auto">
              <a:xfrm>
                <a:off x="892941" y="2650701"/>
                <a:ext cx="253211" cy="233391"/>
              </a:xfrm>
              <a:custGeom>
                <a:avLst/>
                <a:gdLst>
                  <a:gd name="T0" fmla="*/ 481 w 1008"/>
                  <a:gd name="T1" fmla="*/ 13 h 929"/>
                  <a:gd name="T2" fmla="*/ 12 w 1008"/>
                  <a:gd name="T3" fmla="*/ 532 h 929"/>
                  <a:gd name="T4" fmla="*/ 16 w 1008"/>
                  <a:gd name="T5" fmla="*/ 577 h 929"/>
                  <a:gd name="T6" fmla="*/ 486 w 1008"/>
                  <a:gd name="T7" fmla="*/ 921 h 929"/>
                  <a:gd name="T8" fmla="*/ 521 w 1008"/>
                  <a:gd name="T9" fmla="*/ 921 h 929"/>
                  <a:gd name="T10" fmla="*/ 991 w 1008"/>
                  <a:gd name="T11" fmla="*/ 577 h 929"/>
                  <a:gd name="T12" fmla="*/ 996 w 1008"/>
                  <a:gd name="T13" fmla="*/ 532 h 929"/>
                  <a:gd name="T14" fmla="*/ 526 w 1008"/>
                  <a:gd name="T15" fmla="*/ 13 h 929"/>
                  <a:gd name="T16" fmla="*/ 481 w 1008"/>
                  <a:gd name="T17" fmla="*/ 13 h 929"/>
                  <a:gd name="T18" fmla="*/ 88 w 1008"/>
                  <a:gd name="T19" fmla="*/ 538 h 929"/>
                  <a:gd name="T20" fmla="*/ 495 w 1008"/>
                  <a:gd name="T21" fmla="*/ 88 h 929"/>
                  <a:gd name="T22" fmla="*/ 512 w 1008"/>
                  <a:gd name="T23" fmla="*/ 88 h 929"/>
                  <a:gd name="T24" fmla="*/ 920 w 1008"/>
                  <a:gd name="T25" fmla="*/ 538 h 929"/>
                  <a:gd name="T26" fmla="*/ 918 w 1008"/>
                  <a:gd name="T27" fmla="*/ 556 h 929"/>
                  <a:gd name="T28" fmla="*/ 511 w 1008"/>
                  <a:gd name="T29" fmla="*/ 854 h 929"/>
                  <a:gd name="T30" fmla="*/ 496 w 1008"/>
                  <a:gd name="T31" fmla="*/ 854 h 929"/>
                  <a:gd name="T32" fmla="*/ 90 w 1008"/>
                  <a:gd name="T33" fmla="*/ 556 h 929"/>
                  <a:gd name="T34" fmla="*/ 88 w 1008"/>
                  <a:gd name="T35" fmla="*/ 5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8" h="929">
                    <a:moveTo>
                      <a:pt x="481" y="13"/>
                    </a:moveTo>
                    <a:cubicBezTo>
                      <a:pt x="12" y="532"/>
                      <a:pt x="12" y="532"/>
                      <a:pt x="12" y="532"/>
                    </a:cubicBezTo>
                    <a:cubicBezTo>
                      <a:pt x="0" y="545"/>
                      <a:pt x="2" y="566"/>
                      <a:pt x="16" y="577"/>
                    </a:cubicBezTo>
                    <a:cubicBezTo>
                      <a:pt x="486" y="921"/>
                      <a:pt x="486" y="921"/>
                      <a:pt x="486" y="921"/>
                    </a:cubicBezTo>
                    <a:cubicBezTo>
                      <a:pt x="496" y="929"/>
                      <a:pt x="511" y="929"/>
                      <a:pt x="521" y="921"/>
                    </a:cubicBezTo>
                    <a:cubicBezTo>
                      <a:pt x="991" y="577"/>
                      <a:pt x="991" y="577"/>
                      <a:pt x="991" y="577"/>
                    </a:cubicBezTo>
                    <a:cubicBezTo>
                      <a:pt x="1006" y="566"/>
                      <a:pt x="1008" y="545"/>
                      <a:pt x="996" y="532"/>
                    </a:cubicBezTo>
                    <a:cubicBezTo>
                      <a:pt x="526" y="13"/>
                      <a:pt x="526" y="13"/>
                      <a:pt x="526" y="13"/>
                    </a:cubicBezTo>
                    <a:cubicBezTo>
                      <a:pt x="514" y="0"/>
                      <a:pt x="493" y="0"/>
                      <a:pt x="481" y="13"/>
                    </a:cubicBezTo>
                    <a:close/>
                    <a:moveTo>
                      <a:pt x="88" y="538"/>
                    </a:moveTo>
                    <a:cubicBezTo>
                      <a:pt x="495" y="88"/>
                      <a:pt x="495" y="88"/>
                      <a:pt x="495" y="88"/>
                    </a:cubicBezTo>
                    <a:cubicBezTo>
                      <a:pt x="499" y="83"/>
                      <a:pt x="508" y="83"/>
                      <a:pt x="512" y="88"/>
                    </a:cubicBezTo>
                    <a:cubicBezTo>
                      <a:pt x="920" y="538"/>
                      <a:pt x="920" y="538"/>
                      <a:pt x="920" y="538"/>
                    </a:cubicBezTo>
                    <a:cubicBezTo>
                      <a:pt x="924" y="543"/>
                      <a:pt x="924" y="551"/>
                      <a:pt x="918" y="556"/>
                    </a:cubicBezTo>
                    <a:cubicBezTo>
                      <a:pt x="511" y="854"/>
                      <a:pt x="511" y="854"/>
                      <a:pt x="511" y="854"/>
                    </a:cubicBezTo>
                    <a:cubicBezTo>
                      <a:pt x="506" y="857"/>
                      <a:pt x="501" y="857"/>
                      <a:pt x="496" y="854"/>
                    </a:cubicBezTo>
                    <a:cubicBezTo>
                      <a:pt x="90" y="556"/>
                      <a:pt x="90" y="556"/>
                      <a:pt x="90" y="556"/>
                    </a:cubicBezTo>
                    <a:cubicBezTo>
                      <a:pt x="84" y="551"/>
                      <a:pt x="83" y="543"/>
                      <a:pt x="88"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30" name="Straight Arrow Connector 166">
              <a:extLst>
                <a:ext uri="{FF2B5EF4-FFF2-40B4-BE49-F238E27FC236}">
                  <a16:creationId xmlns:a16="http://schemas.microsoft.com/office/drawing/2014/main" id="{222F89EC-4966-4DDD-9868-06EB96E5C0F9}"/>
                </a:ext>
              </a:extLst>
            </p:cNvPr>
            <p:cNvCxnSpPr/>
            <p:nvPr/>
          </p:nvCxnSpPr>
          <p:spPr>
            <a:xfrm flipH="1">
              <a:off x="1376464" y="2703197"/>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67">
              <a:extLst>
                <a:ext uri="{FF2B5EF4-FFF2-40B4-BE49-F238E27FC236}">
                  <a16:creationId xmlns:a16="http://schemas.microsoft.com/office/drawing/2014/main" id="{92386A05-10E0-40F5-AFAD-A3E4C9FA93E1}"/>
                </a:ext>
              </a:extLst>
            </p:cNvPr>
            <p:cNvCxnSpPr/>
            <p:nvPr/>
          </p:nvCxnSpPr>
          <p:spPr>
            <a:xfrm rot="16200000" flipH="1">
              <a:off x="1865129" y="2699135"/>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68">
              <a:extLst>
                <a:ext uri="{FF2B5EF4-FFF2-40B4-BE49-F238E27FC236}">
                  <a16:creationId xmlns:a16="http://schemas.microsoft.com/office/drawing/2014/main" id="{7B7DC8A4-E25A-4C6E-BBC8-1D315202498D}"/>
                </a:ext>
              </a:extLst>
            </p:cNvPr>
            <p:cNvCxnSpPr/>
            <p:nvPr/>
          </p:nvCxnSpPr>
          <p:spPr>
            <a:xfrm>
              <a:off x="1376464" y="3065155"/>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69">
              <a:extLst>
                <a:ext uri="{FF2B5EF4-FFF2-40B4-BE49-F238E27FC236}">
                  <a16:creationId xmlns:a16="http://schemas.microsoft.com/office/drawing/2014/main" id="{C6E3BC6A-92E8-4190-A2DD-BBE7E78E145E}"/>
                </a:ext>
              </a:extLst>
            </p:cNvPr>
            <p:cNvCxnSpPr/>
            <p:nvPr/>
          </p:nvCxnSpPr>
          <p:spPr>
            <a:xfrm rot="5400000">
              <a:off x="1865129" y="3061093"/>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2" name="Group 178">
            <a:extLst>
              <a:ext uri="{FF2B5EF4-FFF2-40B4-BE49-F238E27FC236}">
                <a16:creationId xmlns:a16="http://schemas.microsoft.com/office/drawing/2014/main" id="{D9B0A9FC-7A62-4259-A009-340D57D1D484}"/>
              </a:ext>
            </a:extLst>
          </p:cNvPr>
          <p:cNvGrpSpPr/>
          <p:nvPr/>
        </p:nvGrpSpPr>
        <p:grpSpPr>
          <a:xfrm>
            <a:off x="2007374" y="4447934"/>
            <a:ext cx="721201" cy="995602"/>
            <a:chOff x="2729739" y="776840"/>
            <a:chExt cx="313864" cy="433282"/>
          </a:xfrm>
          <a:solidFill>
            <a:srgbClr val="2985BA"/>
          </a:solidFill>
        </p:grpSpPr>
        <p:sp>
          <p:nvSpPr>
            <p:cNvPr id="143" name="Freeform 47">
              <a:extLst>
                <a:ext uri="{FF2B5EF4-FFF2-40B4-BE49-F238E27FC236}">
                  <a16:creationId xmlns:a16="http://schemas.microsoft.com/office/drawing/2014/main" id="{7D0C55E6-9152-4EAD-AC1C-673A19FA4D1B}"/>
                </a:ext>
              </a:extLst>
            </p:cNvPr>
            <p:cNvSpPr>
              <a:spLocks noEditPoints="1"/>
            </p:cNvSpPr>
            <p:nvPr/>
          </p:nvSpPr>
          <p:spPr bwMode="auto">
            <a:xfrm>
              <a:off x="2729739" y="776840"/>
              <a:ext cx="313864" cy="420074"/>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Rectangle 48">
              <a:extLst>
                <a:ext uri="{FF2B5EF4-FFF2-40B4-BE49-F238E27FC236}">
                  <a16:creationId xmlns:a16="http://schemas.microsoft.com/office/drawing/2014/main" id="{57B73603-991F-4146-B2CF-4B16A860F127}"/>
                </a:ext>
              </a:extLst>
            </p:cNvPr>
            <p:cNvSpPr>
              <a:spLocks noChangeArrowheads="1"/>
            </p:cNvSpPr>
            <p:nvPr/>
          </p:nvSpPr>
          <p:spPr bwMode="auto">
            <a:xfrm>
              <a:off x="2843642" y="1196914"/>
              <a:ext cx="32544" cy="13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49">
              <a:extLst>
                <a:ext uri="{FF2B5EF4-FFF2-40B4-BE49-F238E27FC236}">
                  <a16:creationId xmlns:a16="http://schemas.microsoft.com/office/drawing/2014/main" id="{BE52CAFE-CDCC-461B-8741-E853BD44A964}"/>
                </a:ext>
              </a:extLst>
            </p:cNvPr>
            <p:cNvSpPr>
              <a:spLocks noChangeArrowheads="1"/>
            </p:cNvSpPr>
            <p:nvPr/>
          </p:nvSpPr>
          <p:spPr bwMode="auto">
            <a:xfrm>
              <a:off x="2897156" y="1196914"/>
              <a:ext cx="32544" cy="13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7" name="Group 194">
            <a:extLst>
              <a:ext uri="{FF2B5EF4-FFF2-40B4-BE49-F238E27FC236}">
                <a16:creationId xmlns:a16="http://schemas.microsoft.com/office/drawing/2014/main" id="{2CD982E9-A4B9-4A90-BC12-9D990F696EC1}"/>
              </a:ext>
            </a:extLst>
          </p:cNvPr>
          <p:cNvGrpSpPr/>
          <p:nvPr/>
        </p:nvGrpSpPr>
        <p:grpSpPr>
          <a:xfrm>
            <a:off x="8847619" y="4352866"/>
            <a:ext cx="668629" cy="369457"/>
            <a:chOff x="12493625" y="-298450"/>
            <a:chExt cx="10480675" cy="5791201"/>
          </a:xfrm>
          <a:solidFill>
            <a:srgbClr val="1D86BD"/>
          </a:solidFill>
        </p:grpSpPr>
        <p:sp>
          <p:nvSpPr>
            <p:cNvPr id="158" name="Freeform 5">
              <a:extLst>
                <a:ext uri="{FF2B5EF4-FFF2-40B4-BE49-F238E27FC236}">
                  <a16:creationId xmlns:a16="http://schemas.microsoft.com/office/drawing/2014/main" id="{F44656C1-465E-4B6F-AB30-309C205A1C34}"/>
                </a:ext>
              </a:extLst>
            </p:cNvPr>
            <p:cNvSpPr>
              <a:spLocks noEditPoints="1"/>
            </p:cNvSpPr>
            <p:nvPr/>
          </p:nvSpPr>
          <p:spPr bwMode="auto">
            <a:xfrm>
              <a:off x="13830300" y="-298450"/>
              <a:ext cx="7831138" cy="5257800"/>
            </a:xfrm>
            <a:custGeom>
              <a:avLst/>
              <a:gdLst>
                <a:gd name="T0" fmla="*/ 70 w 2086"/>
                <a:gd name="T1" fmla="*/ 1399 h 1399"/>
                <a:gd name="T2" fmla="*/ 2017 w 2086"/>
                <a:gd name="T3" fmla="*/ 1399 h 1399"/>
                <a:gd name="T4" fmla="*/ 2086 w 2086"/>
                <a:gd name="T5" fmla="*/ 1329 h 1399"/>
                <a:gd name="T6" fmla="*/ 2086 w 2086"/>
                <a:gd name="T7" fmla="*/ 70 h 1399"/>
                <a:gd name="T8" fmla="*/ 2017 w 2086"/>
                <a:gd name="T9" fmla="*/ 0 h 1399"/>
                <a:gd name="T10" fmla="*/ 70 w 2086"/>
                <a:gd name="T11" fmla="*/ 0 h 1399"/>
                <a:gd name="T12" fmla="*/ 0 w 2086"/>
                <a:gd name="T13" fmla="*/ 70 h 1399"/>
                <a:gd name="T14" fmla="*/ 0 w 2086"/>
                <a:gd name="T15" fmla="*/ 1329 h 1399"/>
                <a:gd name="T16" fmla="*/ 70 w 2086"/>
                <a:gd name="T17" fmla="*/ 1399 h 1399"/>
                <a:gd name="T18" fmla="*/ 137 w 2086"/>
                <a:gd name="T19" fmla="*/ 143 h 1399"/>
                <a:gd name="T20" fmla="*/ 1948 w 2086"/>
                <a:gd name="T21" fmla="*/ 143 h 1399"/>
                <a:gd name="T22" fmla="*/ 1948 w 2086"/>
                <a:gd name="T23" fmla="*/ 1251 h 1399"/>
                <a:gd name="T24" fmla="*/ 137 w 2086"/>
                <a:gd name="T25" fmla="*/ 1251 h 1399"/>
                <a:gd name="T26" fmla="*/ 137 w 2086"/>
                <a:gd name="T27" fmla="*/ 143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6" h="1399">
                  <a:moveTo>
                    <a:pt x="70" y="1399"/>
                  </a:moveTo>
                  <a:cubicBezTo>
                    <a:pt x="2017" y="1399"/>
                    <a:pt x="2017" y="1399"/>
                    <a:pt x="2017" y="1399"/>
                  </a:cubicBezTo>
                  <a:cubicBezTo>
                    <a:pt x="2058" y="1399"/>
                    <a:pt x="2086" y="1371"/>
                    <a:pt x="2086" y="1329"/>
                  </a:cubicBezTo>
                  <a:cubicBezTo>
                    <a:pt x="2086" y="119"/>
                    <a:pt x="2086" y="70"/>
                    <a:pt x="2086" y="70"/>
                  </a:cubicBezTo>
                  <a:cubicBezTo>
                    <a:pt x="2086" y="28"/>
                    <a:pt x="2058" y="0"/>
                    <a:pt x="2017" y="0"/>
                  </a:cubicBezTo>
                  <a:cubicBezTo>
                    <a:pt x="70" y="0"/>
                    <a:pt x="70" y="0"/>
                    <a:pt x="70" y="0"/>
                  </a:cubicBezTo>
                  <a:cubicBezTo>
                    <a:pt x="35" y="0"/>
                    <a:pt x="0" y="28"/>
                    <a:pt x="0" y="70"/>
                  </a:cubicBezTo>
                  <a:cubicBezTo>
                    <a:pt x="0" y="1280"/>
                    <a:pt x="0" y="1329"/>
                    <a:pt x="0" y="1329"/>
                  </a:cubicBezTo>
                  <a:cubicBezTo>
                    <a:pt x="0" y="1371"/>
                    <a:pt x="35" y="1399"/>
                    <a:pt x="70" y="1399"/>
                  </a:cubicBezTo>
                  <a:close/>
                  <a:moveTo>
                    <a:pt x="137" y="143"/>
                  </a:moveTo>
                  <a:cubicBezTo>
                    <a:pt x="1948" y="143"/>
                    <a:pt x="1948" y="143"/>
                    <a:pt x="1948" y="143"/>
                  </a:cubicBezTo>
                  <a:cubicBezTo>
                    <a:pt x="1948" y="1251"/>
                    <a:pt x="1948" y="1251"/>
                    <a:pt x="1948" y="1251"/>
                  </a:cubicBezTo>
                  <a:cubicBezTo>
                    <a:pt x="137" y="1251"/>
                    <a:pt x="137" y="1251"/>
                    <a:pt x="137" y="1251"/>
                  </a:cubicBezTo>
                  <a:lnTo>
                    <a:pt x="137"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6">
              <a:extLst>
                <a:ext uri="{FF2B5EF4-FFF2-40B4-BE49-F238E27FC236}">
                  <a16:creationId xmlns:a16="http://schemas.microsoft.com/office/drawing/2014/main" id="{470D89C7-56E0-4CA0-BB0B-C57B5C8DEC95}"/>
                </a:ext>
              </a:extLst>
            </p:cNvPr>
            <p:cNvSpPr>
              <a:spLocks/>
            </p:cNvSpPr>
            <p:nvPr/>
          </p:nvSpPr>
          <p:spPr bwMode="auto">
            <a:xfrm>
              <a:off x="12493625" y="5075238"/>
              <a:ext cx="10480675" cy="417513"/>
            </a:xfrm>
            <a:custGeom>
              <a:avLst/>
              <a:gdLst>
                <a:gd name="T0" fmla="*/ 0 w 2792"/>
                <a:gd name="T1" fmla="*/ 0 h 111"/>
                <a:gd name="T2" fmla="*/ 0 w 2792"/>
                <a:gd name="T3" fmla="*/ 68 h 111"/>
                <a:gd name="T4" fmla="*/ 91 w 2792"/>
                <a:gd name="T5" fmla="*/ 111 h 111"/>
                <a:gd name="T6" fmla="*/ 2701 w 2792"/>
                <a:gd name="T7" fmla="*/ 111 h 111"/>
                <a:gd name="T8" fmla="*/ 2792 w 2792"/>
                <a:gd name="T9" fmla="*/ 68 h 111"/>
                <a:gd name="T10" fmla="*/ 2792 w 2792"/>
                <a:gd name="T11" fmla="*/ 0 h 111"/>
                <a:gd name="T12" fmla="*/ 0 w 2792"/>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2792" h="111">
                  <a:moveTo>
                    <a:pt x="0" y="0"/>
                  </a:moveTo>
                  <a:cubicBezTo>
                    <a:pt x="0" y="68"/>
                    <a:pt x="0" y="68"/>
                    <a:pt x="0" y="68"/>
                  </a:cubicBezTo>
                  <a:cubicBezTo>
                    <a:pt x="0" y="68"/>
                    <a:pt x="63" y="111"/>
                    <a:pt x="91" y="111"/>
                  </a:cubicBezTo>
                  <a:cubicBezTo>
                    <a:pt x="2701" y="111"/>
                    <a:pt x="2701" y="111"/>
                    <a:pt x="2701" y="111"/>
                  </a:cubicBezTo>
                  <a:cubicBezTo>
                    <a:pt x="2729" y="111"/>
                    <a:pt x="2792" y="68"/>
                    <a:pt x="2792" y="68"/>
                  </a:cubicBezTo>
                  <a:cubicBezTo>
                    <a:pt x="2792" y="20"/>
                    <a:pt x="2792" y="5"/>
                    <a:pt x="279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75" name="Straight Arrow Connector 212">
            <a:extLst>
              <a:ext uri="{FF2B5EF4-FFF2-40B4-BE49-F238E27FC236}">
                <a16:creationId xmlns:a16="http://schemas.microsoft.com/office/drawing/2014/main" id="{587D9B4A-51F6-4219-A6C4-3C60B4C51AB8}"/>
              </a:ext>
            </a:extLst>
          </p:cNvPr>
          <p:cNvCxnSpPr>
            <a:cxnSpLocks/>
          </p:cNvCxnSpPr>
          <p:nvPr/>
        </p:nvCxnSpPr>
        <p:spPr>
          <a:xfrm flipV="1">
            <a:off x="3805174" y="2535661"/>
            <a:ext cx="2287199" cy="683122"/>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213">
            <a:extLst>
              <a:ext uri="{FF2B5EF4-FFF2-40B4-BE49-F238E27FC236}">
                <a16:creationId xmlns:a16="http://schemas.microsoft.com/office/drawing/2014/main" id="{1F0599F1-CF69-4F76-A5E3-BAB48B39D278}"/>
              </a:ext>
            </a:extLst>
          </p:cNvPr>
          <p:cNvCxnSpPr>
            <a:cxnSpLocks/>
          </p:cNvCxnSpPr>
          <p:nvPr/>
        </p:nvCxnSpPr>
        <p:spPr>
          <a:xfrm flipH="1" flipV="1">
            <a:off x="7474785" y="3086957"/>
            <a:ext cx="925776" cy="926707"/>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7" name="TextBox 186">
            <a:extLst>
              <a:ext uri="{FF2B5EF4-FFF2-40B4-BE49-F238E27FC236}">
                <a16:creationId xmlns:a16="http://schemas.microsoft.com/office/drawing/2014/main" id="{0BFC206E-0C74-4107-B748-550B748C27F0}"/>
              </a:ext>
            </a:extLst>
          </p:cNvPr>
          <p:cNvSpPr txBox="1"/>
          <p:nvPr/>
        </p:nvSpPr>
        <p:spPr>
          <a:xfrm>
            <a:off x="3181027" y="3938588"/>
            <a:ext cx="558625" cy="127084"/>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ATP</a:t>
            </a:r>
          </a:p>
        </p:txBody>
      </p:sp>
      <p:pic>
        <p:nvPicPr>
          <p:cNvPr id="5" name="Afbeelding 4">
            <a:extLst>
              <a:ext uri="{FF2B5EF4-FFF2-40B4-BE49-F238E27FC236}">
                <a16:creationId xmlns:a16="http://schemas.microsoft.com/office/drawing/2014/main" id="{0BDC6F22-287C-CF47-AE4B-DBCF0B6F7B6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594704" y="4359551"/>
            <a:ext cx="1062410" cy="1062410"/>
          </a:xfrm>
          <a:prstGeom prst="rect">
            <a:avLst/>
          </a:prstGeom>
        </p:spPr>
      </p:pic>
      <p:pic>
        <p:nvPicPr>
          <p:cNvPr id="7" name="Afbeelding 6">
            <a:extLst>
              <a:ext uri="{FF2B5EF4-FFF2-40B4-BE49-F238E27FC236}">
                <a16:creationId xmlns:a16="http://schemas.microsoft.com/office/drawing/2014/main" id="{06C2CCB1-DF6A-E347-BE8E-CE9063AB4DE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887791" y="4764254"/>
            <a:ext cx="804166" cy="804166"/>
          </a:xfrm>
          <a:prstGeom prst="rect">
            <a:avLst/>
          </a:prstGeom>
        </p:spPr>
      </p:pic>
      <p:pic>
        <p:nvPicPr>
          <p:cNvPr id="8" name="Afbeelding 7">
            <a:extLst>
              <a:ext uri="{FF2B5EF4-FFF2-40B4-BE49-F238E27FC236}">
                <a16:creationId xmlns:a16="http://schemas.microsoft.com/office/drawing/2014/main" id="{563CCD44-97CA-1646-A33E-6D269D5A674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604667" y="2406798"/>
            <a:ext cx="1501594" cy="520865"/>
          </a:xfrm>
          <a:prstGeom prst="rect">
            <a:avLst/>
          </a:prstGeom>
        </p:spPr>
      </p:pic>
      <p:pic>
        <p:nvPicPr>
          <p:cNvPr id="9" name="Afbeelding 8">
            <a:extLst>
              <a:ext uri="{FF2B5EF4-FFF2-40B4-BE49-F238E27FC236}">
                <a16:creationId xmlns:a16="http://schemas.microsoft.com/office/drawing/2014/main" id="{96A99800-85FE-A54C-BF88-6FE38A73959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86866" y="2068010"/>
            <a:ext cx="244257" cy="244257"/>
          </a:xfrm>
          <a:prstGeom prst="rect">
            <a:avLst/>
          </a:prstGeom>
        </p:spPr>
      </p:pic>
      <p:pic>
        <p:nvPicPr>
          <p:cNvPr id="10" name="Afbeelding 9">
            <a:extLst>
              <a:ext uri="{FF2B5EF4-FFF2-40B4-BE49-F238E27FC236}">
                <a16:creationId xmlns:a16="http://schemas.microsoft.com/office/drawing/2014/main" id="{6A15FA62-786E-4A4B-BEC3-A82F2D81B016}"/>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574987" y="2210949"/>
            <a:ext cx="339784" cy="238969"/>
          </a:xfrm>
          <a:prstGeom prst="rect">
            <a:avLst/>
          </a:prstGeom>
        </p:spPr>
      </p:pic>
      <p:pic>
        <p:nvPicPr>
          <p:cNvPr id="11" name="Afbeelding 10">
            <a:extLst>
              <a:ext uri="{FF2B5EF4-FFF2-40B4-BE49-F238E27FC236}">
                <a16:creationId xmlns:a16="http://schemas.microsoft.com/office/drawing/2014/main" id="{C8B782E2-5FD8-724F-ADD0-8E6DD6EEF51C}"/>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836984" y="2183134"/>
            <a:ext cx="360032" cy="240138"/>
          </a:xfrm>
          <a:prstGeom prst="rect">
            <a:avLst/>
          </a:prstGeom>
        </p:spPr>
      </p:pic>
    </p:spTree>
    <p:extLst>
      <p:ext uri="{BB962C8B-B14F-4D97-AF65-F5344CB8AC3E}">
        <p14:creationId xmlns:p14="http://schemas.microsoft.com/office/powerpoint/2010/main" val="3754693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hthoek 63">
            <a:extLst>
              <a:ext uri="{FF2B5EF4-FFF2-40B4-BE49-F238E27FC236}">
                <a16:creationId xmlns:a16="http://schemas.microsoft.com/office/drawing/2014/main" id="{DE2DAA0E-31E9-DF4A-A2F9-EDE26A416367}"/>
              </a:ext>
            </a:extLst>
          </p:cNvPr>
          <p:cNvSpPr/>
          <p:nvPr/>
        </p:nvSpPr>
        <p:spPr>
          <a:xfrm>
            <a:off x="0" y="1385455"/>
            <a:ext cx="12192000" cy="5472545"/>
          </a:xfrm>
          <a:prstGeom prst="rect">
            <a:avLst/>
          </a:prstGeom>
          <a:solidFill>
            <a:srgbClr val="EC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06" name="Straight Arrow Connector 187">
            <a:extLst>
              <a:ext uri="{FF2B5EF4-FFF2-40B4-BE49-F238E27FC236}">
                <a16:creationId xmlns:a16="http://schemas.microsoft.com/office/drawing/2014/main" id="{12C87C05-DE03-4D0E-BAEF-CA04EC41E965}"/>
              </a:ext>
            </a:extLst>
          </p:cNvPr>
          <p:cNvCxnSpPr>
            <a:cxnSpLocks/>
          </p:cNvCxnSpPr>
          <p:nvPr/>
        </p:nvCxnSpPr>
        <p:spPr>
          <a:xfrm>
            <a:off x="3458817" y="4837043"/>
            <a:ext cx="4759656" cy="855729"/>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Oval 143">
            <a:extLst>
              <a:ext uri="{FF2B5EF4-FFF2-40B4-BE49-F238E27FC236}">
                <a16:creationId xmlns:a16="http://schemas.microsoft.com/office/drawing/2014/main" id="{2FD52587-F05F-4E07-9316-6095DBBC6860}"/>
              </a:ext>
            </a:extLst>
          </p:cNvPr>
          <p:cNvSpPr/>
          <p:nvPr/>
        </p:nvSpPr>
        <p:spPr>
          <a:xfrm>
            <a:off x="8218473" y="3504604"/>
            <a:ext cx="2896831" cy="2896831"/>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Oval 145">
            <a:extLst>
              <a:ext uri="{FF2B5EF4-FFF2-40B4-BE49-F238E27FC236}">
                <a16:creationId xmlns:a16="http://schemas.microsoft.com/office/drawing/2014/main" id="{0C5731D5-8301-4370-B54F-F6B788079B2D}"/>
              </a:ext>
            </a:extLst>
          </p:cNvPr>
          <p:cNvSpPr/>
          <p:nvPr/>
        </p:nvSpPr>
        <p:spPr>
          <a:xfrm>
            <a:off x="5302848" y="3199982"/>
            <a:ext cx="1881900" cy="1831130"/>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Oval 160">
            <a:extLst>
              <a:ext uri="{FF2B5EF4-FFF2-40B4-BE49-F238E27FC236}">
                <a16:creationId xmlns:a16="http://schemas.microsoft.com/office/drawing/2014/main" id="{99D734EA-6112-4F24-A687-CFC7080841DB}"/>
              </a:ext>
            </a:extLst>
          </p:cNvPr>
          <p:cNvSpPr/>
          <p:nvPr/>
        </p:nvSpPr>
        <p:spPr>
          <a:xfrm>
            <a:off x="908343" y="2303203"/>
            <a:ext cx="2896831" cy="2896831"/>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38">
            <a:extLst>
              <a:ext uri="{FF2B5EF4-FFF2-40B4-BE49-F238E27FC236}">
                <a16:creationId xmlns:a16="http://schemas.microsoft.com/office/drawing/2014/main" id="{ADF88843-6BF6-4723-8555-BC230FA6BB18}"/>
              </a:ext>
            </a:extLst>
          </p:cNvPr>
          <p:cNvSpPr>
            <a:spLocks/>
          </p:cNvSpPr>
          <p:nvPr/>
        </p:nvSpPr>
        <p:spPr bwMode="auto">
          <a:xfrm>
            <a:off x="7020053" y="1561152"/>
            <a:ext cx="2625585" cy="1726467"/>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38">
            <a:extLst>
              <a:ext uri="{FF2B5EF4-FFF2-40B4-BE49-F238E27FC236}">
                <a16:creationId xmlns:a16="http://schemas.microsoft.com/office/drawing/2014/main" id="{4100AC23-DFD2-491C-834D-BCB53CC463EF}"/>
              </a:ext>
            </a:extLst>
          </p:cNvPr>
          <p:cNvSpPr>
            <a:spLocks/>
          </p:cNvSpPr>
          <p:nvPr/>
        </p:nvSpPr>
        <p:spPr bwMode="auto">
          <a:xfrm>
            <a:off x="6092373" y="1533089"/>
            <a:ext cx="2308188" cy="15177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lumMod val="95000"/>
            </a:schemeClr>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5" name="Picture 150">
            <a:extLst>
              <a:ext uri="{FF2B5EF4-FFF2-40B4-BE49-F238E27FC236}">
                <a16:creationId xmlns:a16="http://schemas.microsoft.com/office/drawing/2014/main" id="{4308D1EB-81DD-40EB-9245-07B586AA929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85904" y="1866127"/>
            <a:ext cx="244480" cy="244478"/>
          </a:xfrm>
          <a:prstGeom prst="rect">
            <a:avLst/>
          </a:prstGeom>
        </p:spPr>
      </p:pic>
      <p:pic>
        <p:nvPicPr>
          <p:cNvPr id="116" name="Picture 151">
            <a:extLst>
              <a:ext uri="{FF2B5EF4-FFF2-40B4-BE49-F238E27FC236}">
                <a16:creationId xmlns:a16="http://schemas.microsoft.com/office/drawing/2014/main" id="{1B4893A3-ADDD-46FC-9414-0FCC9721083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83505" y="1729787"/>
            <a:ext cx="235325" cy="235324"/>
          </a:xfrm>
          <a:prstGeom prst="rect">
            <a:avLst/>
          </a:prstGeom>
          <a:solidFill>
            <a:schemeClr val="bg1"/>
          </a:solidFill>
        </p:spPr>
      </p:pic>
      <p:grpSp>
        <p:nvGrpSpPr>
          <p:cNvPr id="125" name="Group 161">
            <a:extLst>
              <a:ext uri="{FF2B5EF4-FFF2-40B4-BE49-F238E27FC236}">
                <a16:creationId xmlns:a16="http://schemas.microsoft.com/office/drawing/2014/main" id="{06303CCD-9DDF-47C0-AF78-2CF3893280B5}"/>
              </a:ext>
            </a:extLst>
          </p:cNvPr>
          <p:cNvGrpSpPr/>
          <p:nvPr/>
        </p:nvGrpSpPr>
        <p:grpSpPr>
          <a:xfrm>
            <a:off x="1573117" y="2831490"/>
            <a:ext cx="1553675" cy="1120900"/>
            <a:chOff x="1239902" y="2635665"/>
            <a:chExt cx="900261" cy="649494"/>
          </a:xfrm>
          <a:solidFill>
            <a:srgbClr val="2985BA"/>
          </a:solidFill>
        </p:grpSpPr>
        <p:grpSp>
          <p:nvGrpSpPr>
            <p:cNvPr id="126" name="Group 162">
              <a:extLst>
                <a:ext uri="{FF2B5EF4-FFF2-40B4-BE49-F238E27FC236}">
                  <a16:creationId xmlns:a16="http://schemas.microsoft.com/office/drawing/2014/main" id="{E253C6AB-8D80-4A00-99C6-45A5219A4581}"/>
                </a:ext>
              </a:extLst>
            </p:cNvPr>
            <p:cNvGrpSpPr/>
            <p:nvPr/>
          </p:nvGrpSpPr>
          <p:grpSpPr>
            <a:xfrm>
              <a:off x="1239902" y="2860078"/>
              <a:ext cx="273125" cy="180664"/>
              <a:chOff x="2735263" y="1203321"/>
              <a:chExt cx="6724650" cy="4448180"/>
            </a:xfrm>
            <a:grpFill/>
          </p:grpSpPr>
          <p:sp>
            <p:nvSpPr>
              <p:cNvPr id="140" name="Freeform 19">
                <a:extLst>
                  <a:ext uri="{FF2B5EF4-FFF2-40B4-BE49-F238E27FC236}">
                    <a16:creationId xmlns:a16="http://schemas.microsoft.com/office/drawing/2014/main" id="{8365A846-C20C-41D8-A10B-18CC319614A0}"/>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20">
                <a:extLst>
                  <a:ext uri="{FF2B5EF4-FFF2-40B4-BE49-F238E27FC236}">
                    <a16:creationId xmlns:a16="http://schemas.microsoft.com/office/drawing/2014/main" id="{1D79FC05-E8BE-4682-9275-81778F7D2165}"/>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7" name="Group 163">
              <a:extLst>
                <a:ext uri="{FF2B5EF4-FFF2-40B4-BE49-F238E27FC236}">
                  <a16:creationId xmlns:a16="http://schemas.microsoft.com/office/drawing/2014/main" id="{716AF038-3E08-41FC-9ECE-B55135B14F21}"/>
                </a:ext>
              </a:extLst>
            </p:cNvPr>
            <p:cNvGrpSpPr/>
            <p:nvPr/>
          </p:nvGrpSpPr>
          <p:grpSpPr>
            <a:xfrm>
              <a:off x="1545431" y="2635665"/>
              <a:ext cx="273125" cy="180664"/>
              <a:chOff x="2735263" y="1203321"/>
              <a:chExt cx="6724650" cy="4448180"/>
            </a:xfrm>
            <a:grpFill/>
          </p:grpSpPr>
          <p:sp>
            <p:nvSpPr>
              <p:cNvPr id="138" name="Freeform 19">
                <a:extLst>
                  <a:ext uri="{FF2B5EF4-FFF2-40B4-BE49-F238E27FC236}">
                    <a16:creationId xmlns:a16="http://schemas.microsoft.com/office/drawing/2014/main" id="{C090B61E-827A-45E8-88A5-FFA84E6BD436}"/>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20">
                <a:extLst>
                  <a:ext uri="{FF2B5EF4-FFF2-40B4-BE49-F238E27FC236}">
                    <a16:creationId xmlns:a16="http://schemas.microsoft.com/office/drawing/2014/main" id="{3D2B67C5-6AD2-4637-8AED-A63D97DCFFEF}"/>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164">
              <a:extLst>
                <a:ext uri="{FF2B5EF4-FFF2-40B4-BE49-F238E27FC236}">
                  <a16:creationId xmlns:a16="http://schemas.microsoft.com/office/drawing/2014/main" id="{D2C0EB5A-F76D-4F17-AEBE-97D9AACEDE43}"/>
                </a:ext>
              </a:extLst>
            </p:cNvPr>
            <p:cNvGrpSpPr/>
            <p:nvPr/>
          </p:nvGrpSpPr>
          <p:grpSpPr>
            <a:xfrm>
              <a:off x="1867038" y="2860078"/>
              <a:ext cx="273125" cy="180664"/>
              <a:chOff x="2735263" y="1203321"/>
              <a:chExt cx="6724650" cy="4448180"/>
            </a:xfrm>
            <a:grpFill/>
          </p:grpSpPr>
          <p:sp>
            <p:nvSpPr>
              <p:cNvPr id="136" name="Freeform 19">
                <a:extLst>
                  <a:ext uri="{FF2B5EF4-FFF2-40B4-BE49-F238E27FC236}">
                    <a16:creationId xmlns:a16="http://schemas.microsoft.com/office/drawing/2014/main" id="{543D8121-F6FD-4E87-B34C-0DA7A42A6B8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20">
                <a:extLst>
                  <a:ext uri="{FF2B5EF4-FFF2-40B4-BE49-F238E27FC236}">
                    <a16:creationId xmlns:a16="http://schemas.microsoft.com/office/drawing/2014/main" id="{C933BBF7-77D2-4BEE-9F45-A0BC831FBCCE}"/>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9" name="Group 165">
              <a:extLst>
                <a:ext uri="{FF2B5EF4-FFF2-40B4-BE49-F238E27FC236}">
                  <a16:creationId xmlns:a16="http://schemas.microsoft.com/office/drawing/2014/main" id="{64DC5A7A-70F8-4096-8033-C37AE68E76CC}"/>
                </a:ext>
              </a:extLst>
            </p:cNvPr>
            <p:cNvGrpSpPr/>
            <p:nvPr/>
          </p:nvGrpSpPr>
          <p:grpSpPr>
            <a:xfrm>
              <a:off x="1565345" y="3051768"/>
              <a:ext cx="253211" cy="233391"/>
              <a:chOff x="892941" y="2650701"/>
              <a:chExt cx="253211" cy="233391"/>
            </a:xfrm>
            <a:grpFill/>
          </p:grpSpPr>
          <p:sp>
            <p:nvSpPr>
              <p:cNvPr id="134" name="Freeform 5">
                <a:extLst>
                  <a:ext uri="{FF2B5EF4-FFF2-40B4-BE49-F238E27FC236}">
                    <a16:creationId xmlns:a16="http://schemas.microsoft.com/office/drawing/2014/main" id="{87C6DA0A-5AA8-4B48-B5C9-200FB4164211}"/>
                  </a:ext>
                </a:extLst>
              </p:cNvPr>
              <p:cNvSpPr>
                <a:spLocks noEditPoints="1"/>
              </p:cNvSpPr>
              <p:nvPr/>
            </p:nvSpPr>
            <p:spPr bwMode="auto">
              <a:xfrm>
                <a:off x="946466" y="2695959"/>
                <a:ext cx="146161" cy="142981"/>
              </a:xfrm>
              <a:custGeom>
                <a:avLst/>
                <a:gdLst>
                  <a:gd name="T0" fmla="*/ 522 w 582"/>
                  <a:gd name="T1" fmla="*/ 266 h 569"/>
                  <a:gd name="T2" fmla="*/ 472 w 582"/>
                  <a:gd name="T3" fmla="*/ 270 h 569"/>
                  <a:gd name="T4" fmla="*/ 348 w 582"/>
                  <a:gd name="T5" fmla="*/ 122 h 569"/>
                  <a:gd name="T6" fmla="*/ 359 w 582"/>
                  <a:gd name="T7" fmla="*/ 62 h 569"/>
                  <a:gd name="T8" fmla="*/ 309 w 582"/>
                  <a:gd name="T9" fmla="*/ 12 h 569"/>
                  <a:gd name="T10" fmla="*/ 220 w 582"/>
                  <a:gd name="T11" fmla="*/ 81 h 569"/>
                  <a:gd name="T12" fmla="*/ 233 w 582"/>
                  <a:gd name="T13" fmla="*/ 122 h 569"/>
                  <a:gd name="T14" fmla="*/ 110 w 582"/>
                  <a:gd name="T15" fmla="*/ 270 h 569"/>
                  <a:gd name="T16" fmla="*/ 59 w 582"/>
                  <a:gd name="T17" fmla="*/ 266 h 569"/>
                  <a:gd name="T18" fmla="*/ 11 w 582"/>
                  <a:gd name="T19" fmla="*/ 316 h 569"/>
                  <a:gd name="T20" fmla="*/ 80 w 582"/>
                  <a:gd name="T21" fmla="*/ 405 h 569"/>
                  <a:gd name="T22" fmla="*/ 124 w 582"/>
                  <a:gd name="T23" fmla="*/ 389 h 569"/>
                  <a:gd name="T24" fmla="*/ 225 w 582"/>
                  <a:gd name="T25" fmla="*/ 463 h 569"/>
                  <a:gd name="T26" fmla="*/ 223 w 582"/>
                  <a:gd name="T27" fmla="*/ 511 h 569"/>
                  <a:gd name="T28" fmla="*/ 273 w 582"/>
                  <a:gd name="T29" fmla="*/ 558 h 569"/>
                  <a:gd name="T30" fmla="*/ 361 w 582"/>
                  <a:gd name="T31" fmla="*/ 489 h 569"/>
                  <a:gd name="T32" fmla="*/ 357 w 582"/>
                  <a:gd name="T33" fmla="*/ 463 h 569"/>
                  <a:gd name="T34" fmla="*/ 458 w 582"/>
                  <a:gd name="T35" fmla="*/ 389 h 569"/>
                  <a:gd name="T36" fmla="*/ 502 w 582"/>
                  <a:gd name="T37" fmla="*/ 405 h 569"/>
                  <a:gd name="T38" fmla="*/ 571 w 582"/>
                  <a:gd name="T39" fmla="*/ 316 h 569"/>
                  <a:gd name="T40" fmla="*/ 522 w 582"/>
                  <a:gd name="T41" fmla="*/ 266 h 569"/>
                  <a:gd name="T42" fmla="*/ 137 w 582"/>
                  <a:gd name="T43" fmla="*/ 293 h 569"/>
                  <a:gd name="T44" fmla="*/ 261 w 582"/>
                  <a:gd name="T45" fmla="*/ 145 h 569"/>
                  <a:gd name="T46" fmla="*/ 273 w 582"/>
                  <a:gd name="T47" fmla="*/ 149 h 569"/>
                  <a:gd name="T48" fmla="*/ 273 w 582"/>
                  <a:gd name="T49" fmla="*/ 421 h 569"/>
                  <a:gd name="T50" fmla="*/ 246 w 582"/>
                  <a:gd name="T51" fmla="*/ 434 h 569"/>
                  <a:gd name="T52" fmla="*/ 146 w 582"/>
                  <a:gd name="T53" fmla="*/ 360 h 569"/>
                  <a:gd name="T54" fmla="*/ 150 w 582"/>
                  <a:gd name="T55" fmla="*/ 334 h 569"/>
                  <a:gd name="T56" fmla="*/ 137 w 582"/>
                  <a:gd name="T57" fmla="*/ 293 h 569"/>
                  <a:gd name="T58" fmla="*/ 309 w 582"/>
                  <a:gd name="T59" fmla="*/ 421 h 569"/>
                  <a:gd name="T60" fmla="*/ 309 w 582"/>
                  <a:gd name="T61" fmla="*/ 149 h 569"/>
                  <a:gd name="T62" fmla="*/ 321 w 582"/>
                  <a:gd name="T63" fmla="*/ 145 h 569"/>
                  <a:gd name="T64" fmla="*/ 444 w 582"/>
                  <a:gd name="T65" fmla="*/ 293 h 569"/>
                  <a:gd name="T66" fmla="*/ 431 w 582"/>
                  <a:gd name="T67" fmla="*/ 334 h 569"/>
                  <a:gd name="T68" fmla="*/ 436 w 582"/>
                  <a:gd name="T69" fmla="*/ 360 h 569"/>
                  <a:gd name="T70" fmla="*/ 335 w 582"/>
                  <a:gd name="T71" fmla="*/ 434 h 569"/>
                  <a:gd name="T72" fmla="*/ 309 w 582"/>
                  <a:gd name="T73" fmla="*/ 42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569">
                    <a:moveTo>
                      <a:pt x="522" y="266"/>
                    </a:moveTo>
                    <a:cubicBezTo>
                      <a:pt x="504" y="261"/>
                      <a:pt x="487" y="263"/>
                      <a:pt x="472" y="270"/>
                    </a:cubicBezTo>
                    <a:cubicBezTo>
                      <a:pt x="348" y="122"/>
                      <a:pt x="348" y="122"/>
                      <a:pt x="348" y="122"/>
                    </a:cubicBezTo>
                    <a:cubicBezTo>
                      <a:pt x="360" y="106"/>
                      <a:pt x="365" y="84"/>
                      <a:pt x="359" y="62"/>
                    </a:cubicBezTo>
                    <a:cubicBezTo>
                      <a:pt x="353" y="38"/>
                      <a:pt x="333" y="18"/>
                      <a:pt x="309" y="12"/>
                    </a:cubicBezTo>
                    <a:cubicBezTo>
                      <a:pt x="262" y="0"/>
                      <a:pt x="220" y="36"/>
                      <a:pt x="220" y="81"/>
                    </a:cubicBezTo>
                    <a:cubicBezTo>
                      <a:pt x="220" y="96"/>
                      <a:pt x="225" y="110"/>
                      <a:pt x="233" y="122"/>
                    </a:cubicBezTo>
                    <a:cubicBezTo>
                      <a:pt x="110" y="270"/>
                      <a:pt x="110" y="270"/>
                      <a:pt x="110" y="270"/>
                    </a:cubicBezTo>
                    <a:cubicBezTo>
                      <a:pt x="95" y="263"/>
                      <a:pt x="78" y="261"/>
                      <a:pt x="59" y="266"/>
                    </a:cubicBezTo>
                    <a:cubicBezTo>
                      <a:pt x="36" y="273"/>
                      <a:pt x="17" y="293"/>
                      <a:pt x="11" y="316"/>
                    </a:cubicBezTo>
                    <a:cubicBezTo>
                      <a:pt x="0" y="363"/>
                      <a:pt x="35" y="405"/>
                      <a:pt x="80" y="405"/>
                    </a:cubicBezTo>
                    <a:cubicBezTo>
                      <a:pt x="97" y="405"/>
                      <a:pt x="112" y="399"/>
                      <a:pt x="124" y="389"/>
                    </a:cubicBezTo>
                    <a:cubicBezTo>
                      <a:pt x="225" y="463"/>
                      <a:pt x="225" y="463"/>
                      <a:pt x="225" y="463"/>
                    </a:cubicBezTo>
                    <a:cubicBezTo>
                      <a:pt x="219" y="477"/>
                      <a:pt x="218" y="494"/>
                      <a:pt x="223" y="511"/>
                    </a:cubicBezTo>
                    <a:cubicBezTo>
                      <a:pt x="231" y="534"/>
                      <a:pt x="250" y="552"/>
                      <a:pt x="273" y="558"/>
                    </a:cubicBezTo>
                    <a:cubicBezTo>
                      <a:pt x="320" y="569"/>
                      <a:pt x="361" y="534"/>
                      <a:pt x="361" y="489"/>
                    </a:cubicBezTo>
                    <a:cubicBezTo>
                      <a:pt x="361" y="480"/>
                      <a:pt x="360" y="471"/>
                      <a:pt x="357" y="463"/>
                    </a:cubicBezTo>
                    <a:cubicBezTo>
                      <a:pt x="458" y="389"/>
                      <a:pt x="458" y="389"/>
                      <a:pt x="458" y="389"/>
                    </a:cubicBezTo>
                    <a:cubicBezTo>
                      <a:pt x="470" y="399"/>
                      <a:pt x="485" y="405"/>
                      <a:pt x="502" y="405"/>
                    </a:cubicBezTo>
                    <a:cubicBezTo>
                      <a:pt x="547" y="405"/>
                      <a:pt x="582" y="363"/>
                      <a:pt x="571" y="316"/>
                    </a:cubicBezTo>
                    <a:cubicBezTo>
                      <a:pt x="565" y="293"/>
                      <a:pt x="546" y="273"/>
                      <a:pt x="522" y="266"/>
                    </a:cubicBezTo>
                    <a:close/>
                    <a:moveTo>
                      <a:pt x="137" y="293"/>
                    </a:moveTo>
                    <a:cubicBezTo>
                      <a:pt x="261" y="145"/>
                      <a:pt x="261" y="145"/>
                      <a:pt x="261" y="145"/>
                    </a:cubicBezTo>
                    <a:cubicBezTo>
                      <a:pt x="267" y="147"/>
                      <a:pt x="267" y="147"/>
                      <a:pt x="273" y="149"/>
                    </a:cubicBezTo>
                    <a:cubicBezTo>
                      <a:pt x="273" y="421"/>
                      <a:pt x="273" y="421"/>
                      <a:pt x="273" y="421"/>
                    </a:cubicBezTo>
                    <a:cubicBezTo>
                      <a:pt x="263" y="423"/>
                      <a:pt x="254" y="428"/>
                      <a:pt x="246" y="434"/>
                    </a:cubicBezTo>
                    <a:cubicBezTo>
                      <a:pt x="146" y="360"/>
                      <a:pt x="146" y="360"/>
                      <a:pt x="146" y="360"/>
                    </a:cubicBezTo>
                    <a:cubicBezTo>
                      <a:pt x="149" y="352"/>
                      <a:pt x="150" y="343"/>
                      <a:pt x="150" y="334"/>
                    </a:cubicBezTo>
                    <a:cubicBezTo>
                      <a:pt x="150" y="319"/>
                      <a:pt x="146" y="305"/>
                      <a:pt x="137" y="293"/>
                    </a:cubicBezTo>
                    <a:close/>
                    <a:moveTo>
                      <a:pt x="309" y="421"/>
                    </a:moveTo>
                    <a:cubicBezTo>
                      <a:pt x="309" y="149"/>
                      <a:pt x="309" y="149"/>
                      <a:pt x="309" y="149"/>
                    </a:cubicBezTo>
                    <a:cubicBezTo>
                      <a:pt x="315" y="147"/>
                      <a:pt x="315" y="147"/>
                      <a:pt x="321" y="145"/>
                    </a:cubicBezTo>
                    <a:cubicBezTo>
                      <a:pt x="444" y="293"/>
                      <a:pt x="444" y="293"/>
                      <a:pt x="444" y="293"/>
                    </a:cubicBezTo>
                    <a:cubicBezTo>
                      <a:pt x="436" y="305"/>
                      <a:pt x="431" y="319"/>
                      <a:pt x="431" y="334"/>
                    </a:cubicBezTo>
                    <a:cubicBezTo>
                      <a:pt x="431" y="343"/>
                      <a:pt x="433" y="352"/>
                      <a:pt x="436" y="360"/>
                    </a:cubicBezTo>
                    <a:cubicBezTo>
                      <a:pt x="335" y="434"/>
                      <a:pt x="335" y="434"/>
                      <a:pt x="335" y="434"/>
                    </a:cubicBezTo>
                    <a:cubicBezTo>
                      <a:pt x="328" y="428"/>
                      <a:pt x="319" y="423"/>
                      <a:pt x="309" y="4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6">
                <a:extLst>
                  <a:ext uri="{FF2B5EF4-FFF2-40B4-BE49-F238E27FC236}">
                    <a16:creationId xmlns:a16="http://schemas.microsoft.com/office/drawing/2014/main" id="{F111ABCA-9832-497A-A575-F012222C0AB8}"/>
                  </a:ext>
                </a:extLst>
              </p:cNvPr>
              <p:cNvSpPr>
                <a:spLocks noEditPoints="1"/>
              </p:cNvSpPr>
              <p:nvPr/>
            </p:nvSpPr>
            <p:spPr bwMode="auto">
              <a:xfrm>
                <a:off x="892941" y="2650701"/>
                <a:ext cx="253211" cy="233391"/>
              </a:xfrm>
              <a:custGeom>
                <a:avLst/>
                <a:gdLst>
                  <a:gd name="T0" fmla="*/ 481 w 1008"/>
                  <a:gd name="T1" fmla="*/ 13 h 929"/>
                  <a:gd name="T2" fmla="*/ 12 w 1008"/>
                  <a:gd name="T3" fmla="*/ 532 h 929"/>
                  <a:gd name="T4" fmla="*/ 16 w 1008"/>
                  <a:gd name="T5" fmla="*/ 577 h 929"/>
                  <a:gd name="T6" fmla="*/ 486 w 1008"/>
                  <a:gd name="T7" fmla="*/ 921 h 929"/>
                  <a:gd name="T8" fmla="*/ 521 w 1008"/>
                  <a:gd name="T9" fmla="*/ 921 h 929"/>
                  <a:gd name="T10" fmla="*/ 991 w 1008"/>
                  <a:gd name="T11" fmla="*/ 577 h 929"/>
                  <a:gd name="T12" fmla="*/ 996 w 1008"/>
                  <a:gd name="T13" fmla="*/ 532 h 929"/>
                  <a:gd name="T14" fmla="*/ 526 w 1008"/>
                  <a:gd name="T15" fmla="*/ 13 h 929"/>
                  <a:gd name="T16" fmla="*/ 481 w 1008"/>
                  <a:gd name="T17" fmla="*/ 13 h 929"/>
                  <a:gd name="T18" fmla="*/ 88 w 1008"/>
                  <a:gd name="T19" fmla="*/ 538 h 929"/>
                  <a:gd name="T20" fmla="*/ 495 w 1008"/>
                  <a:gd name="T21" fmla="*/ 88 h 929"/>
                  <a:gd name="T22" fmla="*/ 512 w 1008"/>
                  <a:gd name="T23" fmla="*/ 88 h 929"/>
                  <a:gd name="T24" fmla="*/ 920 w 1008"/>
                  <a:gd name="T25" fmla="*/ 538 h 929"/>
                  <a:gd name="T26" fmla="*/ 918 w 1008"/>
                  <a:gd name="T27" fmla="*/ 556 h 929"/>
                  <a:gd name="T28" fmla="*/ 511 w 1008"/>
                  <a:gd name="T29" fmla="*/ 854 h 929"/>
                  <a:gd name="T30" fmla="*/ 496 w 1008"/>
                  <a:gd name="T31" fmla="*/ 854 h 929"/>
                  <a:gd name="T32" fmla="*/ 90 w 1008"/>
                  <a:gd name="T33" fmla="*/ 556 h 929"/>
                  <a:gd name="T34" fmla="*/ 88 w 1008"/>
                  <a:gd name="T35" fmla="*/ 5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8" h="929">
                    <a:moveTo>
                      <a:pt x="481" y="13"/>
                    </a:moveTo>
                    <a:cubicBezTo>
                      <a:pt x="12" y="532"/>
                      <a:pt x="12" y="532"/>
                      <a:pt x="12" y="532"/>
                    </a:cubicBezTo>
                    <a:cubicBezTo>
                      <a:pt x="0" y="545"/>
                      <a:pt x="2" y="566"/>
                      <a:pt x="16" y="577"/>
                    </a:cubicBezTo>
                    <a:cubicBezTo>
                      <a:pt x="486" y="921"/>
                      <a:pt x="486" y="921"/>
                      <a:pt x="486" y="921"/>
                    </a:cubicBezTo>
                    <a:cubicBezTo>
                      <a:pt x="496" y="929"/>
                      <a:pt x="511" y="929"/>
                      <a:pt x="521" y="921"/>
                    </a:cubicBezTo>
                    <a:cubicBezTo>
                      <a:pt x="991" y="577"/>
                      <a:pt x="991" y="577"/>
                      <a:pt x="991" y="577"/>
                    </a:cubicBezTo>
                    <a:cubicBezTo>
                      <a:pt x="1006" y="566"/>
                      <a:pt x="1008" y="545"/>
                      <a:pt x="996" y="532"/>
                    </a:cubicBezTo>
                    <a:cubicBezTo>
                      <a:pt x="526" y="13"/>
                      <a:pt x="526" y="13"/>
                      <a:pt x="526" y="13"/>
                    </a:cubicBezTo>
                    <a:cubicBezTo>
                      <a:pt x="514" y="0"/>
                      <a:pt x="493" y="0"/>
                      <a:pt x="481" y="13"/>
                    </a:cubicBezTo>
                    <a:close/>
                    <a:moveTo>
                      <a:pt x="88" y="538"/>
                    </a:moveTo>
                    <a:cubicBezTo>
                      <a:pt x="495" y="88"/>
                      <a:pt x="495" y="88"/>
                      <a:pt x="495" y="88"/>
                    </a:cubicBezTo>
                    <a:cubicBezTo>
                      <a:pt x="499" y="83"/>
                      <a:pt x="508" y="83"/>
                      <a:pt x="512" y="88"/>
                    </a:cubicBezTo>
                    <a:cubicBezTo>
                      <a:pt x="920" y="538"/>
                      <a:pt x="920" y="538"/>
                      <a:pt x="920" y="538"/>
                    </a:cubicBezTo>
                    <a:cubicBezTo>
                      <a:pt x="924" y="543"/>
                      <a:pt x="924" y="551"/>
                      <a:pt x="918" y="556"/>
                    </a:cubicBezTo>
                    <a:cubicBezTo>
                      <a:pt x="511" y="854"/>
                      <a:pt x="511" y="854"/>
                      <a:pt x="511" y="854"/>
                    </a:cubicBezTo>
                    <a:cubicBezTo>
                      <a:pt x="506" y="857"/>
                      <a:pt x="501" y="857"/>
                      <a:pt x="496" y="854"/>
                    </a:cubicBezTo>
                    <a:cubicBezTo>
                      <a:pt x="90" y="556"/>
                      <a:pt x="90" y="556"/>
                      <a:pt x="90" y="556"/>
                    </a:cubicBezTo>
                    <a:cubicBezTo>
                      <a:pt x="84" y="551"/>
                      <a:pt x="83" y="543"/>
                      <a:pt x="88"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30" name="Straight Arrow Connector 166">
              <a:extLst>
                <a:ext uri="{FF2B5EF4-FFF2-40B4-BE49-F238E27FC236}">
                  <a16:creationId xmlns:a16="http://schemas.microsoft.com/office/drawing/2014/main" id="{222F89EC-4966-4DDD-9868-06EB96E5C0F9}"/>
                </a:ext>
              </a:extLst>
            </p:cNvPr>
            <p:cNvCxnSpPr/>
            <p:nvPr/>
          </p:nvCxnSpPr>
          <p:spPr>
            <a:xfrm flipH="1">
              <a:off x="1376464" y="2703197"/>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67">
              <a:extLst>
                <a:ext uri="{FF2B5EF4-FFF2-40B4-BE49-F238E27FC236}">
                  <a16:creationId xmlns:a16="http://schemas.microsoft.com/office/drawing/2014/main" id="{92386A05-10E0-40F5-AFAD-A3E4C9FA93E1}"/>
                </a:ext>
              </a:extLst>
            </p:cNvPr>
            <p:cNvCxnSpPr/>
            <p:nvPr/>
          </p:nvCxnSpPr>
          <p:spPr>
            <a:xfrm rot="16200000" flipH="1">
              <a:off x="1865129" y="2699135"/>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68">
              <a:extLst>
                <a:ext uri="{FF2B5EF4-FFF2-40B4-BE49-F238E27FC236}">
                  <a16:creationId xmlns:a16="http://schemas.microsoft.com/office/drawing/2014/main" id="{7B7DC8A4-E25A-4C6E-BBC8-1D315202498D}"/>
                </a:ext>
              </a:extLst>
            </p:cNvPr>
            <p:cNvCxnSpPr/>
            <p:nvPr/>
          </p:nvCxnSpPr>
          <p:spPr>
            <a:xfrm>
              <a:off x="1376464" y="3065155"/>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69">
              <a:extLst>
                <a:ext uri="{FF2B5EF4-FFF2-40B4-BE49-F238E27FC236}">
                  <a16:creationId xmlns:a16="http://schemas.microsoft.com/office/drawing/2014/main" id="{C6E3BC6A-92E8-4190-A2DD-BBE7E78E145E}"/>
                </a:ext>
              </a:extLst>
            </p:cNvPr>
            <p:cNvCxnSpPr/>
            <p:nvPr/>
          </p:nvCxnSpPr>
          <p:spPr>
            <a:xfrm rot="5400000">
              <a:off x="1865129" y="3061093"/>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2" name="Group 178">
            <a:extLst>
              <a:ext uri="{FF2B5EF4-FFF2-40B4-BE49-F238E27FC236}">
                <a16:creationId xmlns:a16="http://schemas.microsoft.com/office/drawing/2014/main" id="{D9B0A9FC-7A62-4259-A009-340D57D1D484}"/>
              </a:ext>
            </a:extLst>
          </p:cNvPr>
          <p:cNvGrpSpPr/>
          <p:nvPr/>
        </p:nvGrpSpPr>
        <p:grpSpPr>
          <a:xfrm>
            <a:off x="2007374" y="4447934"/>
            <a:ext cx="721201" cy="995602"/>
            <a:chOff x="2729739" y="776840"/>
            <a:chExt cx="313864" cy="433282"/>
          </a:xfrm>
          <a:solidFill>
            <a:srgbClr val="2985BA"/>
          </a:solidFill>
        </p:grpSpPr>
        <p:sp>
          <p:nvSpPr>
            <p:cNvPr id="143" name="Freeform 47">
              <a:extLst>
                <a:ext uri="{FF2B5EF4-FFF2-40B4-BE49-F238E27FC236}">
                  <a16:creationId xmlns:a16="http://schemas.microsoft.com/office/drawing/2014/main" id="{7D0C55E6-9152-4EAD-AC1C-673A19FA4D1B}"/>
                </a:ext>
              </a:extLst>
            </p:cNvPr>
            <p:cNvSpPr>
              <a:spLocks noEditPoints="1"/>
            </p:cNvSpPr>
            <p:nvPr/>
          </p:nvSpPr>
          <p:spPr bwMode="auto">
            <a:xfrm>
              <a:off x="2729739" y="776840"/>
              <a:ext cx="313864" cy="420074"/>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Rectangle 48">
              <a:extLst>
                <a:ext uri="{FF2B5EF4-FFF2-40B4-BE49-F238E27FC236}">
                  <a16:creationId xmlns:a16="http://schemas.microsoft.com/office/drawing/2014/main" id="{57B73603-991F-4146-B2CF-4B16A860F127}"/>
                </a:ext>
              </a:extLst>
            </p:cNvPr>
            <p:cNvSpPr>
              <a:spLocks noChangeArrowheads="1"/>
            </p:cNvSpPr>
            <p:nvPr/>
          </p:nvSpPr>
          <p:spPr bwMode="auto">
            <a:xfrm>
              <a:off x="2843642" y="1196914"/>
              <a:ext cx="32544" cy="13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49">
              <a:extLst>
                <a:ext uri="{FF2B5EF4-FFF2-40B4-BE49-F238E27FC236}">
                  <a16:creationId xmlns:a16="http://schemas.microsoft.com/office/drawing/2014/main" id="{BE52CAFE-CDCC-461B-8741-E853BD44A964}"/>
                </a:ext>
              </a:extLst>
            </p:cNvPr>
            <p:cNvSpPr>
              <a:spLocks noChangeArrowheads="1"/>
            </p:cNvSpPr>
            <p:nvPr/>
          </p:nvSpPr>
          <p:spPr bwMode="auto">
            <a:xfrm>
              <a:off x="2897156" y="1196914"/>
              <a:ext cx="32544" cy="13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7" name="Group 194">
            <a:extLst>
              <a:ext uri="{FF2B5EF4-FFF2-40B4-BE49-F238E27FC236}">
                <a16:creationId xmlns:a16="http://schemas.microsoft.com/office/drawing/2014/main" id="{2CD982E9-A4B9-4A90-BC12-9D990F696EC1}"/>
              </a:ext>
            </a:extLst>
          </p:cNvPr>
          <p:cNvGrpSpPr/>
          <p:nvPr/>
        </p:nvGrpSpPr>
        <p:grpSpPr>
          <a:xfrm>
            <a:off x="8847619" y="4352866"/>
            <a:ext cx="668629" cy="369457"/>
            <a:chOff x="12493625" y="-298450"/>
            <a:chExt cx="10480675" cy="5791201"/>
          </a:xfrm>
          <a:solidFill>
            <a:srgbClr val="1D86BD"/>
          </a:solidFill>
        </p:grpSpPr>
        <p:sp>
          <p:nvSpPr>
            <p:cNvPr id="158" name="Freeform 5">
              <a:extLst>
                <a:ext uri="{FF2B5EF4-FFF2-40B4-BE49-F238E27FC236}">
                  <a16:creationId xmlns:a16="http://schemas.microsoft.com/office/drawing/2014/main" id="{F44656C1-465E-4B6F-AB30-309C205A1C34}"/>
                </a:ext>
              </a:extLst>
            </p:cNvPr>
            <p:cNvSpPr>
              <a:spLocks noEditPoints="1"/>
            </p:cNvSpPr>
            <p:nvPr/>
          </p:nvSpPr>
          <p:spPr bwMode="auto">
            <a:xfrm>
              <a:off x="13830300" y="-298450"/>
              <a:ext cx="7831138" cy="5257800"/>
            </a:xfrm>
            <a:custGeom>
              <a:avLst/>
              <a:gdLst>
                <a:gd name="T0" fmla="*/ 70 w 2086"/>
                <a:gd name="T1" fmla="*/ 1399 h 1399"/>
                <a:gd name="T2" fmla="*/ 2017 w 2086"/>
                <a:gd name="T3" fmla="*/ 1399 h 1399"/>
                <a:gd name="T4" fmla="*/ 2086 w 2086"/>
                <a:gd name="T5" fmla="*/ 1329 h 1399"/>
                <a:gd name="T6" fmla="*/ 2086 w 2086"/>
                <a:gd name="T7" fmla="*/ 70 h 1399"/>
                <a:gd name="T8" fmla="*/ 2017 w 2086"/>
                <a:gd name="T9" fmla="*/ 0 h 1399"/>
                <a:gd name="T10" fmla="*/ 70 w 2086"/>
                <a:gd name="T11" fmla="*/ 0 h 1399"/>
                <a:gd name="T12" fmla="*/ 0 w 2086"/>
                <a:gd name="T13" fmla="*/ 70 h 1399"/>
                <a:gd name="T14" fmla="*/ 0 w 2086"/>
                <a:gd name="T15" fmla="*/ 1329 h 1399"/>
                <a:gd name="T16" fmla="*/ 70 w 2086"/>
                <a:gd name="T17" fmla="*/ 1399 h 1399"/>
                <a:gd name="T18" fmla="*/ 137 w 2086"/>
                <a:gd name="T19" fmla="*/ 143 h 1399"/>
                <a:gd name="T20" fmla="*/ 1948 w 2086"/>
                <a:gd name="T21" fmla="*/ 143 h 1399"/>
                <a:gd name="T22" fmla="*/ 1948 w 2086"/>
                <a:gd name="T23" fmla="*/ 1251 h 1399"/>
                <a:gd name="T24" fmla="*/ 137 w 2086"/>
                <a:gd name="T25" fmla="*/ 1251 h 1399"/>
                <a:gd name="T26" fmla="*/ 137 w 2086"/>
                <a:gd name="T27" fmla="*/ 143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6" h="1399">
                  <a:moveTo>
                    <a:pt x="70" y="1399"/>
                  </a:moveTo>
                  <a:cubicBezTo>
                    <a:pt x="2017" y="1399"/>
                    <a:pt x="2017" y="1399"/>
                    <a:pt x="2017" y="1399"/>
                  </a:cubicBezTo>
                  <a:cubicBezTo>
                    <a:pt x="2058" y="1399"/>
                    <a:pt x="2086" y="1371"/>
                    <a:pt x="2086" y="1329"/>
                  </a:cubicBezTo>
                  <a:cubicBezTo>
                    <a:pt x="2086" y="119"/>
                    <a:pt x="2086" y="70"/>
                    <a:pt x="2086" y="70"/>
                  </a:cubicBezTo>
                  <a:cubicBezTo>
                    <a:pt x="2086" y="28"/>
                    <a:pt x="2058" y="0"/>
                    <a:pt x="2017" y="0"/>
                  </a:cubicBezTo>
                  <a:cubicBezTo>
                    <a:pt x="70" y="0"/>
                    <a:pt x="70" y="0"/>
                    <a:pt x="70" y="0"/>
                  </a:cubicBezTo>
                  <a:cubicBezTo>
                    <a:pt x="35" y="0"/>
                    <a:pt x="0" y="28"/>
                    <a:pt x="0" y="70"/>
                  </a:cubicBezTo>
                  <a:cubicBezTo>
                    <a:pt x="0" y="1280"/>
                    <a:pt x="0" y="1329"/>
                    <a:pt x="0" y="1329"/>
                  </a:cubicBezTo>
                  <a:cubicBezTo>
                    <a:pt x="0" y="1371"/>
                    <a:pt x="35" y="1399"/>
                    <a:pt x="70" y="1399"/>
                  </a:cubicBezTo>
                  <a:close/>
                  <a:moveTo>
                    <a:pt x="137" y="143"/>
                  </a:moveTo>
                  <a:cubicBezTo>
                    <a:pt x="1948" y="143"/>
                    <a:pt x="1948" y="143"/>
                    <a:pt x="1948" y="143"/>
                  </a:cubicBezTo>
                  <a:cubicBezTo>
                    <a:pt x="1948" y="1251"/>
                    <a:pt x="1948" y="1251"/>
                    <a:pt x="1948" y="1251"/>
                  </a:cubicBezTo>
                  <a:cubicBezTo>
                    <a:pt x="137" y="1251"/>
                    <a:pt x="137" y="1251"/>
                    <a:pt x="137" y="1251"/>
                  </a:cubicBezTo>
                  <a:lnTo>
                    <a:pt x="137"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6">
              <a:extLst>
                <a:ext uri="{FF2B5EF4-FFF2-40B4-BE49-F238E27FC236}">
                  <a16:creationId xmlns:a16="http://schemas.microsoft.com/office/drawing/2014/main" id="{470D89C7-56E0-4CA0-BB0B-C57B5C8DEC95}"/>
                </a:ext>
              </a:extLst>
            </p:cNvPr>
            <p:cNvSpPr>
              <a:spLocks/>
            </p:cNvSpPr>
            <p:nvPr/>
          </p:nvSpPr>
          <p:spPr bwMode="auto">
            <a:xfrm>
              <a:off x="12493625" y="5075238"/>
              <a:ext cx="10480675" cy="417513"/>
            </a:xfrm>
            <a:custGeom>
              <a:avLst/>
              <a:gdLst>
                <a:gd name="T0" fmla="*/ 0 w 2792"/>
                <a:gd name="T1" fmla="*/ 0 h 111"/>
                <a:gd name="T2" fmla="*/ 0 w 2792"/>
                <a:gd name="T3" fmla="*/ 68 h 111"/>
                <a:gd name="T4" fmla="*/ 91 w 2792"/>
                <a:gd name="T5" fmla="*/ 111 h 111"/>
                <a:gd name="T6" fmla="*/ 2701 w 2792"/>
                <a:gd name="T7" fmla="*/ 111 h 111"/>
                <a:gd name="T8" fmla="*/ 2792 w 2792"/>
                <a:gd name="T9" fmla="*/ 68 h 111"/>
                <a:gd name="T10" fmla="*/ 2792 w 2792"/>
                <a:gd name="T11" fmla="*/ 0 h 111"/>
                <a:gd name="T12" fmla="*/ 0 w 2792"/>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2792" h="111">
                  <a:moveTo>
                    <a:pt x="0" y="0"/>
                  </a:moveTo>
                  <a:cubicBezTo>
                    <a:pt x="0" y="68"/>
                    <a:pt x="0" y="68"/>
                    <a:pt x="0" y="68"/>
                  </a:cubicBezTo>
                  <a:cubicBezTo>
                    <a:pt x="0" y="68"/>
                    <a:pt x="63" y="111"/>
                    <a:pt x="91" y="111"/>
                  </a:cubicBezTo>
                  <a:cubicBezTo>
                    <a:pt x="2701" y="111"/>
                    <a:pt x="2701" y="111"/>
                    <a:pt x="2701" y="111"/>
                  </a:cubicBezTo>
                  <a:cubicBezTo>
                    <a:pt x="2729" y="111"/>
                    <a:pt x="2792" y="68"/>
                    <a:pt x="2792" y="68"/>
                  </a:cubicBezTo>
                  <a:cubicBezTo>
                    <a:pt x="2792" y="20"/>
                    <a:pt x="2792" y="5"/>
                    <a:pt x="279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75" name="Straight Arrow Connector 212">
            <a:extLst>
              <a:ext uri="{FF2B5EF4-FFF2-40B4-BE49-F238E27FC236}">
                <a16:creationId xmlns:a16="http://schemas.microsoft.com/office/drawing/2014/main" id="{587D9B4A-51F6-4219-A6C4-3C60B4C51AB8}"/>
              </a:ext>
            </a:extLst>
          </p:cNvPr>
          <p:cNvCxnSpPr>
            <a:cxnSpLocks/>
          </p:cNvCxnSpPr>
          <p:nvPr/>
        </p:nvCxnSpPr>
        <p:spPr>
          <a:xfrm flipV="1">
            <a:off x="3805174" y="2535661"/>
            <a:ext cx="2287199" cy="683122"/>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213">
            <a:extLst>
              <a:ext uri="{FF2B5EF4-FFF2-40B4-BE49-F238E27FC236}">
                <a16:creationId xmlns:a16="http://schemas.microsoft.com/office/drawing/2014/main" id="{1F0599F1-CF69-4F76-A5E3-BAB48B39D278}"/>
              </a:ext>
            </a:extLst>
          </p:cNvPr>
          <p:cNvCxnSpPr>
            <a:cxnSpLocks/>
          </p:cNvCxnSpPr>
          <p:nvPr/>
        </p:nvCxnSpPr>
        <p:spPr>
          <a:xfrm flipH="1" flipV="1">
            <a:off x="7474785" y="3086957"/>
            <a:ext cx="925776" cy="926707"/>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7" name="Group 214">
            <a:extLst>
              <a:ext uri="{FF2B5EF4-FFF2-40B4-BE49-F238E27FC236}">
                <a16:creationId xmlns:a16="http://schemas.microsoft.com/office/drawing/2014/main" id="{C76E4D92-D7DC-4FF6-B025-79F2A29E6B76}"/>
              </a:ext>
            </a:extLst>
          </p:cNvPr>
          <p:cNvGrpSpPr/>
          <p:nvPr/>
        </p:nvGrpSpPr>
        <p:grpSpPr>
          <a:xfrm>
            <a:off x="5536148" y="3829018"/>
            <a:ext cx="1368764" cy="464273"/>
            <a:chOff x="3637416" y="2034189"/>
            <a:chExt cx="753491" cy="255578"/>
          </a:xfrm>
          <a:solidFill>
            <a:srgbClr val="2985BA"/>
          </a:solidFill>
        </p:grpSpPr>
        <p:sp>
          <p:nvSpPr>
            <p:cNvPr id="178" name="Freeform 39">
              <a:extLst>
                <a:ext uri="{FF2B5EF4-FFF2-40B4-BE49-F238E27FC236}">
                  <a16:creationId xmlns:a16="http://schemas.microsoft.com/office/drawing/2014/main" id="{AF689FBB-621E-4A8E-A39C-ED5782C77C9C}"/>
                </a:ext>
              </a:extLst>
            </p:cNvPr>
            <p:cNvSpPr>
              <a:spLocks/>
            </p:cNvSpPr>
            <p:nvPr/>
          </p:nvSpPr>
          <p:spPr bwMode="auto">
            <a:xfrm>
              <a:off x="3637416" y="2135835"/>
              <a:ext cx="171995" cy="116519"/>
            </a:xfrm>
            <a:custGeom>
              <a:avLst/>
              <a:gdLst>
                <a:gd name="T0" fmla="*/ 2764 w 4356"/>
                <a:gd name="T1" fmla="*/ 1454 h 2951"/>
                <a:gd name="T2" fmla="*/ 2724 w 4356"/>
                <a:gd name="T3" fmla="*/ 1483 h 2951"/>
                <a:gd name="T4" fmla="*/ 2281 w 4356"/>
                <a:gd name="T5" fmla="*/ 1151 h 2951"/>
                <a:gd name="T6" fmla="*/ 2835 w 4356"/>
                <a:gd name="T7" fmla="*/ 749 h 2951"/>
                <a:gd name="T8" fmla="*/ 3864 w 4356"/>
                <a:gd name="T9" fmla="*/ 0 h 2951"/>
                <a:gd name="T10" fmla="*/ 483 w 4356"/>
                <a:gd name="T11" fmla="*/ 0 h 2951"/>
                <a:gd name="T12" fmla="*/ 1441 w 4356"/>
                <a:gd name="T13" fmla="*/ 694 h 2951"/>
                <a:gd name="T14" fmla="*/ 1441 w 4356"/>
                <a:gd name="T15" fmla="*/ 694 h 2951"/>
                <a:gd name="T16" fmla="*/ 1444 w 4356"/>
                <a:gd name="T17" fmla="*/ 696 h 2951"/>
                <a:gd name="T18" fmla="*/ 2617 w 4356"/>
                <a:gd name="T19" fmla="*/ 1561 h 2951"/>
                <a:gd name="T20" fmla="*/ 2487 w 4356"/>
                <a:gd name="T21" fmla="*/ 1655 h 2951"/>
                <a:gd name="T22" fmla="*/ 2165 w 4356"/>
                <a:gd name="T23" fmla="*/ 1887 h 2951"/>
                <a:gd name="T24" fmla="*/ 0 w 4356"/>
                <a:gd name="T25" fmla="*/ 310 h 2951"/>
                <a:gd name="T26" fmla="*/ 0 w 4356"/>
                <a:gd name="T27" fmla="*/ 2951 h 2951"/>
                <a:gd name="T28" fmla="*/ 4356 w 4356"/>
                <a:gd name="T29" fmla="*/ 2951 h 2951"/>
                <a:gd name="T30" fmla="*/ 4356 w 4356"/>
                <a:gd name="T31" fmla="*/ 301 h 2951"/>
                <a:gd name="T32" fmla="*/ 2764 w 4356"/>
                <a:gd name="T33" fmla="*/ 1454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6" h="2951">
                  <a:moveTo>
                    <a:pt x="2764" y="1454"/>
                  </a:moveTo>
                  <a:lnTo>
                    <a:pt x="2724" y="1483"/>
                  </a:lnTo>
                  <a:lnTo>
                    <a:pt x="2281" y="1151"/>
                  </a:lnTo>
                  <a:lnTo>
                    <a:pt x="2835" y="749"/>
                  </a:lnTo>
                  <a:lnTo>
                    <a:pt x="3864" y="0"/>
                  </a:lnTo>
                  <a:lnTo>
                    <a:pt x="483" y="0"/>
                  </a:lnTo>
                  <a:lnTo>
                    <a:pt x="1441" y="694"/>
                  </a:lnTo>
                  <a:lnTo>
                    <a:pt x="1441" y="694"/>
                  </a:lnTo>
                  <a:lnTo>
                    <a:pt x="1444" y="696"/>
                  </a:lnTo>
                  <a:lnTo>
                    <a:pt x="2617" y="1561"/>
                  </a:lnTo>
                  <a:lnTo>
                    <a:pt x="2487" y="1655"/>
                  </a:lnTo>
                  <a:lnTo>
                    <a:pt x="2165" y="1887"/>
                  </a:lnTo>
                  <a:lnTo>
                    <a:pt x="0" y="310"/>
                  </a:lnTo>
                  <a:lnTo>
                    <a:pt x="0" y="2951"/>
                  </a:lnTo>
                  <a:lnTo>
                    <a:pt x="4356" y="2951"/>
                  </a:lnTo>
                  <a:lnTo>
                    <a:pt x="4356" y="301"/>
                  </a:lnTo>
                  <a:lnTo>
                    <a:pt x="2764" y="1454"/>
                  </a:lnTo>
                  <a:close/>
                </a:path>
              </a:pathLst>
            </a:custGeom>
            <a:grp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Freeform 36">
              <a:extLst>
                <a:ext uri="{FF2B5EF4-FFF2-40B4-BE49-F238E27FC236}">
                  <a16:creationId xmlns:a16="http://schemas.microsoft.com/office/drawing/2014/main" id="{BEFABFF3-20FB-4D57-AFDE-6B44816C71F0}"/>
                </a:ext>
              </a:extLst>
            </p:cNvPr>
            <p:cNvSpPr>
              <a:spLocks/>
            </p:cNvSpPr>
            <p:nvPr/>
          </p:nvSpPr>
          <p:spPr bwMode="auto">
            <a:xfrm>
              <a:off x="4173349" y="2102104"/>
              <a:ext cx="217558" cy="183983"/>
            </a:xfrm>
            <a:custGeom>
              <a:avLst/>
              <a:gdLst>
                <a:gd name="T0" fmla="*/ 1175 w 1357"/>
                <a:gd name="T1" fmla="*/ 786 h 1148"/>
                <a:gd name="T2" fmla="*/ 1044 w 1357"/>
                <a:gd name="T3" fmla="*/ 843 h 1148"/>
                <a:gd name="T4" fmla="*/ 362 w 1357"/>
                <a:gd name="T5" fmla="*/ 552 h 1148"/>
                <a:gd name="T6" fmla="*/ 363 w 1357"/>
                <a:gd name="T7" fmla="*/ 544 h 1148"/>
                <a:gd name="T8" fmla="*/ 360 w 1357"/>
                <a:gd name="T9" fmla="*/ 516 h 1148"/>
                <a:gd name="T10" fmla="*/ 782 w 1357"/>
                <a:gd name="T11" fmla="*/ 303 h 1148"/>
                <a:gd name="T12" fmla="*/ 915 w 1357"/>
                <a:gd name="T13" fmla="*/ 362 h 1148"/>
                <a:gd name="T14" fmla="*/ 1096 w 1357"/>
                <a:gd name="T15" fmla="*/ 181 h 1148"/>
                <a:gd name="T16" fmla="*/ 915 w 1357"/>
                <a:gd name="T17" fmla="*/ 0 h 1148"/>
                <a:gd name="T18" fmla="*/ 733 w 1357"/>
                <a:gd name="T19" fmla="*/ 181 h 1148"/>
                <a:gd name="T20" fmla="*/ 739 w 1357"/>
                <a:gd name="T21" fmla="*/ 225 h 1148"/>
                <a:gd name="T22" fmla="*/ 324 w 1357"/>
                <a:gd name="T23" fmla="*/ 433 h 1148"/>
                <a:gd name="T24" fmla="*/ 181 w 1357"/>
                <a:gd name="T25" fmla="*/ 362 h 1148"/>
                <a:gd name="T26" fmla="*/ 0 w 1357"/>
                <a:gd name="T27" fmla="*/ 544 h 1148"/>
                <a:gd name="T28" fmla="*/ 181 w 1357"/>
                <a:gd name="T29" fmla="*/ 725 h 1148"/>
                <a:gd name="T30" fmla="*/ 335 w 1357"/>
                <a:gd name="T31" fmla="*/ 639 h 1148"/>
                <a:gd name="T32" fmla="*/ 1000 w 1357"/>
                <a:gd name="T33" fmla="*/ 922 h 1148"/>
                <a:gd name="T34" fmla="*/ 994 w 1357"/>
                <a:gd name="T35" fmla="*/ 967 h 1148"/>
                <a:gd name="T36" fmla="*/ 1175 w 1357"/>
                <a:gd name="T37" fmla="*/ 1148 h 1148"/>
                <a:gd name="T38" fmla="*/ 1357 w 1357"/>
                <a:gd name="T39" fmla="*/ 967 h 1148"/>
                <a:gd name="T40" fmla="*/ 1175 w 1357"/>
                <a:gd name="T41" fmla="*/ 786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7" h="1148">
                  <a:moveTo>
                    <a:pt x="1175" y="786"/>
                  </a:moveTo>
                  <a:cubicBezTo>
                    <a:pt x="1123" y="786"/>
                    <a:pt x="1077" y="808"/>
                    <a:pt x="1044" y="843"/>
                  </a:cubicBezTo>
                  <a:cubicBezTo>
                    <a:pt x="362" y="552"/>
                    <a:pt x="362" y="552"/>
                    <a:pt x="362" y="552"/>
                  </a:cubicBezTo>
                  <a:cubicBezTo>
                    <a:pt x="362" y="549"/>
                    <a:pt x="363" y="547"/>
                    <a:pt x="363" y="544"/>
                  </a:cubicBezTo>
                  <a:cubicBezTo>
                    <a:pt x="363" y="534"/>
                    <a:pt x="361" y="525"/>
                    <a:pt x="360" y="516"/>
                  </a:cubicBezTo>
                  <a:cubicBezTo>
                    <a:pt x="782" y="303"/>
                    <a:pt x="782" y="303"/>
                    <a:pt x="782" y="303"/>
                  </a:cubicBezTo>
                  <a:cubicBezTo>
                    <a:pt x="815" y="339"/>
                    <a:pt x="862" y="362"/>
                    <a:pt x="915" y="362"/>
                  </a:cubicBezTo>
                  <a:cubicBezTo>
                    <a:pt x="1015" y="362"/>
                    <a:pt x="1096" y="281"/>
                    <a:pt x="1096" y="181"/>
                  </a:cubicBezTo>
                  <a:cubicBezTo>
                    <a:pt x="1096" y="81"/>
                    <a:pt x="1015" y="0"/>
                    <a:pt x="915" y="0"/>
                  </a:cubicBezTo>
                  <a:cubicBezTo>
                    <a:pt x="815" y="0"/>
                    <a:pt x="733" y="81"/>
                    <a:pt x="733" y="181"/>
                  </a:cubicBezTo>
                  <a:cubicBezTo>
                    <a:pt x="733" y="196"/>
                    <a:pt x="736" y="211"/>
                    <a:pt x="739" y="225"/>
                  </a:cubicBezTo>
                  <a:cubicBezTo>
                    <a:pt x="324" y="433"/>
                    <a:pt x="324" y="433"/>
                    <a:pt x="324" y="433"/>
                  </a:cubicBezTo>
                  <a:cubicBezTo>
                    <a:pt x="291" y="391"/>
                    <a:pt x="240" y="362"/>
                    <a:pt x="181" y="362"/>
                  </a:cubicBezTo>
                  <a:cubicBezTo>
                    <a:pt x="81" y="362"/>
                    <a:pt x="0" y="444"/>
                    <a:pt x="0" y="544"/>
                  </a:cubicBezTo>
                  <a:cubicBezTo>
                    <a:pt x="0" y="644"/>
                    <a:pt x="81" y="725"/>
                    <a:pt x="181" y="725"/>
                  </a:cubicBezTo>
                  <a:cubicBezTo>
                    <a:pt x="246" y="725"/>
                    <a:pt x="303" y="691"/>
                    <a:pt x="335" y="639"/>
                  </a:cubicBezTo>
                  <a:cubicBezTo>
                    <a:pt x="1000" y="922"/>
                    <a:pt x="1000" y="922"/>
                    <a:pt x="1000" y="922"/>
                  </a:cubicBezTo>
                  <a:cubicBezTo>
                    <a:pt x="997" y="936"/>
                    <a:pt x="994" y="951"/>
                    <a:pt x="994" y="967"/>
                  </a:cubicBezTo>
                  <a:cubicBezTo>
                    <a:pt x="994" y="1067"/>
                    <a:pt x="1075" y="1148"/>
                    <a:pt x="1175" y="1148"/>
                  </a:cubicBezTo>
                  <a:cubicBezTo>
                    <a:pt x="1275" y="1148"/>
                    <a:pt x="1357" y="1067"/>
                    <a:pt x="1357" y="967"/>
                  </a:cubicBezTo>
                  <a:cubicBezTo>
                    <a:pt x="1357" y="867"/>
                    <a:pt x="1275" y="786"/>
                    <a:pt x="1175" y="786"/>
                  </a:cubicBezTo>
                  <a:close/>
                </a:path>
              </a:pathLst>
            </a:custGeom>
            <a:grp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Freeform 5">
              <a:extLst>
                <a:ext uri="{FF2B5EF4-FFF2-40B4-BE49-F238E27FC236}">
                  <a16:creationId xmlns:a16="http://schemas.microsoft.com/office/drawing/2014/main" id="{5AE40CED-383E-477B-AA13-FB648B143C0D}"/>
                </a:ext>
              </a:extLst>
            </p:cNvPr>
            <p:cNvSpPr>
              <a:spLocks noEditPoints="1"/>
            </p:cNvSpPr>
            <p:nvPr/>
          </p:nvSpPr>
          <p:spPr bwMode="auto">
            <a:xfrm>
              <a:off x="3891451" y="2034189"/>
              <a:ext cx="199858" cy="255578"/>
            </a:xfrm>
            <a:custGeom>
              <a:avLst/>
              <a:gdLst>
                <a:gd name="T0" fmla="*/ 3508 w 4833"/>
                <a:gd name="T1" fmla="*/ 0 h 6182"/>
                <a:gd name="T2" fmla="*/ 202 w 4833"/>
                <a:gd name="T3" fmla="*/ 58 h 6182"/>
                <a:gd name="T4" fmla="*/ 53 w 4833"/>
                <a:gd name="T5" fmla="*/ 221 h 6182"/>
                <a:gd name="T6" fmla="*/ 0 w 4833"/>
                <a:gd name="T7" fmla="*/ 5793 h 6182"/>
                <a:gd name="T8" fmla="*/ 103 w 4833"/>
                <a:gd name="T9" fmla="*/ 6029 h 6182"/>
                <a:gd name="T10" fmla="*/ 270 w 4833"/>
                <a:gd name="T11" fmla="*/ 6137 h 6182"/>
                <a:gd name="T12" fmla="*/ 4468 w 4833"/>
                <a:gd name="T13" fmla="*/ 6177 h 6182"/>
                <a:gd name="T14" fmla="*/ 4690 w 4833"/>
                <a:gd name="T15" fmla="*/ 6081 h 6182"/>
                <a:gd name="T16" fmla="*/ 4801 w 4833"/>
                <a:gd name="T17" fmla="*/ 5911 h 6182"/>
                <a:gd name="T18" fmla="*/ 4781 w 4833"/>
                <a:gd name="T19" fmla="*/ 1139 h 6182"/>
                <a:gd name="T20" fmla="*/ 4470 w 4833"/>
                <a:gd name="T21" fmla="*/ 5769 h 6182"/>
                <a:gd name="T22" fmla="*/ 4338 w 4833"/>
                <a:gd name="T23" fmla="*/ 5889 h 6182"/>
                <a:gd name="T24" fmla="*/ 1409 w 4833"/>
                <a:gd name="T25" fmla="*/ 5869 h 6182"/>
                <a:gd name="T26" fmla="*/ 412 w 4833"/>
                <a:gd name="T27" fmla="*/ 5831 h 6182"/>
                <a:gd name="T28" fmla="*/ 345 w 4833"/>
                <a:gd name="T29" fmla="*/ 5754 h 6182"/>
                <a:gd name="T30" fmla="*/ 339 w 4833"/>
                <a:gd name="T31" fmla="*/ 411 h 6182"/>
                <a:gd name="T32" fmla="*/ 416 w 4833"/>
                <a:gd name="T33" fmla="*/ 345 h 6182"/>
                <a:gd name="T34" fmla="*/ 3423 w 4833"/>
                <a:gd name="T35" fmla="*/ 489 h 6182"/>
                <a:gd name="T36" fmla="*/ 3454 w 4833"/>
                <a:gd name="T37" fmla="*/ 1161 h 6182"/>
                <a:gd name="T38" fmla="*/ 3562 w 4833"/>
                <a:gd name="T39" fmla="*/ 1328 h 6182"/>
                <a:gd name="T40" fmla="*/ 4358 w 4833"/>
                <a:gd name="T41" fmla="*/ 1391 h 6182"/>
                <a:gd name="T42" fmla="*/ 1379 w 4833"/>
                <a:gd name="T43" fmla="*/ 2075 h 6182"/>
                <a:gd name="T44" fmla="*/ 1267 w 4833"/>
                <a:gd name="T45" fmla="*/ 1231 h 6182"/>
                <a:gd name="T46" fmla="*/ 1129 w 4833"/>
                <a:gd name="T47" fmla="*/ 1050 h 6182"/>
                <a:gd name="T48" fmla="*/ 1637 w 4833"/>
                <a:gd name="T49" fmla="*/ 874 h 6182"/>
                <a:gd name="T50" fmla="*/ 1454 w 4833"/>
                <a:gd name="T51" fmla="*/ 2558 h 6182"/>
                <a:gd name="T52" fmla="*/ 1431 w 4833"/>
                <a:gd name="T53" fmla="*/ 3773 h 6182"/>
                <a:gd name="T54" fmla="*/ 1454 w 4833"/>
                <a:gd name="T55" fmla="*/ 2558 h 6182"/>
                <a:gd name="T56" fmla="*/ 1443 w 4833"/>
                <a:gd name="T57" fmla="*/ 2755 h 6182"/>
                <a:gd name="T58" fmla="*/ 2416 w 4833"/>
                <a:gd name="T59" fmla="*/ 3753 h 6182"/>
                <a:gd name="T60" fmla="*/ 2304 w 4833"/>
                <a:gd name="T61" fmla="*/ 2909 h 6182"/>
                <a:gd name="T62" fmla="*/ 2166 w 4833"/>
                <a:gd name="T63" fmla="*/ 2728 h 6182"/>
                <a:gd name="T64" fmla="*/ 2674 w 4833"/>
                <a:gd name="T65" fmla="*/ 2551 h 6182"/>
                <a:gd name="T66" fmla="*/ 3457 w 4833"/>
                <a:gd name="T67" fmla="*/ 2558 h 6182"/>
                <a:gd name="T68" fmla="*/ 3434 w 4833"/>
                <a:gd name="T69" fmla="*/ 3773 h 6182"/>
                <a:gd name="T70" fmla="*/ 3457 w 4833"/>
                <a:gd name="T71" fmla="*/ 2558 h 6182"/>
                <a:gd name="T72" fmla="*/ 3445 w 4833"/>
                <a:gd name="T73" fmla="*/ 2755 h 6182"/>
                <a:gd name="T74" fmla="*/ 2492 w 4833"/>
                <a:gd name="T75" fmla="*/ 867 h 6182"/>
                <a:gd name="T76" fmla="*/ 2468 w 4833"/>
                <a:gd name="T77" fmla="*/ 2082 h 6182"/>
                <a:gd name="T78" fmla="*/ 2492 w 4833"/>
                <a:gd name="T79" fmla="*/ 867 h 6182"/>
                <a:gd name="T80" fmla="*/ 2480 w 4833"/>
                <a:gd name="T81" fmla="*/ 1064 h 6182"/>
                <a:gd name="T82" fmla="*/ 1454 w 4833"/>
                <a:gd name="T83" fmla="*/ 4236 h 6182"/>
                <a:gd name="T84" fmla="*/ 1431 w 4833"/>
                <a:gd name="T85" fmla="*/ 5451 h 6182"/>
                <a:gd name="T86" fmla="*/ 1454 w 4833"/>
                <a:gd name="T87" fmla="*/ 4236 h 6182"/>
                <a:gd name="T88" fmla="*/ 1443 w 4833"/>
                <a:gd name="T89" fmla="*/ 4433 h 6182"/>
                <a:gd name="T90" fmla="*/ 2491 w 4833"/>
                <a:gd name="T91" fmla="*/ 4236 h 6182"/>
                <a:gd name="T92" fmla="*/ 2469 w 4833"/>
                <a:gd name="T93" fmla="*/ 5451 h 6182"/>
                <a:gd name="T94" fmla="*/ 2491 w 4833"/>
                <a:gd name="T95" fmla="*/ 4236 h 6182"/>
                <a:gd name="T96" fmla="*/ 2480 w 4833"/>
                <a:gd name="T97" fmla="*/ 4433 h 6182"/>
                <a:gd name="T98" fmla="*/ 3483 w 4833"/>
                <a:gd name="T99" fmla="*/ 4229 h 6182"/>
                <a:gd name="T100" fmla="*/ 3381 w 4833"/>
                <a:gd name="T101" fmla="*/ 5430 h 6182"/>
                <a:gd name="T102" fmla="*/ 3269 w 4833"/>
                <a:gd name="T103" fmla="*/ 4587 h 6182"/>
                <a:gd name="T104" fmla="*/ 3131 w 4833"/>
                <a:gd name="T105" fmla="*/ 4405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33" h="6182">
                  <a:moveTo>
                    <a:pt x="4781" y="1139"/>
                  </a:moveTo>
                  <a:cubicBezTo>
                    <a:pt x="3621" y="45"/>
                    <a:pt x="3621" y="45"/>
                    <a:pt x="3621" y="45"/>
                  </a:cubicBezTo>
                  <a:cubicBezTo>
                    <a:pt x="3590" y="16"/>
                    <a:pt x="3550" y="0"/>
                    <a:pt x="3508" y="0"/>
                  </a:cubicBezTo>
                  <a:cubicBezTo>
                    <a:pt x="377" y="0"/>
                    <a:pt x="377" y="0"/>
                    <a:pt x="377" y="0"/>
                  </a:cubicBezTo>
                  <a:cubicBezTo>
                    <a:pt x="255" y="33"/>
                    <a:pt x="255" y="33"/>
                    <a:pt x="255" y="33"/>
                  </a:cubicBezTo>
                  <a:cubicBezTo>
                    <a:pt x="236" y="38"/>
                    <a:pt x="218" y="47"/>
                    <a:pt x="202" y="58"/>
                  </a:cubicBezTo>
                  <a:cubicBezTo>
                    <a:pt x="141" y="103"/>
                    <a:pt x="141" y="103"/>
                    <a:pt x="141" y="103"/>
                  </a:cubicBezTo>
                  <a:cubicBezTo>
                    <a:pt x="123" y="115"/>
                    <a:pt x="108" y="131"/>
                    <a:pt x="97" y="150"/>
                  </a:cubicBezTo>
                  <a:cubicBezTo>
                    <a:pt x="53" y="221"/>
                    <a:pt x="53" y="221"/>
                    <a:pt x="53" y="221"/>
                  </a:cubicBezTo>
                  <a:cubicBezTo>
                    <a:pt x="44" y="236"/>
                    <a:pt x="37" y="252"/>
                    <a:pt x="33" y="270"/>
                  </a:cubicBezTo>
                  <a:cubicBezTo>
                    <a:pt x="1" y="406"/>
                    <a:pt x="1" y="406"/>
                    <a:pt x="1" y="406"/>
                  </a:cubicBezTo>
                  <a:cubicBezTo>
                    <a:pt x="0" y="5793"/>
                    <a:pt x="0" y="5793"/>
                    <a:pt x="0" y="5793"/>
                  </a:cubicBezTo>
                  <a:cubicBezTo>
                    <a:pt x="33" y="5914"/>
                    <a:pt x="33" y="5914"/>
                    <a:pt x="33" y="5914"/>
                  </a:cubicBezTo>
                  <a:cubicBezTo>
                    <a:pt x="38" y="5933"/>
                    <a:pt x="47" y="5951"/>
                    <a:pt x="58" y="5967"/>
                  </a:cubicBezTo>
                  <a:cubicBezTo>
                    <a:pt x="103" y="6029"/>
                    <a:pt x="103" y="6029"/>
                    <a:pt x="103" y="6029"/>
                  </a:cubicBezTo>
                  <a:cubicBezTo>
                    <a:pt x="116" y="6047"/>
                    <a:pt x="132" y="6062"/>
                    <a:pt x="150" y="6073"/>
                  </a:cubicBezTo>
                  <a:cubicBezTo>
                    <a:pt x="221" y="6117"/>
                    <a:pt x="221" y="6117"/>
                    <a:pt x="221" y="6117"/>
                  </a:cubicBezTo>
                  <a:cubicBezTo>
                    <a:pt x="236" y="6126"/>
                    <a:pt x="253" y="6133"/>
                    <a:pt x="270" y="6137"/>
                  </a:cubicBezTo>
                  <a:cubicBezTo>
                    <a:pt x="406" y="6169"/>
                    <a:pt x="406" y="6169"/>
                    <a:pt x="406" y="6169"/>
                  </a:cubicBezTo>
                  <a:cubicBezTo>
                    <a:pt x="4426" y="6182"/>
                    <a:pt x="4426" y="6182"/>
                    <a:pt x="4426" y="6182"/>
                  </a:cubicBezTo>
                  <a:cubicBezTo>
                    <a:pt x="4440" y="6182"/>
                    <a:pt x="4454" y="6180"/>
                    <a:pt x="4468" y="6177"/>
                  </a:cubicBezTo>
                  <a:cubicBezTo>
                    <a:pt x="4572" y="6149"/>
                    <a:pt x="4572" y="6149"/>
                    <a:pt x="4572" y="6149"/>
                  </a:cubicBezTo>
                  <a:cubicBezTo>
                    <a:pt x="4589" y="6144"/>
                    <a:pt x="4605" y="6137"/>
                    <a:pt x="4620" y="6127"/>
                  </a:cubicBezTo>
                  <a:cubicBezTo>
                    <a:pt x="4690" y="6081"/>
                    <a:pt x="4690" y="6081"/>
                    <a:pt x="4690" y="6081"/>
                  </a:cubicBezTo>
                  <a:cubicBezTo>
                    <a:pt x="4710" y="6067"/>
                    <a:pt x="4726" y="6050"/>
                    <a:pt x="4739" y="6030"/>
                  </a:cubicBezTo>
                  <a:cubicBezTo>
                    <a:pt x="4780" y="5963"/>
                    <a:pt x="4780" y="5963"/>
                    <a:pt x="4780" y="5963"/>
                  </a:cubicBezTo>
                  <a:cubicBezTo>
                    <a:pt x="4790" y="5947"/>
                    <a:pt x="4797" y="5930"/>
                    <a:pt x="4801" y="5911"/>
                  </a:cubicBezTo>
                  <a:cubicBezTo>
                    <a:pt x="4833" y="5766"/>
                    <a:pt x="4833" y="5766"/>
                    <a:pt x="4833" y="5766"/>
                  </a:cubicBezTo>
                  <a:cubicBezTo>
                    <a:pt x="4833" y="1258"/>
                    <a:pt x="4833" y="1258"/>
                    <a:pt x="4833" y="1258"/>
                  </a:cubicBezTo>
                  <a:cubicBezTo>
                    <a:pt x="4833" y="1213"/>
                    <a:pt x="4814" y="1170"/>
                    <a:pt x="4781" y="1139"/>
                  </a:cubicBezTo>
                  <a:close/>
                  <a:moveTo>
                    <a:pt x="4523" y="5638"/>
                  </a:moveTo>
                  <a:cubicBezTo>
                    <a:pt x="4523" y="5669"/>
                    <a:pt x="4514" y="5699"/>
                    <a:pt x="4498" y="5725"/>
                  </a:cubicBezTo>
                  <a:cubicBezTo>
                    <a:pt x="4470" y="5769"/>
                    <a:pt x="4470" y="5769"/>
                    <a:pt x="4470" y="5769"/>
                  </a:cubicBezTo>
                  <a:cubicBezTo>
                    <a:pt x="4455" y="5794"/>
                    <a:pt x="4434" y="5814"/>
                    <a:pt x="4409" y="5828"/>
                  </a:cubicBezTo>
                  <a:cubicBezTo>
                    <a:pt x="4385" y="5841"/>
                    <a:pt x="4358" y="5847"/>
                    <a:pt x="4331" y="5847"/>
                  </a:cubicBezTo>
                  <a:cubicBezTo>
                    <a:pt x="4338" y="5889"/>
                    <a:pt x="4338" y="5889"/>
                    <a:pt x="4338" y="5889"/>
                  </a:cubicBezTo>
                  <a:cubicBezTo>
                    <a:pt x="4296" y="5865"/>
                    <a:pt x="4296" y="5865"/>
                    <a:pt x="4296" y="5865"/>
                  </a:cubicBezTo>
                  <a:cubicBezTo>
                    <a:pt x="1439" y="5865"/>
                    <a:pt x="1439" y="5865"/>
                    <a:pt x="1439" y="5865"/>
                  </a:cubicBezTo>
                  <a:cubicBezTo>
                    <a:pt x="1428" y="5865"/>
                    <a:pt x="1418" y="5866"/>
                    <a:pt x="1409" y="5869"/>
                  </a:cubicBezTo>
                  <a:cubicBezTo>
                    <a:pt x="1408" y="5868"/>
                    <a:pt x="1408" y="5868"/>
                    <a:pt x="1408" y="5868"/>
                  </a:cubicBezTo>
                  <a:cubicBezTo>
                    <a:pt x="516" y="5868"/>
                    <a:pt x="516" y="5868"/>
                    <a:pt x="516" y="5868"/>
                  </a:cubicBezTo>
                  <a:cubicBezTo>
                    <a:pt x="478" y="5868"/>
                    <a:pt x="441" y="5855"/>
                    <a:pt x="412" y="5831"/>
                  </a:cubicBezTo>
                  <a:cubicBezTo>
                    <a:pt x="391" y="5813"/>
                    <a:pt x="391" y="5813"/>
                    <a:pt x="391" y="5813"/>
                  </a:cubicBezTo>
                  <a:cubicBezTo>
                    <a:pt x="374" y="5800"/>
                    <a:pt x="361" y="5783"/>
                    <a:pt x="350" y="5765"/>
                  </a:cubicBezTo>
                  <a:cubicBezTo>
                    <a:pt x="345" y="5754"/>
                    <a:pt x="345" y="5754"/>
                    <a:pt x="345" y="5754"/>
                  </a:cubicBezTo>
                  <a:cubicBezTo>
                    <a:pt x="332" y="5730"/>
                    <a:pt x="325" y="5644"/>
                    <a:pt x="325" y="5617"/>
                  </a:cubicBezTo>
                  <a:cubicBezTo>
                    <a:pt x="302" y="516"/>
                    <a:pt x="302" y="516"/>
                    <a:pt x="302" y="516"/>
                  </a:cubicBezTo>
                  <a:cubicBezTo>
                    <a:pt x="302" y="478"/>
                    <a:pt x="315" y="441"/>
                    <a:pt x="339" y="411"/>
                  </a:cubicBezTo>
                  <a:cubicBezTo>
                    <a:pt x="356" y="390"/>
                    <a:pt x="356" y="390"/>
                    <a:pt x="356" y="390"/>
                  </a:cubicBezTo>
                  <a:cubicBezTo>
                    <a:pt x="370" y="374"/>
                    <a:pt x="387" y="360"/>
                    <a:pt x="405" y="350"/>
                  </a:cubicBezTo>
                  <a:cubicBezTo>
                    <a:pt x="416" y="345"/>
                    <a:pt x="416" y="345"/>
                    <a:pt x="416" y="345"/>
                  </a:cubicBezTo>
                  <a:cubicBezTo>
                    <a:pt x="440" y="332"/>
                    <a:pt x="467" y="325"/>
                    <a:pt x="494" y="325"/>
                  </a:cubicBezTo>
                  <a:cubicBezTo>
                    <a:pt x="3259" y="325"/>
                    <a:pt x="3259" y="325"/>
                    <a:pt x="3259" y="325"/>
                  </a:cubicBezTo>
                  <a:cubicBezTo>
                    <a:pt x="3349" y="325"/>
                    <a:pt x="3423" y="398"/>
                    <a:pt x="3423" y="489"/>
                  </a:cubicBezTo>
                  <a:cubicBezTo>
                    <a:pt x="3423" y="1006"/>
                    <a:pt x="3423" y="1006"/>
                    <a:pt x="3423" y="1006"/>
                  </a:cubicBezTo>
                  <a:cubicBezTo>
                    <a:pt x="3423" y="1019"/>
                    <a:pt x="3424" y="1031"/>
                    <a:pt x="3427" y="1043"/>
                  </a:cubicBezTo>
                  <a:cubicBezTo>
                    <a:pt x="3454" y="1161"/>
                    <a:pt x="3454" y="1161"/>
                    <a:pt x="3454" y="1161"/>
                  </a:cubicBezTo>
                  <a:cubicBezTo>
                    <a:pt x="3458" y="1179"/>
                    <a:pt x="3465" y="1195"/>
                    <a:pt x="3475" y="1211"/>
                  </a:cubicBezTo>
                  <a:cubicBezTo>
                    <a:pt x="3518" y="1282"/>
                    <a:pt x="3518" y="1282"/>
                    <a:pt x="3518" y="1282"/>
                  </a:cubicBezTo>
                  <a:cubicBezTo>
                    <a:pt x="3530" y="1300"/>
                    <a:pt x="3545" y="1316"/>
                    <a:pt x="3562" y="1328"/>
                  </a:cubicBezTo>
                  <a:cubicBezTo>
                    <a:pt x="3605" y="1359"/>
                    <a:pt x="3605" y="1359"/>
                    <a:pt x="3605" y="1359"/>
                  </a:cubicBezTo>
                  <a:cubicBezTo>
                    <a:pt x="3633" y="1380"/>
                    <a:pt x="3667" y="1391"/>
                    <a:pt x="3701" y="1391"/>
                  </a:cubicBezTo>
                  <a:cubicBezTo>
                    <a:pt x="4358" y="1391"/>
                    <a:pt x="4358" y="1391"/>
                    <a:pt x="4358" y="1391"/>
                  </a:cubicBezTo>
                  <a:cubicBezTo>
                    <a:pt x="4449" y="1391"/>
                    <a:pt x="4523" y="1464"/>
                    <a:pt x="4523" y="1555"/>
                  </a:cubicBezTo>
                  <a:lnTo>
                    <a:pt x="4523" y="5638"/>
                  </a:lnTo>
                  <a:close/>
                  <a:moveTo>
                    <a:pt x="1379" y="2075"/>
                  </a:moveTo>
                  <a:cubicBezTo>
                    <a:pt x="1379" y="1165"/>
                    <a:pt x="1379" y="1165"/>
                    <a:pt x="1379" y="1165"/>
                  </a:cubicBezTo>
                  <a:cubicBezTo>
                    <a:pt x="1365" y="1178"/>
                    <a:pt x="1348" y="1190"/>
                    <a:pt x="1329" y="1201"/>
                  </a:cubicBezTo>
                  <a:cubicBezTo>
                    <a:pt x="1309" y="1212"/>
                    <a:pt x="1289" y="1222"/>
                    <a:pt x="1267" y="1231"/>
                  </a:cubicBezTo>
                  <a:cubicBezTo>
                    <a:pt x="1245" y="1240"/>
                    <a:pt x="1222" y="1248"/>
                    <a:pt x="1199" y="1254"/>
                  </a:cubicBezTo>
                  <a:cubicBezTo>
                    <a:pt x="1175" y="1260"/>
                    <a:pt x="1152" y="1265"/>
                    <a:pt x="1129" y="1268"/>
                  </a:cubicBezTo>
                  <a:cubicBezTo>
                    <a:pt x="1129" y="1050"/>
                    <a:pt x="1129" y="1050"/>
                    <a:pt x="1129" y="1050"/>
                  </a:cubicBezTo>
                  <a:cubicBezTo>
                    <a:pt x="1196" y="1030"/>
                    <a:pt x="1260" y="1005"/>
                    <a:pt x="1319" y="975"/>
                  </a:cubicBezTo>
                  <a:cubicBezTo>
                    <a:pt x="1379" y="944"/>
                    <a:pt x="1432" y="910"/>
                    <a:pt x="1481" y="874"/>
                  </a:cubicBezTo>
                  <a:cubicBezTo>
                    <a:pt x="1637" y="874"/>
                    <a:pt x="1637" y="874"/>
                    <a:pt x="1637" y="874"/>
                  </a:cubicBezTo>
                  <a:cubicBezTo>
                    <a:pt x="1637" y="2075"/>
                    <a:pt x="1637" y="2075"/>
                    <a:pt x="1637" y="2075"/>
                  </a:cubicBezTo>
                  <a:lnTo>
                    <a:pt x="1379" y="2075"/>
                  </a:lnTo>
                  <a:close/>
                  <a:moveTo>
                    <a:pt x="1454" y="2558"/>
                  </a:moveTo>
                  <a:cubicBezTo>
                    <a:pt x="1311" y="2558"/>
                    <a:pt x="1201" y="2612"/>
                    <a:pt x="1125" y="2718"/>
                  </a:cubicBezTo>
                  <a:cubicBezTo>
                    <a:pt x="1050" y="2825"/>
                    <a:pt x="1012" y="2980"/>
                    <a:pt x="1012" y="3184"/>
                  </a:cubicBezTo>
                  <a:cubicBezTo>
                    <a:pt x="1012" y="3577"/>
                    <a:pt x="1152" y="3773"/>
                    <a:pt x="1431" y="3773"/>
                  </a:cubicBezTo>
                  <a:cubicBezTo>
                    <a:pt x="1571" y="3773"/>
                    <a:pt x="1678" y="3720"/>
                    <a:pt x="1752" y="3614"/>
                  </a:cubicBezTo>
                  <a:cubicBezTo>
                    <a:pt x="1827" y="3508"/>
                    <a:pt x="1864" y="3356"/>
                    <a:pt x="1864" y="3157"/>
                  </a:cubicBezTo>
                  <a:cubicBezTo>
                    <a:pt x="1864" y="2758"/>
                    <a:pt x="1728" y="2558"/>
                    <a:pt x="1454" y="2558"/>
                  </a:cubicBezTo>
                  <a:close/>
                  <a:moveTo>
                    <a:pt x="1440" y="3575"/>
                  </a:moveTo>
                  <a:cubicBezTo>
                    <a:pt x="1330" y="3575"/>
                    <a:pt x="1275" y="3442"/>
                    <a:pt x="1275" y="3178"/>
                  </a:cubicBezTo>
                  <a:cubicBezTo>
                    <a:pt x="1275" y="2896"/>
                    <a:pt x="1331" y="2755"/>
                    <a:pt x="1443" y="2755"/>
                  </a:cubicBezTo>
                  <a:cubicBezTo>
                    <a:pt x="1548" y="2755"/>
                    <a:pt x="1600" y="2892"/>
                    <a:pt x="1600" y="3165"/>
                  </a:cubicBezTo>
                  <a:cubicBezTo>
                    <a:pt x="1600" y="3438"/>
                    <a:pt x="1547" y="3575"/>
                    <a:pt x="1440" y="3575"/>
                  </a:cubicBezTo>
                  <a:close/>
                  <a:moveTo>
                    <a:pt x="2416" y="3753"/>
                  </a:moveTo>
                  <a:cubicBezTo>
                    <a:pt x="2416" y="2843"/>
                    <a:pt x="2416" y="2843"/>
                    <a:pt x="2416" y="2843"/>
                  </a:cubicBezTo>
                  <a:cubicBezTo>
                    <a:pt x="2402" y="2856"/>
                    <a:pt x="2385" y="2868"/>
                    <a:pt x="2366" y="2879"/>
                  </a:cubicBezTo>
                  <a:cubicBezTo>
                    <a:pt x="2346" y="2890"/>
                    <a:pt x="2326" y="2900"/>
                    <a:pt x="2304" y="2909"/>
                  </a:cubicBezTo>
                  <a:cubicBezTo>
                    <a:pt x="2282" y="2918"/>
                    <a:pt x="2259" y="2926"/>
                    <a:pt x="2236" y="2932"/>
                  </a:cubicBezTo>
                  <a:cubicBezTo>
                    <a:pt x="2212" y="2938"/>
                    <a:pt x="2189" y="2943"/>
                    <a:pt x="2166" y="2946"/>
                  </a:cubicBezTo>
                  <a:cubicBezTo>
                    <a:pt x="2166" y="2728"/>
                    <a:pt x="2166" y="2728"/>
                    <a:pt x="2166" y="2728"/>
                  </a:cubicBezTo>
                  <a:cubicBezTo>
                    <a:pt x="2233" y="2708"/>
                    <a:pt x="2297" y="2683"/>
                    <a:pt x="2356" y="2652"/>
                  </a:cubicBezTo>
                  <a:cubicBezTo>
                    <a:pt x="2416" y="2622"/>
                    <a:pt x="2470" y="2588"/>
                    <a:pt x="2518" y="2551"/>
                  </a:cubicBezTo>
                  <a:cubicBezTo>
                    <a:pt x="2674" y="2551"/>
                    <a:pt x="2674" y="2551"/>
                    <a:pt x="2674" y="2551"/>
                  </a:cubicBezTo>
                  <a:cubicBezTo>
                    <a:pt x="2674" y="3753"/>
                    <a:pt x="2674" y="3753"/>
                    <a:pt x="2674" y="3753"/>
                  </a:cubicBezTo>
                  <a:lnTo>
                    <a:pt x="2416" y="3753"/>
                  </a:lnTo>
                  <a:close/>
                  <a:moveTo>
                    <a:pt x="3457" y="2558"/>
                  </a:moveTo>
                  <a:cubicBezTo>
                    <a:pt x="3313" y="2558"/>
                    <a:pt x="3203" y="2612"/>
                    <a:pt x="3127" y="2718"/>
                  </a:cubicBezTo>
                  <a:cubicBezTo>
                    <a:pt x="3052" y="2825"/>
                    <a:pt x="3014" y="2980"/>
                    <a:pt x="3014" y="3184"/>
                  </a:cubicBezTo>
                  <a:cubicBezTo>
                    <a:pt x="3014" y="3577"/>
                    <a:pt x="3154" y="3773"/>
                    <a:pt x="3434" y="3773"/>
                  </a:cubicBezTo>
                  <a:cubicBezTo>
                    <a:pt x="3573" y="3773"/>
                    <a:pt x="3680" y="3720"/>
                    <a:pt x="3754" y="3614"/>
                  </a:cubicBezTo>
                  <a:cubicBezTo>
                    <a:pt x="3829" y="3508"/>
                    <a:pt x="3866" y="3356"/>
                    <a:pt x="3866" y="3157"/>
                  </a:cubicBezTo>
                  <a:cubicBezTo>
                    <a:pt x="3866" y="2758"/>
                    <a:pt x="3730" y="2558"/>
                    <a:pt x="3457" y="2558"/>
                  </a:cubicBezTo>
                  <a:close/>
                  <a:moveTo>
                    <a:pt x="3442" y="3575"/>
                  </a:moveTo>
                  <a:cubicBezTo>
                    <a:pt x="3332" y="3575"/>
                    <a:pt x="3277" y="3442"/>
                    <a:pt x="3277" y="3178"/>
                  </a:cubicBezTo>
                  <a:cubicBezTo>
                    <a:pt x="3277" y="2896"/>
                    <a:pt x="3333" y="2755"/>
                    <a:pt x="3445" y="2755"/>
                  </a:cubicBezTo>
                  <a:cubicBezTo>
                    <a:pt x="3550" y="2755"/>
                    <a:pt x="3602" y="2892"/>
                    <a:pt x="3602" y="3165"/>
                  </a:cubicBezTo>
                  <a:cubicBezTo>
                    <a:pt x="3602" y="3438"/>
                    <a:pt x="3549" y="3575"/>
                    <a:pt x="3442" y="3575"/>
                  </a:cubicBezTo>
                  <a:close/>
                  <a:moveTo>
                    <a:pt x="2492" y="867"/>
                  </a:moveTo>
                  <a:cubicBezTo>
                    <a:pt x="2348" y="867"/>
                    <a:pt x="2238" y="920"/>
                    <a:pt x="2162" y="1027"/>
                  </a:cubicBezTo>
                  <a:cubicBezTo>
                    <a:pt x="2087" y="1134"/>
                    <a:pt x="2049" y="1289"/>
                    <a:pt x="2049" y="1493"/>
                  </a:cubicBezTo>
                  <a:cubicBezTo>
                    <a:pt x="2049" y="1886"/>
                    <a:pt x="2189" y="2082"/>
                    <a:pt x="2468" y="2082"/>
                  </a:cubicBezTo>
                  <a:cubicBezTo>
                    <a:pt x="2608" y="2082"/>
                    <a:pt x="2715" y="2029"/>
                    <a:pt x="2789" y="1923"/>
                  </a:cubicBezTo>
                  <a:cubicBezTo>
                    <a:pt x="2864" y="1817"/>
                    <a:pt x="2901" y="1665"/>
                    <a:pt x="2901" y="1466"/>
                  </a:cubicBezTo>
                  <a:cubicBezTo>
                    <a:pt x="2901" y="1067"/>
                    <a:pt x="2765" y="867"/>
                    <a:pt x="2492" y="867"/>
                  </a:cubicBezTo>
                  <a:close/>
                  <a:moveTo>
                    <a:pt x="2477" y="1884"/>
                  </a:moveTo>
                  <a:cubicBezTo>
                    <a:pt x="2367" y="1884"/>
                    <a:pt x="2312" y="1751"/>
                    <a:pt x="2312" y="1486"/>
                  </a:cubicBezTo>
                  <a:cubicBezTo>
                    <a:pt x="2312" y="1205"/>
                    <a:pt x="2368" y="1064"/>
                    <a:pt x="2480" y="1064"/>
                  </a:cubicBezTo>
                  <a:cubicBezTo>
                    <a:pt x="2585" y="1064"/>
                    <a:pt x="2637" y="1201"/>
                    <a:pt x="2637" y="1474"/>
                  </a:cubicBezTo>
                  <a:cubicBezTo>
                    <a:pt x="2637" y="1747"/>
                    <a:pt x="2584" y="1884"/>
                    <a:pt x="2477" y="1884"/>
                  </a:cubicBezTo>
                  <a:close/>
                  <a:moveTo>
                    <a:pt x="1454" y="4236"/>
                  </a:moveTo>
                  <a:cubicBezTo>
                    <a:pt x="1311" y="4236"/>
                    <a:pt x="1201" y="4289"/>
                    <a:pt x="1125" y="4396"/>
                  </a:cubicBezTo>
                  <a:cubicBezTo>
                    <a:pt x="1050" y="4503"/>
                    <a:pt x="1012" y="4658"/>
                    <a:pt x="1012" y="4862"/>
                  </a:cubicBezTo>
                  <a:cubicBezTo>
                    <a:pt x="1012" y="5254"/>
                    <a:pt x="1152" y="5451"/>
                    <a:pt x="1431" y="5451"/>
                  </a:cubicBezTo>
                  <a:cubicBezTo>
                    <a:pt x="1571" y="5451"/>
                    <a:pt x="1678" y="5398"/>
                    <a:pt x="1752" y="5292"/>
                  </a:cubicBezTo>
                  <a:cubicBezTo>
                    <a:pt x="1827" y="5186"/>
                    <a:pt x="1864" y="5033"/>
                    <a:pt x="1864" y="4835"/>
                  </a:cubicBezTo>
                  <a:cubicBezTo>
                    <a:pt x="1864" y="4436"/>
                    <a:pt x="1728" y="4236"/>
                    <a:pt x="1454" y="4236"/>
                  </a:cubicBezTo>
                  <a:close/>
                  <a:moveTo>
                    <a:pt x="1440" y="5252"/>
                  </a:moveTo>
                  <a:cubicBezTo>
                    <a:pt x="1330" y="5252"/>
                    <a:pt x="1275" y="5120"/>
                    <a:pt x="1275" y="4855"/>
                  </a:cubicBezTo>
                  <a:cubicBezTo>
                    <a:pt x="1275" y="4574"/>
                    <a:pt x="1331" y="4433"/>
                    <a:pt x="1443" y="4433"/>
                  </a:cubicBezTo>
                  <a:cubicBezTo>
                    <a:pt x="1548" y="4433"/>
                    <a:pt x="1600" y="4570"/>
                    <a:pt x="1600" y="4843"/>
                  </a:cubicBezTo>
                  <a:cubicBezTo>
                    <a:pt x="1600" y="5116"/>
                    <a:pt x="1547" y="5252"/>
                    <a:pt x="1440" y="5252"/>
                  </a:cubicBezTo>
                  <a:close/>
                  <a:moveTo>
                    <a:pt x="2491" y="4236"/>
                  </a:moveTo>
                  <a:cubicBezTo>
                    <a:pt x="2348" y="4236"/>
                    <a:pt x="2238" y="4289"/>
                    <a:pt x="2163" y="4396"/>
                  </a:cubicBezTo>
                  <a:cubicBezTo>
                    <a:pt x="2087" y="4503"/>
                    <a:pt x="2049" y="4658"/>
                    <a:pt x="2049" y="4862"/>
                  </a:cubicBezTo>
                  <a:cubicBezTo>
                    <a:pt x="2049" y="5254"/>
                    <a:pt x="2189" y="5451"/>
                    <a:pt x="2469" y="5451"/>
                  </a:cubicBezTo>
                  <a:cubicBezTo>
                    <a:pt x="2608" y="5451"/>
                    <a:pt x="2715" y="5398"/>
                    <a:pt x="2789" y="5292"/>
                  </a:cubicBezTo>
                  <a:cubicBezTo>
                    <a:pt x="2864" y="5186"/>
                    <a:pt x="2901" y="5033"/>
                    <a:pt x="2901" y="4835"/>
                  </a:cubicBezTo>
                  <a:cubicBezTo>
                    <a:pt x="2901" y="4436"/>
                    <a:pt x="2765" y="4236"/>
                    <a:pt x="2491" y="4236"/>
                  </a:cubicBezTo>
                  <a:close/>
                  <a:moveTo>
                    <a:pt x="2477" y="5252"/>
                  </a:moveTo>
                  <a:cubicBezTo>
                    <a:pt x="2367" y="5252"/>
                    <a:pt x="2312" y="5120"/>
                    <a:pt x="2312" y="4855"/>
                  </a:cubicBezTo>
                  <a:cubicBezTo>
                    <a:pt x="2312" y="4574"/>
                    <a:pt x="2368" y="4433"/>
                    <a:pt x="2480" y="4433"/>
                  </a:cubicBezTo>
                  <a:cubicBezTo>
                    <a:pt x="2585" y="4433"/>
                    <a:pt x="2637" y="4570"/>
                    <a:pt x="2637" y="4843"/>
                  </a:cubicBezTo>
                  <a:cubicBezTo>
                    <a:pt x="2637" y="5116"/>
                    <a:pt x="2584" y="5252"/>
                    <a:pt x="2477" y="5252"/>
                  </a:cubicBezTo>
                  <a:close/>
                  <a:moveTo>
                    <a:pt x="3483" y="4229"/>
                  </a:moveTo>
                  <a:cubicBezTo>
                    <a:pt x="3639" y="4229"/>
                    <a:pt x="3639" y="4229"/>
                    <a:pt x="3639" y="4229"/>
                  </a:cubicBezTo>
                  <a:cubicBezTo>
                    <a:pt x="3639" y="5430"/>
                    <a:pt x="3639" y="5430"/>
                    <a:pt x="3639" y="5430"/>
                  </a:cubicBezTo>
                  <a:cubicBezTo>
                    <a:pt x="3381" y="5430"/>
                    <a:pt x="3381" y="5430"/>
                    <a:pt x="3381" y="5430"/>
                  </a:cubicBezTo>
                  <a:cubicBezTo>
                    <a:pt x="3381" y="4521"/>
                    <a:pt x="3381" y="4521"/>
                    <a:pt x="3381" y="4521"/>
                  </a:cubicBezTo>
                  <a:cubicBezTo>
                    <a:pt x="3367" y="4534"/>
                    <a:pt x="3350" y="4545"/>
                    <a:pt x="3331" y="4557"/>
                  </a:cubicBezTo>
                  <a:cubicBezTo>
                    <a:pt x="3311" y="4568"/>
                    <a:pt x="3291" y="4578"/>
                    <a:pt x="3269" y="4587"/>
                  </a:cubicBezTo>
                  <a:cubicBezTo>
                    <a:pt x="3247" y="4596"/>
                    <a:pt x="3224" y="4604"/>
                    <a:pt x="3201" y="4610"/>
                  </a:cubicBezTo>
                  <a:cubicBezTo>
                    <a:pt x="3177" y="4616"/>
                    <a:pt x="3154" y="4621"/>
                    <a:pt x="3131" y="4623"/>
                  </a:cubicBezTo>
                  <a:cubicBezTo>
                    <a:pt x="3131" y="4405"/>
                    <a:pt x="3131" y="4405"/>
                    <a:pt x="3131" y="4405"/>
                  </a:cubicBezTo>
                  <a:cubicBezTo>
                    <a:pt x="3199" y="4386"/>
                    <a:pt x="3262" y="4361"/>
                    <a:pt x="3321" y="4330"/>
                  </a:cubicBezTo>
                  <a:cubicBezTo>
                    <a:pt x="3381" y="4300"/>
                    <a:pt x="3435" y="4266"/>
                    <a:pt x="3483" y="4229"/>
                  </a:cubicBezTo>
                  <a:close/>
                </a:path>
              </a:pathLst>
            </a:custGeom>
            <a:grp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07" name="TextBox 186">
            <a:extLst>
              <a:ext uri="{FF2B5EF4-FFF2-40B4-BE49-F238E27FC236}">
                <a16:creationId xmlns:a16="http://schemas.microsoft.com/office/drawing/2014/main" id="{0BFC206E-0C74-4107-B748-550B748C27F0}"/>
              </a:ext>
            </a:extLst>
          </p:cNvPr>
          <p:cNvSpPr txBox="1"/>
          <p:nvPr/>
        </p:nvSpPr>
        <p:spPr>
          <a:xfrm>
            <a:off x="3181027" y="3938588"/>
            <a:ext cx="558625" cy="127084"/>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ATP</a:t>
            </a:r>
          </a:p>
        </p:txBody>
      </p:sp>
      <p:pic>
        <p:nvPicPr>
          <p:cNvPr id="5" name="Afbeelding 4">
            <a:extLst>
              <a:ext uri="{FF2B5EF4-FFF2-40B4-BE49-F238E27FC236}">
                <a16:creationId xmlns:a16="http://schemas.microsoft.com/office/drawing/2014/main" id="{0BDC6F22-287C-CF47-AE4B-DBCF0B6F7B6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594704" y="4359551"/>
            <a:ext cx="1062410" cy="1062410"/>
          </a:xfrm>
          <a:prstGeom prst="rect">
            <a:avLst/>
          </a:prstGeom>
        </p:spPr>
      </p:pic>
      <p:pic>
        <p:nvPicPr>
          <p:cNvPr id="7" name="Afbeelding 6">
            <a:extLst>
              <a:ext uri="{FF2B5EF4-FFF2-40B4-BE49-F238E27FC236}">
                <a16:creationId xmlns:a16="http://schemas.microsoft.com/office/drawing/2014/main" id="{06C2CCB1-DF6A-E347-BE8E-CE9063AB4DE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887791" y="4764254"/>
            <a:ext cx="804166" cy="804166"/>
          </a:xfrm>
          <a:prstGeom prst="rect">
            <a:avLst/>
          </a:prstGeom>
        </p:spPr>
      </p:pic>
      <p:pic>
        <p:nvPicPr>
          <p:cNvPr id="8" name="Afbeelding 7">
            <a:extLst>
              <a:ext uri="{FF2B5EF4-FFF2-40B4-BE49-F238E27FC236}">
                <a16:creationId xmlns:a16="http://schemas.microsoft.com/office/drawing/2014/main" id="{563CCD44-97CA-1646-A33E-6D269D5A674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604667" y="2406798"/>
            <a:ext cx="1501594" cy="520865"/>
          </a:xfrm>
          <a:prstGeom prst="rect">
            <a:avLst/>
          </a:prstGeom>
        </p:spPr>
      </p:pic>
      <p:pic>
        <p:nvPicPr>
          <p:cNvPr id="9" name="Afbeelding 8">
            <a:extLst>
              <a:ext uri="{FF2B5EF4-FFF2-40B4-BE49-F238E27FC236}">
                <a16:creationId xmlns:a16="http://schemas.microsoft.com/office/drawing/2014/main" id="{96A99800-85FE-A54C-BF88-6FE38A73959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86866" y="2068010"/>
            <a:ext cx="244257" cy="244257"/>
          </a:xfrm>
          <a:prstGeom prst="rect">
            <a:avLst/>
          </a:prstGeom>
        </p:spPr>
      </p:pic>
      <p:pic>
        <p:nvPicPr>
          <p:cNvPr id="10" name="Afbeelding 9">
            <a:extLst>
              <a:ext uri="{FF2B5EF4-FFF2-40B4-BE49-F238E27FC236}">
                <a16:creationId xmlns:a16="http://schemas.microsoft.com/office/drawing/2014/main" id="{6A15FA62-786E-4A4B-BEC3-A82F2D81B016}"/>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574987" y="2210949"/>
            <a:ext cx="339784" cy="238969"/>
          </a:xfrm>
          <a:prstGeom prst="rect">
            <a:avLst/>
          </a:prstGeom>
        </p:spPr>
      </p:pic>
      <p:pic>
        <p:nvPicPr>
          <p:cNvPr id="11" name="Afbeelding 10">
            <a:extLst>
              <a:ext uri="{FF2B5EF4-FFF2-40B4-BE49-F238E27FC236}">
                <a16:creationId xmlns:a16="http://schemas.microsoft.com/office/drawing/2014/main" id="{C8B782E2-5FD8-724F-ADD0-8E6DD6EEF51C}"/>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836984" y="2183134"/>
            <a:ext cx="360032" cy="240138"/>
          </a:xfrm>
          <a:prstGeom prst="rect">
            <a:avLst/>
          </a:prstGeom>
        </p:spPr>
      </p:pic>
      <p:grpSp>
        <p:nvGrpSpPr>
          <p:cNvPr id="86" name="Group 207">
            <a:extLst>
              <a:ext uri="{FF2B5EF4-FFF2-40B4-BE49-F238E27FC236}">
                <a16:creationId xmlns:a16="http://schemas.microsoft.com/office/drawing/2014/main" id="{FD077D43-592D-D34C-99F5-CCDE959B605D}"/>
              </a:ext>
            </a:extLst>
          </p:cNvPr>
          <p:cNvGrpSpPr/>
          <p:nvPr/>
        </p:nvGrpSpPr>
        <p:grpSpPr>
          <a:xfrm>
            <a:off x="8510587" y="5692772"/>
            <a:ext cx="1426610" cy="1108342"/>
            <a:chOff x="3499780" y="3926618"/>
            <a:chExt cx="719835" cy="534849"/>
          </a:xfrm>
        </p:grpSpPr>
        <p:sp>
          <p:nvSpPr>
            <p:cNvPr id="87" name="Freeform 10">
              <a:extLst>
                <a:ext uri="{FF2B5EF4-FFF2-40B4-BE49-F238E27FC236}">
                  <a16:creationId xmlns:a16="http://schemas.microsoft.com/office/drawing/2014/main" id="{2D324CBA-E040-1F48-BE3A-7D6DE5A317F5}"/>
                </a:ext>
              </a:extLst>
            </p:cNvPr>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0">
              <a:extLst>
                <a:ext uri="{FF2B5EF4-FFF2-40B4-BE49-F238E27FC236}">
                  <a16:creationId xmlns:a16="http://schemas.microsoft.com/office/drawing/2014/main" id="{48B83D66-999A-C345-9801-CB2A3BBF4FD9}"/>
                </a:ext>
              </a:extLst>
            </p:cNvPr>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0">
              <a:extLst>
                <a:ext uri="{FF2B5EF4-FFF2-40B4-BE49-F238E27FC236}">
                  <a16:creationId xmlns:a16="http://schemas.microsoft.com/office/drawing/2014/main" id="{72084F6E-610A-934B-A834-360FB7BC7478}"/>
                </a:ext>
              </a:extLst>
            </p:cNvPr>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w="19050">
              <a:solidFill>
                <a:schemeClr val="bg1"/>
              </a:solid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Rectangle 211">
              <a:extLst>
                <a:ext uri="{FF2B5EF4-FFF2-40B4-BE49-F238E27FC236}">
                  <a16:creationId xmlns:a16="http://schemas.microsoft.com/office/drawing/2014/main" id="{A6F02D16-1D0D-2C41-B119-677F240DEF79}"/>
                </a:ext>
              </a:extLst>
            </p:cNvPr>
            <p:cNvSpPr/>
            <p:nvPr/>
          </p:nvSpPr>
          <p:spPr>
            <a:xfrm>
              <a:off x="3499780" y="4329955"/>
              <a:ext cx="711355" cy="131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Employees</a:t>
              </a:r>
            </a:p>
          </p:txBody>
        </p:sp>
      </p:grpSp>
      <p:grpSp>
        <p:nvGrpSpPr>
          <p:cNvPr id="91" name="Group 207">
            <a:extLst>
              <a:ext uri="{FF2B5EF4-FFF2-40B4-BE49-F238E27FC236}">
                <a16:creationId xmlns:a16="http://schemas.microsoft.com/office/drawing/2014/main" id="{A60CD5F8-DCBD-7848-BEE3-061F166B8A00}"/>
              </a:ext>
            </a:extLst>
          </p:cNvPr>
          <p:cNvGrpSpPr/>
          <p:nvPr/>
        </p:nvGrpSpPr>
        <p:grpSpPr>
          <a:xfrm>
            <a:off x="4058305" y="1372855"/>
            <a:ext cx="1592608" cy="1434391"/>
            <a:chOff x="3436459" y="3926618"/>
            <a:chExt cx="824798" cy="682084"/>
          </a:xfrm>
        </p:grpSpPr>
        <p:sp>
          <p:nvSpPr>
            <p:cNvPr id="92" name="Freeform 10">
              <a:extLst>
                <a:ext uri="{FF2B5EF4-FFF2-40B4-BE49-F238E27FC236}">
                  <a16:creationId xmlns:a16="http://schemas.microsoft.com/office/drawing/2014/main" id="{7D0C0281-8351-EF45-B975-5B4A024846AB}"/>
                </a:ext>
              </a:extLst>
            </p:cNvPr>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0">
              <a:extLst>
                <a:ext uri="{FF2B5EF4-FFF2-40B4-BE49-F238E27FC236}">
                  <a16:creationId xmlns:a16="http://schemas.microsoft.com/office/drawing/2014/main" id="{D3C3762B-64B5-9847-BCC5-71AFC38278E4}"/>
                </a:ext>
              </a:extLst>
            </p:cNvPr>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10">
              <a:extLst>
                <a:ext uri="{FF2B5EF4-FFF2-40B4-BE49-F238E27FC236}">
                  <a16:creationId xmlns:a16="http://schemas.microsoft.com/office/drawing/2014/main" id="{23F11FE0-E728-9245-8CEC-8A1918EA052F}"/>
                </a:ext>
              </a:extLst>
            </p:cNvPr>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w="19050">
              <a:solidFill>
                <a:schemeClr val="bg1"/>
              </a:solid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Rectangle 211">
              <a:extLst>
                <a:ext uri="{FF2B5EF4-FFF2-40B4-BE49-F238E27FC236}">
                  <a16:creationId xmlns:a16="http://schemas.microsoft.com/office/drawing/2014/main" id="{39A5723D-4ACA-5345-A23E-98BE023B9FED}"/>
                </a:ext>
              </a:extLst>
            </p:cNvPr>
            <p:cNvSpPr/>
            <p:nvPr/>
          </p:nvSpPr>
          <p:spPr>
            <a:xfrm>
              <a:off x="3436459" y="4317184"/>
              <a:ext cx="824798" cy="291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Customers</a:t>
              </a:r>
            </a:p>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Partners</a:t>
              </a:r>
            </a:p>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Contractors</a:t>
              </a:r>
            </a:p>
          </p:txBody>
        </p:sp>
      </p:grpSp>
      <p:grpSp>
        <p:nvGrpSpPr>
          <p:cNvPr id="96" name="Group 96">
            <a:extLst>
              <a:ext uri="{FF2B5EF4-FFF2-40B4-BE49-F238E27FC236}">
                <a16:creationId xmlns:a16="http://schemas.microsoft.com/office/drawing/2014/main" id="{03C8CA15-9CEF-F04E-AAC3-6D6216A32200}"/>
              </a:ext>
            </a:extLst>
          </p:cNvPr>
          <p:cNvGrpSpPr/>
          <p:nvPr/>
        </p:nvGrpSpPr>
        <p:grpSpPr>
          <a:xfrm>
            <a:off x="2843021" y="5019961"/>
            <a:ext cx="1324586" cy="1083231"/>
            <a:chOff x="3508260" y="3926618"/>
            <a:chExt cx="711355" cy="577206"/>
          </a:xfrm>
        </p:grpSpPr>
        <p:sp>
          <p:nvSpPr>
            <p:cNvPr id="97" name="Freeform 10">
              <a:extLst>
                <a:ext uri="{FF2B5EF4-FFF2-40B4-BE49-F238E27FC236}">
                  <a16:creationId xmlns:a16="http://schemas.microsoft.com/office/drawing/2014/main" id="{944AF5A0-7381-4346-9F24-18FEC0F47CBC}"/>
                </a:ext>
              </a:extLst>
            </p:cNvPr>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0">
              <a:extLst>
                <a:ext uri="{FF2B5EF4-FFF2-40B4-BE49-F238E27FC236}">
                  <a16:creationId xmlns:a16="http://schemas.microsoft.com/office/drawing/2014/main" id="{785AD1B0-EDA8-F642-B764-72EAAC08C535}"/>
                </a:ext>
              </a:extLst>
            </p:cNvPr>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0">
              <a:extLst>
                <a:ext uri="{FF2B5EF4-FFF2-40B4-BE49-F238E27FC236}">
                  <a16:creationId xmlns:a16="http://schemas.microsoft.com/office/drawing/2014/main" id="{BC81045F-EAE8-DE48-B1D4-8BB9E58744EB}"/>
                </a:ext>
              </a:extLst>
            </p:cNvPr>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w="19050">
              <a:solidFill>
                <a:schemeClr val="bg1"/>
              </a:solid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Rectangle 100">
              <a:extLst>
                <a:ext uri="{FF2B5EF4-FFF2-40B4-BE49-F238E27FC236}">
                  <a16:creationId xmlns:a16="http://schemas.microsoft.com/office/drawing/2014/main" id="{73170DC4-C716-AC41-A66A-15A0F15D3B93}"/>
                </a:ext>
              </a:extLst>
            </p:cNvPr>
            <p:cNvSpPr/>
            <p:nvPr/>
          </p:nvSpPr>
          <p:spPr>
            <a:xfrm>
              <a:off x="3508260" y="4344175"/>
              <a:ext cx="711355" cy="159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Administrators</a:t>
              </a:r>
            </a:p>
          </p:txBody>
        </p:sp>
      </p:grpSp>
      <p:sp>
        <p:nvSpPr>
          <p:cNvPr id="101" name="Titel 1">
            <a:extLst>
              <a:ext uri="{FF2B5EF4-FFF2-40B4-BE49-F238E27FC236}">
                <a16:creationId xmlns:a16="http://schemas.microsoft.com/office/drawing/2014/main" id="{B44E1CA1-E8F5-DC49-A058-161058521467}"/>
              </a:ext>
            </a:extLst>
          </p:cNvPr>
          <p:cNvSpPr>
            <a:spLocks noGrp="1"/>
          </p:cNvSpPr>
          <p:nvPr>
            <p:ph type="title"/>
          </p:nvPr>
        </p:nvSpPr>
        <p:spPr>
          <a:xfrm>
            <a:off x="478137" y="207534"/>
            <a:ext cx="10515600" cy="1325563"/>
          </a:xfrm>
        </p:spPr>
        <p:txBody>
          <a:bodyPr/>
          <a:lstStyle/>
          <a:p>
            <a:pPr algn="l"/>
            <a:r>
              <a:rPr lang="nl-NL"/>
              <a:t>‘Cyber Activity’</a:t>
            </a:r>
          </a:p>
        </p:txBody>
      </p:sp>
    </p:spTree>
    <p:extLst>
      <p:ext uri="{BB962C8B-B14F-4D97-AF65-F5344CB8AC3E}">
        <p14:creationId xmlns:p14="http://schemas.microsoft.com/office/powerpoint/2010/main" val="3803688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hthoek 113">
            <a:extLst>
              <a:ext uri="{FF2B5EF4-FFF2-40B4-BE49-F238E27FC236}">
                <a16:creationId xmlns:a16="http://schemas.microsoft.com/office/drawing/2014/main" id="{26F89A02-F1EC-B44C-A4D4-5EECE5D6E3E7}"/>
              </a:ext>
            </a:extLst>
          </p:cNvPr>
          <p:cNvSpPr/>
          <p:nvPr/>
        </p:nvSpPr>
        <p:spPr>
          <a:xfrm>
            <a:off x="0" y="1385455"/>
            <a:ext cx="12192000" cy="5472545"/>
          </a:xfrm>
          <a:prstGeom prst="rect">
            <a:avLst/>
          </a:prstGeom>
          <a:solidFill>
            <a:srgbClr val="EC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06" name="Straight Arrow Connector 187">
            <a:extLst>
              <a:ext uri="{FF2B5EF4-FFF2-40B4-BE49-F238E27FC236}">
                <a16:creationId xmlns:a16="http://schemas.microsoft.com/office/drawing/2014/main" id="{12C87C05-DE03-4D0E-BAEF-CA04EC41E965}"/>
              </a:ext>
            </a:extLst>
          </p:cNvPr>
          <p:cNvCxnSpPr>
            <a:cxnSpLocks/>
          </p:cNvCxnSpPr>
          <p:nvPr/>
        </p:nvCxnSpPr>
        <p:spPr>
          <a:xfrm>
            <a:off x="3458817" y="4837043"/>
            <a:ext cx="4759656" cy="855729"/>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Oval 143">
            <a:extLst>
              <a:ext uri="{FF2B5EF4-FFF2-40B4-BE49-F238E27FC236}">
                <a16:creationId xmlns:a16="http://schemas.microsoft.com/office/drawing/2014/main" id="{2FD52587-F05F-4E07-9316-6095DBBC6860}"/>
              </a:ext>
            </a:extLst>
          </p:cNvPr>
          <p:cNvSpPr/>
          <p:nvPr/>
        </p:nvSpPr>
        <p:spPr>
          <a:xfrm>
            <a:off x="8218473" y="3504604"/>
            <a:ext cx="2896831" cy="2896831"/>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Oval 145">
            <a:extLst>
              <a:ext uri="{FF2B5EF4-FFF2-40B4-BE49-F238E27FC236}">
                <a16:creationId xmlns:a16="http://schemas.microsoft.com/office/drawing/2014/main" id="{0C5731D5-8301-4370-B54F-F6B788079B2D}"/>
              </a:ext>
            </a:extLst>
          </p:cNvPr>
          <p:cNvSpPr/>
          <p:nvPr/>
        </p:nvSpPr>
        <p:spPr>
          <a:xfrm>
            <a:off x="5302848" y="3199982"/>
            <a:ext cx="1881900" cy="1831130"/>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Oval 160">
            <a:extLst>
              <a:ext uri="{FF2B5EF4-FFF2-40B4-BE49-F238E27FC236}">
                <a16:creationId xmlns:a16="http://schemas.microsoft.com/office/drawing/2014/main" id="{99D734EA-6112-4F24-A687-CFC7080841DB}"/>
              </a:ext>
            </a:extLst>
          </p:cNvPr>
          <p:cNvSpPr/>
          <p:nvPr/>
        </p:nvSpPr>
        <p:spPr>
          <a:xfrm>
            <a:off x="908343" y="2303203"/>
            <a:ext cx="2896831" cy="2896831"/>
          </a:xfrm>
          <a:prstGeom prst="ellipse">
            <a:avLst/>
          </a:prstGeom>
          <a:solidFill>
            <a:schemeClr val="bg1"/>
          </a:solidFill>
          <a:ln w="25400">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38">
            <a:extLst>
              <a:ext uri="{FF2B5EF4-FFF2-40B4-BE49-F238E27FC236}">
                <a16:creationId xmlns:a16="http://schemas.microsoft.com/office/drawing/2014/main" id="{ADF88843-6BF6-4723-8555-BC230FA6BB18}"/>
              </a:ext>
            </a:extLst>
          </p:cNvPr>
          <p:cNvSpPr>
            <a:spLocks/>
          </p:cNvSpPr>
          <p:nvPr/>
        </p:nvSpPr>
        <p:spPr bwMode="auto">
          <a:xfrm>
            <a:off x="7020053" y="1561152"/>
            <a:ext cx="2625585" cy="1726467"/>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38">
            <a:extLst>
              <a:ext uri="{FF2B5EF4-FFF2-40B4-BE49-F238E27FC236}">
                <a16:creationId xmlns:a16="http://schemas.microsoft.com/office/drawing/2014/main" id="{4100AC23-DFD2-491C-834D-BCB53CC463EF}"/>
              </a:ext>
            </a:extLst>
          </p:cNvPr>
          <p:cNvSpPr>
            <a:spLocks/>
          </p:cNvSpPr>
          <p:nvPr/>
        </p:nvSpPr>
        <p:spPr bwMode="auto">
          <a:xfrm>
            <a:off x="6092373" y="1533089"/>
            <a:ext cx="2308188" cy="15177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lumMod val="95000"/>
            </a:schemeClr>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5" name="Picture 150">
            <a:extLst>
              <a:ext uri="{FF2B5EF4-FFF2-40B4-BE49-F238E27FC236}">
                <a16:creationId xmlns:a16="http://schemas.microsoft.com/office/drawing/2014/main" id="{4308D1EB-81DD-40EB-9245-07B586AA929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85904" y="1866127"/>
            <a:ext cx="244480" cy="244478"/>
          </a:xfrm>
          <a:prstGeom prst="rect">
            <a:avLst/>
          </a:prstGeom>
        </p:spPr>
      </p:pic>
      <p:pic>
        <p:nvPicPr>
          <p:cNvPr id="116" name="Picture 151">
            <a:extLst>
              <a:ext uri="{FF2B5EF4-FFF2-40B4-BE49-F238E27FC236}">
                <a16:creationId xmlns:a16="http://schemas.microsoft.com/office/drawing/2014/main" id="{1B4893A3-ADDD-46FC-9414-0FCC9721083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83505" y="1729787"/>
            <a:ext cx="235325" cy="235324"/>
          </a:xfrm>
          <a:prstGeom prst="rect">
            <a:avLst/>
          </a:prstGeom>
          <a:solidFill>
            <a:schemeClr val="bg1"/>
          </a:solidFill>
        </p:spPr>
      </p:pic>
      <p:grpSp>
        <p:nvGrpSpPr>
          <p:cNvPr id="125" name="Group 161">
            <a:extLst>
              <a:ext uri="{FF2B5EF4-FFF2-40B4-BE49-F238E27FC236}">
                <a16:creationId xmlns:a16="http://schemas.microsoft.com/office/drawing/2014/main" id="{06303CCD-9DDF-47C0-AF78-2CF3893280B5}"/>
              </a:ext>
            </a:extLst>
          </p:cNvPr>
          <p:cNvGrpSpPr/>
          <p:nvPr/>
        </p:nvGrpSpPr>
        <p:grpSpPr>
          <a:xfrm>
            <a:off x="1573117" y="2831490"/>
            <a:ext cx="1553675" cy="1120900"/>
            <a:chOff x="1239902" y="2635665"/>
            <a:chExt cx="900261" cy="649494"/>
          </a:xfrm>
          <a:solidFill>
            <a:srgbClr val="2985BA"/>
          </a:solidFill>
        </p:grpSpPr>
        <p:grpSp>
          <p:nvGrpSpPr>
            <p:cNvPr id="126" name="Group 162">
              <a:extLst>
                <a:ext uri="{FF2B5EF4-FFF2-40B4-BE49-F238E27FC236}">
                  <a16:creationId xmlns:a16="http://schemas.microsoft.com/office/drawing/2014/main" id="{E253C6AB-8D80-4A00-99C6-45A5219A4581}"/>
                </a:ext>
              </a:extLst>
            </p:cNvPr>
            <p:cNvGrpSpPr/>
            <p:nvPr/>
          </p:nvGrpSpPr>
          <p:grpSpPr>
            <a:xfrm>
              <a:off x="1239902" y="2860078"/>
              <a:ext cx="273125" cy="180664"/>
              <a:chOff x="2735263" y="1203321"/>
              <a:chExt cx="6724650" cy="4448180"/>
            </a:xfrm>
            <a:grpFill/>
          </p:grpSpPr>
          <p:sp>
            <p:nvSpPr>
              <p:cNvPr id="140" name="Freeform 19">
                <a:extLst>
                  <a:ext uri="{FF2B5EF4-FFF2-40B4-BE49-F238E27FC236}">
                    <a16:creationId xmlns:a16="http://schemas.microsoft.com/office/drawing/2014/main" id="{8365A846-C20C-41D8-A10B-18CC319614A0}"/>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20">
                <a:extLst>
                  <a:ext uri="{FF2B5EF4-FFF2-40B4-BE49-F238E27FC236}">
                    <a16:creationId xmlns:a16="http://schemas.microsoft.com/office/drawing/2014/main" id="{1D79FC05-E8BE-4682-9275-81778F7D2165}"/>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7" name="Group 163">
              <a:extLst>
                <a:ext uri="{FF2B5EF4-FFF2-40B4-BE49-F238E27FC236}">
                  <a16:creationId xmlns:a16="http://schemas.microsoft.com/office/drawing/2014/main" id="{716AF038-3E08-41FC-9ECE-B55135B14F21}"/>
                </a:ext>
              </a:extLst>
            </p:cNvPr>
            <p:cNvGrpSpPr/>
            <p:nvPr/>
          </p:nvGrpSpPr>
          <p:grpSpPr>
            <a:xfrm>
              <a:off x="1545431" y="2635665"/>
              <a:ext cx="273125" cy="180664"/>
              <a:chOff x="2735263" y="1203321"/>
              <a:chExt cx="6724650" cy="4448180"/>
            </a:xfrm>
            <a:grpFill/>
          </p:grpSpPr>
          <p:sp>
            <p:nvSpPr>
              <p:cNvPr id="138" name="Freeform 19">
                <a:extLst>
                  <a:ext uri="{FF2B5EF4-FFF2-40B4-BE49-F238E27FC236}">
                    <a16:creationId xmlns:a16="http://schemas.microsoft.com/office/drawing/2014/main" id="{C090B61E-827A-45E8-88A5-FFA84E6BD436}"/>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20">
                <a:extLst>
                  <a:ext uri="{FF2B5EF4-FFF2-40B4-BE49-F238E27FC236}">
                    <a16:creationId xmlns:a16="http://schemas.microsoft.com/office/drawing/2014/main" id="{3D2B67C5-6AD2-4637-8AED-A63D97DCFFEF}"/>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164">
              <a:extLst>
                <a:ext uri="{FF2B5EF4-FFF2-40B4-BE49-F238E27FC236}">
                  <a16:creationId xmlns:a16="http://schemas.microsoft.com/office/drawing/2014/main" id="{D2C0EB5A-F76D-4F17-AEBE-97D9AACEDE43}"/>
                </a:ext>
              </a:extLst>
            </p:cNvPr>
            <p:cNvGrpSpPr/>
            <p:nvPr/>
          </p:nvGrpSpPr>
          <p:grpSpPr>
            <a:xfrm>
              <a:off x="1867038" y="2860078"/>
              <a:ext cx="273125" cy="180664"/>
              <a:chOff x="2735263" y="1203321"/>
              <a:chExt cx="6724650" cy="4448180"/>
            </a:xfrm>
            <a:grpFill/>
          </p:grpSpPr>
          <p:sp>
            <p:nvSpPr>
              <p:cNvPr id="136" name="Freeform 19">
                <a:extLst>
                  <a:ext uri="{FF2B5EF4-FFF2-40B4-BE49-F238E27FC236}">
                    <a16:creationId xmlns:a16="http://schemas.microsoft.com/office/drawing/2014/main" id="{543D8121-F6FD-4E87-B34C-0DA7A42A6B8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20">
                <a:extLst>
                  <a:ext uri="{FF2B5EF4-FFF2-40B4-BE49-F238E27FC236}">
                    <a16:creationId xmlns:a16="http://schemas.microsoft.com/office/drawing/2014/main" id="{C933BBF7-77D2-4BEE-9F45-A0BC831FBCCE}"/>
                  </a:ext>
                </a:extLst>
              </p:cNvPr>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9" name="Group 165">
              <a:extLst>
                <a:ext uri="{FF2B5EF4-FFF2-40B4-BE49-F238E27FC236}">
                  <a16:creationId xmlns:a16="http://schemas.microsoft.com/office/drawing/2014/main" id="{64DC5A7A-70F8-4096-8033-C37AE68E76CC}"/>
                </a:ext>
              </a:extLst>
            </p:cNvPr>
            <p:cNvGrpSpPr/>
            <p:nvPr/>
          </p:nvGrpSpPr>
          <p:grpSpPr>
            <a:xfrm>
              <a:off x="1565345" y="3051768"/>
              <a:ext cx="253211" cy="233391"/>
              <a:chOff x="892941" y="2650701"/>
              <a:chExt cx="253211" cy="233391"/>
            </a:xfrm>
            <a:grpFill/>
          </p:grpSpPr>
          <p:sp>
            <p:nvSpPr>
              <p:cNvPr id="134" name="Freeform 5">
                <a:extLst>
                  <a:ext uri="{FF2B5EF4-FFF2-40B4-BE49-F238E27FC236}">
                    <a16:creationId xmlns:a16="http://schemas.microsoft.com/office/drawing/2014/main" id="{87C6DA0A-5AA8-4B48-B5C9-200FB4164211}"/>
                  </a:ext>
                </a:extLst>
              </p:cNvPr>
              <p:cNvSpPr>
                <a:spLocks noEditPoints="1"/>
              </p:cNvSpPr>
              <p:nvPr/>
            </p:nvSpPr>
            <p:spPr bwMode="auto">
              <a:xfrm>
                <a:off x="946466" y="2695959"/>
                <a:ext cx="146161" cy="142981"/>
              </a:xfrm>
              <a:custGeom>
                <a:avLst/>
                <a:gdLst>
                  <a:gd name="T0" fmla="*/ 522 w 582"/>
                  <a:gd name="T1" fmla="*/ 266 h 569"/>
                  <a:gd name="T2" fmla="*/ 472 w 582"/>
                  <a:gd name="T3" fmla="*/ 270 h 569"/>
                  <a:gd name="T4" fmla="*/ 348 w 582"/>
                  <a:gd name="T5" fmla="*/ 122 h 569"/>
                  <a:gd name="T6" fmla="*/ 359 w 582"/>
                  <a:gd name="T7" fmla="*/ 62 h 569"/>
                  <a:gd name="T8" fmla="*/ 309 w 582"/>
                  <a:gd name="T9" fmla="*/ 12 h 569"/>
                  <a:gd name="T10" fmla="*/ 220 w 582"/>
                  <a:gd name="T11" fmla="*/ 81 h 569"/>
                  <a:gd name="T12" fmla="*/ 233 w 582"/>
                  <a:gd name="T13" fmla="*/ 122 h 569"/>
                  <a:gd name="T14" fmla="*/ 110 w 582"/>
                  <a:gd name="T15" fmla="*/ 270 h 569"/>
                  <a:gd name="T16" fmla="*/ 59 w 582"/>
                  <a:gd name="T17" fmla="*/ 266 h 569"/>
                  <a:gd name="T18" fmla="*/ 11 w 582"/>
                  <a:gd name="T19" fmla="*/ 316 h 569"/>
                  <a:gd name="T20" fmla="*/ 80 w 582"/>
                  <a:gd name="T21" fmla="*/ 405 h 569"/>
                  <a:gd name="T22" fmla="*/ 124 w 582"/>
                  <a:gd name="T23" fmla="*/ 389 h 569"/>
                  <a:gd name="T24" fmla="*/ 225 w 582"/>
                  <a:gd name="T25" fmla="*/ 463 h 569"/>
                  <a:gd name="T26" fmla="*/ 223 w 582"/>
                  <a:gd name="T27" fmla="*/ 511 h 569"/>
                  <a:gd name="T28" fmla="*/ 273 w 582"/>
                  <a:gd name="T29" fmla="*/ 558 h 569"/>
                  <a:gd name="T30" fmla="*/ 361 w 582"/>
                  <a:gd name="T31" fmla="*/ 489 h 569"/>
                  <a:gd name="T32" fmla="*/ 357 w 582"/>
                  <a:gd name="T33" fmla="*/ 463 h 569"/>
                  <a:gd name="T34" fmla="*/ 458 w 582"/>
                  <a:gd name="T35" fmla="*/ 389 h 569"/>
                  <a:gd name="T36" fmla="*/ 502 w 582"/>
                  <a:gd name="T37" fmla="*/ 405 h 569"/>
                  <a:gd name="T38" fmla="*/ 571 w 582"/>
                  <a:gd name="T39" fmla="*/ 316 h 569"/>
                  <a:gd name="T40" fmla="*/ 522 w 582"/>
                  <a:gd name="T41" fmla="*/ 266 h 569"/>
                  <a:gd name="T42" fmla="*/ 137 w 582"/>
                  <a:gd name="T43" fmla="*/ 293 h 569"/>
                  <a:gd name="T44" fmla="*/ 261 w 582"/>
                  <a:gd name="T45" fmla="*/ 145 h 569"/>
                  <a:gd name="T46" fmla="*/ 273 w 582"/>
                  <a:gd name="T47" fmla="*/ 149 h 569"/>
                  <a:gd name="T48" fmla="*/ 273 w 582"/>
                  <a:gd name="T49" fmla="*/ 421 h 569"/>
                  <a:gd name="T50" fmla="*/ 246 w 582"/>
                  <a:gd name="T51" fmla="*/ 434 h 569"/>
                  <a:gd name="T52" fmla="*/ 146 w 582"/>
                  <a:gd name="T53" fmla="*/ 360 h 569"/>
                  <a:gd name="T54" fmla="*/ 150 w 582"/>
                  <a:gd name="T55" fmla="*/ 334 h 569"/>
                  <a:gd name="T56" fmla="*/ 137 w 582"/>
                  <a:gd name="T57" fmla="*/ 293 h 569"/>
                  <a:gd name="T58" fmla="*/ 309 w 582"/>
                  <a:gd name="T59" fmla="*/ 421 h 569"/>
                  <a:gd name="T60" fmla="*/ 309 w 582"/>
                  <a:gd name="T61" fmla="*/ 149 h 569"/>
                  <a:gd name="T62" fmla="*/ 321 w 582"/>
                  <a:gd name="T63" fmla="*/ 145 h 569"/>
                  <a:gd name="T64" fmla="*/ 444 w 582"/>
                  <a:gd name="T65" fmla="*/ 293 h 569"/>
                  <a:gd name="T66" fmla="*/ 431 w 582"/>
                  <a:gd name="T67" fmla="*/ 334 h 569"/>
                  <a:gd name="T68" fmla="*/ 436 w 582"/>
                  <a:gd name="T69" fmla="*/ 360 h 569"/>
                  <a:gd name="T70" fmla="*/ 335 w 582"/>
                  <a:gd name="T71" fmla="*/ 434 h 569"/>
                  <a:gd name="T72" fmla="*/ 309 w 582"/>
                  <a:gd name="T73" fmla="*/ 42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569">
                    <a:moveTo>
                      <a:pt x="522" y="266"/>
                    </a:moveTo>
                    <a:cubicBezTo>
                      <a:pt x="504" y="261"/>
                      <a:pt x="487" y="263"/>
                      <a:pt x="472" y="270"/>
                    </a:cubicBezTo>
                    <a:cubicBezTo>
                      <a:pt x="348" y="122"/>
                      <a:pt x="348" y="122"/>
                      <a:pt x="348" y="122"/>
                    </a:cubicBezTo>
                    <a:cubicBezTo>
                      <a:pt x="360" y="106"/>
                      <a:pt x="365" y="84"/>
                      <a:pt x="359" y="62"/>
                    </a:cubicBezTo>
                    <a:cubicBezTo>
                      <a:pt x="353" y="38"/>
                      <a:pt x="333" y="18"/>
                      <a:pt x="309" y="12"/>
                    </a:cubicBezTo>
                    <a:cubicBezTo>
                      <a:pt x="262" y="0"/>
                      <a:pt x="220" y="36"/>
                      <a:pt x="220" y="81"/>
                    </a:cubicBezTo>
                    <a:cubicBezTo>
                      <a:pt x="220" y="96"/>
                      <a:pt x="225" y="110"/>
                      <a:pt x="233" y="122"/>
                    </a:cubicBezTo>
                    <a:cubicBezTo>
                      <a:pt x="110" y="270"/>
                      <a:pt x="110" y="270"/>
                      <a:pt x="110" y="270"/>
                    </a:cubicBezTo>
                    <a:cubicBezTo>
                      <a:pt x="95" y="263"/>
                      <a:pt x="78" y="261"/>
                      <a:pt x="59" y="266"/>
                    </a:cubicBezTo>
                    <a:cubicBezTo>
                      <a:pt x="36" y="273"/>
                      <a:pt x="17" y="293"/>
                      <a:pt x="11" y="316"/>
                    </a:cubicBezTo>
                    <a:cubicBezTo>
                      <a:pt x="0" y="363"/>
                      <a:pt x="35" y="405"/>
                      <a:pt x="80" y="405"/>
                    </a:cubicBezTo>
                    <a:cubicBezTo>
                      <a:pt x="97" y="405"/>
                      <a:pt x="112" y="399"/>
                      <a:pt x="124" y="389"/>
                    </a:cubicBezTo>
                    <a:cubicBezTo>
                      <a:pt x="225" y="463"/>
                      <a:pt x="225" y="463"/>
                      <a:pt x="225" y="463"/>
                    </a:cubicBezTo>
                    <a:cubicBezTo>
                      <a:pt x="219" y="477"/>
                      <a:pt x="218" y="494"/>
                      <a:pt x="223" y="511"/>
                    </a:cubicBezTo>
                    <a:cubicBezTo>
                      <a:pt x="231" y="534"/>
                      <a:pt x="250" y="552"/>
                      <a:pt x="273" y="558"/>
                    </a:cubicBezTo>
                    <a:cubicBezTo>
                      <a:pt x="320" y="569"/>
                      <a:pt x="361" y="534"/>
                      <a:pt x="361" y="489"/>
                    </a:cubicBezTo>
                    <a:cubicBezTo>
                      <a:pt x="361" y="480"/>
                      <a:pt x="360" y="471"/>
                      <a:pt x="357" y="463"/>
                    </a:cubicBezTo>
                    <a:cubicBezTo>
                      <a:pt x="458" y="389"/>
                      <a:pt x="458" y="389"/>
                      <a:pt x="458" y="389"/>
                    </a:cubicBezTo>
                    <a:cubicBezTo>
                      <a:pt x="470" y="399"/>
                      <a:pt x="485" y="405"/>
                      <a:pt x="502" y="405"/>
                    </a:cubicBezTo>
                    <a:cubicBezTo>
                      <a:pt x="547" y="405"/>
                      <a:pt x="582" y="363"/>
                      <a:pt x="571" y="316"/>
                    </a:cubicBezTo>
                    <a:cubicBezTo>
                      <a:pt x="565" y="293"/>
                      <a:pt x="546" y="273"/>
                      <a:pt x="522" y="266"/>
                    </a:cubicBezTo>
                    <a:close/>
                    <a:moveTo>
                      <a:pt x="137" y="293"/>
                    </a:moveTo>
                    <a:cubicBezTo>
                      <a:pt x="261" y="145"/>
                      <a:pt x="261" y="145"/>
                      <a:pt x="261" y="145"/>
                    </a:cubicBezTo>
                    <a:cubicBezTo>
                      <a:pt x="267" y="147"/>
                      <a:pt x="267" y="147"/>
                      <a:pt x="273" y="149"/>
                    </a:cubicBezTo>
                    <a:cubicBezTo>
                      <a:pt x="273" y="421"/>
                      <a:pt x="273" y="421"/>
                      <a:pt x="273" y="421"/>
                    </a:cubicBezTo>
                    <a:cubicBezTo>
                      <a:pt x="263" y="423"/>
                      <a:pt x="254" y="428"/>
                      <a:pt x="246" y="434"/>
                    </a:cubicBezTo>
                    <a:cubicBezTo>
                      <a:pt x="146" y="360"/>
                      <a:pt x="146" y="360"/>
                      <a:pt x="146" y="360"/>
                    </a:cubicBezTo>
                    <a:cubicBezTo>
                      <a:pt x="149" y="352"/>
                      <a:pt x="150" y="343"/>
                      <a:pt x="150" y="334"/>
                    </a:cubicBezTo>
                    <a:cubicBezTo>
                      <a:pt x="150" y="319"/>
                      <a:pt x="146" y="305"/>
                      <a:pt x="137" y="293"/>
                    </a:cubicBezTo>
                    <a:close/>
                    <a:moveTo>
                      <a:pt x="309" y="421"/>
                    </a:moveTo>
                    <a:cubicBezTo>
                      <a:pt x="309" y="149"/>
                      <a:pt x="309" y="149"/>
                      <a:pt x="309" y="149"/>
                    </a:cubicBezTo>
                    <a:cubicBezTo>
                      <a:pt x="315" y="147"/>
                      <a:pt x="315" y="147"/>
                      <a:pt x="321" y="145"/>
                    </a:cubicBezTo>
                    <a:cubicBezTo>
                      <a:pt x="444" y="293"/>
                      <a:pt x="444" y="293"/>
                      <a:pt x="444" y="293"/>
                    </a:cubicBezTo>
                    <a:cubicBezTo>
                      <a:pt x="436" y="305"/>
                      <a:pt x="431" y="319"/>
                      <a:pt x="431" y="334"/>
                    </a:cubicBezTo>
                    <a:cubicBezTo>
                      <a:pt x="431" y="343"/>
                      <a:pt x="433" y="352"/>
                      <a:pt x="436" y="360"/>
                    </a:cubicBezTo>
                    <a:cubicBezTo>
                      <a:pt x="335" y="434"/>
                      <a:pt x="335" y="434"/>
                      <a:pt x="335" y="434"/>
                    </a:cubicBezTo>
                    <a:cubicBezTo>
                      <a:pt x="328" y="428"/>
                      <a:pt x="319" y="423"/>
                      <a:pt x="309" y="4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6">
                <a:extLst>
                  <a:ext uri="{FF2B5EF4-FFF2-40B4-BE49-F238E27FC236}">
                    <a16:creationId xmlns:a16="http://schemas.microsoft.com/office/drawing/2014/main" id="{F111ABCA-9832-497A-A575-F012222C0AB8}"/>
                  </a:ext>
                </a:extLst>
              </p:cNvPr>
              <p:cNvSpPr>
                <a:spLocks noEditPoints="1"/>
              </p:cNvSpPr>
              <p:nvPr/>
            </p:nvSpPr>
            <p:spPr bwMode="auto">
              <a:xfrm>
                <a:off x="892941" y="2650701"/>
                <a:ext cx="253211" cy="233391"/>
              </a:xfrm>
              <a:custGeom>
                <a:avLst/>
                <a:gdLst>
                  <a:gd name="T0" fmla="*/ 481 w 1008"/>
                  <a:gd name="T1" fmla="*/ 13 h 929"/>
                  <a:gd name="T2" fmla="*/ 12 w 1008"/>
                  <a:gd name="T3" fmla="*/ 532 h 929"/>
                  <a:gd name="T4" fmla="*/ 16 w 1008"/>
                  <a:gd name="T5" fmla="*/ 577 h 929"/>
                  <a:gd name="T6" fmla="*/ 486 w 1008"/>
                  <a:gd name="T7" fmla="*/ 921 h 929"/>
                  <a:gd name="T8" fmla="*/ 521 w 1008"/>
                  <a:gd name="T9" fmla="*/ 921 h 929"/>
                  <a:gd name="T10" fmla="*/ 991 w 1008"/>
                  <a:gd name="T11" fmla="*/ 577 h 929"/>
                  <a:gd name="T12" fmla="*/ 996 w 1008"/>
                  <a:gd name="T13" fmla="*/ 532 h 929"/>
                  <a:gd name="T14" fmla="*/ 526 w 1008"/>
                  <a:gd name="T15" fmla="*/ 13 h 929"/>
                  <a:gd name="T16" fmla="*/ 481 w 1008"/>
                  <a:gd name="T17" fmla="*/ 13 h 929"/>
                  <a:gd name="T18" fmla="*/ 88 w 1008"/>
                  <a:gd name="T19" fmla="*/ 538 h 929"/>
                  <a:gd name="T20" fmla="*/ 495 w 1008"/>
                  <a:gd name="T21" fmla="*/ 88 h 929"/>
                  <a:gd name="T22" fmla="*/ 512 w 1008"/>
                  <a:gd name="T23" fmla="*/ 88 h 929"/>
                  <a:gd name="T24" fmla="*/ 920 w 1008"/>
                  <a:gd name="T25" fmla="*/ 538 h 929"/>
                  <a:gd name="T26" fmla="*/ 918 w 1008"/>
                  <a:gd name="T27" fmla="*/ 556 h 929"/>
                  <a:gd name="T28" fmla="*/ 511 w 1008"/>
                  <a:gd name="T29" fmla="*/ 854 h 929"/>
                  <a:gd name="T30" fmla="*/ 496 w 1008"/>
                  <a:gd name="T31" fmla="*/ 854 h 929"/>
                  <a:gd name="T32" fmla="*/ 90 w 1008"/>
                  <a:gd name="T33" fmla="*/ 556 h 929"/>
                  <a:gd name="T34" fmla="*/ 88 w 1008"/>
                  <a:gd name="T35" fmla="*/ 5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8" h="929">
                    <a:moveTo>
                      <a:pt x="481" y="13"/>
                    </a:moveTo>
                    <a:cubicBezTo>
                      <a:pt x="12" y="532"/>
                      <a:pt x="12" y="532"/>
                      <a:pt x="12" y="532"/>
                    </a:cubicBezTo>
                    <a:cubicBezTo>
                      <a:pt x="0" y="545"/>
                      <a:pt x="2" y="566"/>
                      <a:pt x="16" y="577"/>
                    </a:cubicBezTo>
                    <a:cubicBezTo>
                      <a:pt x="486" y="921"/>
                      <a:pt x="486" y="921"/>
                      <a:pt x="486" y="921"/>
                    </a:cubicBezTo>
                    <a:cubicBezTo>
                      <a:pt x="496" y="929"/>
                      <a:pt x="511" y="929"/>
                      <a:pt x="521" y="921"/>
                    </a:cubicBezTo>
                    <a:cubicBezTo>
                      <a:pt x="991" y="577"/>
                      <a:pt x="991" y="577"/>
                      <a:pt x="991" y="577"/>
                    </a:cubicBezTo>
                    <a:cubicBezTo>
                      <a:pt x="1006" y="566"/>
                      <a:pt x="1008" y="545"/>
                      <a:pt x="996" y="532"/>
                    </a:cubicBezTo>
                    <a:cubicBezTo>
                      <a:pt x="526" y="13"/>
                      <a:pt x="526" y="13"/>
                      <a:pt x="526" y="13"/>
                    </a:cubicBezTo>
                    <a:cubicBezTo>
                      <a:pt x="514" y="0"/>
                      <a:pt x="493" y="0"/>
                      <a:pt x="481" y="13"/>
                    </a:cubicBezTo>
                    <a:close/>
                    <a:moveTo>
                      <a:pt x="88" y="538"/>
                    </a:moveTo>
                    <a:cubicBezTo>
                      <a:pt x="495" y="88"/>
                      <a:pt x="495" y="88"/>
                      <a:pt x="495" y="88"/>
                    </a:cubicBezTo>
                    <a:cubicBezTo>
                      <a:pt x="499" y="83"/>
                      <a:pt x="508" y="83"/>
                      <a:pt x="512" y="88"/>
                    </a:cubicBezTo>
                    <a:cubicBezTo>
                      <a:pt x="920" y="538"/>
                      <a:pt x="920" y="538"/>
                      <a:pt x="920" y="538"/>
                    </a:cubicBezTo>
                    <a:cubicBezTo>
                      <a:pt x="924" y="543"/>
                      <a:pt x="924" y="551"/>
                      <a:pt x="918" y="556"/>
                    </a:cubicBezTo>
                    <a:cubicBezTo>
                      <a:pt x="511" y="854"/>
                      <a:pt x="511" y="854"/>
                      <a:pt x="511" y="854"/>
                    </a:cubicBezTo>
                    <a:cubicBezTo>
                      <a:pt x="506" y="857"/>
                      <a:pt x="501" y="857"/>
                      <a:pt x="496" y="854"/>
                    </a:cubicBezTo>
                    <a:cubicBezTo>
                      <a:pt x="90" y="556"/>
                      <a:pt x="90" y="556"/>
                      <a:pt x="90" y="556"/>
                    </a:cubicBezTo>
                    <a:cubicBezTo>
                      <a:pt x="84" y="551"/>
                      <a:pt x="83" y="543"/>
                      <a:pt x="88"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30" name="Straight Arrow Connector 166">
              <a:extLst>
                <a:ext uri="{FF2B5EF4-FFF2-40B4-BE49-F238E27FC236}">
                  <a16:creationId xmlns:a16="http://schemas.microsoft.com/office/drawing/2014/main" id="{222F89EC-4966-4DDD-9868-06EB96E5C0F9}"/>
                </a:ext>
              </a:extLst>
            </p:cNvPr>
            <p:cNvCxnSpPr/>
            <p:nvPr/>
          </p:nvCxnSpPr>
          <p:spPr>
            <a:xfrm flipH="1">
              <a:off x="1376464" y="2703197"/>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67">
              <a:extLst>
                <a:ext uri="{FF2B5EF4-FFF2-40B4-BE49-F238E27FC236}">
                  <a16:creationId xmlns:a16="http://schemas.microsoft.com/office/drawing/2014/main" id="{92386A05-10E0-40F5-AFAD-A3E4C9FA93E1}"/>
                </a:ext>
              </a:extLst>
            </p:cNvPr>
            <p:cNvCxnSpPr/>
            <p:nvPr/>
          </p:nvCxnSpPr>
          <p:spPr>
            <a:xfrm rot="16200000" flipH="1">
              <a:off x="1865129" y="2699135"/>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68">
              <a:extLst>
                <a:ext uri="{FF2B5EF4-FFF2-40B4-BE49-F238E27FC236}">
                  <a16:creationId xmlns:a16="http://schemas.microsoft.com/office/drawing/2014/main" id="{7B7DC8A4-E25A-4C6E-BBC8-1D315202498D}"/>
                </a:ext>
              </a:extLst>
            </p:cNvPr>
            <p:cNvCxnSpPr/>
            <p:nvPr/>
          </p:nvCxnSpPr>
          <p:spPr>
            <a:xfrm>
              <a:off x="1376464" y="3065155"/>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69">
              <a:extLst>
                <a:ext uri="{FF2B5EF4-FFF2-40B4-BE49-F238E27FC236}">
                  <a16:creationId xmlns:a16="http://schemas.microsoft.com/office/drawing/2014/main" id="{C6E3BC6A-92E8-4190-A2DD-BBE7E78E145E}"/>
                </a:ext>
              </a:extLst>
            </p:cNvPr>
            <p:cNvCxnSpPr/>
            <p:nvPr/>
          </p:nvCxnSpPr>
          <p:spPr>
            <a:xfrm rot="5400000">
              <a:off x="1865129" y="3061093"/>
              <a:ext cx="134578" cy="126584"/>
            </a:xfrm>
            <a:prstGeom prst="straightConnector1">
              <a:avLst/>
            </a:prstGeom>
            <a:grpFill/>
            <a:ln w="19050">
              <a:solidFill>
                <a:srgbClr val="1D86BD"/>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2" name="Group 178">
            <a:extLst>
              <a:ext uri="{FF2B5EF4-FFF2-40B4-BE49-F238E27FC236}">
                <a16:creationId xmlns:a16="http://schemas.microsoft.com/office/drawing/2014/main" id="{D9B0A9FC-7A62-4259-A009-340D57D1D484}"/>
              </a:ext>
            </a:extLst>
          </p:cNvPr>
          <p:cNvGrpSpPr/>
          <p:nvPr/>
        </p:nvGrpSpPr>
        <p:grpSpPr>
          <a:xfrm>
            <a:off x="2007374" y="4447934"/>
            <a:ext cx="721201" cy="995602"/>
            <a:chOff x="2729739" y="776840"/>
            <a:chExt cx="313864" cy="433282"/>
          </a:xfrm>
          <a:solidFill>
            <a:srgbClr val="2985BA"/>
          </a:solidFill>
        </p:grpSpPr>
        <p:sp>
          <p:nvSpPr>
            <p:cNvPr id="143" name="Freeform 47">
              <a:extLst>
                <a:ext uri="{FF2B5EF4-FFF2-40B4-BE49-F238E27FC236}">
                  <a16:creationId xmlns:a16="http://schemas.microsoft.com/office/drawing/2014/main" id="{7D0C55E6-9152-4EAD-AC1C-673A19FA4D1B}"/>
                </a:ext>
              </a:extLst>
            </p:cNvPr>
            <p:cNvSpPr>
              <a:spLocks noEditPoints="1"/>
            </p:cNvSpPr>
            <p:nvPr/>
          </p:nvSpPr>
          <p:spPr bwMode="auto">
            <a:xfrm>
              <a:off x="2729739" y="776840"/>
              <a:ext cx="313864" cy="420074"/>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Rectangle 48">
              <a:extLst>
                <a:ext uri="{FF2B5EF4-FFF2-40B4-BE49-F238E27FC236}">
                  <a16:creationId xmlns:a16="http://schemas.microsoft.com/office/drawing/2014/main" id="{57B73603-991F-4146-B2CF-4B16A860F127}"/>
                </a:ext>
              </a:extLst>
            </p:cNvPr>
            <p:cNvSpPr>
              <a:spLocks noChangeArrowheads="1"/>
            </p:cNvSpPr>
            <p:nvPr/>
          </p:nvSpPr>
          <p:spPr bwMode="auto">
            <a:xfrm>
              <a:off x="2843642" y="1196914"/>
              <a:ext cx="32544" cy="13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49">
              <a:extLst>
                <a:ext uri="{FF2B5EF4-FFF2-40B4-BE49-F238E27FC236}">
                  <a16:creationId xmlns:a16="http://schemas.microsoft.com/office/drawing/2014/main" id="{BE52CAFE-CDCC-461B-8741-E853BD44A964}"/>
                </a:ext>
              </a:extLst>
            </p:cNvPr>
            <p:cNvSpPr>
              <a:spLocks noChangeArrowheads="1"/>
            </p:cNvSpPr>
            <p:nvPr/>
          </p:nvSpPr>
          <p:spPr bwMode="auto">
            <a:xfrm>
              <a:off x="2897156" y="1196914"/>
              <a:ext cx="32544" cy="13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7" name="Group 194">
            <a:extLst>
              <a:ext uri="{FF2B5EF4-FFF2-40B4-BE49-F238E27FC236}">
                <a16:creationId xmlns:a16="http://schemas.microsoft.com/office/drawing/2014/main" id="{2CD982E9-A4B9-4A90-BC12-9D990F696EC1}"/>
              </a:ext>
            </a:extLst>
          </p:cNvPr>
          <p:cNvGrpSpPr/>
          <p:nvPr/>
        </p:nvGrpSpPr>
        <p:grpSpPr>
          <a:xfrm>
            <a:off x="8847619" y="4352866"/>
            <a:ext cx="668629" cy="369457"/>
            <a:chOff x="12493625" y="-298450"/>
            <a:chExt cx="10480675" cy="5791201"/>
          </a:xfrm>
          <a:solidFill>
            <a:srgbClr val="1D86BD"/>
          </a:solidFill>
        </p:grpSpPr>
        <p:sp>
          <p:nvSpPr>
            <p:cNvPr id="158" name="Freeform 5">
              <a:extLst>
                <a:ext uri="{FF2B5EF4-FFF2-40B4-BE49-F238E27FC236}">
                  <a16:creationId xmlns:a16="http://schemas.microsoft.com/office/drawing/2014/main" id="{F44656C1-465E-4B6F-AB30-309C205A1C34}"/>
                </a:ext>
              </a:extLst>
            </p:cNvPr>
            <p:cNvSpPr>
              <a:spLocks noEditPoints="1"/>
            </p:cNvSpPr>
            <p:nvPr/>
          </p:nvSpPr>
          <p:spPr bwMode="auto">
            <a:xfrm>
              <a:off x="13830300" y="-298450"/>
              <a:ext cx="7831138" cy="5257800"/>
            </a:xfrm>
            <a:custGeom>
              <a:avLst/>
              <a:gdLst>
                <a:gd name="T0" fmla="*/ 70 w 2086"/>
                <a:gd name="T1" fmla="*/ 1399 h 1399"/>
                <a:gd name="T2" fmla="*/ 2017 w 2086"/>
                <a:gd name="T3" fmla="*/ 1399 h 1399"/>
                <a:gd name="T4" fmla="*/ 2086 w 2086"/>
                <a:gd name="T5" fmla="*/ 1329 h 1399"/>
                <a:gd name="T6" fmla="*/ 2086 w 2086"/>
                <a:gd name="T7" fmla="*/ 70 h 1399"/>
                <a:gd name="T8" fmla="*/ 2017 w 2086"/>
                <a:gd name="T9" fmla="*/ 0 h 1399"/>
                <a:gd name="T10" fmla="*/ 70 w 2086"/>
                <a:gd name="T11" fmla="*/ 0 h 1399"/>
                <a:gd name="T12" fmla="*/ 0 w 2086"/>
                <a:gd name="T13" fmla="*/ 70 h 1399"/>
                <a:gd name="T14" fmla="*/ 0 w 2086"/>
                <a:gd name="T15" fmla="*/ 1329 h 1399"/>
                <a:gd name="T16" fmla="*/ 70 w 2086"/>
                <a:gd name="T17" fmla="*/ 1399 h 1399"/>
                <a:gd name="T18" fmla="*/ 137 w 2086"/>
                <a:gd name="T19" fmla="*/ 143 h 1399"/>
                <a:gd name="T20" fmla="*/ 1948 w 2086"/>
                <a:gd name="T21" fmla="*/ 143 h 1399"/>
                <a:gd name="T22" fmla="*/ 1948 w 2086"/>
                <a:gd name="T23" fmla="*/ 1251 h 1399"/>
                <a:gd name="T24" fmla="*/ 137 w 2086"/>
                <a:gd name="T25" fmla="*/ 1251 h 1399"/>
                <a:gd name="T26" fmla="*/ 137 w 2086"/>
                <a:gd name="T27" fmla="*/ 143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6" h="1399">
                  <a:moveTo>
                    <a:pt x="70" y="1399"/>
                  </a:moveTo>
                  <a:cubicBezTo>
                    <a:pt x="2017" y="1399"/>
                    <a:pt x="2017" y="1399"/>
                    <a:pt x="2017" y="1399"/>
                  </a:cubicBezTo>
                  <a:cubicBezTo>
                    <a:pt x="2058" y="1399"/>
                    <a:pt x="2086" y="1371"/>
                    <a:pt x="2086" y="1329"/>
                  </a:cubicBezTo>
                  <a:cubicBezTo>
                    <a:pt x="2086" y="119"/>
                    <a:pt x="2086" y="70"/>
                    <a:pt x="2086" y="70"/>
                  </a:cubicBezTo>
                  <a:cubicBezTo>
                    <a:pt x="2086" y="28"/>
                    <a:pt x="2058" y="0"/>
                    <a:pt x="2017" y="0"/>
                  </a:cubicBezTo>
                  <a:cubicBezTo>
                    <a:pt x="70" y="0"/>
                    <a:pt x="70" y="0"/>
                    <a:pt x="70" y="0"/>
                  </a:cubicBezTo>
                  <a:cubicBezTo>
                    <a:pt x="35" y="0"/>
                    <a:pt x="0" y="28"/>
                    <a:pt x="0" y="70"/>
                  </a:cubicBezTo>
                  <a:cubicBezTo>
                    <a:pt x="0" y="1280"/>
                    <a:pt x="0" y="1329"/>
                    <a:pt x="0" y="1329"/>
                  </a:cubicBezTo>
                  <a:cubicBezTo>
                    <a:pt x="0" y="1371"/>
                    <a:pt x="35" y="1399"/>
                    <a:pt x="70" y="1399"/>
                  </a:cubicBezTo>
                  <a:close/>
                  <a:moveTo>
                    <a:pt x="137" y="143"/>
                  </a:moveTo>
                  <a:cubicBezTo>
                    <a:pt x="1948" y="143"/>
                    <a:pt x="1948" y="143"/>
                    <a:pt x="1948" y="143"/>
                  </a:cubicBezTo>
                  <a:cubicBezTo>
                    <a:pt x="1948" y="1251"/>
                    <a:pt x="1948" y="1251"/>
                    <a:pt x="1948" y="1251"/>
                  </a:cubicBezTo>
                  <a:cubicBezTo>
                    <a:pt x="137" y="1251"/>
                    <a:pt x="137" y="1251"/>
                    <a:pt x="137" y="1251"/>
                  </a:cubicBezTo>
                  <a:lnTo>
                    <a:pt x="137"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6">
              <a:extLst>
                <a:ext uri="{FF2B5EF4-FFF2-40B4-BE49-F238E27FC236}">
                  <a16:creationId xmlns:a16="http://schemas.microsoft.com/office/drawing/2014/main" id="{470D89C7-56E0-4CA0-BB0B-C57B5C8DEC95}"/>
                </a:ext>
              </a:extLst>
            </p:cNvPr>
            <p:cNvSpPr>
              <a:spLocks/>
            </p:cNvSpPr>
            <p:nvPr/>
          </p:nvSpPr>
          <p:spPr bwMode="auto">
            <a:xfrm>
              <a:off x="12493625" y="5075238"/>
              <a:ext cx="10480675" cy="417513"/>
            </a:xfrm>
            <a:custGeom>
              <a:avLst/>
              <a:gdLst>
                <a:gd name="T0" fmla="*/ 0 w 2792"/>
                <a:gd name="T1" fmla="*/ 0 h 111"/>
                <a:gd name="T2" fmla="*/ 0 w 2792"/>
                <a:gd name="T3" fmla="*/ 68 h 111"/>
                <a:gd name="T4" fmla="*/ 91 w 2792"/>
                <a:gd name="T5" fmla="*/ 111 h 111"/>
                <a:gd name="T6" fmla="*/ 2701 w 2792"/>
                <a:gd name="T7" fmla="*/ 111 h 111"/>
                <a:gd name="T8" fmla="*/ 2792 w 2792"/>
                <a:gd name="T9" fmla="*/ 68 h 111"/>
                <a:gd name="T10" fmla="*/ 2792 w 2792"/>
                <a:gd name="T11" fmla="*/ 0 h 111"/>
                <a:gd name="T12" fmla="*/ 0 w 2792"/>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2792" h="111">
                  <a:moveTo>
                    <a:pt x="0" y="0"/>
                  </a:moveTo>
                  <a:cubicBezTo>
                    <a:pt x="0" y="68"/>
                    <a:pt x="0" y="68"/>
                    <a:pt x="0" y="68"/>
                  </a:cubicBezTo>
                  <a:cubicBezTo>
                    <a:pt x="0" y="68"/>
                    <a:pt x="63" y="111"/>
                    <a:pt x="91" y="111"/>
                  </a:cubicBezTo>
                  <a:cubicBezTo>
                    <a:pt x="2701" y="111"/>
                    <a:pt x="2701" y="111"/>
                    <a:pt x="2701" y="111"/>
                  </a:cubicBezTo>
                  <a:cubicBezTo>
                    <a:pt x="2729" y="111"/>
                    <a:pt x="2792" y="68"/>
                    <a:pt x="2792" y="68"/>
                  </a:cubicBezTo>
                  <a:cubicBezTo>
                    <a:pt x="2792" y="20"/>
                    <a:pt x="2792" y="5"/>
                    <a:pt x="279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75" name="Straight Arrow Connector 212">
            <a:extLst>
              <a:ext uri="{FF2B5EF4-FFF2-40B4-BE49-F238E27FC236}">
                <a16:creationId xmlns:a16="http://schemas.microsoft.com/office/drawing/2014/main" id="{587D9B4A-51F6-4219-A6C4-3C60B4C51AB8}"/>
              </a:ext>
            </a:extLst>
          </p:cNvPr>
          <p:cNvCxnSpPr>
            <a:cxnSpLocks/>
          </p:cNvCxnSpPr>
          <p:nvPr/>
        </p:nvCxnSpPr>
        <p:spPr>
          <a:xfrm flipV="1">
            <a:off x="3805174" y="2535661"/>
            <a:ext cx="2287199" cy="683122"/>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213">
            <a:extLst>
              <a:ext uri="{FF2B5EF4-FFF2-40B4-BE49-F238E27FC236}">
                <a16:creationId xmlns:a16="http://schemas.microsoft.com/office/drawing/2014/main" id="{1F0599F1-CF69-4F76-A5E3-BAB48B39D278}"/>
              </a:ext>
            </a:extLst>
          </p:cNvPr>
          <p:cNvCxnSpPr>
            <a:cxnSpLocks/>
          </p:cNvCxnSpPr>
          <p:nvPr/>
        </p:nvCxnSpPr>
        <p:spPr>
          <a:xfrm flipH="1" flipV="1">
            <a:off x="7474785" y="3086957"/>
            <a:ext cx="925776" cy="926707"/>
          </a:xfrm>
          <a:prstGeom prst="straightConnector1">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7" name="Group 214">
            <a:extLst>
              <a:ext uri="{FF2B5EF4-FFF2-40B4-BE49-F238E27FC236}">
                <a16:creationId xmlns:a16="http://schemas.microsoft.com/office/drawing/2014/main" id="{C76E4D92-D7DC-4FF6-B025-79F2A29E6B76}"/>
              </a:ext>
            </a:extLst>
          </p:cNvPr>
          <p:cNvGrpSpPr/>
          <p:nvPr/>
        </p:nvGrpSpPr>
        <p:grpSpPr>
          <a:xfrm>
            <a:off x="5536148" y="3829018"/>
            <a:ext cx="1368764" cy="464273"/>
            <a:chOff x="3637416" y="2034189"/>
            <a:chExt cx="753491" cy="255578"/>
          </a:xfrm>
          <a:solidFill>
            <a:srgbClr val="2985BA"/>
          </a:solidFill>
        </p:grpSpPr>
        <p:sp>
          <p:nvSpPr>
            <p:cNvPr id="178" name="Freeform 39">
              <a:extLst>
                <a:ext uri="{FF2B5EF4-FFF2-40B4-BE49-F238E27FC236}">
                  <a16:creationId xmlns:a16="http://schemas.microsoft.com/office/drawing/2014/main" id="{AF689FBB-621E-4A8E-A39C-ED5782C77C9C}"/>
                </a:ext>
              </a:extLst>
            </p:cNvPr>
            <p:cNvSpPr>
              <a:spLocks/>
            </p:cNvSpPr>
            <p:nvPr/>
          </p:nvSpPr>
          <p:spPr bwMode="auto">
            <a:xfrm>
              <a:off x="3637416" y="2135835"/>
              <a:ext cx="171995" cy="116519"/>
            </a:xfrm>
            <a:custGeom>
              <a:avLst/>
              <a:gdLst>
                <a:gd name="T0" fmla="*/ 2764 w 4356"/>
                <a:gd name="T1" fmla="*/ 1454 h 2951"/>
                <a:gd name="T2" fmla="*/ 2724 w 4356"/>
                <a:gd name="T3" fmla="*/ 1483 h 2951"/>
                <a:gd name="T4" fmla="*/ 2281 w 4356"/>
                <a:gd name="T5" fmla="*/ 1151 h 2951"/>
                <a:gd name="T6" fmla="*/ 2835 w 4356"/>
                <a:gd name="T7" fmla="*/ 749 h 2951"/>
                <a:gd name="T8" fmla="*/ 3864 w 4356"/>
                <a:gd name="T9" fmla="*/ 0 h 2951"/>
                <a:gd name="T10" fmla="*/ 483 w 4356"/>
                <a:gd name="T11" fmla="*/ 0 h 2951"/>
                <a:gd name="T12" fmla="*/ 1441 w 4356"/>
                <a:gd name="T13" fmla="*/ 694 h 2951"/>
                <a:gd name="T14" fmla="*/ 1441 w 4356"/>
                <a:gd name="T15" fmla="*/ 694 h 2951"/>
                <a:gd name="T16" fmla="*/ 1444 w 4356"/>
                <a:gd name="T17" fmla="*/ 696 h 2951"/>
                <a:gd name="T18" fmla="*/ 2617 w 4356"/>
                <a:gd name="T19" fmla="*/ 1561 h 2951"/>
                <a:gd name="T20" fmla="*/ 2487 w 4356"/>
                <a:gd name="T21" fmla="*/ 1655 h 2951"/>
                <a:gd name="T22" fmla="*/ 2165 w 4356"/>
                <a:gd name="T23" fmla="*/ 1887 h 2951"/>
                <a:gd name="T24" fmla="*/ 0 w 4356"/>
                <a:gd name="T25" fmla="*/ 310 h 2951"/>
                <a:gd name="T26" fmla="*/ 0 w 4356"/>
                <a:gd name="T27" fmla="*/ 2951 h 2951"/>
                <a:gd name="T28" fmla="*/ 4356 w 4356"/>
                <a:gd name="T29" fmla="*/ 2951 h 2951"/>
                <a:gd name="T30" fmla="*/ 4356 w 4356"/>
                <a:gd name="T31" fmla="*/ 301 h 2951"/>
                <a:gd name="T32" fmla="*/ 2764 w 4356"/>
                <a:gd name="T33" fmla="*/ 1454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6" h="2951">
                  <a:moveTo>
                    <a:pt x="2764" y="1454"/>
                  </a:moveTo>
                  <a:lnTo>
                    <a:pt x="2724" y="1483"/>
                  </a:lnTo>
                  <a:lnTo>
                    <a:pt x="2281" y="1151"/>
                  </a:lnTo>
                  <a:lnTo>
                    <a:pt x="2835" y="749"/>
                  </a:lnTo>
                  <a:lnTo>
                    <a:pt x="3864" y="0"/>
                  </a:lnTo>
                  <a:lnTo>
                    <a:pt x="483" y="0"/>
                  </a:lnTo>
                  <a:lnTo>
                    <a:pt x="1441" y="694"/>
                  </a:lnTo>
                  <a:lnTo>
                    <a:pt x="1441" y="694"/>
                  </a:lnTo>
                  <a:lnTo>
                    <a:pt x="1444" y="696"/>
                  </a:lnTo>
                  <a:lnTo>
                    <a:pt x="2617" y="1561"/>
                  </a:lnTo>
                  <a:lnTo>
                    <a:pt x="2487" y="1655"/>
                  </a:lnTo>
                  <a:lnTo>
                    <a:pt x="2165" y="1887"/>
                  </a:lnTo>
                  <a:lnTo>
                    <a:pt x="0" y="310"/>
                  </a:lnTo>
                  <a:lnTo>
                    <a:pt x="0" y="2951"/>
                  </a:lnTo>
                  <a:lnTo>
                    <a:pt x="4356" y="2951"/>
                  </a:lnTo>
                  <a:lnTo>
                    <a:pt x="4356" y="301"/>
                  </a:lnTo>
                  <a:lnTo>
                    <a:pt x="2764" y="1454"/>
                  </a:lnTo>
                  <a:close/>
                </a:path>
              </a:pathLst>
            </a:custGeom>
            <a:grp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Freeform 36">
              <a:extLst>
                <a:ext uri="{FF2B5EF4-FFF2-40B4-BE49-F238E27FC236}">
                  <a16:creationId xmlns:a16="http://schemas.microsoft.com/office/drawing/2014/main" id="{BEFABFF3-20FB-4D57-AFDE-6B44816C71F0}"/>
                </a:ext>
              </a:extLst>
            </p:cNvPr>
            <p:cNvSpPr>
              <a:spLocks/>
            </p:cNvSpPr>
            <p:nvPr/>
          </p:nvSpPr>
          <p:spPr bwMode="auto">
            <a:xfrm>
              <a:off x="4173349" y="2102104"/>
              <a:ext cx="217558" cy="183983"/>
            </a:xfrm>
            <a:custGeom>
              <a:avLst/>
              <a:gdLst>
                <a:gd name="T0" fmla="*/ 1175 w 1357"/>
                <a:gd name="T1" fmla="*/ 786 h 1148"/>
                <a:gd name="T2" fmla="*/ 1044 w 1357"/>
                <a:gd name="T3" fmla="*/ 843 h 1148"/>
                <a:gd name="T4" fmla="*/ 362 w 1357"/>
                <a:gd name="T5" fmla="*/ 552 h 1148"/>
                <a:gd name="T6" fmla="*/ 363 w 1357"/>
                <a:gd name="T7" fmla="*/ 544 h 1148"/>
                <a:gd name="T8" fmla="*/ 360 w 1357"/>
                <a:gd name="T9" fmla="*/ 516 h 1148"/>
                <a:gd name="T10" fmla="*/ 782 w 1357"/>
                <a:gd name="T11" fmla="*/ 303 h 1148"/>
                <a:gd name="T12" fmla="*/ 915 w 1357"/>
                <a:gd name="T13" fmla="*/ 362 h 1148"/>
                <a:gd name="T14" fmla="*/ 1096 w 1357"/>
                <a:gd name="T15" fmla="*/ 181 h 1148"/>
                <a:gd name="T16" fmla="*/ 915 w 1357"/>
                <a:gd name="T17" fmla="*/ 0 h 1148"/>
                <a:gd name="T18" fmla="*/ 733 w 1357"/>
                <a:gd name="T19" fmla="*/ 181 h 1148"/>
                <a:gd name="T20" fmla="*/ 739 w 1357"/>
                <a:gd name="T21" fmla="*/ 225 h 1148"/>
                <a:gd name="T22" fmla="*/ 324 w 1357"/>
                <a:gd name="T23" fmla="*/ 433 h 1148"/>
                <a:gd name="T24" fmla="*/ 181 w 1357"/>
                <a:gd name="T25" fmla="*/ 362 h 1148"/>
                <a:gd name="T26" fmla="*/ 0 w 1357"/>
                <a:gd name="T27" fmla="*/ 544 h 1148"/>
                <a:gd name="T28" fmla="*/ 181 w 1357"/>
                <a:gd name="T29" fmla="*/ 725 h 1148"/>
                <a:gd name="T30" fmla="*/ 335 w 1357"/>
                <a:gd name="T31" fmla="*/ 639 h 1148"/>
                <a:gd name="T32" fmla="*/ 1000 w 1357"/>
                <a:gd name="T33" fmla="*/ 922 h 1148"/>
                <a:gd name="T34" fmla="*/ 994 w 1357"/>
                <a:gd name="T35" fmla="*/ 967 h 1148"/>
                <a:gd name="T36" fmla="*/ 1175 w 1357"/>
                <a:gd name="T37" fmla="*/ 1148 h 1148"/>
                <a:gd name="T38" fmla="*/ 1357 w 1357"/>
                <a:gd name="T39" fmla="*/ 967 h 1148"/>
                <a:gd name="T40" fmla="*/ 1175 w 1357"/>
                <a:gd name="T41" fmla="*/ 786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7" h="1148">
                  <a:moveTo>
                    <a:pt x="1175" y="786"/>
                  </a:moveTo>
                  <a:cubicBezTo>
                    <a:pt x="1123" y="786"/>
                    <a:pt x="1077" y="808"/>
                    <a:pt x="1044" y="843"/>
                  </a:cubicBezTo>
                  <a:cubicBezTo>
                    <a:pt x="362" y="552"/>
                    <a:pt x="362" y="552"/>
                    <a:pt x="362" y="552"/>
                  </a:cubicBezTo>
                  <a:cubicBezTo>
                    <a:pt x="362" y="549"/>
                    <a:pt x="363" y="547"/>
                    <a:pt x="363" y="544"/>
                  </a:cubicBezTo>
                  <a:cubicBezTo>
                    <a:pt x="363" y="534"/>
                    <a:pt x="361" y="525"/>
                    <a:pt x="360" y="516"/>
                  </a:cubicBezTo>
                  <a:cubicBezTo>
                    <a:pt x="782" y="303"/>
                    <a:pt x="782" y="303"/>
                    <a:pt x="782" y="303"/>
                  </a:cubicBezTo>
                  <a:cubicBezTo>
                    <a:pt x="815" y="339"/>
                    <a:pt x="862" y="362"/>
                    <a:pt x="915" y="362"/>
                  </a:cubicBezTo>
                  <a:cubicBezTo>
                    <a:pt x="1015" y="362"/>
                    <a:pt x="1096" y="281"/>
                    <a:pt x="1096" y="181"/>
                  </a:cubicBezTo>
                  <a:cubicBezTo>
                    <a:pt x="1096" y="81"/>
                    <a:pt x="1015" y="0"/>
                    <a:pt x="915" y="0"/>
                  </a:cubicBezTo>
                  <a:cubicBezTo>
                    <a:pt x="815" y="0"/>
                    <a:pt x="733" y="81"/>
                    <a:pt x="733" y="181"/>
                  </a:cubicBezTo>
                  <a:cubicBezTo>
                    <a:pt x="733" y="196"/>
                    <a:pt x="736" y="211"/>
                    <a:pt x="739" y="225"/>
                  </a:cubicBezTo>
                  <a:cubicBezTo>
                    <a:pt x="324" y="433"/>
                    <a:pt x="324" y="433"/>
                    <a:pt x="324" y="433"/>
                  </a:cubicBezTo>
                  <a:cubicBezTo>
                    <a:pt x="291" y="391"/>
                    <a:pt x="240" y="362"/>
                    <a:pt x="181" y="362"/>
                  </a:cubicBezTo>
                  <a:cubicBezTo>
                    <a:pt x="81" y="362"/>
                    <a:pt x="0" y="444"/>
                    <a:pt x="0" y="544"/>
                  </a:cubicBezTo>
                  <a:cubicBezTo>
                    <a:pt x="0" y="644"/>
                    <a:pt x="81" y="725"/>
                    <a:pt x="181" y="725"/>
                  </a:cubicBezTo>
                  <a:cubicBezTo>
                    <a:pt x="246" y="725"/>
                    <a:pt x="303" y="691"/>
                    <a:pt x="335" y="639"/>
                  </a:cubicBezTo>
                  <a:cubicBezTo>
                    <a:pt x="1000" y="922"/>
                    <a:pt x="1000" y="922"/>
                    <a:pt x="1000" y="922"/>
                  </a:cubicBezTo>
                  <a:cubicBezTo>
                    <a:pt x="997" y="936"/>
                    <a:pt x="994" y="951"/>
                    <a:pt x="994" y="967"/>
                  </a:cubicBezTo>
                  <a:cubicBezTo>
                    <a:pt x="994" y="1067"/>
                    <a:pt x="1075" y="1148"/>
                    <a:pt x="1175" y="1148"/>
                  </a:cubicBezTo>
                  <a:cubicBezTo>
                    <a:pt x="1275" y="1148"/>
                    <a:pt x="1357" y="1067"/>
                    <a:pt x="1357" y="967"/>
                  </a:cubicBezTo>
                  <a:cubicBezTo>
                    <a:pt x="1357" y="867"/>
                    <a:pt x="1275" y="786"/>
                    <a:pt x="1175" y="786"/>
                  </a:cubicBezTo>
                  <a:close/>
                </a:path>
              </a:pathLst>
            </a:custGeom>
            <a:grp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Freeform 5">
              <a:extLst>
                <a:ext uri="{FF2B5EF4-FFF2-40B4-BE49-F238E27FC236}">
                  <a16:creationId xmlns:a16="http://schemas.microsoft.com/office/drawing/2014/main" id="{5AE40CED-383E-477B-AA13-FB648B143C0D}"/>
                </a:ext>
              </a:extLst>
            </p:cNvPr>
            <p:cNvSpPr>
              <a:spLocks noEditPoints="1"/>
            </p:cNvSpPr>
            <p:nvPr/>
          </p:nvSpPr>
          <p:spPr bwMode="auto">
            <a:xfrm>
              <a:off x="3891451" y="2034189"/>
              <a:ext cx="199858" cy="255578"/>
            </a:xfrm>
            <a:custGeom>
              <a:avLst/>
              <a:gdLst>
                <a:gd name="T0" fmla="*/ 3508 w 4833"/>
                <a:gd name="T1" fmla="*/ 0 h 6182"/>
                <a:gd name="T2" fmla="*/ 202 w 4833"/>
                <a:gd name="T3" fmla="*/ 58 h 6182"/>
                <a:gd name="T4" fmla="*/ 53 w 4833"/>
                <a:gd name="T5" fmla="*/ 221 h 6182"/>
                <a:gd name="T6" fmla="*/ 0 w 4833"/>
                <a:gd name="T7" fmla="*/ 5793 h 6182"/>
                <a:gd name="T8" fmla="*/ 103 w 4833"/>
                <a:gd name="T9" fmla="*/ 6029 h 6182"/>
                <a:gd name="T10" fmla="*/ 270 w 4833"/>
                <a:gd name="T11" fmla="*/ 6137 h 6182"/>
                <a:gd name="T12" fmla="*/ 4468 w 4833"/>
                <a:gd name="T13" fmla="*/ 6177 h 6182"/>
                <a:gd name="T14" fmla="*/ 4690 w 4833"/>
                <a:gd name="T15" fmla="*/ 6081 h 6182"/>
                <a:gd name="T16" fmla="*/ 4801 w 4833"/>
                <a:gd name="T17" fmla="*/ 5911 h 6182"/>
                <a:gd name="T18" fmla="*/ 4781 w 4833"/>
                <a:gd name="T19" fmla="*/ 1139 h 6182"/>
                <a:gd name="T20" fmla="*/ 4470 w 4833"/>
                <a:gd name="T21" fmla="*/ 5769 h 6182"/>
                <a:gd name="T22" fmla="*/ 4338 w 4833"/>
                <a:gd name="T23" fmla="*/ 5889 h 6182"/>
                <a:gd name="T24" fmla="*/ 1409 w 4833"/>
                <a:gd name="T25" fmla="*/ 5869 h 6182"/>
                <a:gd name="T26" fmla="*/ 412 w 4833"/>
                <a:gd name="T27" fmla="*/ 5831 h 6182"/>
                <a:gd name="T28" fmla="*/ 345 w 4833"/>
                <a:gd name="T29" fmla="*/ 5754 h 6182"/>
                <a:gd name="T30" fmla="*/ 339 w 4833"/>
                <a:gd name="T31" fmla="*/ 411 h 6182"/>
                <a:gd name="T32" fmla="*/ 416 w 4833"/>
                <a:gd name="T33" fmla="*/ 345 h 6182"/>
                <a:gd name="T34" fmla="*/ 3423 w 4833"/>
                <a:gd name="T35" fmla="*/ 489 h 6182"/>
                <a:gd name="T36" fmla="*/ 3454 w 4833"/>
                <a:gd name="T37" fmla="*/ 1161 h 6182"/>
                <a:gd name="T38" fmla="*/ 3562 w 4833"/>
                <a:gd name="T39" fmla="*/ 1328 h 6182"/>
                <a:gd name="T40" fmla="*/ 4358 w 4833"/>
                <a:gd name="T41" fmla="*/ 1391 h 6182"/>
                <a:gd name="T42" fmla="*/ 1379 w 4833"/>
                <a:gd name="T43" fmla="*/ 2075 h 6182"/>
                <a:gd name="T44" fmla="*/ 1267 w 4833"/>
                <a:gd name="T45" fmla="*/ 1231 h 6182"/>
                <a:gd name="T46" fmla="*/ 1129 w 4833"/>
                <a:gd name="T47" fmla="*/ 1050 h 6182"/>
                <a:gd name="T48" fmla="*/ 1637 w 4833"/>
                <a:gd name="T49" fmla="*/ 874 h 6182"/>
                <a:gd name="T50" fmla="*/ 1454 w 4833"/>
                <a:gd name="T51" fmla="*/ 2558 h 6182"/>
                <a:gd name="T52" fmla="*/ 1431 w 4833"/>
                <a:gd name="T53" fmla="*/ 3773 h 6182"/>
                <a:gd name="T54" fmla="*/ 1454 w 4833"/>
                <a:gd name="T55" fmla="*/ 2558 h 6182"/>
                <a:gd name="T56" fmla="*/ 1443 w 4833"/>
                <a:gd name="T57" fmla="*/ 2755 h 6182"/>
                <a:gd name="T58" fmla="*/ 2416 w 4833"/>
                <a:gd name="T59" fmla="*/ 3753 h 6182"/>
                <a:gd name="T60" fmla="*/ 2304 w 4833"/>
                <a:gd name="T61" fmla="*/ 2909 h 6182"/>
                <a:gd name="T62" fmla="*/ 2166 w 4833"/>
                <a:gd name="T63" fmla="*/ 2728 h 6182"/>
                <a:gd name="T64" fmla="*/ 2674 w 4833"/>
                <a:gd name="T65" fmla="*/ 2551 h 6182"/>
                <a:gd name="T66" fmla="*/ 3457 w 4833"/>
                <a:gd name="T67" fmla="*/ 2558 h 6182"/>
                <a:gd name="T68" fmla="*/ 3434 w 4833"/>
                <a:gd name="T69" fmla="*/ 3773 h 6182"/>
                <a:gd name="T70" fmla="*/ 3457 w 4833"/>
                <a:gd name="T71" fmla="*/ 2558 h 6182"/>
                <a:gd name="T72" fmla="*/ 3445 w 4833"/>
                <a:gd name="T73" fmla="*/ 2755 h 6182"/>
                <a:gd name="T74" fmla="*/ 2492 w 4833"/>
                <a:gd name="T75" fmla="*/ 867 h 6182"/>
                <a:gd name="T76" fmla="*/ 2468 w 4833"/>
                <a:gd name="T77" fmla="*/ 2082 h 6182"/>
                <a:gd name="T78" fmla="*/ 2492 w 4833"/>
                <a:gd name="T79" fmla="*/ 867 h 6182"/>
                <a:gd name="T80" fmla="*/ 2480 w 4833"/>
                <a:gd name="T81" fmla="*/ 1064 h 6182"/>
                <a:gd name="T82" fmla="*/ 1454 w 4833"/>
                <a:gd name="T83" fmla="*/ 4236 h 6182"/>
                <a:gd name="T84" fmla="*/ 1431 w 4833"/>
                <a:gd name="T85" fmla="*/ 5451 h 6182"/>
                <a:gd name="T86" fmla="*/ 1454 w 4833"/>
                <a:gd name="T87" fmla="*/ 4236 h 6182"/>
                <a:gd name="T88" fmla="*/ 1443 w 4833"/>
                <a:gd name="T89" fmla="*/ 4433 h 6182"/>
                <a:gd name="T90" fmla="*/ 2491 w 4833"/>
                <a:gd name="T91" fmla="*/ 4236 h 6182"/>
                <a:gd name="T92" fmla="*/ 2469 w 4833"/>
                <a:gd name="T93" fmla="*/ 5451 h 6182"/>
                <a:gd name="T94" fmla="*/ 2491 w 4833"/>
                <a:gd name="T95" fmla="*/ 4236 h 6182"/>
                <a:gd name="T96" fmla="*/ 2480 w 4833"/>
                <a:gd name="T97" fmla="*/ 4433 h 6182"/>
                <a:gd name="T98" fmla="*/ 3483 w 4833"/>
                <a:gd name="T99" fmla="*/ 4229 h 6182"/>
                <a:gd name="T100" fmla="*/ 3381 w 4833"/>
                <a:gd name="T101" fmla="*/ 5430 h 6182"/>
                <a:gd name="T102" fmla="*/ 3269 w 4833"/>
                <a:gd name="T103" fmla="*/ 4587 h 6182"/>
                <a:gd name="T104" fmla="*/ 3131 w 4833"/>
                <a:gd name="T105" fmla="*/ 4405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33" h="6182">
                  <a:moveTo>
                    <a:pt x="4781" y="1139"/>
                  </a:moveTo>
                  <a:cubicBezTo>
                    <a:pt x="3621" y="45"/>
                    <a:pt x="3621" y="45"/>
                    <a:pt x="3621" y="45"/>
                  </a:cubicBezTo>
                  <a:cubicBezTo>
                    <a:pt x="3590" y="16"/>
                    <a:pt x="3550" y="0"/>
                    <a:pt x="3508" y="0"/>
                  </a:cubicBezTo>
                  <a:cubicBezTo>
                    <a:pt x="377" y="0"/>
                    <a:pt x="377" y="0"/>
                    <a:pt x="377" y="0"/>
                  </a:cubicBezTo>
                  <a:cubicBezTo>
                    <a:pt x="255" y="33"/>
                    <a:pt x="255" y="33"/>
                    <a:pt x="255" y="33"/>
                  </a:cubicBezTo>
                  <a:cubicBezTo>
                    <a:pt x="236" y="38"/>
                    <a:pt x="218" y="47"/>
                    <a:pt x="202" y="58"/>
                  </a:cubicBezTo>
                  <a:cubicBezTo>
                    <a:pt x="141" y="103"/>
                    <a:pt x="141" y="103"/>
                    <a:pt x="141" y="103"/>
                  </a:cubicBezTo>
                  <a:cubicBezTo>
                    <a:pt x="123" y="115"/>
                    <a:pt x="108" y="131"/>
                    <a:pt x="97" y="150"/>
                  </a:cubicBezTo>
                  <a:cubicBezTo>
                    <a:pt x="53" y="221"/>
                    <a:pt x="53" y="221"/>
                    <a:pt x="53" y="221"/>
                  </a:cubicBezTo>
                  <a:cubicBezTo>
                    <a:pt x="44" y="236"/>
                    <a:pt x="37" y="252"/>
                    <a:pt x="33" y="270"/>
                  </a:cubicBezTo>
                  <a:cubicBezTo>
                    <a:pt x="1" y="406"/>
                    <a:pt x="1" y="406"/>
                    <a:pt x="1" y="406"/>
                  </a:cubicBezTo>
                  <a:cubicBezTo>
                    <a:pt x="0" y="5793"/>
                    <a:pt x="0" y="5793"/>
                    <a:pt x="0" y="5793"/>
                  </a:cubicBezTo>
                  <a:cubicBezTo>
                    <a:pt x="33" y="5914"/>
                    <a:pt x="33" y="5914"/>
                    <a:pt x="33" y="5914"/>
                  </a:cubicBezTo>
                  <a:cubicBezTo>
                    <a:pt x="38" y="5933"/>
                    <a:pt x="47" y="5951"/>
                    <a:pt x="58" y="5967"/>
                  </a:cubicBezTo>
                  <a:cubicBezTo>
                    <a:pt x="103" y="6029"/>
                    <a:pt x="103" y="6029"/>
                    <a:pt x="103" y="6029"/>
                  </a:cubicBezTo>
                  <a:cubicBezTo>
                    <a:pt x="116" y="6047"/>
                    <a:pt x="132" y="6062"/>
                    <a:pt x="150" y="6073"/>
                  </a:cubicBezTo>
                  <a:cubicBezTo>
                    <a:pt x="221" y="6117"/>
                    <a:pt x="221" y="6117"/>
                    <a:pt x="221" y="6117"/>
                  </a:cubicBezTo>
                  <a:cubicBezTo>
                    <a:pt x="236" y="6126"/>
                    <a:pt x="253" y="6133"/>
                    <a:pt x="270" y="6137"/>
                  </a:cubicBezTo>
                  <a:cubicBezTo>
                    <a:pt x="406" y="6169"/>
                    <a:pt x="406" y="6169"/>
                    <a:pt x="406" y="6169"/>
                  </a:cubicBezTo>
                  <a:cubicBezTo>
                    <a:pt x="4426" y="6182"/>
                    <a:pt x="4426" y="6182"/>
                    <a:pt x="4426" y="6182"/>
                  </a:cubicBezTo>
                  <a:cubicBezTo>
                    <a:pt x="4440" y="6182"/>
                    <a:pt x="4454" y="6180"/>
                    <a:pt x="4468" y="6177"/>
                  </a:cubicBezTo>
                  <a:cubicBezTo>
                    <a:pt x="4572" y="6149"/>
                    <a:pt x="4572" y="6149"/>
                    <a:pt x="4572" y="6149"/>
                  </a:cubicBezTo>
                  <a:cubicBezTo>
                    <a:pt x="4589" y="6144"/>
                    <a:pt x="4605" y="6137"/>
                    <a:pt x="4620" y="6127"/>
                  </a:cubicBezTo>
                  <a:cubicBezTo>
                    <a:pt x="4690" y="6081"/>
                    <a:pt x="4690" y="6081"/>
                    <a:pt x="4690" y="6081"/>
                  </a:cubicBezTo>
                  <a:cubicBezTo>
                    <a:pt x="4710" y="6067"/>
                    <a:pt x="4726" y="6050"/>
                    <a:pt x="4739" y="6030"/>
                  </a:cubicBezTo>
                  <a:cubicBezTo>
                    <a:pt x="4780" y="5963"/>
                    <a:pt x="4780" y="5963"/>
                    <a:pt x="4780" y="5963"/>
                  </a:cubicBezTo>
                  <a:cubicBezTo>
                    <a:pt x="4790" y="5947"/>
                    <a:pt x="4797" y="5930"/>
                    <a:pt x="4801" y="5911"/>
                  </a:cubicBezTo>
                  <a:cubicBezTo>
                    <a:pt x="4833" y="5766"/>
                    <a:pt x="4833" y="5766"/>
                    <a:pt x="4833" y="5766"/>
                  </a:cubicBezTo>
                  <a:cubicBezTo>
                    <a:pt x="4833" y="1258"/>
                    <a:pt x="4833" y="1258"/>
                    <a:pt x="4833" y="1258"/>
                  </a:cubicBezTo>
                  <a:cubicBezTo>
                    <a:pt x="4833" y="1213"/>
                    <a:pt x="4814" y="1170"/>
                    <a:pt x="4781" y="1139"/>
                  </a:cubicBezTo>
                  <a:close/>
                  <a:moveTo>
                    <a:pt x="4523" y="5638"/>
                  </a:moveTo>
                  <a:cubicBezTo>
                    <a:pt x="4523" y="5669"/>
                    <a:pt x="4514" y="5699"/>
                    <a:pt x="4498" y="5725"/>
                  </a:cubicBezTo>
                  <a:cubicBezTo>
                    <a:pt x="4470" y="5769"/>
                    <a:pt x="4470" y="5769"/>
                    <a:pt x="4470" y="5769"/>
                  </a:cubicBezTo>
                  <a:cubicBezTo>
                    <a:pt x="4455" y="5794"/>
                    <a:pt x="4434" y="5814"/>
                    <a:pt x="4409" y="5828"/>
                  </a:cubicBezTo>
                  <a:cubicBezTo>
                    <a:pt x="4385" y="5841"/>
                    <a:pt x="4358" y="5847"/>
                    <a:pt x="4331" y="5847"/>
                  </a:cubicBezTo>
                  <a:cubicBezTo>
                    <a:pt x="4338" y="5889"/>
                    <a:pt x="4338" y="5889"/>
                    <a:pt x="4338" y="5889"/>
                  </a:cubicBezTo>
                  <a:cubicBezTo>
                    <a:pt x="4296" y="5865"/>
                    <a:pt x="4296" y="5865"/>
                    <a:pt x="4296" y="5865"/>
                  </a:cubicBezTo>
                  <a:cubicBezTo>
                    <a:pt x="1439" y="5865"/>
                    <a:pt x="1439" y="5865"/>
                    <a:pt x="1439" y="5865"/>
                  </a:cubicBezTo>
                  <a:cubicBezTo>
                    <a:pt x="1428" y="5865"/>
                    <a:pt x="1418" y="5866"/>
                    <a:pt x="1409" y="5869"/>
                  </a:cubicBezTo>
                  <a:cubicBezTo>
                    <a:pt x="1408" y="5868"/>
                    <a:pt x="1408" y="5868"/>
                    <a:pt x="1408" y="5868"/>
                  </a:cubicBezTo>
                  <a:cubicBezTo>
                    <a:pt x="516" y="5868"/>
                    <a:pt x="516" y="5868"/>
                    <a:pt x="516" y="5868"/>
                  </a:cubicBezTo>
                  <a:cubicBezTo>
                    <a:pt x="478" y="5868"/>
                    <a:pt x="441" y="5855"/>
                    <a:pt x="412" y="5831"/>
                  </a:cubicBezTo>
                  <a:cubicBezTo>
                    <a:pt x="391" y="5813"/>
                    <a:pt x="391" y="5813"/>
                    <a:pt x="391" y="5813"/>
                  </a:cubicBezTo>
                  <a:cubicBezTo>
                    <a:pt x="374" y="5800"/>
                    <a:pt x="361" y="5783"/>
                    <a:pt x="350" y="5765"/>
                  </a:cubicBezTo>
                  <a:cubicBezTo>
                    <a:pt x="345" y="5754"/>
                    <a:pt x="345" y="5754"/>
                    <a:pt x="345" y="5754"/>
                  </a:cubicBezTo>
                  <a:cubicBezTo>
                    <a:pt x="332" y="5730"/>
                    <a:pt x="325" y="5644"/>
                    <a:pt x="325" y="5617"/>
                  </a:cubicBezTo>
                  <a:cubicBezTo>
                    <a:pt x="302" y="516"/>
                    <a:pt x="302" y="516"/>
                    <a:pt x="302" y="516"/>
                  </a:cubicBezTo>
                  <a:cubicBezTo>
                    <a:pt x="302" y="478"/>
                    <a:pt x="315" y="441"/>
                    <a:pt x="339" y="411"/>
                  </a:cubicBezTo>
                  <a:cubicBezTo>
                    <a:pt x="356" y="390"/>
                    <a:pt x="356" y="390"/>
                    <a:pt x="356" y="390"/>
                  </a:cubicBezTo>
                  <a:cubicBezTo>
                    <a:pt x="370" y="374"/>
                    <a:pt x="387" y="360"/>
                    <a:pt x="405" y="350"/>
                  </a:cubicBezTo>
                  <a:cubicBezTo>
                    <a:pt x="416" y="345"/>
                    <a:pt x="416" y="345"/>
                    <a:pt x="416" y="345"/>
                  </a:cubicBezTo>
                  <a:cubicBezTo>
                    <a:pt x="440" y="332"/>
                    <a:pt x="467" y="325"/>
                    <a:pt x="494" y="325"/>
                  </a:cubicBezTo>
                  <a:cubicBezTo>
                    <a:pt x="3259" y="325"/>
                    <a:pt x="3259" y="325"/>
                    <a:pt x="3259" y="325"/>
                  </a:cubicBezTo>
                  <a:cubicBezTo>
                    <a:pt x="3349" y="325"/>
                    <a:pt x="3423" y="398"/>
                    <a:pt x="3423" y="489"/>
                  </a:cubicBezTo>
                  <a:cubicBezTo>
                    <a:pt x="3423" y="1006"/>
                    <a:pt x="3423" y="1006"/>
                    <a:pt x="3423" y="1006"/>
                  </a:cubicBezTo>
                  <a:cubicBezTo>
                    <a:pt x="3423" y="1019"/>
                    <a:pt x="3424" y="1031"/>
                    <a:pt x="3427" y="1043"/>
                  </a:cubicBezTo>
                  <a:cubicBezTo>
                    <a:pt x="3454" y="1161"/>
                    <a:pt x="3454" y="1161"/>
                    <a:pt x="3454" y="1161"/>
                  </a:cubicBezTo>
                  <a:cubicBezTo>
                    <a:pt x="3458" y="1179"/>
                    <a:pt x="3465" y="1195"/>
                    <a:pt x="3475" y="1211"/>
                  </a:cubicBezTo>
                  <a:cubicBezTo>
                    <a:pt x="3518" y="1282"/>
                    <a:pt x="3518" y="1282"/>
                    <a:pt x="3518" y="1282"/>
                  </a:cubicBezTo>
                  <a:cubicBezTo>
                    <a:pt x="3530" y="1300"/>
                    <a:pt x="3545" y="1316"/>
                    <a:pt x="3562" y="1328"/>
                  </a:cubicBezTo>
                  <a:cubicBezTo>
                    <a:pt x="3605" y="1359"/>
                    <a:pt x="3605" y="1359"/>
                    <a:pt x="3605" y="1359"/>
                  </a:cubicBezTo>
                  <a:cubicBezTo>
                    <a:pt x="3633" y="1380"/>
                    <a:pt x="3667" y="1391"/>
                    <a:pt x="3701" y="1391"/>
                  </a:cubicBezTo>
                  <a:cubicBezTo>
                    <a:pt x="4358" y="1391"/>
                    <a:pt x="4358" y="1391"/>
                    <a:pt x="4358" y="1391"/>
                  </a:cubicBezTo>
                  <a:cubicBezTo>
                    <a:pt x="4449" y="1391"/>
                    <a:pt x="4523" y="1464"/>
                    <a:pt x="4523" y="1555"/>
                  </a:cubicBezTo>
                  <a:lnTo>
                    <a:pt x="4523" y="5638"/>
                  </a:lnTo>
                  <a:close/>
                  <a:moveTo>
                    <a:pt x="1379" y="2075"/>
                  </a:moveTo>
                  <a:cubicBezTo>
                    <a:pt x="1379" y="1165"/>
                    <a:pt x="1379" y="1165"/>
                    <a:pt x="1379" y="1165"/>
                  </a:cubicBezTo>
                  <a:cubicBezTo>
                    <a:pt x="1365" y="1178"/>
                    <a:pt x="1348" y="1190"/>
                    <a:pt x="1329" y="1201"/>
                  </a:cubicBezTo>
                  <a:cubicBezTo>
                    <a:pt x="1309" y="1212"/>
                    <a:pt x="1289" y="1222"/>
                    <a:pt x="1267" y="1231"/>
                  </a:cubicBezTo>
                  <a:cubicBezTo>
                    <a:pt x="1245" y="1240"/>
                    <a:pt x="1222" y="1248"/>
                    <a:pt x="1199" y="1254"/>
                  </a:cubicBezTo>
                  <a:cubicBezTo>
                    <a:pt x="1175" y="1260"/>
                    <a:pt x="1152" y="1265"/>
                    <a:pt x="1129" y="1268"/>
                  </a:cubicBezTo>
                  <a:cubicBezTo>
                    <a:pt x="1129" y="1050"/>
                    <a:pt x="1129" y="1050"/>
                    <a:pt x="1129" y="1050"/>
                  </a:cubicBezTo>
                  <a:cubicBezTo>
                    <a:pt x="1196" y="1030"/>
                    <a:pt x="1260" y="1005"/>
                    <a:pt x="1319" y="975"/>
                  </a:cubicBezTo>
                  <a:cubicBezTo>
                    <a:pt x="1379" y="944"/>
                    <a:pt x="1432" y="910"/>
                    <a:pt x="1481" y="874"/>
                  </a:cubicBezTo>
                  <a:cubicBezTo>
                    <a:pt x="1637" y="874"/>
                    <a:pt x="1637" y="874"/>
                    <a:pt x="1637" y="874"/>
                  </a:cubicBezTo>
                  <a:cubicBezTo>
                    <a:pt x="1637" y="2075"/>
                    <a:pt x="1637" y="2075"/>
                    <a:pt x="1637" y="2075"/>
                  </a:cubicBezTo>
                  <a:lnTo>
                    <a:pt x="1379" y="2075"/>
                  </a:lnTo>
                  <a:close/>
                  <a:moveTo>
                    <a:pt x="1454" y="2558"/>
                  </a:moveTo>
                  <a:cubicBezTo>
                    <a:pt x="1311" y="2558"/>
                    <a:pt x="1201" y="2612"/>
                    <a:pt x="1125" y="2718"/>
                  </a:cubicBezTo>
                  <a:cubicBezTo>
                    <a:pt x="1050" y="2825"/>
                    <a:pt x="1012" y="2980"/>
                    <a:pt x="1012" y="3184"/>
                  </a:cubicBezTo>
                  <a:cubicBezTo>
                    <a:pt x="1012" y="3577"/>
                    <a:pt x="1152" y="3773"/>
                    <a:pt x="1431" y="3773"/>
                  </a:cubicBezTo>
                  <a:cubicBezTo>
                    <a:pt x="1571" y="3773"/>
                    <a:pt x="1678" y="3720"/>
                    <a:pt x="1752" y="3614"/>
                  </a:cubicBezTo>
                  <a:cubicBezTo>
                    <a:pt x="1827" y="3508"/>
                    <a:pt x="1864" y="3356"/>
                    <a:pt x="1864" y="3157"/>
                  </a:cubicBezTo>
                  <a:cubicBezTo>
                    <a:pt x="1864" y="2758"/>
                    <a:pt x="1728" y="2558"/>
                    <a:pt x="1454" y="2558"/>
                  </a:cubicBezTo>
                  <a:close/>
                  <a:moveTo>
                    <a:pt x="1440" y="3575"/>
                  </a:moveTo>
                  <a:cubicBezTo>
                    <a:pt x="1330" y="3575"/>
                    <a:pt x="1275" y="3442"/>
                    <a:pt x="1275" y="3178"/>
                  </a:cubicBezTo>
                  <a:cubicBezTo>
                    <a:pt x="1275" y="2896"/>
                    <a:pt x="1331" y="2755"/>
                    <a:pt x="1443" y="2755"/>
                  </a:cubicBezTo>
                  <a:cubicBezTo>
                    <a:pt x="1548" y="2755"/>
                    <a:pt x="1600" y="2892"/>
                    <a:pt x="1600" y="3165"/>
                  </a:cubicBezTo>
                  <a:cubicBezTo>
                    <a:pt x="1600" y="3438"/>
                    <a:pt x="1547" y="3575"/>
                    <a:pt x="1440" y="3575"/>
                  </a:cubicBezTo>
                  <a:close/>
                  <a:moveTo>
                    <a:pt x="2416" y="3753"/>
                  </a:moveTo>
                  <a:cubicBezTo>
                    <a:pt x="2416" y="2843"/>
                    <a:pt x="2416" y="2843"/>
                    <a:pt x="2416" y="2843"/>
                  </a:cubicBezTo>
                  <a:cubicBezTo>
                    <a:pt x="2402" y="2856"/>
                    <a:pt x="2385" y="2868"/>
                    <a:pt x="2366" y="2879"/>
                  </a:cubicBezTo>
                  <a:cubicBezTo>
                    <a:pt x="2346" y="2890"/>
                    <a:pt x="2326" y="2900"/>
                    <a:pt x="2304" y="2909"/>
                  </a:cubicBezTo>
                  <a:cubicBezTo>
                    <a:pt x="2282" y="2918"/>
                    <a:pt x="2259" y="2926"/>
                    <a:pt x="2236" y="2932"/>
                  </a:cubicBezTo>
                  <a:cubicBezTo>
                    <a:pt x="2212" y="2938"/>
                    <a:pt x="2189" y="2943"/>
                    <a:pt x="2166" y="2946"/>
                  </a:cubicBezTo>
                  <a:cubicBezTo>
                    <a:pt x="2166" y="2728"/>
                    <a:pt x="2166" y="2728"/>
                    <a:pt x="2166" y="2728"/>
                  </a:cubicBezTo>
                  <a:cubicBezTo>
                    <a:pt x="2233" y="2708"/>
                    <a:pt x="2297" y="2683"/>
                    <a:pt x="2356" y="2652"/>
                  </a:cubicBezTo>
                  <a:cubicBezTo>
                    <a:pt x="2416" y="2622"/>
                    <a:pt x="2470" y="2588"/>
                    <a:pt x="2518" y="2551"/>
                  </a:cubicBezTo>
                  <a:cubicBezTo>
                    <a:pt x="2674" y="2551"/>
                    <a:pt x="2674" y="2551"/>
                    <a:pt x="2674" y="2551"/>
                  </a:cubicBezTo>
                  <a:cubicBezTo>
                    <a:pt x="2674" y="3753"/>
                    <a:pt x="2674" y="3753"/>
                    <a:pt x="2674" y="3753"/>
                  </a:cubicBezTo>
                  <a:lnTo>
                    <a:pt x="2416" y="3753"/>
                  </a:lnTo>
                  <a:close/>
                  <a:moveTo>
                    <a:pt x="3457" y="2558"/>
                  </a:moveTo>
                  <a:cubicBezTo>
                    <a:pt x="3313" y="2558"/>
                    <a:pt x="3203" y="2612"/>
                    <a:pt x="3127" y="2718"/>
                  </a:cubicBezTo>
                  <a:cubicBezTo>
                    <a:pt x="3052" y="2825"/>
                    <a:pt x="3014" y="2980"/>
                    <a:pt x="3014" y="3184"/>
                  </a:cubicBezTo>
                  <a:cubicBezTo>
                    <a:pt x="3014" y="3577"/>
                    <a:pt x="3154" y="3773"/>
                    <a:pt x="3434" y="3773"/>
                  </a:cubicBezTo>
                  <a:cubicBezTo>
                    <a:pt x="3573" y="3773"/>
                    <a:pt x="3680" y="3720"/>
                    <a:pt x="3754" y="3614"/>
                  </a:cubicBezTo>
                  <a:cubicBezTo>
                    <a:pt x="3829" y="3508"/>
                    <a:pt x="3866" y="3356"/>
                    <a:pt x="3866" y="3157"/>
                  </a:cubicBezTo>
                  <a:cubicBezTo>
                    <a:pt x="3866" y="2758"/>
                    <a:pt x="3730" y="2558"/>
                    <a:pt x="3457" y="2558"/>
                  </a:cubicBezTo>
                  <a:close/>
                  <a:moveTo>
                    <a:pt x="3442" y="3575"/>
                  </a:moveTo>
                  <a:cubicBezTo>
                    <a:pt x="3332" y="3575"/>
                    <a:pt x="3277" y="3442"/>
                    <a:pt x="3277" y="3178"/>
                  </a:cubicBezTo>
                  <a:cubicBezTo>
                    <a:pt x="3277" y="2896"/>
                    <a:pt x="3333" y="2755"/>
                    <a:pt x="3445" y="2755"/>
                  </a:cubicBezTo>
                  <a:cubicBezTo>
                    <a:pt x="3550" y="2755"/>
                    <a:pt x="3602" y="2892"/>
                    <a:pt x="3602" y="3165"/>
                  </a:cubicBezTo>
                  <a:cubicBezTo>
                    <a:pt x="3602" y="3438"/>
                    <a:pt x="3549" y="3575"/>
                    <a:pt x="3442" y="3575"/>
                  </a:cubicBezTo>
                  <a:close/>
                  <a:moveTo>
                    <a:pt x="2492" y="867"/>
                  </a:moveTo>
                  <a:cubicBezTo>
                    <a:pt x="2348" y="867"/>
                    <a:pt x="2238" y="920"/>
                    <a:pt x="2162" y="1027"/>
                  </a:cubicBezTo>
                  <a:cubicBezTo>
                    <a:pt x="2087" y="1134"/>
                    <a:pt x="2049" y="1289"/>
                    <a:pt x="2049" y="1493"/>
                  </a:cubicBezTo>
                  <a:cubicBezTo>
                    <a:pt x="2049" y="1886"/>
                    <a:pt x="2189" y="2082"/>
                    <a:pt x="2468" y="2082"/>
                  </a:cubicBezTo>
                  <a:cubicBezTo>
                    <a:pt x="2608" y="2082"/>
                    <a:pt x="2715" y="2029"/>
                    <a:pt x="2789" y="1923"/>
                  </a:cubicBezTo>
                  <a:cubicBezTo>
                    <a:pt x="2864" y="1817"/>
                    <a:pt x="2901" y="1665"/>
                    <a:pt x="2901" y="1466"/>
                  </a:cubicBezTo>
                  <a:cubicBezTo>
                    <a:pt x="2901" y="1067"/>
                    <a:pt x="2765" y="867"/>
                    <a:pt x="2492" y="867"/>
                  </a:cubicBezTo>
                  <a:close/>
                  <a:moveTo>
                    <a:pt x="2477" y="1884"/>
                  </a:moveTo>
                  <a:cubicBezTo>
                    <a:pt x="2367" y="1884"/>
                    <a:pt x="2312" y="1751"/>
                    <a:pt x="2312" y="1486"/>
                  </a:cubicBezTo>
                  <a:cubicBezTo>
                    <a:pt x="2312" y="1205"/>
                    <a:pt x="2368" y="1064"/>
                    <a:pt x="2480" y="1064"/>
                  </a:cubicBezTo>
                  <a:cubicBezTo>
                    <a:pt x="2585" y="1064"/>
                    <a:pt x="2637" y="1201"/>
                    <a:pt x="2637" y="1474"/>
                  </a:cubicBezTo>
                  <a:cubicBezTo>
                    <a:pt x="2637" y="1747"/>
                    <a:pt x="2584" y="1884"/>
                    <a:pt x="2477" y="1884"/>
                  </a:cubicBezTo>
                  <a:close/>
                  <a:moveTo>
                    <a:pt x="1454" y="4236"/>
                  </a:moveTo>
                  <a:cubicBezTo>
                    <a:pt x="1311" y="4236"/>
                    <a:pt x="1201" y="4289"/>
                    <a:pt x="1125" y="4396"/>
                  </a:cubicBezTo>
                  <a:cubicBezTo>
                    <a:pt x="1050" y="4503"/>
                    <a:pt x="1012" y="4658"/>
                    <a:pt x="1012" y="4862"/>
                  </a:cubicBezTo>
                  <a:cubicBezTo>
                    <a:pt x="1012" y="5254"/>
                    <a:pt x="1152" y="5451"/>
                    <a:pt x="1431" y="5451"/>
                  </a:cubicBezTo>
                  <a:cubicBezTo>
                    <a:pt x="1571" y="5451"/>
                    <a:pt x="1678" y="5398"/>
                    <a:pt x="1752" y="5292"/>
                  </a:cubicBezTo>
                  <a:cubicBezTo>
                    <a:pt x="1827" y="5186"/>
                    <a:pt x="1864" y="5033"/>
                    <a:pt x="1864" y="4835"/>
                  </a:cubicBezTo>
                  <a:cubicBezTo>
                    <a:pt x="1864" y="4436"/>
                    <a:pt x="1728" y="4236"/>
                    <a:pt x="1454" y="4236"/>
                  </a:cubicBezTo>
                  <a:close/>
                  <a:moveTo>
                    <a:pt x="1440" y="5252"/>
                  </a:moveTo>
                  <a:cubicBezTo>
                    <a:pt x="1330" y="5252"/>
                    <a:pt x="1275" y="5120"/>
                    <a:pt x="1275" y="4855"/>
                  </a:cubicBezTo>
                  <a:cubicBezTo>
                    <a:pt x="1275" y="4574"/>
                    <a:pt x="1331" y="4433"/>
                    <a:pt x="1443" y="4433"/>
                  </a:cubicBezTo>
                  <a:cubicBezTo>
                    <a:pt x="1548" y="4433"/>
                    <a:pt x="1600" y="4570"/>
                    <a:pt x="1600" y="4843"/>
                  </a:cubicBezTo>
                  <a:cubicBezTo>
                    <a:pt x="1600" y="5116"/>
                    <a:pt x="1547" y="5252"/>
                    <a:pt x="1440" y="5252"/>
                  </a:cubicBezTo>
                  <a:close/>
                  <a:moveTo>
                    <a:pt x="2491" y="4236"/>
                  </a:moveTo>
                  <a:cubicBezTo>
                    <a:pt x="2348" y="4236"/>
                    <a:pt x="2238" y="4289"/>
                    <a:pt x="2163" y="4396"/>
                  </a:cubicBezTo>
                  <a:cubicBezTo>
                    <a:pt x="2087" y="4503"/>
                    <a:pt x="2049" y="4658"/>
                    <a:pt x="2049" y="4862"/>
                  </a:cubicBezTo>
                  <a:cubicBezTo>
                    <a:pt x="2049" y="5254"/>
                    <a:pt x="2189" y="5451"/>
                    <a:pt x="2469" y="5451"/>
                  </a:cubicBezTo>
                  <a:cubicBezTo>
                    <a:pt x="2608" y="5451"/>
                    <a:pt x="2715" y="5398"/>
                    <a:pt x="2789" y="5292"/>
                  </a:cubicBezTo>
                  <a:cubicBezTo>
                    <a:pt x="2864" y="5186"/>
                    <a:pt x="2901" y="5033"/>
                    <a:pt x="2901" y="4835"/>
                  </a:cubicBezTo>
                  <a:cubicBezTo>
                    <a:pt x="2901" y="4436"/>
                    <a:pt x="2765" y="4236"/>
                    <a:pt x="2491" y="4236"/>
                  </a:cubicBezTo>
                  <a:close/>
                  <a:moveTo>
                    <a:pt x="2477" y="5252"/>
                  </a:moveTo>
                  <a:cubicBezTo>
                    <a:pt x="2367" y="5252"/>
                    <a:pt x="2312" y="5120"/>
                    <a:pt x="2312" y="4855"/>
                  </a:cubicBezTo>
                  <a:cubicBezTo>
                    <a:pt x="2312" y="4574"/>
                    <a:pt x="2368" y="4433"/>
                    <a:pt x="2480" y="4433"/>
                  </a:cubicBezTo>
                  <a:cubicBezTo>
                    <a:pt x="2585" y="4433"/>
                    <a:pt x="2637" y="4570"/>
                    <a:pt x="2637" y="4843"/>
                  </a:cubicBezTo>
                  <a:cubicBezTo>
                    <a:pt x="2637" y="5116"/>
                    <a:pt x="2584" y="5252"/>
                    <a:pt x="2477" y="5252"/>
                  </a:cubicBezTo>
                  <a:close/>
                  <a:moveTo>
                    <a:pt x="3483" y="4229"/>
                  </a:moveTo>
                  <a:cubicBezTo>
                    <a:pt x="3639" y="4229"/>
                    <a:pt x="3639" y="4229"/>
                    <a:pt x="3639" y="4229"/>
                  </a:cubicBezTo>
                  <a:cubicBezTo>
                    <a:pt x="3639" y="5430"/>
                    <a:pt x="3639" y="5430"/>
                    <a:pt x="3639" y="5430"/>
                  </a:cubicBezTo>
                  <a:cubicBezTo>
                    <a:pt x="3381" y="5430"/>
                    <a:pt x="3381" y="5430"/>
                    <a:pt x="3381" y="5430"/>
                  </a:cubicBezTo>
                  <a:cubicBezTo>
                    <a:pt x="3381" y="4521"/>
                    <a:pt x="3381" y="4521"/>
                    <a:pt x="3381" y="4521"/>
                  </a:cubicBezTo>
                  <a:cubicBezTo>
                    <a:pt x="3367" y="4534"/>
                    <a:pt x="3350" y="4545"/>
                    <a:pt x="3331" y="4557"/>
                  </a:cubicBezTo>
                  <a:cubicBezTo>
                    <a:pt x="3311" y="4568"/>
                    <a:pt x="3291" y="4578"/>
                    <a:pt x="3269" y="4587"/>
                  </a:cubicBezTo>
                  <a:cubicBezTo>
                    <a:pt x="3247" y="4596"/>
                    <a:pt x="3224" y="4604"/>
                    <a:pt x="3201" y="4610"/>
                  </a:cubicBezTo>
                  <a:cubicBezTo>
                    <a:pt x="3177" y="4616"/>
                    <a:pt x="3154" y="4621"/>
                    <a:pt x="3131" y="4623"/>
                  </a:cubicBezTo>
                  <a:cubicBezTo>
                    <a:pt x="3131" y="4405"/>
                    <a:pt x="3131" y="4405"/>
                    <a:pt x="3131" y="4405"/>
                  </a:cubicBezTo>
                  <a:cubicBezTo>
                    <a:pt x="3199" y="4386"/>
                    <a:pt x="3262" y="4361"/>
                    <a:pt x="3321" y="4330"/>
                  </a:cubicBezTo>
                  <a:cubicBezTo>
                    <a:pt x="3381" y="4300"/>
                    <a:pt x="3435" y="4266"/>
                    <a:pt x="3483" y="4229"/>
                  </a:cubicBezTo>
                  <a:close/>
                </a:path>
              </a:pathLst>
            </a:custGeom>
            <a:grp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07" name="TextBox 186">
            <a:extLst>
              <a:ext uri="{FF2B5EF4-FFF2-40B4-BE49-F238E27FC236}">
                <a16:creationId xmlns:a16="http://schemas.microsoft.com/office/drawing/2014/main" id="{0BFC206E-0C74-4107-B748-550B748C27F0}"/>
              </a:ext>
            </a:extLst>
          </p:cNvPr>
          <p:cNvSpPr txBox="1"/>
          <p:nvPr/>
        </p:nvSpPr>
        <p:spPr>
          <a:xfrm>
            <a:off x="3181027" y="3938588"/>
            <a:ext cx="558625" cy="127084"/>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ATP</a:t>
            </a:r>
          </a:p>
        </p:txBody>
      </p:sp>
      <p:pic>
        <p:nvPicPr>
          <p:cNvPr id="5" name="Afbeelding 4">
            <a:extLst>
              <a:ext uri="{FF2B5EF4-FFF2-40B4-BE49-F238E27FC236}">
                <a16:creationId xmlns:a16="http://schemas.microsoft.com/office/drawing/2014/main" id="{0BDC6F22-287C-CF47-AE4B-DBCF0B6F7B6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594704" y="4359551"/>
            <a:ext cx="1062410" cy="1062410"/>
          </a:xfrm>
          <a:prstGeom prst="rect">
            <a:avLst/>
          </a:prstGeom>
        </p:spPr>
      </p:pic>
      <p:pic>
        <p:nvPicPr>
          <p:cNvPr id="7" name="Afbeelding 6">
            <a:extLst>
              <a:ext uri="{FF2B5EF4-FFF2-40B4-BE49-F238E27FC236}">
                <a16:creationId xmlns:a16="http://schemas.microsoft.com/office/drawing/2014/main" id="{06C2CCB1-DF6A-E347-BE8E-CE9063AB4DE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887791" y="4764254"/>
            <a:ext cx="804166" cy="804166"/>
          </a:xfrm>
          <a:prstGeom prst="rect">
            <a:avLst/>
          </a:prstGeom>
        </p:spPr>
      </p:pic>
      <p:pic>
        <p:nvPicPr>
          <p:cNvPr id="8" name="Afbeelding 7">
            <a:extLst>
              <a:ext uri="{FF2B5EF4-FFF2-40B4-BE49-F238E27FC236}">
                <a16:creationId xmlns:a16="http://schemas.microsoft.com/office/drawing/2014/main" id="{563CCD44-97CA-1646-A33E-6D269D5A674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604667" y="2406798"/>
            <a:ext cx="1501594" cy="520865"/>
          </a:xfrm>
          <a:prstGeom prst="rect">
            <a:avLst/>
          </a:prstGeom>
        </p:spPr>
      </p:pic>
      <p:pic>
        <p:nvPicPr>
          <p:cNvPr id="9" name="Afbeelding 8">
            <a:extLst>
              <a:ext uri="{FF2B5EF4-FFF2-40B4-BE49-F238E27FC236}">
                <a16:creationId xmlns:a16="http://schemas.microsoft.com/office/drawing/2014/main" id="{96A99800-85FE-A54C-BF88-6FE38A73959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86866" y="2068010"/>
            <a:ext cx="244257" cy="244257"/>
          </a:xfrm>
          <a:prstGeom prst="rect">
            <a:avLst/>
          </a:prstGeom>
        </p:spPr>
      </p:pic>
      <p:pic>
        <p:nvPicPr>
          <p:cNvPr id="10" name="Afbeelding 9">
            <a:extLst>
              <a:ext uri="{FF2B5EF4-FFF2-40B4-BE49-F238E27FC236}">
                <a16:creationId xmlns:a16="http://schemas.microsoft.com/office/drawing/2014/main" id="{6A15FA62-786E-4A4B-BEC3-A82F2D81B016}"/>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574987" y="2210949"/>
            <a:ext cx="339784" cy="238969"/>
          </a:xfrm>
          <a:prstGeom prst="rect">
            <a:avLst/>
          </a:prstGeom>
        </p:spPr>
      </p:pic>
      <p:pic>
        <p:nvPicPr>
          <p:cNvPr id="11" name="Afbeelding 10">
            <a:extLst>
              <a:ext uri="{FF2B5EF4-FFF2-40B4-BE49-F238E27FC236}">
                <a16:creationId xmlns:a16="http://schemas.microsoft.com/office/drawing/2014/main" id="{C8B782E2-5FD8-724F-ADD0-8E6DD6EEF51C}"/>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836984" y="2183134"/>
            <a:ext cx="360032" cy="240138"/>
          </a:xfrm>
          <a:prstGeom prst="rect">
            <a:avLst/>
          </a:prstGeom>
        </p:spPr>
      </p:pic>
      <p:grpSp>
        <p:nvGrpSpPr>
          <p:cNvPr id="86" name="Group 207">
            <a:extLst>
              <a:ext uri="{FF2B5EF4-FFF2-40B4-BE49-F238E27FC236}">
                <a16:creationId xmlns:a16="http://schemas.microsoft.com/office/drawing/2014/main" id="{FD077D43-592D-D34C-99F5-CCDE959B605D}"/>
              </a:ext>
            </a:extLst>
          </p:cNvPr>
          <p:cNvGrpSpPr/>
          <p:nvPr/>
        </p:nvGrpSpPr>
        <p:grpSpPr>
          <a:xfrm>
            <a:off x="8510587" y="5692772"/>
            <a:ext cx="1426610" cy="1108342"/>
            <a:chOff x="3499780" y="3926618"/>
            <a:chExt cx="719835" cy="534849"/>
          </a:xfrm>
        </p:grpSpPr>
        <p:sp>
          <p:nvSpPr>
            <p:cNvPr id="87" name="Freeform 10">
              <a:extLst>
                <a:ext uri="{FF2B5EF4-FFF2-40B4-BE49-F238E27FC236}">
                  <a16:creationId xmlns:a16="http://schemas.microsoft.com/office/drawing/2014/main" id="{2D324CBA-E040-1F48-BE3A-7D6DE5A317F5}"/>
                </a:ext>
              </a:extLst>
            </p:cNvPr>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0">
              <a:extLst>
                <a:ext uri="{FF2B5EF4-FFF2-40B4-BE49-F238E27FC236}">
                  <a16:creationId xmlns:a16="http://schemas.microsoft.com/office/drawing/2014/main" id="{48B83D66-999A-C345-9801-CB2A3BBF4FD9}"/>
                </a:ext>
              </a:extLst>
            </p:cNvPr>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0">
              <a:extLst>
                <a:ext uri="{FF2B5EF4-FFF2-40B4-BE49-F238E27FC236}">
                  <a16:creationId xmlns:a16="http://schemas.microsoft.com/office/drawing/2014/main" id="{72084F6E-610A-934B-A834-360FB7BC7478}"/>
                </a:ext>
              </a:extLst>
            </p:cNvPr>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w="19050">
              <a:solidFill>
                <a:schemeClr val="bg1"/>
              </a:solid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Rectangle 211">
              <a:extLst>
                <a:ext uri="{FF2B5EF4-FFF2-40B4-BE49-F238E27FC236}">
                  <a16:creationId xmlns:a16="http://schemas.microsoft.com/office/drawing/2014/main" id="{A6F02D16-1D0D-2C41-B119-677F240DEF79}"/>
                </a:ext>
              </a:extLst>
            </p:cNvPr>
            <p:cNvSpPr/>
            <p:nvPr/>
          </p:nvSpPr>
          <p:spPr>
            <a:xfrm>
              <a:off x="3499780" y="4329955"/>
              <a:ext cx="711355" cy="131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Employees</a:t>
              </a:r>
            </a:p>
          </p:txBody>
        </p:sp>
      </p:grpSp>
      <p:grpSp>
        <p:nvGrpSpPr>
          <p:cNvPr id="91" name="Group 207">
            <a:extLst>
              <a:ext uri="{FF2B5EF4-FFF2-40B4-BE49-F238E27FC236}">
                <a16:creationId xmlns:a16="http://schemas.microsoft.com/office/drawing/2014/main" id="{A60CD5F8-DCBD-7848-BEE3-061F166B8A00}"/>
              </a:ext>
            </a:extLst>
          </p:cNvPr>
          <p:cNvGrpSpPr/>
          <p:nvPr/>
        </p:nvGrpSpPr>
        <p:grpSpPr>
          <a:xfrm>
            <a:off x="4058305" y="1372855"/>
            <a:ext cx="1592608" cy="1434391"/>
            <a:chOff x="3436459" y="3926618"/>
            <a:chExt cx="824798" cy="682084"/>
          </a:xfrm>
        </p:grpSpPr>
        <p:sp>
          <p:nvSpPr>
            <p:cNvPr id="92" name="Freeform 10">
              <a:extLst>
                <a:ext uri="{FF2B5EF4-FFF2-40B4-BE49-F238E27FC236}">
                  <a16:creationId xmlns:a16="http://schemas.microsoft.com/office/drawing/2014/main" id="{7D0C0281-8351-EF45-B975-5B4A024846AB}"/>
                </a:ext>
              </a:extLst>
            </p:cNvPr>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0">
              <a:extLst>
                <a:ext uri="{FF2B5EF4-FFF2-40B4-BE49-F238E27FC236}">
                  <a16:creationId xmlns:a16="http://schemas.microsoft.com/office/drawing/2014/main" id="{D3C3762B-64B5-9847-BCC5-71AFC38278E4}"/>
                </a:ext>
              </a:extLst>
            </p:cNvPr>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10">
              <a:extLst>
                <a:ext uri="{FF2B5EF4-FFF2-40B4-BE49-F238E27FC236}">
                  <a16:creationId xmlns:a16="http://schemas.microsoft.com/office/drawing/2014/main" id="{23F11FE0-E728-9245-8CEC-8A1918EA052F}"/>
                </a:ext>
              </a:extLst>
            </p:cNvPr>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w="19050">
              <a:solidFill>
                <a:schemeClr val="bg1"/>
              </a:solid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Rectangle 211">
              <a:extLst>
                <a:ext uri="{FF2B5EF4-FFF2-40B4-BE49-F238E27FC236}">
                  <a16:creationId xmlns:a16="http://schemas.microsoft.com/office/drawing/2014/main" id="{39A5723D-4ACA-5345-A23E-98BE023B9FED}"/>
                </a:ext>
              </a:extLst>
            </p:cNvPr>
            <p:cNvSpPr/>
            <p:nvPr/>
          </p:nvSpPr>
          <p:spPr>
            <a:xfrm>
              <a:off x="3436459" y="4317184"/>
              <a:ext cx="824798" cy="291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Customers</a:t>
              </a:r>
            </a:p>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Partners</a:t>
              </a:r>
            </a:p>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Contractors</a:t>
              </a:r>
            </a:p>
          </p:txBody>
        </p:sp>
      </p:grpSp>
      <p:grpSp>
        <p:nvGrpSpPr>
          <p:cNvPr id="96" name="Group 96">
            <a:extLst>
              <a:ext uri="{FF2B5EF4-FFF2-40B4-BE49-F238E27FC236}">
                <a16:creationId xmlns:a16="http://schemas.microsoft.com/office/drawing/2014/main" id="{03C8CA15-9CEF-F04E-AAC3-6D6216A32200}"/>
              </a:ext>
            </a:extLst>
          </p:cNvPr>
          <p:cNvGrpSpPr/>
          <p:nvPr/>
        </p:nvGrpSpPr>
        <p:grpSpPr>
          <a:xfrm>
            <a:off x="2843021" y="5019961"/>
            <a:ext cx="1324586" cy="1083231"/>
            <a:chOff x="3508260" y="3926618"/>
            <a:chExt cx="711355" cy="577206"/>
          </a:xfrm>
        </p:grpSpPr>
        <p:sp>
          <p:nvSpPr>
            <p:cNvPr id="97" name="Freeform 10">
              <a:extLst>
                <a:ext uri="{FF2B5EF4-FFF2-40B4-BE49-F238E27FC236}">
                  <a16:creationId xmlns:a16="http://schemas.microsoft.com/office/drawing/2014/main" id="{944AF5A0-7381-4346-9F24-18FEC0F47CBC}"/>
                </a:ext>
              </a:extLst>
            </p:cNvPr>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0">
              <a:extLst>
                <a:ext uri="{FF2B5EF4-FFF2-40B4-BE49-F238E27FC236}">
                  <a16:creationId xmlns:a16="http://schemas.microsoft.com/office/drawing/2014/main" id="{785AD1B0-EDA8-F642-B764-72EAAC08C535}"/>
                </a:ext>
              </a:extLst>
            </p:cNvPr>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0">
              <a:extLst>
                <a:ext uri="{FF2B5EF4-FFF2-40B4-BE49-F238E27FC236}">
                  <a16:creationId xmlns:a16="http://schemas.microsoft.com/office/drawing/2014/main" id="{BC81045F-EAE8-DE48-B1D4-8BB9E58744EB}"/>
                </a:ext>
              </a:extLst>
            </p:cNvPr>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2985BA"/>
            </a:solidFill>
            <a:ln w="19050">
              <a:solidFill>
                <a:schemeClr val="bg1"/>
              </a:solid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Rectangle 100">
              <a:extLst>
                <a:ext uri="{FF2B5EF4-FFF2-40B4-BE49-F238E27FC236}">
                  <a16:creationId xmlns:a16="http://schemas.microsoft.com/office/drawing/2014/main" id="{73170DC4-C716-AC41-A66A-15A0F15D3B93}"/>
                </a:ext>
              </a:extLst>
            </p:cNvPr>
            <p:cNvSpPr/>
            <p:nvPr/>
          </p:nvSpPr>
          <p:spPr>
            <a:xfrm>
              <a:off x="3508260" y="4344175"/>
              <a:ext cx="711355" cy="159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2985BA"/>
                  </a:solidFill>
                  <a:effectLst/>
                  <a:uLnTx/>
                  <a:uFillTx/>
                  <a:latin typeface="Calibri" panose="020F0502020204030204"/>
                  <a:ea typeface="+mn-ea"/>
                  <a:cs typeface="+mn-cs"/>
                </a:rPr>
                <a:t>Administrators</a:t>
              </a:r>
            </a:p>
          </p:txBody>
        </p:sp>
      </p:grpSp>
      <p:grpSp>
        <p:nvGrpSpPr>
          <p:cNvPr id="17" name="Groep 16">
            <a:extLst>
              <a:ext uri="{FF2B5EF4-FFF2-40B4-BE49-F238E27FC236}">
                <a16:creationId xmlns:a16="http://schemas.microsoft.com/office/drawing/2014/main" id="{8F009A8D-B560-1942-A35C-83B0CAF770C1}"/>
              </a:ext>
            </a:extLst>
          </p:cNvPr>
          <p:cNvGrpSpPr/>
          <p:nvPr/>
        </p:nvGrpSpPr>
        <p:grpSpPr>
          <a:xfrm>
            <a:off x="2982315" y="1341493"/>
            <a:ext cx="1355118" cy="1413092"/>
            <a:chOff x="2982315" y="1341493"/>
            <a:chExt cx="1355118" cy="1413092"/>
          </a:xfrm>
        </p:grpSpPr>
        <p:grpSp>
          <p:nvGrpSpPr>
            <p:cNvPr id="225" name="Group 219">
              <a:extLst>
                <a:ext uri="{FF2B5EF4-FFF2-40B4-BE49-F238E27FC236}">
                  <a16:creationId xmlns:a16="http://schemas.microsoft.com/office/drawing/2014/main" id="{BFBFAD00-F472-3A4D-AF74-94042876DA82}"/>
                </a:ext>
              </a:extLst>
            </p:cNvPr>
            <p:cNvGrpSpPr/>
            <p:nvPr/>
          </p:nvGrpSpPr>
          <p:grpSpPr>
            <a:xfrm>
              <a:off x="3180196" y="1362280"/>
              <a:ext cx="1157237" cy="1392305"/>
              <a:chOff x="2735982" y="2535772"/>
              <a:chExt cx="958431" cy="1191505"/>
            </a:xfrm>
          </p:grpSpPr>
          <p:sp>
            <p:nvSpPr>
              <p:cNvPr id="226" name="Freeform 5">
                <a:extLst>
                  <a:ext uri="{FF2B5EF4-FFF2-40B4-BE49-F238E27FC236}">
                    <a16:creationId xmlns:a16="http://schemas.microsoft.com/office/drawing/2014/main" id="{AA6F756F-34E8-FC4D-8AD5-107F3BFEF477}"/>
                  </a:ext>
                </a:extLst>
              </p:cNvPr>
              <p:cNvSpPr>
                <a:spLocks/>
              </p:cNvSpPr>
              <p:nvPr/>
            </p:nvSpPr>
            <p:spPr bwMode="auto">
              <a:xfrm>
                <a:off x="2754762" y="2535772"/>
                <a:ext cx="908207" cy="1191505"/>
              </a:xfrm>
              <a:custGeom>
                <a:avLst/>
                <a:gdLst>
                  <a:gd name="T0" fmla="*/ 87 w 89"/>
                  <a:gd name="T1" fmla="*/ 64 h 118"/>
                  <a:gd name="T2" fmla="*/ 87 w 89"/>
                  <a:gd name="T3" fmla="*/ 17 h 118"/>
                  <a:gd name="T4" fmla="*/ 45 w 89"/>
                  <a:gd name="T5" fmla="*/ 0 h 118"/>
                  <a:gd name="T6" fmla="*/ 45 w 89"/>
                  <a:gd name="T7" fmla="*/ 0 h 118"/>
                  <a:gd name="T8" fmla="*/ 2 w 89"/>
                  <a:gd name="T9" fmla="*/ 17 h 118"/>
                  <a:gd name="T10" fmla="*/ 2 w 89"/>
                  <a:gd name="T11" fmla="*/ 64 h 118"/>
                  <a:gd name="T12" fmla="*/ 45 w 89"/>
                  <a:gd name="T13" fmla="*/ 118 h 118"/>
                  <a:gd name="T14" fmla="*/ 87 w 89"/>
                  <a:gd name="T15" fmla="*/ 64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18">
                    <a:moveTo>
                      <a:pt x="87" y="64"/>
                    </a:moveTo>
                    <a:cubicBezTo>
                      <a:pt x="87" y="17"/>
                      <a:pt x="87" y="17"/>
                      <a:pt x="87" y="17"/>
                    </a:cubicBezTo>
                    <a:cubicBezTo>
                      <a:pt x="53" y="18"/>
                      <a:pt x="45" y="0"/>
                      <a:pt x="45" y="0"/>
                    </a:cubicBezTo>
                    <a:cubicBezTo>
                      <a:pt x="45" y="0"/>
                      <a:pt x="45" y="0"/>
                      <a:pt x="45" y="0"/>
                    </a:cubicBezTo>
                    <a:cubicBezTo>
                      <a:pt x="45" y="0"/>
                      <a:pt x="36" y="18"/>
                      <a:pt x="2" y="17"/>
                    </a:cubicBezTo>
                    <a:cubicBezTo>
                      <a:pt x="2" y="64"/>
                      <a:pt x="2" y="64"/>
                      <a:pt x="2" y="64"/>
                    </a:cubicBezTo>
                    <a:cubicBezTo>
                      <a:pt x="2" y="64"/>
                      <a:pt x="0" y="97"/>
                      <a:pt x="45" y="118"/>
                    </a:cubicBezTo>
                    <a:cubicBezTo>
                      <a:pt x="89" y="97"/>
                      <a:pt x="87" y="64"/>
                      <a:pt x="87" y="64"/>
                    </a:cubicBezTo>
                    <a:close/>
                  </a:path>
                </a:pathLst>
              </a:custGeom>
              <a:solidFill>
                <a:srgbClr val="00B294"/>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7" name="TextBox 221">
                <a:extLst>
                  <a:ext uri="{FF2B5EF4-FFF2-40B4-BE49-F238E27FC236}">
                    <a16:creationId xmlns:a16="http://schemas.microsoft.com/office/drawing/2014/main" id="{40610DF5-AF6D-E84A-8B17-49277FC00302}"/>
                  </a:ext>
                </a:extLst>
              </p:cNvPr>
              <p:cNvSpPr txBox="1"/>
              <p:nvPr/>
            </p:nvSpPr>
            <p:spPr>
              <a:xfrm>
                <a:off x="2735982" y="2885407"/>
                <a:ext cx="958431" cy="368744"/>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Azure AD B2B/B2C</a:t>
                </a:r>
              </a:p>
            </p:txBody>
          </p:sp>
        </p:grpSp>
        <p:pic>
          <p:nvPicPr>
            <p:cNvPr id="228" name="Picture 223">
              <a:extLst>
                <a:ext uri="{FF2B5EF4-FFF2-40B4-BE49-F238E27FC236}">
                  <a16:creationId xmlns:a16="http://schemas.microsoft.com/office/drawing/2014/main" id="{C8495AA8-80E9-3D49-9633-592FDD5AC6D3}"/>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982315" y="1341493"/>
              <a:ext cx="428527" cy="489745"/>
            </a:xfrm>
            <a:prstGeom prst="rect">
              <a:avLst/>
            </a:prstGeom>
          </p:spPr>
        </p:pic>
      </p:grpSp>
      <p:grpSp>
        <p:nvGrpSpPr>
          <p:cNvPr id="16" name="Groep 15">
            <a:extLst>
              <a:ext uri="{FF2B5EF4-FFF2-40B4-BE49-F238E27FC236}">
                <a16:creationId xmlns:a16="http://schemas.microsoft.com/office/drawing/2014/main" id="{93A26430-08E4-4F41-8DF2-E7005E49297F}"/>
              </a:ext>
            </a:extLst>
          </p:cNvPr>
          <p:cNvGrpSpPr/>
          <p:nvPr/>
        </p:nvGrpSpPr>
        <p:grpSpPr>
          <a:xfrm>
            <a:off x="3956117" y="5062653"/>
            <a:ext cx="1275017" cy="1241834"/>
            <a:chOff x="1746944" y="5660562"/>
            <a:chExt cx="1275017" cy="1241834"/>
          </a:xfrm>
        </p:grpSpPr>
        <p:grpSp>
          <p:nvGrpSpPr>
            <p:cNvPr id="246" name="Group 91">
              <a:extLst>
                <a:ext uri="{FF2B5EF4-FFF2-40B4-BE49-F238E27FC236}">
                  <a16:creationId xmlns:a16="http://schemas.microsoft.com/office/drawing/2014/main" id="{7C463250-61F5-3F4E-87B6-E60692649D55}"/>
                </a:ext>
              </a:extLst>
            </p:cNvPr>
            <p:cNvGrpSpPr/>
            <p:nvPr/>
          </p:nvGrpSpPr>
          <p:grpSpPr>
            <a:xfrm>
              <a:off x="1951691" y="5702837"/>
              <a:ext cx="1070270" cy="1199559"/>
              <a:chOff x="2754762" y="2535772"/>
              <a:chExt cx="908207" cy="1191505"/>
            </a:xfrm>
          </p:grpSpPr>
          <p:sp>
            <p:nvSpPr>
              <p:cNvPr id="247" name="Freeform 5">
                <a:extLst>
                  <a:ext uri="{FF2B5EF4-FFF2-40B4-BE49-F238E27FC236}">
                    <a16:creationId xmlns:a16="http://schemas.microsoft.com/office/drawing/2014/main" id="{26B03648-FAF2-6E4B-B4AF-8DEB7AD59EA6}"/>
                  </a:ext>
                </a:extLst>
              </p:cNvPr>
              <p:cNvSpPr>
                <a:spLocks/>
              </p:cNvSpPr>
              <p:nvPr/>
            </p:nvSpPr>
            <p:spPr bwMode="auto">
              <a:xfrm>
                <a:off x="2754762" y="2535772"/>
                <a:ext cx="908207" cy="1191505"/>
              </a:xfrm>
              <a:custGeom>
                <a:avLst/>
                <a:gdLst>
                  <a:gd name="T0" fmla="*/ 87 w 89"/>
                  <a:gd name="T1" fmla="*/ 64 h 118"/>
                  <a:gd name="T2" fmla="*/ 87 w 89"/>
                  <a:gd name="T3" fmla="*/ 17 h 118"/>
                  <a:gd name="T4" fmla="*/ 45 w 89"/>
                  <a:gd name="T5" fmla="*/ 0 h 118"/>
                  <a:gd name="T6" fmla="*/ 45 w 89"/>
                  <a:gd name="T7" fmla="*/ 0 h 118"/>
                  <a:gd name="T8" fmla="*/ 2 w 89"/>
                  <a:gd name="T9" fmla="*/ 17 h 118"/>
                  <a:gd name="T10" fmla="*/ 2 w 89"/>
                  <a:gd name="T11" fmla="*/ 64 h 118"/>
                  <a:gd name="T12" fmla="*/ 45 w 89"/>
                  <a:gd name="T13" fmla="*/ 118 h 118"/>
                  <a:gd name="T14" fmla="*/ 87 w 89"/>
                  <a:gd name="T15" fmla="*/ 64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18">
                    <a:moveTo>
                      <a:pt x="87" y="64"/>
                    </a:moveTo>
                    <a:cubicBezTo>
                      <a:pt x="87" y="17"/>
                      <a:pt x="87" y="17"/>
                      <a:pt x="87" y="17"/>
                    </a:cubicBezTo>
                    <a:cubicBezTo>
                      <a:pt x="53" y="18"/>
                      <a:pt x="45" y="0"/>
                      <a:pt x="45" y="0"/>
                    </a:cubicBezTo>
                    <a:cubicBezTo>
                      <a:pt x="45" y="0"/>
                      <a:pt x="45" y="0"/>
                      <a:pt x="45" y="0"/>
                    </a:cubicBezTo>
                    <a:cubicBezTo>
                      <a:pt x="45" y="0"/>
                      <a:pt x="36" y="18"/>
                      <a:pt x="2" y="17"/>
                    </a:cubicBezTo>
                    <a:cubicBezTo>
                      <a:pt x="2" y="64"/>
                      <a:pt x="2" y="64"/>
                      <a:pt x="2" y="64"/>
                    </a:cubicBezTo>
                    <a:cubicBezTo>
                      <a:pt x="2" y="64"/>
                      <a:pt x="0" y="97"/>
                      <a:pt x="45" y="118"/>
                    </a:cubicBezTo>
                    <a:cubicBezTo>
                      <a:pt x="89" y="97"/>
                      <a:pt x="87" y="64"/>
                      <a:pt x="87" y="64"/>
                    </a:cubicBezTo>
                    <a:close/>
                  </a:path>
                </a:pathLst>
              </a:custGeom>
              <a:solidFill>
                <a:srgbClr val="00B294"/>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TextBox 93">
                <a:extLst>
                  <a:ext uri="{FF2B5EF4-FFF2-40B4-BE49-F238E27FC236}">
                    <a16:creationId xmlns:a16="http://schemas.microsoft.com/office/drawing/2014/main" id="{7FBB890A-C8AF-D143-99DA-B53C8B395734}"/>
                  </a:ext>
                </a:extLst>
              </p:cNvPr>
              <p:cNvSpPr txBox="1"/>
              <p:nvPr/>
            </p:nvSpPr>
            <p:spPr>
              <a:xfrm>
                <a:off x="2786030" y="2782906"/>
                <a:ext cx="831831" cy="591931"/>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Privileged Identity and Access </a:t>
                </a:r>
                <a:r>
                  <a:rPr kumimoji="0" lang="en-US" sz="1091" b="1" i="0" u="none" strike="noStrike" kern="1200" cap="none" spc="0" normalizeH="0" baseline="0" noProof="0" err="1">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Mgmt</a:t>
                </a:r>
                <a:endPar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pic>
          <p:nvPicPr>
            <p:cNvPr id="249" name="Picture 94">
              <a:extLst>
                <a:ext uri="{FF2B5EF4-FFF2-40B4-BE49-F238E27FC236}">
                  <a16:creationId xmlns:a16="http://schemas.microsoft.com/office/drawing/2014/main" id="{C40B24F2-63F7-1E43-BA11-8A028931B142}"/>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746944" y="5660562"/>
              <a:ext cx="426836" cy="487812"/>
            </a:xfrm>
            <a:prstGeom prst="rect">
              <a:avLst/>
            </a:prstGeom>
          </p:spPr>
        </p:pic>
      </p:grpSp>
      <p:sp>
        <p:nvSpPr>
          <p:cNvPr id="101" name="Titel 1">
            <a:extLst>
              <a:ext uri="{FF2B5EF4-FFF2-40B4-BE49-F238E27FC236}">
                <a16:creationId xmlns:a16="http://schemas.microsoft.com/office/drawing/2014/main" id="{5CE7E0A3-8DB2-9043-844C-088410ACBF99}"/>
              </a:ext>
            </a:extLst>
          </p:cNvPr>
          <p:cNvSpPr>
            <a:spLocks noGrp="1"/>
          </p:cNvSpPr>
          <p:nvPr>
            <p:ph type="title"/>
          </p:nvPr>
        </p:nvSpPr>
        <p:spPr>
          <a:xfrm>
            <a:off x="478137" y="207534"/>
            <a:ext cx="10515600" cy="1325563"/>
          </a:xfrm>
        </p:spPr>
        <p:txBody>
          <a:bodyPr/>
          <a:lstStyle/>
          <a:p>
            <a:pPr algn="l"/>
            <a:r>
              <a:rPr lang="nl-NL" err="1"/>
              <a:t>Recommendations</a:t>
            </a:r>
            <a:r>
              <a:rPr lang="nl-NL"/>
              <a:t> </a:t>
            </a:r>
            <a:r>
              <a:rPr lang="nl-NL" err="1"/>
              <a:t>based</a:t>
            </a:r>
            <a:r>
              <a:rPr lang="nl-NL"/>
              <a:t> on FACTS</a:t>
            </a:r>
          </a:p>
        </p:txBody>
      </p:sp>
      <p:sp>
        <p:nvSpPr>
          <p:cNvPr id="102" name="TextBox 147">
            <a:extLst>
              <a:ext uri="{FF2B5EF4-FFF2-40B4-BE49-F238E27FC236}">
                <a16:creationId xmlns:a16="http://schemas.microsoft.com/office/drawing/2014/main" id="{49526C08-6F39-CA43-BFF5-263B74E67409}"/>
              </a:ext>
            </a:extLst>
          </p:cNvPr>
          <p:cNvSpPr txBox="1"/>
          <p:nvPr/>
        </p:nvSpPr>
        <p:spPr>
          <a:xfrm>
            <a:off x="10048366" y="3663727"/>
            <a:ext cx="1738316" cy="941516"/>
          </a:xfrm>
          <a:prstGeom prst="rect">
            <a:avLst/>
          </a:prstGeom>
          <a:solidFill>
            <a:srgbClr val="92D050"/>
          </a:solidFill>
        </p:spPr>
        <p:txBody>
          <a:bodyPr wrap="square" lIns="72000" tIns="36000" rIns="72000" bIns="36000" rtlCol="0" anchor="ctr" anchorCtr="0">
            <a:noAutofit/>
          </a:bodyPr>
          <a:lstStyle>
            <a:defPPr>
              <a:defRPr lang="nl-NL"/>
            </a:defPPr>
            <a:lvl1pPr lvl="0" algn="ctr" defTabSz="1246876">
              <a:lnSpc>
                <a:spcPts val="1364"/>
              </a:lnSpc>
              <a:defRPr sz="1364">
                <a:solidFill>
                  <a:srgbClr val="000000"/>
                </a:solidFill>
                <a:latin typeface="Segoe UI" panose="020B0502040204020203" pitchFamily="34" charset="0"/>
                <a:ea typeface="Segoe UI" panose="020B0502040204020203" pitchFamily="34" charset="0"/>
                <a:cs typeface="Segoe UI" panose="020B0502040204020203" pitchFamily="34" charset="0"/>
              </a:defRPr>
            </a:lvl1pPr>
          </a:lstStyle>
          <a:p>
            <a:r>
              <a:rPr lang="en-US"/>
              <a:t>All endpoint policies in place.</a:t>
            </a:r>
          </a:p>
        </p:txBody>
      </p:sp>
      <p:sp>
        <p:nvSpPr>
          <p:cNvPr id="103" name="TextBox 159">
            <a:extLst>
              <a:ext uri="{FF2B5EF4-FFF2-40B4-BE49-F238E27FC236}">
                <a16:creationId xmlns:a16="http://schemas.microsoft.com/office/drawing/2014/main" id="{A54222E5-EE45-F946-B0CE-88B99A364B7D}"/>
              </a:ext>
            </a:extLst>
          </p:cNvPr>
          <p:cNvSpPr txBox="1"/>
          <p:nvPr/>
        </p:nvSpPr>
        <p:spPr>
          <a:xfrm>
            <a:off x="102208" y="3707557"/>
            <a:ext cx="1635868" cy="740377"/>
          </a:xfrm>
          <a:prstGeom prst="rect">
            <a:avLst/>
          </a:prstGeom>
          <a:solidFill>
            <a:srgbClr val="92D050"/>
          </a:solidFill>
        </p:spPr>
        <p:txBody>
          <a:bodyPr wrap="square" lIns="72000" tIns="36000" rIns="72000" bIns="36000" rtlCol="0" anchor="ctr" anchorCtr="0">
            <a:noAutofit/>
          </a:bodyPr>
          <a:lstStyle/>
          <a:p>
            <a:pPr lvl="0" algn="ctr" defTabSz="1246876">
              <a:lnSpc>
                <a:spcPts val="1364"/>
              </a:lnSpc>
              <a:defRPr/>
            </a:pPr>
            <a:r>
              <a:rPr lang="en-US" sz="1364">
                <a:solidFill>
                  <a:srgbClr val="000000"/>
                </a:solidFill>
                <a:latin typeface="Segoe UI" panose="020B0502040204020203" pitchFamily="34" charset="0"/>
                <a:ea typeface="Segoe UI" panose="020B0502040204020203" pitchFamily="34" charset="0"/>
                <a:cs typeface="Segoe UI" panose="020B0502040204020203" pitchFamily="34" charset="0"/>
              </a:rPr>
              <a:t>All OS versions and service packs up to date.</a:t>
            </a:r>
          </a:p>
        </p:txBody>
      </p:sp>
      <p:sp>
        <p:nvSpPr>
          <p:cNvPr id="104" name="TextBox 218">
            <a:extLst>
              <a:ext uri="{FF2B5EF4-FFF2-40B4-BE49-F238E27FC236}">
                <a16:creationId xmlns:a16="http://schemas.microsoft.com/office/drawing/2014/main" id="{2DA2ED65-BBE4-9440-B2F4-F12CF0CE327C}"/>
              </a:ext>
            </a:extLst>
          </p:cNvPr>
          <p:cNvSpPr txBox="1"/>
          <p:nvPr/>
        </p:nvSpPr>
        <p:spPr>
          <a:xfrm>
            <a:off x="5456746" y="4580706"/>
            <a:ext cx="1730248" cy="880039"/>
          </a:xfrm>
          <a:prstGeom prst="rect">
            <a:avLst/>
          </a:prstGeom>
          <a:solidFill>
            <a:srgbClr val="FF0000"/>
          </a:solidFill>
        </p:spPr>
        <p:txBody>
          <a:bodyPr wrap="square" lIns="72000" tIns="0" rIns="72000" bIns="0" rtlCol="0" anchor="ctr" anchorCtr="0">
            <a:noAutofit/>
          </a:bodyPr>
          <a:lstStyle/>
          <a:p>
            <a:pPr lvl="0" algn="ctr" defTabSz="1246876">
              <a:lnSpc>
                <a:spcPts val="1364"/>
              </a:lnSpc>
              <a:defRPr/>
            </a:pPr>
            <a:r>
              <a:rPr lang="en-US" sz="1364">
                <a:solidFill>
                  <a:srgbClr val="000000"/>
                </a:solidFill>
                <a:latin typeface="Segoe UI" panose="020B0502040204020203" pitchFamily="34" charset="0"/>
                <a:ea typeface="Segoe UI" panose="020B0502040204020203" pitchFamily="34" charset="0"/>
                <a:cs typeface="Segoe UI" panose="020B0502040204020203" pitchFamily="34" charset="0"/>
              </a:rPr>
              <a:t>24,000 Documents with potential PII located in Office 365 and </a:t>
            </a:r>
            <a:r>
              <a:rPr lang="en-US" sz="1364" err="1">
                <a:solidFill>
                  <a:srgbClr val="000000"/>
                </a:solidFill>
                <a:latin typeface="Segoe UI" panose="020B0502040204020203" pitchFamily="34" charset="0"/>
                <a:ea typeface="Segoe UI" panose="020B0502040204020203" pitchFamily="34" charset="0"/>
                <a:cs typeface="Segoe UI" panose="020B0502040204020203" pitchFamily="34" charset="0"/>
              </a:rPr>
              <a:t>Fileshares</a:t>
            </a:r>
            <a:r>
              <a:rPr lang="en-US" sz="1364">
                <a:solidFill>
                  <a:srgbClr val="000000"/>
                </a:solidFill>
                <a:latin typeface="Segoe UI" panose="020B0502040204020203" pitchFamily="34" charset="0"/>
                <a:ea typeface="Segoe UI" panose="020B0502040204020203" pitchFamily="34" charset="0"/>
                <a:cs typeface="Segoe UI" panose="020B0502040204020203" pitchFamily="34" charset="0"/>
              </a:rPr>
              <a:t>.</a:t>
            </a:r>
          </a:p>
        </p:txBody>
      </p:sp>
      <p:sp>
        <p:nvSpPr>
          <p:cNvPr id="105" name="TextBox 222">
            <a:extLst>
              <a:ext uri="{FF2B5EF4-FFF2-40B4-BE49-F238E27FC236}">
                <a16:creationId xmlns:a16="http://schemas.microsoft.com/office/drawing/2014/main" id="{10D55441-75E4-DE41-A042-EF717520A371}"/>
              </a:ext>
            </a:extLst>
          </p:cNvPr>
          <p:cNvSpPr txBox="1"/>
          <p:nvPr/>
        </p:nvSpPr>
        <p:spPr>
          <a:xfrm>
            <a:off x="7851114" y="1568342"/>
            <a:ext cx="2163559" cy="876277"/>
          </a:xfrm>
          <a:prstGeom prst="rect">
            <a:avLst/>
          </a:prstGeom>
          <a:solidFill>
            <a:srgbClr val="FFC000"/>
          </a:solidFill>
        </p:spPr>
        <p:txBody>
          <a:bodyPr wrap="square" lIns="72000" tIns="0" rIns="72000" bIns="0" rtlCol="0" anchor="ctr" anchorCtr="0">
            <a:noAutofit/>
          </a:bodyPr>
          <a:lstStyle/>
          <a:p>
            <a:pPr lvl="0" algn="ctr" defTabSz="1246876">
              <a:lnSpc>
                <a:spcPts val="1364"/>
              </a:lnSpc>
              <a:defRPr/>
            </a:pPr>
            <a:r>
              <a:rPr lang="en-US" sz="1364">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120 Cloud Applications being used and no policy in place.</a:t>
            </a:r>
          </a:p>
        </p:txBody>
      </p:sp>
      <p:sp>
        <p:nvSpPr>
          <p:cNvPr id="112" name="TextBox 2">
            <a:extLst>
              <a:ext uri="{FF2B5EF4-FFF2-40B4-BE49-F238E27FC236}">
                <a16:creationId xmlns:a16="http://schemas.microsoft.com/office/drawing/2014/main" id="{A40E6FD1-721A-8E43-A9E2-924481ECE739}"/>
              </a:ext>
            </a:extLst>
          </p:cNvPr>
          <p:cNvSpPr txBox="1"/>
          <p:nvPr/>
        </p:nvSpPr>
        <p:spPr>
          <a:xfrm>
            <a:off x="2415532" y="6156188"/>
            <a:ext cx="2646815" cy="475002"/>
          </a:xfrm>
          <a:prstGeom prst="rect">
            <a:avLst/>
          </a:prstGeom>
          <a:solidFill>
            <a:srgbClr val="FFC000"/>
          </a:solidFill>
        </p:spPr>
        <p:txBody>
          <a:bodyPr wrap="none" lIns="182880" tIns="146304" rIns="182880" bIns="146304" rtlCol="0">
            <a:spAutoFit/>
          </a:bodyPr>
          <a:lstStyle/>
          <a:p>
            <a:pPr lvl="0" algn="ctr" defTabSz="1246876">
              <a:lnSpc>
                <a:spcPts val="1364"/>
              </a:lnSpc>
              <a:defRPr/>
            </a:pPr>
            <a:r>
              <a:rPr lang="en-US" sz="1364">
                <a:solidFill>
                  <a:srgbClr val="000000"/>
                </a:solidFill>
                <a:latin typeface="Segoe UI" panose="020B0502040204020203" pitchFamily="34" charset="0"/>
                <a:ea typeface="Segoe UI" panose="020B0502040204020203" pitchFamily="34" charset="0"/>
                <a:cs typeface="Segoe UI" panose="020B0502040204020203" pitchFamily="34" charset="0"/>
              </a:rPr>
              <a:t>60 users with admin accounts</a:t>
            </a:r>
          </a:p>
        </p:txBody>
      </p:sp>
      <p:sp>
        <p:nvSpPr>
          <p:cNvPr id="113" name="Rechthoek 112">
            <a:extLst>
              <a:ext uri="{FF2B5EF4-FFF2-40B4-BE49-F238E27FC236}">
                <a16:creationId xmlns:a16="http://schemas.microsoft.com/office/drawing/2014/main" id="{E7E95CA7-2C38-0B48-9B19-56F198A52E02}"/>
              </a:ext>
            </a:extLst>
          </p:cNvPr>
          <p:cNvSpPr/>
          <p:nvPr/>
        </p:nvSpPr>
        <p:spPr>
          <a:xfrm>
            <a:off x="3520895" y="2363614"/>
            <a:ext cx="2115767" cy="687150"/>
          </a:xfrm>
          <a:prstGeom prst="rect">
            <a:avLst/>
          </a:prstGeom>
          <a:solidFill>
            <a:srgbClr val="FF0000"/>
          </a:solidFill>
        </p:spPr>
        <p:txBody>
          <a:bodyPr wrap="square" lIns="72000" tIns="0" rIns="72000" bIns="0" anchor="ctr" anchorCtr="0">
            <a:noAutofit/>
          </a:bodyPr>
          <a:lstStyle/>
          <a:p>
            <a:pPr algn="ctr"/>
            <a:r>
              <a:rPr lang="en-US" sz="1364">
                <a:solidFill>
                  <a:srgbClr val="000000"/>
                </a:solidFill>
                <a:latin typeface="Segoe UI" panose="020B0502040204020203" pitchFamily="34" charset="0"/>
                <a:cs typeface="Segoe UI" panose="020B0502040204020203" pitchFamily="34" charset="0"/>
              </a:rPr>
              <a:t>230 external users with  access to SharePoint sites</a:t>
            </a:r>
          </a:p>
        </p:txBody>
      </p:sp>
      <p:grpSp>
        <p:nvGrpSpPr>
          <p:cNvPr id="18" name="Groep 17">
            <a:extLst>
              <a:ext uri="{FF2B5EF4-FFF2-40B4-BE49-F238E27FC236}">
                <a16:creationId xmlns:a16="http://schemas.microsoft.com/office/drawing/2014/main" id="{45655A19-1678-C940-BB56-2CD437AD83BF}"/>
              </a:ext>
            </a:extLst>
          </p:cNvPr>
          <p:cNvGrpSpPr/>
          <p:nvPr/>
        </p:nvGrpSpPr>
        <p:grpSpPr>
          <a:xfrm>
            <a:off x="9185495" y="2105666"/>
            <a:ext cx="1094097" cy="1231463"/>
            <a:chOff x="9106475" y="1746798"/>
            <a:chExt cx="1094097" cy="1231463"/>
          </a:xfrm>
        </p:grpSpPr>
        <p:grpSp>
          <p:nvGrpSpPr>
            <p:cNvPr id="230" name="Group 226">
              <a:extLst>
                <a:ext uri="{FF2B5EF4-FFF2-40B4-BE49-F238E27FC236}">
                  <a16:creationId xmlns:a16="http://schemas.microsoft.com/office/drawing/2014/main" id="{E7E91074-4FFA-AA44-AB6A-6F3BC356CA19}"/>
                </a:ext>
              </a:extLst>
            </p:cNvPr>
            <p:cNvGrpSpPr/>
            <p:nvPr/>
          </p:nvGrpSpPr>
          <p:grpSpPr>
            <a:xfrm>
              <a:off x="9260999" y="1920979"/>
              <a:ext cx="939573" cy="1057282"/>
              <a:chOff x="2688166" y="2535772"/>
              <a:chExt cx="1047087" cy="1191505"/>
            </a:xfrm>
          </p:grpSpPr>
          <p:sp>
            <p:nvSpPr>
              <p:cNvPr id="231" name="Freeform 5">
                <a:extLst>
                  <a:ext uri="{FF2B5EF4-FFF2-40B4-BE49-F238E27FC236}">
                    <a16:creationId xmlns:a16="http://schemas.microsoft.com/office/drawing/2014/main" id="{B9256ADE-D202-1A4B-9164-D9E663723577}"/>
                  </a:ext>
                </a:extLst>
              </p:cNvPr>
              <p:cNvSpPr>
                <a:spLocks/>
              </p:cNvSpPr>
              <p:nvPr/>
            </p:nvSpPr>
            <p:spPr bwMode="auto">
              <a:xfrm>
                <a:off x="2754762" y="2535772"/>
                <a:ext cx="908207" cy="1191505"/>
              </a:xfrm>
              <a:custGeom>
                <a:avLst/>
                <a:gdLst>
                  <a:gd name="T0" fmla="*/ 87 w 89"/>
                  <a:gd name="T1" fmla="*/ 64 h 118"/>
                  <a:gd name="T2" fmla="*/ 87 w 89"/>
                  <a:gd name="T3" fmla="*/ 17 h 118"/>
                  <a:gd name="T4" fmla="*/ 45 w 89"/>
                  <a:gd name="T5" fmla="*/ 0 h 118"/>
                  <a:gd name="T6" fmla="*/ 45 w 89"/>
                  <a:gd name="T7" fmla="*/ 0 h 118"/>
                  <a:gd name="T8" fmla="*/ 2 w 89"/>
                  <a:gd name="T9" fmla="*/ 17 h 118"/>
                  <a:gd name="T10" fmla="*/ 2 w 89"/>
                  <a:gd name="T11" fmla="*/ 64 h 118"/>
                  <a:gd name="T12" fmla="*/ 45 w 89"/>
                  <a:gd name="T13" fmla="*/ 118 h 118"/>
                  <a:gd name="T14" fmla="*/ 87 w 89"/>
                  <a:gd name="T15" fmla="*/ 64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18">
                    <a:moveTo>
                      <a:pt x="87" y="64"/>
                    </a:moveTo>
                    <a:cubicBezTo>
                      <a:pt x="87" y="17"/>
                      <a:pt x="87" y="17"/>
                      <a:pt x="87" y="17"/>
                    </a:cubicBezTo>
                    <a:cubicBezTo>
                      <a:pt x="53" y="18"/>
                      <a:pt x="45" y="0"/>
                      <a:pt x="45" y="0"/>
                    </a:cubicBezTo>
                    <a:cubicBezTo>
                      <a:pt x="45" y="0"/>
                      <a:pt x="45" y="0"/>
                      <a:pt x="45" y="0"/>
                    </a:cubicBezTo>
                    <a:cubicBezTo>
                      <a:pt x="45" y="0"/>
                      <a:pt x="36" y="18"/>
                      <a:pt x="2" y="17"/>
                    </a:cubicBezTo>
                    <a:cubicBezTo>
                      <a:pt x="2" y="64"/>
                      <a:pt x="2" y="64"/>
                      <a:pt x="2" y="64"/>
                    </a:cubicBezTo>
                    <a:cubicBezTo>
                      <a:pt x="2" y="64"/>
                      <a:pt x="0" y="97"/>
                      <a:pt x="45" y="118"/>
                    </a:cubicBezTo>
                    <a:cubicBezTo>
                      <a:pt x="89" y="97"/>
                      <a:pt x="87" y="64"/>
                      <a:pt x="87" y="64"/>
                    </a:cubicBezTo>
                    <a:close/>
                  </a:path>
                </a:pathLst>
              </a:custGeom>
              <a:solidFill>
                <a:srgbClr val="00B294"/>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TextBox 228">
                <a:extLst>
                  <a:ext uri="{FF2B5EF4-FFF2-40B4-BE49-F238E27FC236}">
                    <a16:creationId xmlns:a16="http://schemas.microsoft.com/office/drawing/2014/main" id="{6CD20E5F-B3C7-2543-B407-F987A540305C}"/>
                  </a:ext>
                </a:extLst>
              </p:cNvPr>
              <p:cNvSpPr txBox="1"/>
              <p:nvPr/>
            </p:nvSpPr>
            <p:spPr>
              <a:xfrm>
                <a:off x="2688166" y="2840113"/>
                <a:ext cx="1047087" cy="482409"/>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Cloud App Security</a:t>
                </a:r>
              </a:p>
            </p:txBody>
          </p:sp>
        </p:grpSp>
        <p:pic>
          <p:nvPicPr>
            <p:cNvPr id="233" name="Picture 229">
              <a:extLst>
                <a:ext uri="{FF2B5EF4-FFF2-40B4-BE49-F238E27FC236}">
                  <a16:creationId xmlns:a16="http://schemas.microsoft.com/office/drawing/2014/main" id="{E7B33A24-E2E0-6148-AA9E-CB5076FF7270}"/>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106475" y="1746798"/>
              <a:ext cx="397072" cy="556405"/>
            </a:xfrm>
            <a:prstGeom prst="rect">
              <a:avLst/>
            </a:prstGeom>
          </p:spPr>
        </p:pic>
      </p:grpSp>
      <p:grpSp>
        <p:nvGrpSpPr>
          <p:cNvPr id="20" name="Groep 19">
            <a:extLst>
              <a:ext uri="{FF2B5EF4-FFF2-40B4-BE49-F238E27FC236}">
                <a16:creationId xmlns:a16="http://schemas.microsoft.com/office/drawing/2014/main" id="{2B746C33-C5A5-C44D-9938-CA1C7E4C4B1F}"/>
              </a:ext>
            </a:extLst>
          </p:cNvPr>
          <p:cNvGrpSpPr/>
          <p:nvPr/>
        </p:nvGrpSpPr>
        <p:grpSpPr>
          <a:xfrm>
            <a:off x="6864301" y="4113894"/>
            <a:ext cx="1316282" cy="1296260"/>
            <a:chOff x="6125452" y="4453609"/>
            <a:chExt cx="1316282" cy="1296260"/>
          </a:xfrm>
        </p:grpSpPr>
        <p:grpSp>
          <p:nvGrpSpPr>
            <p:cNvPr id="219" name="Group 156">
              <a:extLst>
                <a:ext uri="{FF2B5EF4-FFF2-40B4-BE49-F238E27FC236}">
                  <a16:creationId xmlns:a16="http://schemas.microsoft.com/office/drawing/2014/main" id="{75B258C5-66CD-AC4A-B180-1B4C51692023}"/>
                </a:ext>
              </a:extLst>
            </p:cNvPr>
            <p:cNvGrpSpPr/>
            <p:nvPr/>
          </p:nvGrpSpPr>
          <p:grpSpPr>
            <a:xfrm>
              <a:off x="6300135" y="4475500"/>
              <a:ext cx="1141599" cy="1274369"/>
              <a:chOff x="2740799" y="2535772"/>
              <a:chExt cx="922242" cy="1191505"/>
            </a:xfrm>
          </p:grpSpPr>
          <p:sp>
            <p:nvSpPr>
              <p:cNvPr id="220" name="Freeform 5">
                <a:extLst>
                  <a:ext uri="{FF2B5EF4-FFF2-40B4-BE49-F238E27FC236}">
                    <a16:creationId xmlns:a16="http://schemas.microsoft.com/office/drawing/2014/main" id="{00648834-91F8-2046-866F-BD5E1D8DAE3B}"/>
                  </a:ext>
                </a:extLst>
              </p:cNvPr>
              <p:cNvSpPr>
                <a:spLocks/>
              </p:cNvSpPr>
              <p:nvPr/>
            </p:nvSpPr>
            <p:spPr bwMode="auto">
              <a:xfrm>
                <a:off x="2754762" y="2535772"/>
                <a:ext cx="908207" cy="1191505"/>
              </a:xfrm>
              <a:custGeom>
                <a:avLst/>
                <a:gdLst>
                  <a:gd name="T0" fmla="*/ 87 w 89"/>
                  <a:gd name="T1" fmla="*/ 64 h 118"/>
                  <a:gd name="T2" fmla="*/ 87 w 89"/>
                  <a:gd name="T3" fmla="*/ 17 h 118"/>
                  <a:gd name="T4" fmla="*/ 45 w 89"/>
                  <a:gd name="T5" fmla="*/ 0 h 118"/>
                  <a:gd name="T6" fmla="*/ 45 w 89"/>
                  <a:gd name="T7" fmla="*/ 0 h 118"/>
                  <a:gd name="T8" fmla="*/ 2 w 89"/>
                  <a:gd name="T9" fmla="*/ 17 h 118"/>
                  <a:gd name="T10" fmla="*/ 2 w 89"/>
                  <a:gd name="T11" fmla="*/ 64 h 118"/>
                  <a:gd name="T12" fmla="*/ 45 w 89"/>
                  <a:gd name="T13" fmla="*/ 118 h 118"/>
                  <a:gd name="T14" fmla="*/ 87 w 89"/>
                  <a:gd name="T15" fmla="*/ 64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18">
                    <a:moveTo>
                      <a:pt x="87" y="64"/>
                    </a:moveTo>
                    <a:cubicBezTo>
                      <a:pt x="87" y="17"/>
                      <a:pt x="87" y="17"/>
                      <a:pt x="87" y="17"/>
                    </a:cubicBezTo>
                    <a:cubicBezTo>
                      <a:pt x="53" y="18"/>
                      <a:pt x="45" y="0"/>
                      <a:pt x="45" y="0"/>
                    </a:cubicBezTo>
                    <a:cubicBezTo>
                      <a:pt x="45" y="0"/>
                      <a:pt x="45" y="0"/>
                      <a:pt x="45" y="0"/>
                    </a:cubicBezTo>
                    <a:cubicBezTo>
                      <a:pt x="45" y="0"/>
                      <a:pt x="36" y="18"/>
                      <a:pt x="2" y="17"/>
                    </a:cubicBezTo>
                    <a:cubicBezTo>
                      <a:pt x="2" y="64"/>
                      <a:pt x="2" y="64"/>
                      <a:pt x="2" y="64"/>
                    </a:cubicBezTo>
                    <a:cubicBezTo>
                      <a:pt x="2" y="64"/>
                      <a:pt x="0" y="97"/>
                      <a:pt x="45" y="118"/>
                    </a:cubicBezTo>
                    <a:cubicBezTo>
                      <a:pt x="89" y="97"/>
                      <a:pt x="87" y="64"/>
                      <a:pt x="87" y="64"/>
                    </a:cubicBezTo>
                    <a:close/>
                  </a:path>
                </a:pathLst>
              </a:custGeom>
              <a:solidFill>
                <a:srgbClr val="00B294"/>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TextBox 158">
                <a:extLst>
                  <a:ext uri="{FF2B5EF4-FFF2-40B4-BE49-F238E27FC236}">
                    <a16:creationId xmlns:a16="http://schemas.microsoft.com/office/drawing/2014/main" id="{864A21B6-050D-E64D-991F-2027A560BA0A}"/>
                  </a:ext>
                </a:extLst>
              </p:cNvPr>
              <p:cNvSpPr txBox="1"/>
              <p:nvPr/>
            </p:nvSpPr>
            <p:spPr>
              <a:xfrm>
                <a:off x="2740799" y="2829365"/>
                <a:ext cx="922242" cy="557182"/>
              </a:xfrm>
              <a:prstGeom prst="rect">
                <a:avLst/>
              </a:prstGeom>
              <a:noFill/>
            </p:spPr>
            <p:txBody>
              <a:bodyPr wrap="square" rtlCol="0">
                <a:spAutoFit/>
              </a:bodyPr>
              <a:lstStyle/>
              <a:p>
                <a:pPr marL="0" marR="0" lvl="0" indent="0" algn="ctr" defTabSz="837901" rtl="0" eaLnBrk="1" fontAlgn="auto" latinLnBrk="0" hangingPunct="1">
                  <a:lnSpc>
                    <a:spcPct val="100000"/>
                  </a:lnSpc>
                  <a:spcBef>
                    <a:spcPts val="0"/>
                  </a:spcBef>
                  <a:spcAft>
                    <a:spcPts val="0"/>
                  </a:spcAft>
                  <a:buClrTx/>
                  <a:buSzTx/>
                  <a:buFontTx/>
                  <a:buNone/>
                  <a:tabLst/>
                  <a:defRPr/>
                </a:pPr>
                <a:r>
                  <a:rPr kumimoji="0" lang="en-US" sz="1091" b="1"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Azure Information Protection</a:t>
                </a:r>
              </a:p>
            </p:txBody>
          </p:sp>
        </p:grpSp>
        <p:pic>
          <p:nvPicPr>
            <p:cNvPr id="229" name="Picture 224">
              <a:extLst>
                <a:ext uri="{FF2B5EF4-FFF2-40B4-BE49-F238E27FC236}">
                  <a16:creationId xmlns:a16="http://schemas.microsoft.com/office/drawing/2014/main" id="{37E0E1B1-5A98-C94E-80E6-28E84E936305}"/>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125452" y="4453609"/>
              <a:ext cx="428527" cy="489745"/>
            </a:xfrm>
            <a:prstGeom prst="rect">
              <a:avLst/>
            </a:prstGeom>
          </p:spPr>
        </p:pic>
      </p:grpSp>
    </p:spTree>
    <p:extLst>
      <p:ext uri="{BB962C8B-B14F-4D97-AF65-F5344CB8AC3E}">
        <p14:creationId xmlns:p14="http://schemas.microsoft.com/office/powerpoint/2010/main" val="1676675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B93943F9-4C24-0C42-A25B-F1181E46AFD5}"/>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Lst>
          </a:blip>
          <a:srcRect/>
          <a:stretch/>
        </p:blipFill>
        <p:spPr>
          <a:xfrm>
            <a:off x="20" y="1"/>
            <a:ext cx="12191980" cy="6857999"/>
          </a:xfrm>
          <a:prstGeom prst="rect">
            <a:avLst/>
          </a:prstGeom>
        </p:spPr>
      </p:pic>
      <p:sp>
        <p:nvSpPr>
          <p:cNvPr id="2" name="Titel 1">
            <a:extLst>
              <a:ext uri="{FF2B5EF4-FFF2-40B4-BE49-F238E27FC236}">
                <a16:creationId xmlns:a16="http://schemas.microsoft.com/office/drawing/2014/main" id="{04DDC9E6-BC37-491F-92FA-3523869322B1}"/>
              </a:ext>
            </a:extLst>
          </p:cNvPr>
          <p:cNvSpPr>
            <a:spLocks noGrp="1"/>
          </p:cNvSpPr>
          <p:nvPr>
            <p:ph type="title"/>
          </p:nvPr>
        </p:nvSpPr>
        <p:spPr>
          <a:xfrm>
            <a:off x="1524000" y="1122362"/>
            <a:ext cx="9144000" cy="2900518"/>
          </a:xfrm>
        </p:spPr>
        <p:txBody>
          <a:bodyPr vert="horz" lIns="91440" tIns="45720" rIns="91440" bIns="45720" rtlCol="0" anchor="b">
            <a:normAutofit/>
          </a:bodyPr>
          <a:lstStyle/>
          <a:p>
            <a:r>
              <a:rPr lang="en-US" b="1">
                <a:solidFill>
                  <a:srgbClr val="FFFFFF"/>
                </a:solidFill>
              </a:rPr>
              <a:t>How?</a:t>
            </a:r>
          </a:p>
        </p:txBody>
      </p:sp>
    </p:spTree>
    <p:extLst>
      <p:ext uri="{BB962C8B-B14F-4D97-AF65-F5344CB8AC3E}">
        <p14:creationId xmlns:p14="http://schemas.microsoft.com/office/powerpoint/2010/main" val="68164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6B85AE10-2853-47C4-8367-366A9C69B4A6}"/>
              </a:ext>
            </a:extLst>
          </p:cNvPr>
          <p:cNvSpPr>
            <a:spLocks noGrp="1"/>
          </p:cNvSpPr>
          <p:nvPr>
            <p:ph idx="1"/>
          </p:nvPr>
        </p:nvSpPr>
        <p:spPr>
          <a:xfrm>
            <a:off x="838200" y="1781474"/>
            <a:ext cx="10515600" cy="819748"/>
          </a:xfrm>
        </p:spPr>
        <p:txBody>
          <a:bodyPr>
            <a:normAutofit lnSpcReduction="10000"/>
          </a:bodyPr>
          <a:lstStyle/>
          <a:p>
            <a:pPr marL="0" indent="0" algn="ctr" fontAlgn="base">
              <a:buNone/>
            </a:pPr>
            <a:r>
              <a:rPr lang="en-US" sz="2900"/>
              <a:t>The Cyber Security Assessment Tool is a software product developed by experienced security experts. It collects relevant data from:</a:t>
            </a:r>
          </a:p>
          <a:p>
            <a:pPr marL="0" indent="0" algn="ctr" fontAlgn="base">
              <a:buNone/>
            </a:pPr>
            <a:endParaRPr lang="en-US" sz="2900"/>
          </a:p>
        </p:txBody>
      </p:sp>
      <p:pic>
        <p:nvPicPr>
          <p:cNvPr id="13" name="Afbeelding 12">
            <a:extLst>
              <a:ext uri="{FF2B5EF4-FFF2-40B4-BE49-F238E27FC236}">
                <a16:creationId xmlns:a16="http://schemas.microsoft.com/office/drawing/2014/main" id="{CEA5DA02-420F-415F-83D1-3C04BF39B95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49642" y="-732021"/>
            <a:ext cx="4092716" cy="2923369"/>
          </a:xfrm>
          <a:prstGeom prst="rect">
            <a:avLst/>
          </a:prstGeom>
        </p:spPr>
      </p:pic>
      <p:pic>
        <p:nvPicPr>
          <p:cNvPr id="12" name="Afbeelding 11" descr="Afbeelding met monitor&#10;&#10;Beschrijving is gegenereerd met hoge betrouwbaarheid">
            <a:extLst>
              <a:ext uri="{FF2B5EF4-FFF2-40B4-BE49-F238E27FC236}">
                <a16:creationId xmlns:a16="http://schemas.microsoft.com/office/drawing/2014/main" id="{222E24F8-EA95-D244-AA19-71FDD0C5538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42358" y="2881832"/>
            <a:ext cx="2772000" cy="1980000"/>
          </a:xfrm>
          <a:prstGeom prst="rect">
            <a:avLst/>
          </a:prstGeom>
        </p:spPr>
      </p:pic>
      <p:pic>
        <p:nvPicPr>
          <p:cNvPr id="14" name="Afbeelding 13">
            <a:extLst>
              <a:ext uri="{FF2B5EF4-FFF2-40B4-BE49-F238E27FC236}">
                <a16:creationId xmlns:a16="http://schemas.microsoft.com/office/drawing/2014/main" id="{98F03D67-D8F4-7C43-8AC6-02CD6CF475B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15390" y="2881832"/>
            <a:ext cx="2772000" cy="1980000"/>
          </a:xfrm>
          <a:prstGeom prst="rect">
            <a:avLst/>
          </a:prstGeom>
        </p:spPr>
      </p:pic>
      <p:pic>
        <p:nvPicPr>
          <p:cNvPr id="16" name="Afbeelding 15">
            <a:extLst>
              <a:ext uri="{FF2B5EF4-FFF2-40B4-BE49-F238E27FC236}">
                <a16:creationId xmlns:a16="http://schemas.microsoft.com/office/drawing/2014/main" id="{6E576D33-6155-9A41-8ED0-6AF5A101331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7907" y="2881832"/>
            <a:ext cx="2772000" cy="1980000"/>
          </a:xfrm>
          <a:prstGeom prst="rect">
            <a:avLst/>
          </a:prstGeom>
        </p:spPr>
      </p:pic>
      <p:sp>
        <p:nvSpPr>
          <p:cNvPr id="17" name="Rechthoek 16">
            <a:extLst>
              <a:ext uri="{FF2B5EF4-FFF2-40B4-BE49-F238E27FC236}">
                <a16:creationId xmlns:a16="http://schemas.microsoft.com/office/drawing/2014/main" id="{4BF0A62D-DE1C-E64C-B615-8BA37E94CF3D}"/>
              </a:ext>
            </a:extLst>
          </p:cNvPr>
          <p:cNvSpPr/>
          <p:nvPr/>
        </p:nvSpPr>
        <p:spPr>
          <a:xfrm>
            <a:off x="1380361" y="5114717"/>
            <a:ext cx="1847092"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i="0" u="none" strike="noStrike" kern="1200" cap="none" spc="0" normalizeH="0" baseline="0" noProof="0">
                <a:ln>
                  <a:noFill/>
                </a:ln>
                <a:solidFill>
                  <a:srgbClr val="E7E6E6">
                    <a:lumMod val="25000"/>
                  </a:srgbClr>
                </a:solidFill>
                <a:effectLst/>
                <a:uLnTx/>
                <a:uFillTx/>
                <a:latin typeface="Calibri Light" panose="020F0302020204030204" pitchFamily="34" charset="0"/>
                <a:ea typeface="+mn-ea"/>
                <a:cs typeface="Calibri Light" panose="020F0302020204030204" pitchFamily="34" charset="0"/>
              </a:rPr>
              <a:t>Endpoints</a:t>
            </a:r>
          </a:p>
        </p:txBody>
      </p:sp>
      <p:sp>
        <p:nvSpPr>
          <p:cNvPr id="18" name="Rechthoek 17">
            <a:extLst>
              <a:ext uri="{FF2B5EF4-FFF2-40B4-BE49-F238E27FC236}">
                <a16:creationId xmlns:a16="http://schemas.microsoft.com/office/drawing/2014/main" id="{F42B3F37-2204-1343-9E8F-89AC0D627108}"/>
              </a:ext>
            </a:extLst>
          </p:cNvPr>
          <p:cNvSpPr/>
          <p:nvPr/>
        </p:nvSpPr>
        <p:spPr>
          <a:xfrm>
            <a:off x="8043428" y="5113148"/>
            <a:ext cx="2969860"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i="0" u="none" strike="noStrike" kern="1200" cap="none" spc="0" normalizeH="0" baseline="0" noProof="0">
                <a:ln>
                  <a:noFill/>
                </a:ln>
                <a:solidFill>
                  <a:srgbClr val="E7E6E6">
                    <a:lumMod val="25000"/>
                  </a:srgbClr>
                </a:solidFill>
                <a:effectLst/>
                <a:uLnTx/>
                <a:uFillTx/>
                <a:latin typeface="Calibri Light" panose="020F0302020204030204" pitchFamily="34" charset="0"/>
                <a:ea typeface="+mn-ea"/>
                <a:cs typeface="Calibri Light" panose="020F0302020204030204" pitchFamily="34" charset="0"/>
              </a:rPr>
              <a:t>Active Directory </a:t>
            </a:r>
            <a:r>
              <a:rPr lang="en-GB" sz="2800">
                <a:solidFill>
                  <a:srgbClr val="E7E6E6">
                    <a:lumMod val="25000"/>
                  </a:srgbClr>
                </a:solidFill>
                <a:latin typeface="Calibri Light" panose="020F0302020204030204" pitchFamily="34" charset="0"/>
                <a:cs typeface="Calibri Light" panose="020F0302020204030204" pitchFamily="34" charset="0"/>
              </a:rPr>
              <a:t>and </a:t>
            </a:r>
            <a:r>
              <a:rPr kumimoji="0" lang="en-GB" sz="2800" i="0" u="none" strike="noStrike" kern="1200" cap="none" spc="0" normalizeH="0" baseline="0" noProof="0">
                <a:ln>
                  <a:noFill/>
                </a:ln>
                <a:solidFill>
                  <a:srgbClr val="E7E6E6">
                    <a:lumMod val="25000"/>
                  </a:srgbClr>
                </a:solidFill>
                <a:effectLst/>
                <a:uLnTx/>
                <a:uFillTx/>
                <a:latin typeface="Calibri Light" panose="020F0302020204030204" pitchFamily="34" charset="0"/>
                <a:ea typeface="+mn-ea"/>
                <a:cs typeface="Calibri Light" panose="020F0302020204030204" pitchFamily="34" charset="0"/>
              </a:rPr>
              <a:t>Azure AD</a:t>
            </a:r>
          </a:p>
        </p:txBody>
      </p:sp>
      <p:sp>
        <p:nvSpPr>
          <p:cNvPr id="19" name="Rechthoek 18">
            <a:extLst>
              <a:ext uri="{FF2B5EF4-FFF2-40B4-BE49-F238E27FC236}">
                <a16:creationId xmlns:a16="http://schemas.microsoft.com/office/drawing/2014/main" id="{3C53CCEF-930D-804D-A341-58228854F9E7}"/>
              </a:ext>
            </a:extLst>
          </p:cNvPr>
          <p:cNvSpPr/>
          <p:nvPr/>
        </p:nvSpPr>
        <p:spPr>
          <a:xfrm>
            <a:off x="4228275" y="5114717"/>
            <a:ext cx="3735450"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i="0" u="none" strike="noStrike" kern="1200" cap="none" spc="0" normalizeH="0" baseline="0" noProof="0" dirty="0">
                <a:ln>
                  <a:noFill/>
                </a:ln>
                <a:solidFill>
                  <a:srgbClr val="E7E6E6">
                    <a:lumMod val="25000"/>
                  </a:srgbClr>
                </a:solidFill>
                <a:effectLst/>
                <a:uLnTx/>
                <a:uFillTx/>
                <a:latin typeface="Calibri Light" panose="020F0302020204030204" pitchFamily="34" charset="0"/>
                <a:ea typeface="+mn-ea"/>
                <a:cs typeface="Calibri Light" panose="020F0302020204030204" pitchFamily="34" charset="0"/>
              </a:rPr>
              <a:t>Office 365</a:t>
            </a:r>
            <a:endParaRPr lang="en-GB" sz="2800" dirty="0">
              <a:solidFill>
                <a:srgbClr val="E7E6E6">
                  <a:lumMod val="25000"/>
                </a:srgbClr>
              </a:solidFill>
              <a:latin typeface="Calibri Light" panose="020F0302020204030204" pitchFamily="34" charset="0"/>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i="0" u="none" strike="noStrike" kern="1200" cap="none" spc="0" normalizeH="0" baseline="0" noProof="0" dirty="0">
                <a:ln>
                  <a:noFill/>
                </a:ln>
                <a:solidFill>
                  <a:srgbClr val="E7E6E6">
                    <a:lumMod val="25000"/>
                  </a:srgbClr>
                </a:solidFill>
                <a:effectLst/>
                <a:uLnTx/>
                <a:uFillTx/>
                <a:latin typeface="Calibri Light" panose="020F0302020204030204" pitchFamily="34" charset="0"/>
                <a:ea typeface="+mn-ea"/>
                <a:cs typeface="Calibri Light" panose="020F0302020204030204" pitchFamily="34" charset="0"/>
              </a:rPr>
              <a:t>SharePoint </a:t>
            </a:r>
            <a:r>
              <a:rPr lang="en-GB" sz="2800" dirty="0">
                <a:solidFill>
                  <a:srgbClr val="E7E6E6">
                    <a:lumMod val="25000"/>
                  </a:srgbClr>
                </a:solidFill>
                <a:latin typeface="Calibri Light" panose="020F0302020204030204" pitchFamily="34" charset="0"/>
                <a:cs typeface="Calibri Light" panose="020F0302020204030204" pitchFamily="34" charset="0"/>
              </a:rPr>
              <a:t>and</a:t>
            </a:r>
            <a:r>
              <a:rPr kumimoji="0" lang="en-GB" sz="2800" i="0" u="none" strike="noStrike" kern="1200" cap="none" spc="0" normalizeH="0" baseline="0" noProof="0" dirty="0">
                <a:ln>
                  <a:noFill/>
                </a:ln>
                <a:solidFill>
                  <a:srgbClr val="E7E6E6">
                    <a:lumMod val="25000"/>
                  </a:srgbClr>
                </a:solidFill>
                <a:effectLst/>
                <a:uLnTx/>
                <a:uFillTx/>
                <a:latin typeface="Calibri Light" panose="020F0302020204030204" pitchFamily="34" charset="0"/>
                <a:ea typeface="+mn-ea"/>
                <a:cs typeface="Calibri Light" panose="020F0302020204030204" pitchFamily="34" charset="0"/>
              </a:rPr>
              <a:t> Intune</a:t>
            </a:r>
          </a:p>
        </p:txBody>
      </p:sp>
    </p:spTree>
    <p:extLst>
      <p:ext uri="{BB962C8B-B14F-4D97-AF65-F5344CB8AC3E}">
        <p14:creationId xmlns:p14="http://schemas.microsoft.com/office/powerpoint/2010/main" val="335233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Rechte verbindingslijn met pijl 37">
            <a:extLst>
              <a:ext uri="{FF2B5EF4-FFF2-40B4-BE49-F238E27FC236}">
                <a16:creationId xmlns:a16="http://schemas.microsoft.com/office/drawing/2014/main" id="{65E4F342-DE5C-4E2E-B632-EB7CBE198931}"/>
              </a:ext>
            </a:extLst>
          </p:cNvPr>
          <p:cNvCxnSpPr>
            <a:cxnSpLocks/>
          </p:cNvCxnSpPr>
          <p:nvPr/>
        </p:nvCxnSpPr>
        <p:spPr>
          <a:xfrm flipH="1" flipV="1">
            <a:off x="2006350" y="4670097"/>
            <a:ext cx="2367411" cy="486531"/>
          </a:xfrm>
          <a:prstGeom prst="straightConnector1">
            <a:avLst/>
          </a:prstGeom>
          <a:ln>
            <a:solidFill>
              <a:srgbClr val="2985BA"/>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algn="l"/>
            <a:r>
              <a:rPr lang="en-CA"/>
              <a:t>Data Collection</a:t>
            </a:r>
            <a:endParaRPr lang="en-GB"/>
          </a:p>
        </p:txBody>
      </p:sp>
      <p:sp>
        <p:nvSpPr>
          <p:cNvPr id="3" name="Content Placeholder 2"/>
          <p:cNvSpPr>
            <a:spLocks noGrp="1"/>
          </p:cNvSpPr>
          <p:nvPr>
            <p:ph idx="1"/>
          </p:nvPr>
        </p:nvSpPr>
        <p:spPr>
          <a:xfrm>
            <a:off x="961200" y="1492367"/>
            <a:ext cx="9996852" cy="4303743"/>
          </a:xfrm>
        </p:spPr>
        <p:txBody>
          <a:bodyPr>
            <a:noAutofit/>
          </a:bodyPr>
          <a:lstStyle/>
          <a:p>
            <a:pPr marL="0" indent="0" algn="ctr">
              <a:spcAft>
                <a:spcPts val="300"/>
              </a:spcAft>
              <a:buNone/>
              <a:tabLst>
                <a:tab pos="173038" algn="l"/>
              </a:tabLst>
            </a:pPr>
            <a:r>
              <a:rPr lang="en-US" sz="2600" dirty="0">
                <a:latin typeface="+mn-lt"/>
              </a:rPr>
              <a:t>By using agents which delete themselves following the endpoint scan, the effort required from the internal IT department is kept to a minimum.</a:t>
            </a:r>
          </a:p>
        </p:txBody>
      </p:sp>
      <p:grpSp>
        <p:nvGrpSpPr>
          <p:cNvPr id="56" name="Groep 55">
            <a:extLst>
              <a:ext uri="{FF2B5EF4-FFF2-40B4-BE49-F238E27FC236}">
                <a16:creationId xmlns:a16="http://schemas.microsoft.com/office/drawing/2014/main" id="{42D1E2A4-429F-944D-9935-D6B5BCCB6087}"/>
              </a:ext>
            </a:extLst>
          </p:cNvPr>
          <p:cNvGrpSpPr/>
          <p:nvPr/>
        </p:nvGrpSpPr>
        <p:grpSpPr>
          <a:xfrm>
            <a:off x="8620721" y="2768642"/>
            <a:ext cx="2994316" cy="1973956"/>
            <a:chOff x="8236483" y="2569895"/>
            <a:chExt cx="2994316" cy="1973956"/>
          </a:xfrm>
        </p:grpSpPr>
        <p:grpSp>
          <p:nvGrpSpPr>
            <p:cNvPr id="6" name="Groep 5">
              <a:extLst>
                <a:ext uri="{FF2B5EF4-FFF2-40B4-BE49-F238E27FC236}">
                  <a16:creationId xmlns:a16="http://schemas.microsoft.com/office/drawing/2014/main" id="{56F6244C-38BD-214A-880F-D0AC55809FD4}"/>
                </a:ext>
              </a:extLst>
            </p:cNvPr>
            <p:cNvGrpSpPr/>
            <p:nvPr/>
          </p:nvGrpSpPr>
          <p:grpSpPr>
            <a:xfrm>
              <a:off x="8236483" y="2569895"/>
              <a:ext cx="2994316" cy="1973956"/>
              <a:chOff x="8236483" y="2806378"/>
              <a:chExt cx="2994316" cy="1973956"/>
            </a:xfrm>
          </p:grpSpPr>
          <p:sp>
            <p:nvSpPr>
              <p:cNvPr id="39" name="Freeform 38">
                <a:extLst>
                  <a:ext uri="{FF2B5EF4-FFF2-40B4-BE49-F238E27FC236}">
                    <a16:creationId xmlns:a16="http://schemas.microsoft.com/office/drawing/2014/main" id="{30976A22-2B03-654C-AC91-7520757AAD69}"/>
                  </a:ext>
                </a:extLst>
              </p:cNvPr>
              <p:cNvSpPr>
                <a:spLocks/>
              </p:cNvSpPr>
              <p:nvPr/>
            </p:nvSpPr>
            <p:spPr bwMode="auto">
              <a:xfrm>
                <a:off x="8236483" y="2806378"/>
                <a:ext cx="2994316" cy="197395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lumMod val="95000"/>
                </a:schemeClr>
              </a:solidFill>
              <a:ln>
                <a:noFill/>
              </a:ln>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0" name="Afbeelding 39">
                <a:extLst>
                  <a:ext uri="{FF2B5EF4-FFF2-40B4-BE49-F238E27FC236}">
                    <a16:creationId xmlns:a16="http://schemas.microsoft.com/office/drawing/2014/main" id="{5F4F9DCF-51C1-1C4D-AA84-FFB85B5D90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93900" y="4146331"/>
                <a:ext cx="1690538" cy="586405"/>
              </a:xfrm>
              <a:prstGeom prst="rect">
                <a:avLst/>
              </a:prstGeom>
            </p:spPr>
          </p:pic>
        </p:grpSp>
        <p:pic>
          <p:nvPicPr>
            <p:cNvPr id="7" name="Afbeelding 6">
              <a:extLst>
                <a:ext uri="{FF2B5EF4-FFF2-40B4-BE49-F238E27FC236}">
                  <a16:creationId xmlns:a16="http://schemas.microsoft.com/office/drawing/2014/main" id="{4C44BB4E-1A98-9D4E-9FD7-4417BB00DA3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473593" y="2703110"/>
              <a:ext cx="874226" cy="852212"/>
            </a:xfrm>
            <a:prstGeom prst="rect">
              <a:avLst/>
            </a:prstGeom>
          </p:spPr>
        </p:pic>
        <p:sp>
          <p:nvSpPr>
            <p:cNvPr id="8" name="Tekstvak 7">
              <a:extLst>
                <a:ext uri="{FF2B5EF4-FFF2-40B4-BE49-F238E27FC236}">
                  <a16:creationId xmlns:a16="http://schemas.microsoft.com/office/drawing/2014/main" id="{EF94AA9C-3E29-0F4D-A65D-CBED2D99EAC3}"/>
                </a:ext>
              </a:extLst>
            </p:cNvPr>
            <p:cNvSpPr txBox="1"/>
            <p:nvPr/>
          </p:nvSpPr>
          <p:spPr>
            <a:xfrm>
              <a:off x="9288839" y="3492918"/>
              <a:ext cx="125685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1" i="0" u="none" strike="noStrike" kern="1200" cap="none" spc="0" normalizeH="0" baseline="0" noProof="0">
                  <a:ln>
                    <a:noFill/>
                  </a:ln>
                  <a:solidFill>
                    <a:srgbClr val="24BEF2"/>
                  </a:solidFill>
                  <a:effectLst/>
                  <a:uLnTx/>
                  <a:uFillTx/>
                  <a:latin typeface="Calibri Light"/>
                  <a:ea typeface="+mn-ea"/>
                  <a:cs typeface="+mn-cs"/>
                </a:rPr>
                <a:t>Azure AD</a:t>
              </a:r>
            </a:p>
          </p:txBody>
        </p:sp>
      </p:grpSp>
      <p:sp>
        <p:nvSpPr>
          <p:cNvPr id="9" name="Rechthoek 8">
            <a:extLst>
              <a:ext uri="{FF2B5EF4-FFF2-40B4-BE49-F238E27FC236}">
                <a16:creationId xmlns:a16="http://schemas.microsoft.com/office/drawing/2014/main" id="{6AFEAD48-91CC-9F4B-B035-2CFDC5B20A3B}"/>
              </a:ext>
            </a:extLst>
          </p:cNvPr>
          <p:cNvSpPr/>
          <p:nvPr/>
        </p:nvSpPr>
        <p:spPr>
          <a:xfrm>
            <a:off x="236483" y="2703110"/>
            <a:ext cx="3398024" cy="3808049"/>
          </a:xfrm>
          <a:prstGeom prst="rect">
            <a:avLst/>
          </a:prstGeom>
          <a:noFill/>
          <a:ln>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48" name="Rechte verbindingslijn met pijl 47">
            <a:extLst>
              <a:ext uri="{FF2B5EF4-FFF2-40B4-BE49-F238E27FC236}">
                <a16:creationId xmlns:a16="http://schemas.microsoft.com/office/drawing/2014/main" id="{62C2B5EE-2AE5-8342-85A0-FB8880329704}"/>
              </a:ext>
            </a:extLst>
          </p:cNvPr>
          <p:cNvCxnSpPr>
            <a:cxnSpLocks/>
          </p:cNvCxnSpPr>
          <p:nvPr/>
        </p:nvCxnSpPr>
        <p:spPr>
          <a:xfrm flipH="1" flipV="1">
            <a:off x="2621736" y="3800643"/>
            <a:ext cx="2220898" cy="1410126"/>
          </a:xfrm>
          <a:prstGeom prst="straightConnector1">
            <a:avLst/>
          </a:prstGeom>
          <a:ln>
            <a:solidFill>
              <a:srgbClr val="2985BA"/>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ep 53">
            <a:extLst>
              <a:ext uri="{FF2B5EF4-FFF2-40B4-BE49-F238E27FC236}">
                <a16:creationId xmlns:a16="http://schemas.microsoft.com/office/drawing/2014/main" id="{3889E33A-6E10-B44A-8BAD-D30F138B8E51}"/>
              </a:ext>
            </a:extLst>
          </p:cNvPr>
          <p:cNvGrpSpPr/>
          <p:nvPr/>
        </p:nvGrpSpPr>
        <p:grpSpPr>
          <a:xfrm>
            <a:off x="677907" y="2649501"/>
            <a:ext cx="2102983" cy="1184432"/>
            <a:chOff x="173419" y="2725263"/>
            <a:chExt cx="2921841" cy="1676286"/>
          </a:xfrm>
        </p:grpSpPr>
        <p:pic>
          <p:nvPicPr>
            <p:cNvPr id="41" name="Afbeelding 40">
              <a:extLst>
                <a:ext uri="{FF2B5EF4-FFF2-40B4-BE49-F238E27FC236}">
                  <a16:creationId xmlns:a16="http://schemas.microsoft.com/office/drawing/2014/main" id="{FDB68761-1544-DC4B-8E65-AC786B43A06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3419" y="2725263"/>
              <a:ext cx="2105288" cy="1503777"/>
            </a:xfrm>
            <a:prstGeom prst="rect">
              <a:avLst/>
            </a:prstGeom>
          </p:spPr>
        </p:pic>
        <p:sp>
          <p:nvSpPr>
            <p:cNvPr id="42" name="Freeform 19">
              <a:extLst>
                <a:ext uri="{FF2B5EF4-FFF2-40B4-BE49-F238E27FC236}">
                  <a16:creationId xmlns:a16="http://schemas.microsoft.com/office/drawing/2014/main" id="{7482DC5C-04E0-8A49-AF26-D1C117AD7C1E}"/>
                </a:ext>
              </a:extLst>
            </p:cNvPr>
            <p:cNvSpPr>
              <a:spLocks noEditPoints="1"/>
            </p:cNvSpPr>
            <p:nvPr/>
          </p:nvSpPr>
          <p:spPr bwMode="auto">
            <a:xfrm>
              <a:off x="2210007" y="3354776"/>
              <a:ext cx="884821" cy="2755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solidFill>
              <a:srgbClr val="2985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20">
              <a:extLst>
                <a:ext uri="{FF2B5EF4-FFF2-40B4-BE49-F238E27FC236}">
                  <a16:creationId xmlns:a16="http://schemas.microsoft.com/office/drawing/2014/main" id="{DE57D085-39CF-E044-AEB9-3576F175750F}"/>
                </a:ext>
              </a:extLst>
            </p:cNvPr>
            <p:cNvSpPr>
              <a:spLocks noEditPoints="1"/>
            </p:cNvSpPr>
            <p:nvPr/>
          </p:nvSpPr>
          <p:spPr bwMode="auto">
            <a:xfrm>
              <a:off x="2210439" y="3026977"/>
              <a:ext cx="884821" cy="2755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2985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9">
              <a:extLst>
                <a:ext uri="{FF2B5EF4-FFF2-40B4-BE49-F238E27FC236}">
                  <a16:creationId xmlns:a16="http://schemas.microsoft.com/office/drawing/2014/main" id="{944FABAD-1520-E948-B825-119CB4C0E5B8}"/>
                </a:ext>
              </a:extLst>
            </p:cNvPr>
            <p:cNvSpPr>
              <a:spLocks noEditPoints="1"/>
            </p:cNvSpPr>
            <p:nvPr/>
          </p:nvSpPr>
          <p:spPr bwMode="auto">
            <a:xfrm>
              <a:off x="2206599" y="3719554"/>
              <a:ext cx="884821" cy="2755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solidFill>
              <a:srgbClr val="2985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Tekstvak 50">
              <a:extLst>
                <a:ext uri="{FF2B5EF4-FFF2-40B4-BE49-F238E27FC236}">
                  <a16:creationId xmlns:a16="http://schemas.microsoft.com/office/drawing/2014/main" id="{9B4E8F4B-9036-B34D-8936-E56B9B2C9A39}"/>
                </a:ext>
              </a:extLst>
            </p:cNvPr>
            <p:cNvSpPr txBox="1"/>
            <p:nvPr/>
          </p:nvSpPr>
          <p:spPr>
            <a:xfrm>
              <a:off x="688453" y="4028932"/>
              <a:ext cx="2402967" cy="3726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1" i="0" u="none" strike="noStrike" kern="1200" cap="none" spc="0" normalizeH="0" baseline="0" noProof="0">
                  <a:ln>
                    <a:noFill/>
                  </a:ln>
                  <a:solidFill>
                    <a:srgbClr val="2985BA"/>
                  </a:solidFill>
                  <a:effectLst/>
                  <a:uLnTx/>
                  <a:uFillTx/>
                  <a:latin typeface="Calibri Light"/>
                  <a:ea typeface="+mn-ea"/>
                  <a:cs typeface="+mn-cs"/>
                </a:rPr>
                <a:t>Endpoints</a:t>
              </a:r>
            </a:p>
          </p:txBody>
        </p:sp>
      </p:grpSp>
      <p:grpSp>
        <p:nvGrpSpPr>
          <p:cNvPr id="55" name="Groep 54">
            <a:extLst>
              <a:ext uri="{FF2B5EF4-FFF2-40B4-BE49-F238E27FC236}">
                <a16:creationId xmlns:a16="http://schemas.microsoft.com/office/drawing/2014/main" id="{E8C1E43F-A07C-2C4D-8FE8-9067BBC45181}"/>
              </a:ext>
            </a:extLst>
          </p:cNvPr>
          <p:cNvGrpSpPr/>
          <p:nvPr/>
        </p:nvGrpSpPr>
        <p:grpSpPr>
          <a:xfrm>
            <a:off x="351106" y="5296535"/>
            <a:ext cx="1623997" cy="1121042"/>
            <a:chOff x="80354" y="4793353"/>
            <a:chExt cx="2402967" cy="1592619"/>
          </a:xfrm>
        </p:grpSpPr>
        <p:sp>
          <p:nvSpPr>
            <p:cNvPr id="45" name="Freeform 5">
              <a:extLst>
                <a:ext uri="{FF2B5EF4-FFF2-40B4-BE49-F238E27FC236}">
                  <a16:creationId xmlns:a16="http://schemas.microsoft.com/office/drawing/2014/main" id="{79D219E5-8E21-004C-BB87-72C1CDB555E0}"/>
                </a:ext>
              </a:extLst>
            </p:cNvPr>
            <p:cNvSpPr>
              <a:spLocks noEditPoints="1"/>
            </p:cNvSpPr>
            <p:nvPr/>
          </p:nvSpPr>
          <p:spPr bwMode="auto">
            <a:xfrm>
              <a:off x="891400" y="5027314"/>
              <a:ext cx="756464" cy="740006"/>
            </a:xfrm>
            <a:custGeom>
              <a:avLst/>
              <a:gdLst>
                <a:gd name="T0" fmla="*/ 522 w 582"/>
                <a:gd name="T1" fmla="*/ 266 h 569"/>
                <a:gd name="T2" fmla="*/ 472 w 582"/>
                <a:gd name="T3" fmla="*/ 270 h 569"/>
                <a:gd name="T4" fmla="*/ 348 w 582"/>
                <a:gd name="T5" fmla="*/ 122 h 569"/>
                <a:gd name="T6" fmla="*/ 359 w 582"/>
                <a:gd name="T7" fmla="*/ 62 h 569"/>
                <a:gd name="T8" fmla="*/ 309 w 582"/>
                <a:gd name="T9" fmla="*/ 12 h 569"/>
                <a:gd name="T10" fmla="*/ 220 w 582"/>
                <a:gd name="T11" fmla="*/ 81 h 569"/>
                <a:gd name="T12" fmla="*/ 233 w 582"/>
                <a:gd name="T13" fmla="*/ 122 h 569"/>
                <a:gd name="T14" fmla="*/ 110 w 582"/>
                <a:gd name="T15" fmla="*/ 270 h 569"/>
                <a:gd name="T16" fmla="*/ 59 w 582"/>
                <a:gd name="T17" fmla="*/ 266 h 569"/>
                <a:gd name="T18" fmla="*/ 11 w 582"/>
                <a:gd name="T19" fmla="*/ 316 h 569"/>
                <a:gd name="T20" fmla="*/ 80 w 582"/>
                <a:gd name="T21" fmla="*/ 405 h 569"/>
                <a:gd name="T22" fmla="*/ 124 w 582"/>
                <a:gd name="T23" fmla="*/ 389 h 569"/>
                <a:gd name="T24" fmla="*/ 225 w 582"/>
                <a:gd name="T25" fmla="*/ 463 h 569"/>
                <a:gd name="T26" fmla="*/ 223 w 582"/>
                <a:gd name="T27" fmla="*/ 511 h 569"/>
                <a:gd name="T28" fmla="*/ 273 w 582"/>
                <a:gd name="T29" fmla="*/ 558 h 569"/>
                <a:gd name="T30" fmla="*/ 361 w 582"/>
                <a:gd name="T31" fmla="*/ 489 h 569"/>
                <a:gd name="T32" fmla="*/ 357 w 582"/>
                <a:gd name="T33" fmla="*/ 463 h 569"/>
                <a:gd name="T34" fmla="*/ 458 w 582"/>
                <a:gd name="T35" fmla="*/ 389 h 569"/>
                <a:gd name="T36" fmla="*/ 502 w 582"/>
                <a:gd name="T37" fmla="*/ 405 h 569"/>
                <a:gd name="T38" fmla="*/ 571 w 582"/>
                <a:gd name="T39" fmla="*/ 316 h 569"/>
                <a:gd name="T40" fmla="*/ 522 w 582"/>
                <a:gd name="T41" fmla="*/ 266 h 569"/>
                <a:gd name="T42" fmla="*/ 137 w 582"/>
                <a:gd name="T43" fmla="*/ 293 h 569"/>
                <a:gd name="T44" fmla="*/ 261 w 582"/>
                <a:gd name="T45" fmla="*/ 145 h 569"/>
                <a:gd name="T46" fmla="*/ 273 w 582"/>
                <a:gd name="T47" fmla="*/ 149 h 569"/>
                <a:gd name="T48" fmla="*/ 273 w 582"/>
                <a:gd name="T49" fmla="*/ 421 h 569"/>
                <a:gd name="T50" fmla="*/ 246 w 582"/>
                <a:gd name="T51" fmla="*/ 434 h 569"/>
                <a:gd name="T52" fmla="*/ 146 w 582"/>
                <a:gd name="T53" fmla="*/ 360 h 569"/>
                <a:gd name="T54" fmla="*/ 150 w 582"/>
                <a:gd name="T55" fmla="*/ 334 h 569"/>
                <a:gd name="T56" fmla="*/ 137 w 582"/>
                <a:gd name="T57" fmla="*/ 293 h 569"/>
                <a:gd name="T58" fmla="*/ 309 w 582"/>
                <a:gd name="T59" fmla="*/ 421 h 569"/>
                <a:gd name="T60" fmla="*/ 309 w 582"/>
                <a:gd name="T61" fmla="*/ 149 h 569"/>
                <a:gd name="T62" fmla="*/ 321 w 582"/>
                <a:gd name="T63" fmla="*/ 145 h 569"/>
                <a:gd name="T64" fmla="*/ 444 w 582"/>
                <a:gd name="T65" fmla="*/ 293 h 569"/>
                <a:gd name="T66" fmla="*/ 431 w 582"/>
                <a:gd name="T67" fmla="*/ 334 h 569"/>
                <a:gd name="T68" fmla="*/ 436 w 582"/>
                <a:gd name="T69" fmla="*/ 360 h 569"/>
                <a:gd name="T70" fmla="*/ 335 w 582"/>
                <a:gd name="T71" fmla="*/ 434 h 569"/>
                <a:gd name="T72" fmla="*/ 309 w 582"/>
                <a:gd name="T73" fmla="*/ 42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569">
                  <a:moveTo>
                    <a:pt x="522" y="266"/>
                  </a:moveTo>
                  <a:cubicBezTo>
                    <a:pt x="504" y="261"/>
                    <a:pt x="487" y="263"/>
                    <a:pt x="472" y="270"/>
                  </a:cubicBezTo>
                  <a:cubicBezTo>
                    <a:pt x="348" y="122"/>
                    <a:pt x="348" y="122"/>
                    <a:pt x="348" y="122"/>
                  </a:cubicBezTo>
                  <a:cubicBezTo>
                    <a:pt x="360" y="106"/>
                    <a:pt x="365" y="84"/>
                    <a:pt x="359" y="62"/>
                  </a:cubicBezTo>
                  <a:cubicBezTo>
                    <a:pt x="353" y="38"/>
                    <a:pt x="333" y="18"/>
                    <a:pt x="309" y="12"/>
                  </a:cubicBezTo>
                  <a:cubicBezTo>
                    <a:pt x="262" y="0"/>
                    <a:pt x="220" y="36"/>
                    <a:pt x="220" y="81"/>
                  </a:cubicBezTo>
                  <a:cubicBezTo>
                    <a:pt x="220" y="96"/>
                    <a:pt x="225" y="110"/>
                    <a:pt x="233" y="122"/>
                  </a:cubicBezTo>
                  <a:cubicBezTo>
                    <a:pt x="110" y="270"/>
                    <a:pt x="110" y="270"/>
                    <a:pt x="110" y="270"/>
                  </a:cubicBezTo>
                  <a:cubicBezTo>
                    <a:pt x="95" y="263"/>
                    <a:pt x="78" y="261"/>
                    <a:pt x="59" y="266"/>
                  </a:cubicBezTo>
                  <a:cubicBezTo>
                    <a:pt x="36" y="273"/>
                    <a:pt x="17" y="293"/>
                    <a:pt x="11" y="316"/>
                  </a:cubicBezTo>
                  <a:cubicBezTo>
                    <a:pt x="0" y="363"/>
                    <a:pt x="35" y="405"/>
                    <a:pt x="80" y="405"/>
                  </a:cubicBezTo>
                  <a:cubicBezTo>
                    <a:pt x="97" y="405"/>
                    <a:pt x="112" y="399"/>
                    <a:pt x="124" y="389"/>
                  </a:cubicBezTo>
                  <a:cubicBezTo>
                    <a:pt x="225" y="463"/>
                    <a:pt x="225" y="463"/>
                    <a:pt x="225" y="463"/>
                  </a:cubicBezTo>
                  <a:cubicBezTo>
                    <a:pt x="219" y="477"/>
                    <a:pt x="218" y="494"/>
                    <a:pt x="223" y="511"/>
                  </a:cubicBezTo>
                  <a:cubicBezTo>
                    <a:pt x="231" y="534"/>
                    <a:pt x="250" y="552"/>
                    <a:pt x="273" y="558"/>
                  </a:cubicBezTo>
                  <a:cubicBezTo>
                    <a:pt x="320" y="569"/>
                    <a:pt x="361" y="534"/>
                    <a:pt x="361" y="489"/>
                  </a:cubicBezTo>
                  <a:cubicBezTo>
                    <a:pt x="361" y="480"/>
                    <a:pt x="360" y="471"/>
                    <a:pt x="357" y="463"/>
                  </a:cubicBezTo>
                  <a:cubicBezTo>
                    <a:pt x="458" y="389"/>
                    <a:pt x="458" y="389"/>
                    <a:pt x="458" y="389"/>
                  </a:cubicBezTo>
                  <a:cubicBezTo>
                    <a:pt x="470" y="399"/>
                    <a:pt x="485" y="405"/>
                    <a:pt x="502" y="405"/>
                  </a:cubicBezTo>
                  <a:cubicBezTo>
                    <a:pt x="547" y="405"/>
                    <a:pt x="582" y="363"/>
                    <a:pt x="571" y="316"/>
                  </a:cubicBezTo>
                  <a:cubicBezTo>
                    <a:pt x="565" y="293"/>
                    <a:pt x="546" y="273"/>
                    <a:pt x="522" y="266"/>
                  </a:cubicBezTo>
                  <a:close/>
                  <a:moveTo>
                    <a:pt x="137" y="293"/>
                  </a:moveTo>
                  <a:cubicBezTo>
                    <a:pt x="261" y="145"/>
                    <a:pt x="261" y="145"/>
                    <a:pt x="261" y="145"/>
                  </a:cubicBezTo>
                  <a:cubicBezTo>
                    <a:pt x="267" y="147"/>
                    <a:pt x="267" y="147"/>
                    <a:pt x="273" y="149"/>
                  </a:cubicBezTo>
                  <a:cubicBezTo>
                    <a:pt x="273" y="421"/>
                    <a:pt x="273" y="421"/>
                    <a:pt x="273" y="421"/>
                  </a:cubicBezTo>
                  <a:cubicBezTo>
                    <a:pt x="263" y="423"/>
                    <a:pt x="254" y="428"/>
                    <a:pt x="246" y="434"/>
                  </a:cubicBezTo>
                  <a:cubicBezTo>
                    <a:pt x="146" y="360"/>
                    <a:pt x="146" y="360"/>
                    <a:pt x="146" y="360"/>
                  </a:cubicBezTo>
                  <a:cubicBezTo>
                    <a:pt x="149" y="352"/>
                    <a:pt x="150" y="343"/>
                    <a:pt x="150" y="334"/>
                  </a:cubicBezTo>
                  <a:cubicBezTo>
                    <a:pt x="150" y="319"/>
                    <a:pt x="146" y="305"/>
                    <a:pt x="137" y="293"/>
                  </a:cubicBezTo>
                  <a:close/>
                  <a:moveTo>
                    <a:pt x="309" y="421"/>
                  </a:moveTo>
                  <a:cubicBezTo>
                    <a:pt x="309" y="149"/>
                    <a:pt x="309" y="149"/>
                    <a:pt x="309" y="149"/>
                  </a:cubicBezTo>
                  <a:cubicBezTo>
                    <a:pt x="315" y="147"/>
                    <a:pt x="315" y="147"/>
                    <a:pt x="321" y="145"/>
                  </a:cubicBezTo>
                  <a:cubicBezTo>
                    <a:pt x="444" y="293"/>
                    <a:pt x="444" y="293"/>
                    <a:pt x="444" y="293"/>
                  </a:cubicBezTo>
                  <a:cubicBezTo>
                    <a:pt x="436" y="305"/>
                    <a:pt x="431" y="319"/>
                    <a:pt x="431" y="334"/>
                  </a:cubicBezTo>
                  <a:cubicBezTo>
                    <a:pt x="431" y="343"/>
                    <a:pt x="433" y="352"/>
                    <a:pt x="436" y="360"/>
                  </a:cubicBezTo>
                  <a:cubicBezTo>
                    <a:pt x="335" y="434"/>
                    <a:pt x="335" y="434"/>
                    <a:pt x="335" y="434"/>
                  </a:cubicBezTo>
                  <a:cubicBezTo>
                    <a:pt x="328" y="428"/>
                    <a:pt x="319" y="423"/>
                    <a:pt x="309" y="421"/>
                  </a:cubicBezTo>
                  <a:close/>
                </a:path>
              </a:pathLst>
            </a:custGeom>
            <a:solidFill>
              <a:srgbClr val="2985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6">
              <a:extLst>
                <a:ext uri="{FF2B5EF4-FFF2-40B4-BE49-F238E27FC236}">
                  <a16:creationId xmlns:a16="http://schemas.microsoft.com/office/drawing/2014/main" id="{CED89863-597A-3D41-812A-881A010419CC}"/>
                </a:ext>
              </a:extLst>
            </p:cNvPr>
            <p:cNvSpPr>
              <a:spLocks noEditPoints="1"/>
            </p:cNvSpPr>
            <p:nvPr/>
          </p:nvSpPr>
          <p:spPr bwMode="auto">
            <a:xfrm>
              <a:off x="614378" y="4793353"/>
              <a:ext cx="1310509" cy="1207928"/>
            </a:xfrm>
            <a:custGeom>
              <a:avLst/>
              <a:gdLst>
                <a:gd name="T0" fmla="*/ 481 w 1008"/>
                <a:gd name="T1" fmla="*/ 13 h 929"/>
                <a:gd name="T2" fmla="*/ 12 w 1008"/>
                <a:gd name="T3" fmla="*/ 532 h 929"/>
                <a:gd name="T4" fmla="*/ 16 w 1008"/>
                <a:gd name="T5" fmla="*/ 577 h 929"/>
                <a:gd name="T6" fmla="*/ 486 w 1008"/>
                <a:gd name="T7" fmla="*/ 921 h 929"/>
                <a:gd name="T8" fmla="*/ 521 w 1008"/>
                <a:gd name="T9" fmla="*/ 921 h 929"/>
                <a:gd name="T10" fmla="*/ 991 w 1008"/>
                <a:gd name="T11" fmla="*/ 577 h 929"/>
                <a:gd name="T12" fmla="*/ 996 w 1008"/>
                <a:gd name="T13" fmla="*/ 532 h 929"/>
                <a:gd name="T14" fmla="*/ 526 w 1008"/>
                <a:gd name="T15" fmla="*/ 13 h 929"/>
                <a:gd name="T16" fmla="*/ 481 w 1008"/>
                <a:gd name="T17" fmla="*/ 13 h 929"/>
                <a:gd name="T18" fmla="*/ 88 w 1008"/>
                <a:gd name="T19" fmla="*/ 538 h 929"/>
                <a:gd name="T20" fmla="*/ 495 w 1008"/>
                <a:gd name="T21" fmla="*/ 88 h 929"/>
                <a:gd name="T22" fmla="*/ 512 w 1008"/>
                <a:gd name="T23" fmla="*/ 88 h 929"/>
                <a:gd name="T24" fmla="*/ 920 w 1008"/>
                <a:gd name="T25" fmla="*/ 538 h 929"/>
                <a:gd name="T26" fmla="*/ 918 w 1008"/>
                <a:gd name="T27" fmla="*/ 556 h 929"/>
                <a:gd name="T28" fmla="*/ 511 w 1008"/>
                <a:gd name="T29" fmla="*/ 854 h 929"/>
                <a:gd name="T30" fmla="*/ 496 w 1008"/>
                <a:gd name="T31" fmla="*/ 854 h 929"/>
                <a:gd name="T32" fmla="*/ 90 w 1008"/>
                <a:gd name="T33" fmla="*/ 556 h 929"/>
                <a:gd name="T34" fmla="*/ 88 w 1008"/>
                <a:gd name="T35" fmla="*/ 5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8" h="929">
                  <a:moveTo>
                    <a:pt x="481" y="13"/>
                  </a:moveTo>
                  <a:cubicBezTo>
                    <a:pt x="12" y="532"/>
                    <a:pt x="12" y="532"/>
                    <a:pt x="12" y="532"/>
                  </a:cubicBezTo>
                  <a:cubicBezTo>
                    <a:pt x="0" y="545"/>
                    <a:pt x="2" y="566"/>
                    <a:pt x="16" y="577"/>
                  </a:cubicBezTo>
                  <a:cubicBezTo>
                    <a:pt x="486" y="921"/>
                    <a:pt x="486" y="921"/>
                    <a:pt x="486" y="921"/>
                  </a:cubicBezTo>
                  <a:cubicBezTo>
                    <a:pt x="496" y="929"/>
                    <a:pt x="511" y="929"/>
                    <a:pt x="521" y="921"/>
                  </a:cubicBezTo>
                  <a:cubicBezTo>
                    <a:pt x="991" y="577"/>
                    <a:pt x="991" y="577"/>
                    <a:pt x="991" y="577"/>
                  </a:cubicBezTo>
                  <a:cubicBezTo>
                    <a:pt x="1006" y="566"/>
                    <a:pt x="1008" y="545"/>
                    <a:pt x="996" y="532"/>
                  </a:cubicBezTo>
                  <a:cubicBezTo>
                    <a:pt x="526" y="13"/>
                    <a:pt x="526" y="13"/>
                    <a:pt x="526" y="13"/>
                  </a:cubicBezTo>
                  <a:cubicBezTo>
                    <a:pt x="514" y="0"/>
                    <a:pt x="493" y="0"/>
                    <a:pt x="481" y="13"/>
                  </a:cubicBezTo>
                  <a:close/>
                  <a:moveTo>
                    <a:pt x="88" y="538"/>
                  </a:moveTo>
                  <a:cubicBezTo>
                    <a:pt x="495" y="88"/>
                    <a:pt x="495" y="88"/>
                    <a:pt x="495" y="88"/>
                  </a:cubicBezTo>
                  <a:cubicBezTo>
                    <a:pt x="499" y="83"/>
                    <a:pt x="508" y="83"/>
                    <a:pt x="512" y="88"/>
                  </a:cubicBezTo>
                  <a:cubicBezTo>
                    <a:pt x="920" y="538"/>
                    <a:pt x="920" y="538"/>
                    <a:pt x="920" y="538"/>
                  </a:cubicBezTo>
                  <a:cubicBezTo>
                    <a:pt x="924" y="543"/>
                    <a:pt x="924" y="551"/>
                    <a:pt x="918" y="556"/>
                  </a:cubicBezTo>
                  <a:cubicBezTo>
                    <a:pt x="511" y="854"/>
                    <a:pt x="511" y="854"/>
                    <a:pt x="511" y="854"/>
                  </a:cubicBezTo>
                  <a:cubicBezTo>
                    <a:pt x="506" y="857"/>
                    <a:pt x="501" y="857"/>
                    <a:pt x="496" y="854"/>
                  </a:cubicBezTo>
                  <a:cubicBezTo>
                    <a:pt x="90" y="556"/>
                    <a:pt x="90" y="556"/>
                    <a:pt x="90" y="556"/>
                  </a:cubicBezTo>
                  <a:cubicBezTo>
                    <a:pt x="84" y="551"/>
                    <a:pt x="83" y="543"/>
                    <a:pt x="88" y="538"/>
                  </a:cubicBezTo>
                  <a:close/>
                </a:path>
              </a:pathLst>
            </a:custGeom>
            <a:solidFill>
              <a:srgbClr val="2985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91" tIns="62345" rIns="124691" bIns="62345" numCol="1" anchor="t" anchorCtr="0" compatLnSpc="1">
              <a:prstTxWarp prst="textNoShape">
                <a:avLst/>
              </a:prstTxWarp>
            </a:bodyPr>
            <a:lstStyle/>
            <a:p>
              <a:pPr marL="0" marR="0" lvl="0" indent="0" algn="l" defTabSz="837901" rtl="0" eaLnBrk="1" fontAlgn="auto" latinLnBrk="0" hangingPunct="1">
                <a:lnSpc>
                  <a:spcPct val="100000"/>
                </a:lnSpc>
                <a:spcBef>
                  <a:spcPts val="0"/>
                </a:spcBef>
                <a:spcAft>
                  <a:spcPts val="0"/>
                </a:spcAft>
                <a:buClrTx/>
                <a:buSzTx/>
                <a:buFontTx/>
                <a:buNone/>
                <a:tabLst/>
                <a:defRPr/>
              </a:pPr>
              <a:endParaRPr kumimoji="0" lang="en-US" sz="16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Tekstvak 51">
              <a:extLst>
                <a:ext uri="{FF2B5EF4-FFF2-40B4-BE49-F238E27FC236}">
                  <a16:creationId xmlns:a16="http://schemas.microsoft.com/office/drawing/2014/main" id="{D79072B5-6B4B-AB4D-9B9B-B26AEE72976A}"/>
                </a:ext>
              </a:extLst>
            </p:cNvPr>
            <p:cNvSpPr txBox="1"/>
            <p:nvPr/>
          </p:nvSpPr>
          <p:spPr>
            <a:xfrm>
              <a:off x="80354" y="6013355"/>
              <a:ext cx="2402967" cy="3726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1" i="0" u="none" strike="noStrike" kern="1200" cap="none" spc="0" normalizeH="0" baseline="0" noProof="0">
                  <a:ln>
                    <a:noFill/>
                  </a:ln>
                  <a:solidFill>
                    <a:srgbClr val="2985BA"/>
                  </a:solidFill>
                  <a:effectLst/>
                  <a:uLnTx/>
                  <a:uFillTx/>
                  <a:latin typeface="Calibri Light"/>
                  <a:ea typeface="+mn-ea"/>
                  <a:cs typeface="+mn-cs"/>
                </a:rPr>
                <a:t>Active Directory</a:t>
              </a:r>
            </a:p>
          </p:txBody>
        </p:sp>
      </p:grpSp>
      <p:cxnSp>
        <p:nvCxnSpPr>
          <p:cNvPr id="57" name="Rechte verbindingslijn met pijl 56">
            <a:extLst>
              <a:ext uri="{FF2B5EF4-FFF2-40B4-BE49-F238E27FC236}">
                <a16:creationId xmlns:a16="http://schemas.microsoft.com/office/drawing/2014/main" id="{3B04FCDD-F9F8-3A47-AC4D-3ABE2BA4D178}"/>
              </a:ext>
            </a:extLst>
          </p:cNvPr>
          <p:cNvCxnSpPr>
            <a:cxnSpLocks/>
          </p:cNvCxnSpPr>
          <p:nvPr/>
        </p:nvCxnSpPr>
        <p:spPr>
          <a:xfrm flipH="1">
            <a:off x="1654629" y="5318136"/>
            <a:ext cx="2954270" cy="447055"/>
          </a:xfrm>
          <a:prstGeom prst="straightConnector1">
            <a:avLst/>
          </a:prstGeom>
          <a:ln>
            <a:solidFill>
              <a:srgbClr val="2985B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Rechte verbindingslijn met pijl 59">
            <a:extLst>
              <a:ext uri="{FF2B5EF4-FFF2-40B4-BE49-F238E27FC236}">
                <a16:creationId xmlns:a16="http://schemas.microsoft.com/office/drawing/2014/main" id="{928BD0C8-3DD7-474F-AA50-0273045B26EB}"/>
              </a:ext>
            </a:extLst>
          </p:cNvPr>
          <p:cNvCxnSpPr>
            <a:cxnSpLocks/>
          </p:cNvCxnSpPr>
          <p:nvPr/>
        </p:nvCxnSpPr>
        <p:spPr>
          <a:xfrm flipV="1">
            <a:off x="7853855" y="4695000"/>
            <a:ext cx="2169552" cy="591531"/>
          </a:xfrm>
          <a:prstGeom prst="straightConnector1">
            <a:avLst/>
          </a:prstGeom>
          <a:ln>
            <a:solidFill>
              <a:srgbClr val="2985BA"/>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ep 33">
            <a:extLst>
              <a:ext uri="{FF2B5EF4-FFF2-40B4-BE49-F238E27FC236}">
                <a16:creationId xmlns:a16="http://schemas.microsoft.com/office/drawing/2014/main" id="{24D59C4C-5D8F-4B87-A73A-0AB03BE1D665}"/>
              </a:ext>
            </a:extLst>
          </p:cNvPr>
          <p:cNvGrpSpPr/>
          <p:nvPr/>
        </p:nvGrpSpPr>
        <p:grpSpPr>
          <a:xfrm>
            <a:off x="4131058" y="3822016"/>
            <a:ext cx="4400287" cy="2655169"/>
            <a:chOff x="2885090" y="3674702"/>
            <a:chExt cx="3515710" cy="2121408"/>
          </a:xfrm>
        </p:grpSpPr>
        <p:sp>
          <p:nvSpPr>
            <p:cNvPr id="35" name="Afgeronde rechthoek 3">
              <a:extLst>
                <a:ext uri="{FF2B5EF4-FFF2-40B4-BE49-F238E27FC236}">
                  <a16:creationId xmlns:a16="http://schemas.microsoft.com/office/drawing/2014/main" id="{C42BAB17-ACB5-4AAA-9DDE-86502CAE1D11}"/>
                </a:ext>
              </a:extLst>
            </p:cNvPr>
            <p:cNvSpPr/>
            <p:nvPr/>
          </p:nvSpPr>
          <p:spPr>
            <a:xfrm>
              <a:off x="2885090" y="3925614"/>
              <a:ext cx="3515710" cy="1870496"/>
            </a:xfrm>
            <a:prstGeom prst="roundRect">
              <a:avLst/>
            </a:prstGeom>
            <a:solidFill>
              <a:srgbClr val="EC552A"/>
            </a:solidFill>
            <a:ln>
              <a:solidFill>
                <a:srgbClr val="2985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6" name="Afbeelding 35">
              <a:extLst>
                <a:ext uri="{FF2B5EF4-FFF2-40B4-BE49-F238E27FC236}">
                  <a16:creationId xmlns:a16="http://schemas.microsoft.com/office/drawing/2014/main" id="{89C6A848-1257-4E38-87DC-AF3BBCEB9E3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95195" y="3674702"/>
              <a:ext cx="2485868" cy="1775621"/>
            </a:xfrm>
            <a:prstGeom prst="rect">
              <a:avLst/>
            </a:prstGeom>
          </p:spPr>
        </p:pic>
      </p:grpSp>
      <p:pic>
        <p:nvPicPr>
          <p:cNvPr id="37" name="Afbeelding 36">
            <a:extLst>
              <a:ext uri="{FF2B5EF4-FFF2-40B4-BE49-F238E27FC236}">
                <a16:creationId xmlns:a16="http://schemas.microsoft.com/office/drawing/2014/main" id="{A11B7F69-10B9-40ED-BF21-FF57B1C981E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49855" y="5422540"/>
            <a:ext cx="950638" cy="950638"/>
          </a:xfrm>
          <a:prstGeom prst="rect">
            <a:avLst/>
          </a:prstGeom>
        </p:spPr>
      </p:pic>
      <p:sp>
        <p:nvSpPr>
          <p:cNvPr id="47" name="Tekstvak 46">
            <a:extLst>
              <a:ext uri="{FF2B5EF4-FFF2-40B4-BE49-F238E27FC236}">
                <a16:creationId xmlns:a16="http://schemas.microsoft.com/office/drawing/2014/main" id="{F3CA26B9-FF73-42E6-B9CF-49F1FF8B7AA2}"/>
              </a:ext>
            </a:extLst>
          </p:cNvPr>
          <p:cNvSpPr txBox="1"/>
          <p:nvPr/>
        </p:nvSpPr>
        <p:spPr>
          <a:xfrm>
            <a:off x="6719513" y="5409060"/>
            <a:ext cx="178483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000" b="1" i="0" u="none" strike="noStrike" kern="1200" cap="none" spc="0" normalizeH="0" baseline="0" noProof="0">
                <a:ln>
                  <a:noFill/>
                </a:ln>
                <a:solidFill>
                  <a:srgbClr val="2985BA"/>
                </a:solidFill>
                <a:effectLst/>
                <a:uLnTx/>
                <a:uFillTx/>
                <a:latin typeface="Calibri Light"/>
                <a:ea typeface="+mn-ea"/>
                <a:cs typeface="+mn-cs"/>
              </a:rPr>
              <a:t>Questionnaire</a:t>
            </a:r>
          </a:p>
        </p:txBody>
      </p:sp>
      <p:sp>
        <p:nvSpPr>
          <p:cNvPr id="29" name="Pijl: rechts 28">
            <a:extLst>
              <a:ext uri="{FF2B5EF4-FFF2-40B4-BE49-F238E27FC236}">
                <a16:creationId xmlns:a16="http://schemas.microsoft.com/office/drawing/2014/main" id="{D3D2F08E-ABDE-479E-BB32-4227F16E3F44}"/>
              </a:ext>
            </a:extLst>
          </p:cNvPr>
          <p:cNvSpPr/>
          <p:nvPr/>
        </p:nvSpPr>
        <p:spPr>
          <a:xfrm>
            <a:off x="8566317" y="5541663"/>
            <a:ext cx="1141732" cy="413568"/>
          </a:xfrm>
          <a:prstGeom prst="rightArrow">
            <a:avLst/>
          </a:prstGeom>
          <a:solidFill>
            <a:srgbClr val="1D86BD"/>
          </a:solidFill>
          <a:ln>
            <a:solidFill>
              <a:srgbClr val="1D86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30" name="Rechthoek 29">
            <a:extLst>
              <a:ext uri="{FF2B5EF4-FFF2-40B4-BE49-F238E27FC236}">
                <a16:creationId xmlns:a16="http://schemas.microsoft.com/office/drawing/2014/main" id="{8A5040A0-B702-400A-8F00-F880C5C17DBC}"/>
              </a:ext>
            </a:extLst>
          </p:cNvPr>
          <p:cNvSpPr/>
          <p:nvPr/>
        </p:nvSpPr>
        <p:spPr>
          <a:xfrm>
            <a:off x="9730010" y="5308604"/>
            <a:ext cx="2334169" cy="913175"/>
          </a:xfrm>
          <a:prstGeom prst="rect">
            <a:avLst/>
          </a:prstGeom>
          <a:noFill/>
          <a:ln>
            <a:solidFill>
              <a:srgbClr val="1D86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D86BD"/>
                </a:solidFill>
                <a:effectLst/>
                <a:uLnTx/>
                <a:uFillTx/>
                <a:latin typeface="Calibri Light"/>
                <a:ea typeface="+mn-ea"/>
                <a:cs typeface="+mn-cs"/>
              </a:rPr>
              <a:t>Automated report with recommendations based on facts</a:t>
            </a:r>
          </a:p>
        </p:txBody>
      </p:sp>
      <p:pic>
        <p:nvPicPr>
          <p:cNvPr id="5" name="Afbeelding 4">
            <a:extLst>
              <a:ext uri="{FF2B5EF4-FFF2-40B4-BE49-F238E27FC236}">
                <a16:creationId xmlns:a16="http://schemas.microsoft.com/office/drawing/2014/main" id="{CC1911AE-705D-49DB-9E87-A2D7F5D2E1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574" y="3793863"/>
            <a:ext cx="1918590" cy="1370421"/>
          </a:xfrm>
          <a:prstGeom prst="rect">
            <a:avLst/>
          </a:prstGeom>
        </p:spPr>
      </p:pic>
      <p:sp>
        <p:nvSpPr>
          <p:cNvPr id="49" name="Tekstvak 48">
            <a:extLst>
              <a:ext uri="{FF2B5EF4-FFF2-40B4-BE49-F238E27FC236}">
                <a16:creationId xmlns:a16="http://schemas.microsoft.com/office/drawing/2014/main" id="{24EB349D-36C3-4777-BD84-4649A8971D19}"/>
              </a:ext>
            </a:extLst>
          </p:cNvPr>
          <p:cNvSpPr txBox="1"/>
          <p:nvPr/>
        </p:nvSpPr>
        <p:spPr>
          <a:xfrm>
            <a:off x="380244" y="4828673"/>
            <a:ext cx="20609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2985BA"/>
                </a:solidFill>
                <a:effectLst/>
                <a:uLnTx/>
                <a:uFillTx/>
                <a:latin typeface="Calibri Light"/>
                <a:ea typeface="+mn-ea"/>
                <a:cs typeface="+mn-cs"/>
              </a:rPr>
              <a:t>SharePoint on-prem</a:t>
            </a:r>
          </a:p>
        </p:txBody>
      </p:sp>
    </p:spTree>
    <p:extLst>
      <p:ext uri="{BB962C8B-B14F-4D97-AF65-F5344CB8AC3E}">
        <p14:creationId xmlns:p14="http://schemas.microsoft.com/office/powerpoint/2010/main" val="2098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5B845E77-3F11-431F-91EB-CE0184C8612A}"/>
              </a:ext>
            </a:extLst>
          </p:cNvPr>
          <p:cNvSpPr>
            <a:spLocks noGrp="1"/>
          </p:cNvSpPr>
          <p:nvPr>
            <p:ph type="title"/>
          </p:nvPr>
        </p:nvSpPr>
        <p:spPr>
          <a:xfrm>
            <a:off x="838200" y="112277"/>
            <a:ext cx="10515600" cy="858875"/>
          </a:xfrm>
        </p:spPr>
        <p:txBody>
          <a:bodyPr/>
          <a:lstStyle/>
          <a:p>
            <a:r>
              <a:rPr lang="en-US"/>
              <a:t>Cybersecurity maturity and action plan</a:t>
            </a:r>
          </a:p>
        </p:txBody>
      </p:sp>
      <p:pic>
        <p:nvPicPr>
          <p:cNvPr id="4" name="Afbeelding 3">
            <a:extLst>
              <a:ext uri="{FF2B5EF4-FFF2-40B4-BE49-F238E27FC236}">
                <a16:creationId xmlns:a16="http://schemas.microsoft.com/office/drawing/2014/main" id="{CC3459DA-5D59-4252-861E-8D048F37A2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77256" y="971152"/>
            <a:ext cx="4776546" cy="5586411"/>
          </a:xfrm>
          <a:prstGeom prst="rect">
            <a:avLst/>
          </a:prstGeom>
        </p:spPr>
      </p:pic>
      <p:pic>
        <p:nvPicPr>
          <p:cNvPr id="6" name="Afbeelding 5">
            <a:extLst>
              <a:ext uri="{FF2B5EF4-FFF2-40B4-BE49-F238E27FC236}">
                <a16:creationId xmlns:a16="http://schemas.microsoft.com/office/drawing/2014/main" id="{B1A53DF6-E1F1-4A77-8FD8-4E5A09BB2F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3912" y="981792"/>
            <a:ext cx="4730834" cy="5763931"/>
          </a:xfrm>
          <a:prstGeom prst="rect">
            <a:avLst/>
          </a:prstGeom>
        </p:spPr>
      </p:pic>
    </p:spTree>
    <p:extLst>
      <p:ext uri="{BB962C8B-B14F-4D97-AF65-F5344CB8AC3E}">
        <p14:creationId xmlns:p14="http://schemas.microsoft.com/office/powerpoint/2010/main" val="413397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QS solutions">
  <a:themeElements>
    <a:clrScheme name="QS solutions">
      <a:dk1>
        <a:sysClr val="windowText" lastClr="000000"/>
      </a:dk1>
      <a:lt1>
        <a:sysClr val="window" lastClr="FFFFFF"/>
      </a:lt1>
      <a:dk2>
        <a:srgbClr val="44546A"/>
      </a:dk2>
      <a:lt2>
        <a:srgbClr val="E7E6E6"/>
      </a:lt2>
      <a:accent1>
        <a:srgbClr val="023160"/>
      </a:accent1>
      <a:accent2>
        <a:srgbClr val="0070C0"/>
      </a:accent2>
      <a:accent3>
        <a:srgbClr val="48A1FA"/>
      </a:accent3>
      <a:accent4>
        <a:srgbClr val="00B0F0"/>
      </a:accent4>
      <a:accent5>
        <a:srgbClr val="85C0FB"/>
      </a:accent5>
      <a:accent6>
        <a:srgbClr val="C2DFFD"/>
      </a:accent6>
      <a:hlink>
        <a:srgbClr val="92D050"/>
      </a:hlink>
      <a:folHlink>
        <a:srgbClr val="00B050"/>
      </a:folHlink>
    </a:clrScheme>
    <a:fontScheme name="QS solutions">
      <a:majorFont>
        <a:latin typeface="Calibri Light"/>
        <a:ea typeface=""/>
        <a:cs typeface=""/>
      </a:majorFont>
      <a:minorFont>
        <a:latin typeface="Calibri Light"/>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7C8520ED767047A7FB136AB3DA917B" ma:contentTypeVersion="" ma:contentTypeDescription="Een nieuw document maken." ma:contentTypeScope="" ma:versionID="b33bccb01798475c378b3bf75d37dc9e">
  <xsd:schema xmlns:xsd="http://www.w3.org/2001/XMLSchema" xmlns:xs="http://www.w3.org/2001/XMLSchema" xmlns:p="http://schemas.microsoft.com/office/2006/metadata/properties" xmlns:ns2="3fb8d91c-975d-4e30-926a-dfdeaabae0ab" xmlns:ns3="7b05381c-26ba-4de9-9885-14803fa6c1f1" targetNamespace="http://schemas.microsoft.com/office/2006/metadata/properties" ma:root="true" ma:fieldsID="abd39b6e85670eeb35dff67d70e1599d" ns2:_="" ns3:_="">
    <xsd:import namespace="3fb8d91c-975d-4e30-926a-dfdeaabae0ab"/>
    <xsd:import namespace="7b05381c-26ba-4de9-9885-14803fa6c1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b8d91c-975d-4e30-926a-dfdeaabae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05381c-26ba-4de9-9885-14803fa6c1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A798C-D6C5-40A6-B71E-CF81B53B8055}">
  <ds:schemaRefs>
    <ds:schemaRef ds:uri="http://schemas.microsoft.com/sharepoint/v3/contenttype/forms"/>
  </ds:schemaRefs>
</ds:datastoreItem>
</file>

<file path=customXml/itemProps2.xml><?xml version="1.0" encoding="utf-8"?>
<ds:datastoreItem xmlns:ds="http://schemas.openxmlformats.org/officeDocument/2006/customXml" ds:itemID="{E978D495-71E4-4B87-9566-6780F3987AA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1B5A341-D0C8-4FBD-ACC2-354FECB77589}"/>
</file>

<file path=docProps/app.xml><?xml version="1.0" encoding="utf-8"?>
<Properties xmlns="http://schemas.openxmlformats.org/officeDocument/2006/extended-properties" xmlns:vt="http://schemas.openxmlformats.org/officeDocument/2006/docPropsVTypes">
  <TotalTime>261</TotalTime>
  <Words>1017</Words>
  <Application>Microsoft Office PowerPoint</Application>
  <PresentationFormat>Widescreen</PresentationFormat>
  <Paragraphs>119</Paragraphs>
  <Slides>26</Slides>
  <Notes>15</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Segoe UI</vt:lpstr>
      <vt:lpstr>QS solutions</vt:lpstr>
      <vt:lpstr>Cyber Security Assessment Tool</vt:lpstr>
      <vt:lpstr>Introduction</vt:lpstr>
      <vt:lpstr>PowerPoint Presentation</vt:lpstr>
      <vt:lpstr>‘Cyber Activity’</vt:lpstr>
      <vt:lpstr>Recommendations based on FACTS</vt:lpstr>
      <vt:lpstr>How?</vt:lpstr>
      <vt:lpstr>PowerPoint Presentation</vt:lpstr>
      <vt:lpstr>Data Collection</vt:lpstr>
      <vt:lpstr>Cybersecurity maturity and action plan</vt:lpstr>
      <vt:lpstr>Cyber Security Assessment Tool</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started?</vt:lpstr>
      <vt:lpstr>Typical Engagement Timeline</vt:lpstr>
      <vt:lpstr>The value of CSAT</vt:lpstr>
      <vt:lpstr>Cyber Security Assessment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Dennis Dols</dc:creator>
  <cp:lastModifiedBy>Dennis Dols</cp:lastModifiedBy>
  <cp:revision>2</cp:revision>
  <dcterms:modified xsi:type="dcterms:W3CDTF">2020-04-29T13:02:18Z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05eee2-69bc-45b4-91aa-f2f35dcb6aed_Enabled">
    <vt:lpwstr>True</vt:lpwstr>
  </property>
  <property fmtid="{D5CDD505-2E9C-101B-9397-08002B2CF9AE}" pid="3" name="MSIP_Label_f005eee2-69bc-45b4-91aa-f2f35dcb6aed_Ref">
    <vt:lpwstr>https://api.informationprotection.azure.com/api/4144292a-8363-43d2-b1ff-b435b44f46d4</vt:lpwstr>
  </property>
  <property fmtid="{D5CDD505-2E9C-101B-9397-08002B2CF9AE}" pid="4" name="MSIP_Label_f005eee2-69bc-45b4-91aa-f2f35dcb6aed_AssignedBy">
    <vt:lpwstr>dennisd@qssolutions.nl</vt:lpwstr>
  </property>
  <property fmtid="{D5CDD505-2E9C-101B-9397-08002B2CF9AE}" pid="5" name="MSIP_Label_f005eee2-69bc-45b4-91aa-f2f35dcb6aed_DateCreated">
    <vt:lpwstr>2016-11-28T09:56:05.5301503+01:00</vt:lpwstr>
  </property>
  <property fmtid="{D5CDD505-2E9C-101B-9397-08002B2CF9AE}" pid="6" name="MSIP_Label_f005eee2-69bc-45b4-91aa-f2f35dcb6aed_Name">
    <vt:lpwstr>Public</vt:lpwstr>
  </property>
  <property fmtid="{D5CDD505-2E9C-101B-9397-08002B2CF9AE}" pid="7" name="MSIP_Label_f005eee2-69bc-45b4-91aa-f2f35dcb6aed_Extended_MSFT_Method">
    <vt:lpwstr>Automatic</vt:lpwstr>
  </property>
  <property fmtid="{D5CDD505-2E9C-101B-9397-08002B2CF9AE}" pid="8" name="Sensitivity">
    <vt:lpwstr>Public</vt:lpwstr>
  </property>
  <property fmtid="{D5CDD505-2E9C-101B-9397-08002B2CF9AE}" pid="9" name="ContentTypeId">
    <vt:lpwstr>0x010100527C8520ED767047A7FB136AB3DA917B</vt:lpwstr>
  </property>
  <property fmtid="{D5CDD505-2E9C-101B-9397-08002B2CF9AE}" pid="10" name="TaxKeyword">
    <vt:lpwstr/>
  </property>
  <property fmtid="{D5CDD505-2E9C-101B-9397-08002B2CF9AE}" pid="11" name="AuthorIds_UIVersion_5632">
    <vt:lpwstr>19</vt:lpwstr>
  </property>
  <property fmtid="{D5CDD505-2E9C-101B-9397-08002B2CF9AE}" pid="12" name="AuthorIds_UIVersion_7168">
    <vt:lpwstr>10</vt:lpwstr>
  </property>
</Properties>
</file>